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371" r:id="rId2"/>
    <p:sldId id="413" r:id="rId3"/>
    <p:sldId id="403" r:id="rId4"/>
    <p:sldId id="412" r:id="rId5"/>
    <p:sldId id="406" r:id="rId6"/>
    <p:sldId id="407" r:id="rId7"/>
    <p:sldId id="408" r:id="rId8"/>
    <p:sldId id="409" r:id="rId9"/>
    <p:sldId id="410" r:id="rId10"/>
    <p:sldId id="411" r:id="rId11"/>
    <p:sldId id="404" r:id="rId12"/>
    <p:sldId id="400" r:id="rId13"/>
  </p:sldIdLst>
  <p:sldSz cx="10287000" cy="6858000" type="35mm"/>
  <p:notesSz cx="7019925" cy="9305925"/>
  <p:defaultTextStyle>
    <a:defPPr>
      <a:defRPr lang="en-US"/>
    </a:defPPr>
    <a:lvl1pPr algn="l" rtl="0" eaLnBrk="0" fontAlgn="base" hangingPunct="0">
      <a:spcBef>
        <a:spcPct val="0"/>
      </a:spcBef>
      <a:spcAft>
        <a:spcPct val="0"/>
      </a:spcAft>
      <a:defRPr sz="2400" kern="1200">
        <a:solidFill>
          <a:srgbClr val="FFFFFF"/>
        </a:solidFill>
        <a:latin typeface="ZapfDingbats" charset="2"/>
        <a:ea typeface="+mn-ea"/>
        <a:cs typeface="+mn-cs"/>
      </a:defRPr>
    </a:lvl1pPr>
    <a:lvl2pPr marL="457200" algn="l" rtl="0" eaLnBrk="0" fontAlgn="base" hangingPunct="0">
      <a:spcBef>
        <a:spcPct val="0"/>
      </a:spcBef>
      <a:spcAft>
        <a:spcPct val="0"/>
      </a:spcAft>
      <a:defRPr sz="2400" kern="1200">
        <a:solidFill>
          <a:srgbClr val="FFFFFF"/>
        </a:solidFill>
        <a:latin typeface="ZapfDingbats" charset="2"/>
        <a:ea typeface="+mn-ea"/>
        <a:cs typeface="+mn-cs"/>
      </a:defRPr>
    </a:lvl2pPr>
    <a:lvl3pPr marL="914400" algn="l" rtl="0" eaLnBrk="0" fontAlgn="base" hangingPunct="0">
      <a:spcBef>
        <a:spcPct val="0"/>
      </a:spcBef>
      <a:spcAft>
        <a:spcPct val="0"/>
      </a:spcAft>
      <a:defRPr sz="2400" kern="1200">
        <a:solidFill>
          <a:srgbClr val="FFFFFF"/>
        </a:solidFill>
        <a:latin typeface="ZapfDingbats" charset="2"/>
        <a:ea typeface="+mn-ea"/>
        <a:cs typeface="+mn-cs"/>
      </a:defRPr>
    </a:lvl3pPr>
    <a:lvl4pPr marL="1371600" algn="l" rtl="0" eaLnBrk="0" fontAlgn="base" hangingPunct="0">
      <a:spcBef>
        <a:spcPct val="0"/>
      </a:spcBef>
      <a:spcAft>
        <a:spcPct val="0"/>
      </a:spcAft>
      <a:defRPr sz="2400" kern="1200">
        <a:solidFill>
          <a:srgbClr val="FFFFFF"/>
        </a:solidFill>
        <a:latin typeface="ZapfDingbats" charset="2"/>
        <a:ea typeface="+mn-ea"/>
        <a:cs typeface="+mn-cs"/>
      </a:defRPr>
    </a:lvl4pPr>
    <a:lvl5pPr marL="1828800" algn="l" rtl="0" eaLnBrk="0" fontAlgn="base" hangingPunct="0">
      <a:spcBef>
        <a:spcPct val="0"/>
      </a:spcBef>
      <a:spcAft>
        <a:spcPct val="0"/>
      </a:spcAft>
      <a:defRPr sz="2400" kern="1200">
        <a:solidFill>
          <a:srgbClr val="FFFFFF"/>
        </a:solidFill>
        <a:latin typeface="ZapfDingbats" charset="2"/>
        <a:ea typeface="+mn-ea"/>
        <a:cs typeface="+mn-cs"/>
      </a:defRPr>
    </a:lvl5pPr>
    <a:lvl6pPr marL="2286000" algn="l" defTabSz="914400" rtl="0" eaLnBrk="1" latinLnBrk="0" hangingPunct="1">
      <a:defRPr sz="2400" kern="1200">
        <a:solidFill>
          <a:srgbClr val="FFFFFF"/>
        </a:solidFill>
        <a:latin typeface="ZapfDingbats" charset="2"/>
        <a:ea typeface="+mn-ea"/>
        <a:cs typeface="+mn-cs"/>
      </a:defRPr>
    </a:lvl6pPr>
    <a:lvl7pPr marL="2743200" algn="l" defTabSz="914400" rtl="0" eaLnBrk="1" latinLnBrk="0" hangingPunct="1">
      <a:defRPr sz="2400" kern="1200">
        <a:solidFill>
          <a:srgbClr val="FFFFFF"/>
        </a:solidFill>
        <a:latin typeface="ZapfDingbats" charset="2"/>
        <a:ea typeface="+mn-ea"/>
        <a:cs typeface="+mn-cs"/>
      </a:defRPr>
    </a:lvl7pPr>
    <a:lvl8pPr marL="3200400" algn="l" defTabSz="914400" rtl="0" eaLnBrk="1" latinLnBrk="0" hangingPunct="1">
      <a:defRPr sz="2400" kern="1200">
        <a:solidFill>
          <a:srgbClr val="FFFFFF"/>
        </a:solidFill>
        <a:latin typeface="ZapfDingbats" charset="2"/>
        <a:ea typeface="+mn-ea"/>
        <a:cs typeface="+mn-cs"/>
      </a:defRPr>
    </a:lvl8pPr>
    <a:lvl9pPr marL="3657600" algn="l" defTabSz="914400" rtl="0" eaLnBrk="1" latinLnBrk="0" hangingPunct="1">
      <a:defRPr sz="2400" kern="1200">
        <a:solidFill>
          <a:srgbClr val="FFFFFF"/>
        </a:solidFill>
        <a:latin typeface="ZapfDingbats" charset="2"/>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C0128"/>
    <a:srgbClr val="FFFFFF"/>
    <a:srgbClr val="000099"/>
    <a:srgbClr val="0000CC"/>
    <a:srgbClr val="032AB9"/>
    <a:srgbClr val="FFCC00"/>
    <a:srgbClr val="FFCCFF"/>
    <a:srgbClr val="F76681"/>
    <a:srgbClr val="00CC99"/>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55" autoAdjust="0"/>
    <p:restoredTop sz="81921" autoAdjust="0"/>
  </p:normalViewPr>
  <p:slideViewPr>
    <p:cSldViewPr snapToGrid="0">
      <p:cViewPr varScale="1">
        <p:scale>
          <a:sx n="92" d="100"/>
          <a:sy n="92" d="100"/>
        </p:scale>
        <p:origin x="-1080" y="-108"/>
      </p:cViewPr>
      <p:guideLst>
        <p:guide orient="horz" pos="2160"/>
        <p:guide pos="32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37" d="100"/>
          <a:sy n="37" d="100"/>
        </p:scale>
        <p:origin x="-1470" y="-96"/>
      </p:cViewPr>
      <p:guideLst>
        <p:guide orient="horz" pos="2930"/>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88"/>
            <a:ext cx="3043238" cy="466726"/>
          </a:xfrm>
          <a:prstGeom prst="rect">
            <a:avLst/>
          </a:prstGeom>
          <a:noFill/>
          <a:ln w="9525">
            <a:noFill/>
            <a:miter lim="800000"/>
            <a:headEnd/>
            <a:tailEnd/>
          </a:ln>
          <a:effectLst/>
        </p:spPr>
        <p:txBody>
          <a:bodyPr vert="horz" wrap="square" lIns="19119" tIns="0" rIns="19119" bIns="0" numCol="1" anchor="t" anchorCtr="0" compatLnSpc="1">
            <a:prstTxWarp prst="textNoShape">
              <a:avLst/>
            </a:prstTxWarp>
          </a:bodyPr>
          <a:lstStyle>
            <a:lvl1pPr defTabSz="952743">
              <a:defRPr sz="1000" i="1"/>
            </a:lvl1pPr>
          </a:lstStyle>
          <a:p>
            <a:pPr>
              <a:defRPr/>
            </a:pPr>
            <a:endParaRPr lang="en-US"/>
          </a:p>
        </p:txBody>
      </p:sp>
      <p:sp>
        <p:nvSpPr>
          <p:cNvPr id="3075" name="Rectangle 3"/>
          <p:cNvSpPr>
            <a:spLocks noGrp="1" noChangeArrowheads="1"/>
          </p:cNvSpPr>
          <p:nvPr>
            <p:ph type="dt" sz="quarter" idx="1"/>
          </p:nvPr>
        </p:nvSpPr>
        <p:spPr bwMode="auto">
          <a:xfrm>
            <a:off x="3976688" y="-1588"/>
            <a:ext cx="3043237" cy="466726"/>
          </a:xfrm>
          <a:prstGeom prst="rect">
            <a:avLst/>
          </a:prstGeom>
          <a:noFill/>
          <a:ln w="9525">
            <a:noFill/>
            <a:miter lim="800000"/>
            <a:headEnd/>
            <a:tailEnd/>
          </a:ln>
          <a:effectLst/>
        </p:spPr>
        <p:txBody>
          <a:bodyPr vert="horz" wrap="square" lIns="19119" tIns="0" rIns="19119" bIns="0" numCol="1" anchor="t" anchorCtr="0" compatLnSpc="1">
            <a:prstTxWarp prst="textNoShape">
              <a:avLst/>
            </a:prstTxWarp>
          </a:bodyPr>
          <a:lstStyle>
            <a:lvl1pPr algn="r" defTabSz="952743">
              <a:defRPr sz="1000" i="1"/>
            </a:lvl1pPr>
          </a:lstStyle>
          <a:p>
            <a:pPr>
              <a:defRPr/>
            </a:pPr>
            <a:endParaRPr lang="en-US"/>
          </a:p>
        </p:txBody>
      </p:sp>
      <p:sp>
        <p:nvSpPr>
          <p:cNvPr id="3076" name="Rectangle 4"/>
          <p:cNvSpPr>
            <a:spLocks noGrp="1" noChangeArrowheads="1"/>
          </p:cNvSpPr>
          <p:nvPr>
            <p:ph type="ftr" sz="quarter" idx="2"/>
          </p:nvPr>
        </p:nvSpPr>
        <p:spPr bwMode="auto">
          <a:xfrm>
            <a:off x="0" y="8839200"/>
            <a:ext cx="3043238" cy="466725"/>
          </a:xfrm>
          <a:prstGeom prst="rect">
            <a:avLst/>
          </a:prstGeom>
          <a:noFill/>
          <a:ln w="9525">
            <a:noFill/>
            <a:miter lim="800000"/>
            <a:headEnd/>
            <a:tailEnd/>
          </a:ln>
          <a:effectLst/>
        </p:spPr>
        <p:txBody>
          <a:bodyPr vert="horz" wrap="square" lIns="19119" tIns="0" rIns="19119" bIns="0" numCol="1" anchor="b" anchorCtr="0" compatLnSpc="1">
            <a:prstTxWarp prst="textNoShape">
              <a:avLst/>
            </a:prstTxWarp>
          </a:bodyPr>
          <a:lstStyle>
            <a:lvl1pPr defTabSz="952743">
              <a:defRPr sz="1000" i="1"/>
            </a:lvl1pPr>
          </a:lstStyle>
          <a:p>
            <a:pPr>
              <a:defRPr/>
            </a:pPr>
            <a:endParaRPr lang="en-US"/>
          </a:p>
        </p:txBody>
      </p:sp>
      <p:sp>
        <p:nvSpPr>
          <p:cNvPr id="3077" name="Rectangle 5"/>
          <p:cNvSpPr>
            <a:spLocks noGrp="1" noChangeArrowheads="1"/>
          </p:cNvSpPr>
          <p:nvPr>
            <p:ph type="sldNum" sz="quarter" idx="3"/>
          </p:nvPr>
        </p:nvSpPr>
        <p:spPr bwMode="auto">
          <a:xfrm>
            <a:off x="3976688" y="8839200"/>
            <a:ext cx="3043237" cy="466725"/>
          </a:xfrm>
          <a:prstGeom prst="rect">
            <a:avLst/>
          </a:prstGeom>
          <a:noFill/>
          <a:ln w="9525">
            <a:noFill/>
            <a:miter lim="800000"/>
            <a:headEnd/>
            <a:tailEnd/>
          </a:ln>
          <a:effectLst/>
        </p:spPr>
        <p:txBody>
          <a:bodyPr vert="horz" wrap="square" lIns="19119" tIns="0" rIns="19119" bIns="0" numCol="1" anchor="b" anchorCtr="0" compatLnSpc="1">
            <a:prstTxWarp prst="textNoShape">
              <a:avLst/>
            </a:prstTxWarp>
          </a:bodyPr>
          <a:lstStyle>
            <a:lvl1pPr algn="r" defTabSz="952743">
              <a:defRPr sz="1000" i="1"/>
            </a:lvl1pPr>
          </a:lstStyle>
          <a:p>
            <a:pPr>
              <a:defRPr/>
            </a:pPr>
            <a:fld id="{07D09027-E05D-4E09-881A-49A493B986D8}" type="slidenum">
              <a:rPr lang="en-US" altLang="en-US"/>
              <a:pPr>
                <a:defRPr/>
              </a:pPr>
              <a:t>‹#›</a:t>
            </a:fld>
            <a:endParaRPr lang="en-US" altLang="en-US"/>
          </a:p>
        </p:txBody>
      </p:sp>
    </p:spTree>
    <p:extLst>
      <p:ext uri="{BB962C8B-B14F-4D97-AF65-F5344CB8AC3E}">
        <p14:creationId xmlns:p14="http://schemas.microsoft.com/office/powerpoint/2010/main" val="33764214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88"/>
            <a:ext cx="3043238" cy="466726"/>
          </a:xfrm>
          <a:prstGeom prst="rect">
            <a:avLst/>
          </a:prstGeom>
          <a:noFill/>
          <a:ln w="9525">
            <a:noFill/>
            <a:miter lim="800000"/>
            <a:headEnd/>
            <a:tailEnd/>
          </a:ln>
          <a:effectLst/>
        </p:spPr>
        <p:txBody>
          <a:bodyPr vert="horz" wrap="square" lIns="19119" tIns="0" rIns="19119" bIns="0" numCol="1" anchor="t" anchorCtr="0" compatLnSpc="1">
            <a:prstTxWarp prst="textNoShape">
              <a:avLst/>
            </a:prstTxWarp>
          </a:bodyPr>
          <a:lstStyle>
            <a:lvl1pPr defTabSz="952743">
              <a:defRPr sz="1000" i="1">
                <a:solidFill>
                  <a:schemeClr val="tx1"/>
                </a:solidFill>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3976688" y="-1588"/>
            <a:ext cx="3043237" cy="466726"/>
          </a:xfrm>
          <a:prstGeom prst="rect">
            <a:avLst/>
          </a:prstGeom>
          <a:noFill/>
          <a:ln w="9525">
            <a:noFill/>
            <a:miter lim="800000"/>
            <a:headEnd/>
            <a:tailEnd/>
          </a:ln>
          <a:effectLst/>
        </p:spPr>
        <p:txBody>
          <a:bodyPr vert="horz" wrap="square" lIns="19119" tIns="0" rIns="19119" bIns="0" numCol="1" anchor="t" anchorCtr="0" compatLnSpc="1">
            <a:prstTxWarp prst="textNoShape">
              <a:avLst/>
            </a:prstTxWarp>
          </a:bodyPr>
          <a:lstStyle>
            <a:lvl1pPr algn="r" defTabSz="952743">
              <a:defRPr sz="1000" i="1">
                <a:solidFill>
                  <a:schemeClr val="tx1"/>
                </a:solidFill>
                <a:latin typeface="Times New Roman" pitchFamily="18" charset="0"/>
              </a:defRPr>
            </a:lvl1pPr>
          </a:lstStyle>
          <a:p>
            <a:pPr>
              <a:defRPr/>
            </a:pPr>
            <a:endParaRPr lang="en-US"/>
          </a:p>
        </p:txBody>
      </p:sp>
      <p:sp>
        <p:nvSpPr>
          <p:cNvPr id="2052" name="Rectangle 4"/>
          <p:cNvSpPr>
            <a:spLocks noGrp="1" noChangeArrowheads="1"/>
          </p:cNvSpPr>
          <p:nvPr>
            <p:ph type="ftr" sz="quarter" idx="4"/>
          </p:nvPr>
        </p:nvSpPr>
        <p:spPr bwMode="auto">
          <a:xfrm>
            <a:off x="0" y="8839200"/>
            <a:ext cx="3043238" cy="466725"/>
          </a:xfrm>
          <a:prstGeom prst="rect">
            <a:avLst/>
          </a:prstGeom>
          <a:noFill/>
          <a:ln w="9525">
            <a:noFill/>
            <a:miter lim="800000"/>
            <a:headEnd/>
            <a:tailEnd/>
          </a:ln>
          <a:effectLst/>
        </p:spPr>
        <p:txBody>
          <a:bodyPr vert="horz" wrap="square" lIns="19119" tIns="0" rIns="19119" bIns="0" numCol="1" anchor="b" anchorCtr="0" compatLnSpc="1">
            <a:prstTxWarp prst="textNoShape">
              <a:avLst/>
            </a:prstTxWarp>
          </a:bodyPr>
          <a:lstStyle>
            <a:lvl1pPr defTabSz="952743">
              <a:defRPr sz="1000" i="1">
                <a:solidFill>
                  <a:schemeClr val="tx1"/>
                </a:solidFill>
                <a:latin typeface="Times New Roman" pitchFamily="18" charset="0"/>
              </a:defRPr>
            </a:lvl1pPr>
          </a:lstStyle>
          <a:p>
            <a:pPr>
              <a:defRPr/>
            </a:pPr>
            <a:endParaRPr lang="en-US"/>
          </a:p>
        </p:txBody>
      </p:sp>
      <p:sp>
        <p:nvSpPr>
          <p:cNvPr id="2053" name="Rectangle 5"/>
          <p:cNvSpPr>
            <a:spLocks noGrp="1" noChangeArrowheads="1"/>
          </p:cNvSpPr>
          <p:nvPr>
            <p:ph type="sldNum" sz="quarter" idx="5"/>
          </p:nvPr>
        </p:nvSpPr>
        <p:spPr bwMode="auto">
          <a:xfrm>
            <a:off x="3976688" y="8839200"/>
            <a:ext cx="3043237" cy="466725"/>
          </a:xfrm>
          <a:prstGeom prst="rect">
            <a:avLst/>
          </a:prstGeom>
          <a:noFill/>
          <a:ln w="9525">
            <a:noFill/>
            <a:miter lim="800000"/>
            <a:headEnd/>
            <a:tailEnd/>
          </a:ln>
          <a:effectLst/>
        </p:spPr>
        <p:txBody>
          <a:bodyPr vert="horz" wrap="square" lIns="19119" tIns="0" rIns="19119" bIns="0" numCol="1" anchor="b" anchorCtr="0" compatLnSpc="1">
            <a:prstTxWarp prst="textNoShape">
              <a:avLst/>
            </a:prstTxWarp>
          </a:bodyPr>
          <a:lstStyle>
            <a:lvl1pPr algn="r" defTabSz="952743">
              <a:defRPr sz="1000" i="1">
                <a:solidFill>
                  <a:schemeClr val="tx1"/>
                </a:solidFill>
                <a:latin typeface="Times New Roman" pitchFamily="18" charset="0"/>
              </a:defRPr>
            </a:lvl1pPr>
          </a:lstStyle>
          <a:p>
            <a:pPr>
              <a:defRPr/>
            </a:pPr>
            <a:fld id="{8E818817-7320-4879-9E7F-E7454DC63FB8}" type="slidenum">
              <a:rPr lang="en-US" altLang="en-US"/>
              <a:pPr>
                <a:defRPr/>
              </a:pPr>
              <a:t>‹#›</a:t>
            </a:fld>
            <a:endParaRPr lang="en-US" altLang="en-US"/>
          </a:p>
        </p:txBody>
      </p:sp>
      <p:sp>
        <p:nvSpPr>
          <p:cNvPr id="2054" name="Rectangle 6"/>
          <p:cNvSpPr>
            <a:spLocks noGrp="1" noChangeArrowheads="1"/>
          </p:cNvSpPr>
          <p:nvPr>
            <p:ph type="body" sz="quarter" idx="3"/>
          </p:nvPr>
        </p:nvSpPr>
        <p:spPr bwMode="auto">
          <a:xfrm>
            <a:off x="936625" y="4419600"/>
            <a:ext cx="5146675" cy="4187825"/>
          </a:xfrm>
          <a:prstGeom prst="rect">
            <a:avLst/>
          </a:prstGeom>
          <a:noFill/>
          <a:ln w="9525">
            <a:noFill/>
            <a:miter lim="800000"/>
            <a:headEnd/>
            <a:tailEnd/>
          </a:ln>
          <a:effectLst/>
        </p:spPr>
        <p:txBody>
          <a:bodyPr vert="horz" wrap="square" lIns="93999" tIns="47796" rIns="93999" bIns="477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2535" name="Rectangle 7"/>
          <p:cNvSpPr>
            <a:spLocks noGrp="1" noRot="1" noChangeAspect="1" noChangeArrowheads="1" noTextEdit="1"/>
          </p:cNvSpPr>
          <p:nvPr>
            <p:ph type="sldImg" idx="2"/>
          </p:nvPr>
        </p:nvSpPr>
        <p:spPr bwMode="auto">
          <a:xfrm>
            <a:off x="892175" y="696913"/>
            <a:ext cx="5235575" cy="349091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4090032865"/>
      </p:ext>
    </p:extLst>
  </p:cSld>
  <p:clrMap bg1="lt1" tx1="dk1" bg2="lt2" tx2="dk2" accent1="accent1" accent2="accent2" accent3="accent3" accent4="accent4" accent5="accent5" accent6="accent6" hlink="hlink" folHlink="folHlink"/>
  <p:notesStyle>
    <a:lvl1pPr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65138"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31863"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97000"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62138" algn="l" defTabSz="949325"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spcBef>
                <a:spcPct val="30000"/>
              </a:spcBef>
              <a:defRPr sz="1200">
                <a:solidFill>
                  <a:schemeClr val="tx1"/>
                </a:solidFill>
                <a:latin typeface="Times New Roman" pitchFamily="18" charset="0"/>
              </a:defRPr>
            </a:lvl1pPr>
            <a:lvl2pPr marL="744538" indent="-285750" defTabSz="952500">
              <a:spcBef>
                <a:spcPct val="30000"/>
              </a:spcBef>
              <a:defRPr sz="1200">
                <a:solidFill>
                  <a:schemeClr val="tx1"/>
                </a:solidFill>
                <a:latin typeface="Times New Roman" pitchFamily="18" charset="0"/>
              </a:defRPr>
            </a:lvl2pPr>
            <a:lvl3pPr marL="1146175" indent="-228600" defTabSz="952500">
              <a:spcBef>
                <a:spcPct val="30000"/>
              </a:spcBef>
              <a:defRPr sz="1200">
                <a:solidFill>
                  <a:schemeClr val="tx1"/>
                </a:solidFill>
                <a:latin typeface="Times New Roman" pitchFamily="18" charset="0"/>
              </a:defRPr>
            </a:lvl3pPr>
            <a:lvl4pPr marL="1604963" indent="-228600" defTabSz="952500">
              <a:spcBef>
                <a:spcPct val="30000"/>
              </a:spcBef>
              <a:defRPr sz="1200">
                <a:solidFill>
                  <a:schemeClr val="tx1"/>
                </a:solidFill>
                <a:latin typeface="Times New Roman" pitchFamily="18" charset="0"/>
              </a:defRPr>
            </a:lvl4pPr>
            <a:lvl5pPr marL="2063750" indent="-228600" defTabSz="952500">
              <a:spcBef>
                <a:spcPct val="30000"/>
              </a:spcBef>
              <a:defRPr sz="1200">
                <a:solidFill>
                  <a:schemeClr val="tx1"/>
                </a:solidFill>
                <a:latin typeface="Times New Roman" pitchFamily="18" charset="0"/>
              </a:defRPr>
            </a:lvl5pPr>
            <a:lvl6pPr marL="2520950" indent="-228600" defTabSz="952500" eaLnBrk="0" fontAlgn="base" hangingPunct="0">
              <a:spcBef>
                <a:spcPct val="30000"/>
              </a:spcBef>
              <a:spcAft>
                <a:spcPct val="0"/>
              </a:spcAft>
              <a:defRPr sz="1200">
                <a:solidFill>
                  <a:schemeClr val="tx1"/>
                </a:solidFill>
                <a:latin typeface="Times New Roman" pitchFamily="18" charset="0"/>
              </a:defRPr>
            </a:lvl6pPr>
            <a:lvl7pPr marL="2978150" indent="-228600" defTabSz="952500" eaLnBrk="0" fontAlgn="base" hangingPunct="0">
              <a:spcBef>
                <a:spcPct val="30000"/>
              </a:spcBef>
              <a:spcAft>
                <a:spcPct val="0"/>
              </a:spcAft>
              <a:defRPr sz="1200">
                <a:solidFill>
                  <a:schemeClr val="tx1"/>
                </a:solidFill>
                <a:latin typeface="Times New Roman" pitchFamily="18" charset="0"/>
              </a:defRPr>
            </a:lvl7pPr>
            <a:lvl8pPr marL="3435350" indent="-228600" defTabSz="952500" eaLnBrk="0" fontAlgn="base" hangingPunct="0">
              <a:spcBef>
                <a:spcPct val="30000"/>
              </a:spcBef>
              <a:spcAft>
                <a:spcPct val="0"/>
              </a:spcAft>
              <a:defRPr sz="1200">
                <a:solidFill>
                  <a:schemeClr val="tx1"/>
                </a:solidFill>
                <a:latin typeface="Times New Roman" pitchFamily="18" charset="0"/>
              </a:defRPr>
            </a:lvl8pPr>
            <a:lvl9pPr marL="3892550" indent="-228600" defTabSz="9525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DBEB685A-250E-4767-AB6B-F1A9822B23D6}" type="slidenum">
              <a:rPr lang="en-US" altLang="en-US" sz="1000" smtClean="0"/>
              <a:pPr>
                <a:spcBef>
                  <a:spcPct val="0"/>
                </a:spcBef>
              </a:pPr>
              <a:t>1</a:t>
            </a:fld>
            <a:endParaRPr lang="en-US" altLang="en-US" sz="1000" smtClean="0"/>
          </a:p>
        </p:txBody>
      </p:sp>
      <p:sp>
        <p:nvSpPr>
          <p:cNvPr id="23555" name="Rectangle 2"/>
          <p:cNvSpPr>
            <a:spLocks noGrp="1" noRot="1" noChangeAspect="1" noChangeArrowheads="1" noTextEdit="1"/>
          </p:cNvSpPr>
          <p:nvPr>
            <p:ph type="sldImg"/>
          </p:nvPr>
        </p:nvSpPr>
        <p:spPr>
          <a:ln cap="flat"/>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spcBef>
                <a:spcPct val="30000"/>
              </a:spcBef>
              <a:defRPr sz="1200">
                <a:solidFill>
                  <a:schemeClr val="tx1"/>
                </a:solidFill>
                <a:latin typeface="Times New Roman" pitchFamily="18" charset="0"/>
              </a:defRPr>
            </a:lvl1pPr>
            <a:lvl2pPr marL="744538" indent="-285750" defTabSz="952500">
              <a:spcBef>
                <a:spcPct val="30000"/>
              </a:spcBef>
              <a:defRPr sz="1200">
                <a:solidFill>
                  <a:schemeClr val="tx1"/>
                </a:solidFill>
                <a:latin typeface="Times New Roman" pitchFamily="18" charset="0"/>
              </a:defRPr>
            </a:lvl2pPr>
            <a:lvl3pPr marL="1146175" indent="-228600" defTabSz="952500">
              <a:spcBef>
                <a:spcPct val="30000"/>
              </a:spcBef>
              <a:defRPr sz="1200">
                <a:solidFill>
                  <a:schemeClr val="tx1"/>
                </a:solidFill>
                <a:latin typeface="Times New Roman" pitchFamily="18" charset="0"/>
              </a:defRPr>
            </a:lvl3pPr>
            <a:lvl4pPr marL="1604963" indent="-228600" defTabSz="952500">
              <a:spcBef>
                <a:spcPct val="30000"/>
              </a:spcBef>
              <a:defRPr sz="1200">
                <a:solidFill>
                  <a:schemeClr val="tx1"/>
                </a:solidFill>
                <a:latin typeface="Times New Roman" pitchFamily="18" charset="0"/>
              </a:defRPr>
            </a:lvl4pPr>
            <a:lvl5pPr marL="2063750" indent="-228600" defTabSz="952500">
              <a:spcBef>
                <a:spcPct val="30000"/>
              </a:spcBef>
              <a:defRPr sz="1200">
                <a:solidFill>
                  <a:schemeClr val="tx1"/>
                </a:solidFill>
                <a:latin typeface="Times New Roman" pitchFamily="18" charset="0"/>
              </a:defRPr>
            </a:lvl5pPr>
            <a:lvl6pPr marL="2520950" indent="-228600" defTabSz="952500" eaLnBrk="0" fontAlgn="base" hangingPunct="0">
              <a:spcBef>
                <a:spcPct val="30000"/>
              </a:spcBef>
              <a:spcAft>
                <a:spcPct val="0"/>
              </a:spcAft>
              <a:defRPr sz="1200">
                <a:solidFill>
                  <a:schemeClr val="tx1"/>
                </a:solidFill>
                <a:latin typeface="Times New Roman" pitchFamily="18" charset="0"/>
              </a:defRPr>
            </a:lvl6pPr>
            <a:lvl7pPr marL="2978150" indent="-228600" defTabSz="952500" eaLnBrk="0" fontAlgn="base" hangingPunct="0">
              <a:spcBef>
                <a:spcPct val="30000"/>
              </a:spcBef>
              <a:spcAft>
                <a:spcPct val="0"/>
              </a:spcAft>
              <a:defRPr sz="1200">
                <a:solidFill>
                  <a:schemeClr val="tx1"/>
                </a:solidFill>
                <a:latin typeface="Times New Roman" pitchFamily="18" charset="0"/>
              </a:defRPr>
            </a:lvl7pPr>
            <a:lvl8pPr marL="3435350" indent="-228600" defTabSz="952500" eaLnBrk="0" fontAlgn="base" hangingPunct="0">
              <a:spcBef>
                <a:spcPct val="30000"/>
              </a:spcBef>
              <a:spcAft>
                <a:spcPct val="0"/>
              </a:spcAft>
              <a:defRPr sz="1200">
                <a:solidFill>
                  <a:schemeClr val="tx1"/>
                </a:solidFill>
                <a:latin typeface="Times New Roman" pitchFamily="18" charset="0"/>
              </a:defRPr>
            </a:lvl8pPr>
            <a:lvl9pPr marL="3892550" indent="-228600" defTabSz="9525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08CAB5F3-F6B2-4410-A94C-496BEBBF6ECB}" type="slidenum">
              <a:rPr lang="en-US" altLang="en-US" sz="1000" smtClean="0"/>
              <a:pPr>
                <a:spcBef>
                  <a:spcPct val="0"/>
                </a:spcBef>
              </a:pPr>
              <a:t>2</a:t>
            </a:fld>
            <a:endParaRPr lang="en-US" altLang="en-US" sz="1000" smtClean="0"/>
          </a:p>
        </p:txBody>
      </p:sp>
      <p:sp>
        <p:nvSpPr>
          <p:cNvPr id="24579" name="Rectangle 2"/>
          <p:cNvSpPr>
            <a:spLocks noGrp="1" noRot="1" noChangeAspect="1" noChangeArrowheads="1" noTextEdit="1"/>
          </p:cNvSpPr>
          <p:nvPr>
            <p:ph type="sldImg"/>
          </p:nvPr>
        </p:nvSpPr>
        <p:spPr>
          <a:ln cap="flat"/>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spcBef>
                <a:spcPct val="30000"/>
              </a:spcBef>
              <a:defRPr sz="1200">
                <a:solidFill>
                  <a:schemeClr val="tx1"/>
                </a:solidFill>
                <a:latin typeface="Times New Roman" pitchFamily="18" charset="0"/>
              </a:defRPr>
            </a:lvl1pPr>
            <a:lvl2pPr marL="744538" indent="-285750" defTabSz="952500">
              <a:spcBef>
                <a:spcPct val="30000"/>
              </a:spcBef>
              <a:defRPr sz="1200">
                <a:solidFill>
                  <a:schemeClr val="tx1"/>
                </a:solidFill>
                <a:latin typeface="Times New Roman" pitchFamily="18" charset="0"/>
              </a:defRPr>
            </a:lvl2pPr>
            <a:lvl3pPr marL="1146175" indent="-228600" defTabSz="952500">
              <a:spcBef>
                <a:spcPct val="30000"/>
              </a:spcBef>
              <a:defRPr sz="1200">
                <a:solidFill>
                  <a:schemeClr val="tx1"/>
                </a:solidFill>
                <a:latin typeface="Times New Roman" pitchFamily="18" charset="0"/>
              </a:defRPr>
            </a:lvl3pPr>
            <a:lvl4pPr marL="1604963" indent="-228600" defTabSz="952500">
              <a:spcBef>
                <a:spcPct val="30000"/>
              </a:spcBef>
              <a:defRPr sz="1200">
                <a:solidFill>
                  <a:schemeClr val="tx1"/>
                </a:solidFill>
                <a:latin typeface="Times New Roman" pitchFamily="18" charset="0"/>
              </a:defRPr>
            </a:lvl4pPr>
            <a:lvl5pPr marL="2063750" indent="-228600" defTabSz="952500">
              <a:spcBef>
                <a:spcPct val="30000"/>
              </a:spcBef>
              <a:defRPr sz="1200">
                <a:solidFill>
                  <a:schemeClr val="tx1"/>
                </a:solidFill>
                <a:latin typeface="Times New Roman" pitchFamily="18" charset="0"/>
              </a:defRPr>
            </a:lvl5pPr>
            <a:lvl6pPr marL="2520950" indent="-228600" defTabSz="952500" eaLnBrk="0" fontAlgn="base" hangingPunct="0">
              <a:spcBef>
                <a:spcPct val="30000"/>
              </a:spcBef>
              <a:spcAft>
                <a:spcPct val="0"/>
              </a:spcAft>
              <a:defRPr sz="1200">
                <a:solidFill>
                  <a:schemeClr val="tx1"/>
                </a:solidFill>
                <a:latin typeface="Times New Roman" pitchFamily="18" charset="0"/>
              </a:defRPr>
            </a:lvl6pPr>
            <a:lvl7pPr marL="2978150" indent="-228600" defTabSz="952500" eaLnBrk="0" fontAlgn="base" hangingPunct="0">
              <a:spcBef>
                <a:spcPct val="30000"/>
              </a:spcBef>
              <a:spcAft>
                <a:spcPct val="0"/>
              </a:spcAft>
              <a:defRPr sz="1200">
                <a:solidFill>
                  <a:schemeClr val="tx1"/>
                </a:solidFill>
                <a:latin typeface="Times New Roman" pitchFamily="18" charset="0"/>
              </a:defRPr>
            </a:lvl7pPr>
            <a:lvl8pPr marL="3435350" indent="-228600" defTabSz="952500" eaLnBrk="0" fontAlgn="base" hangingPunct="0">
              <a:spcBef>
                <a:spcPct val="30000"/>
              </a:spcBef>
              <a:spcAft>
                <a:spcPct val="0"/>
              </a:spcAft>
              <a:defRPr sz="1200">
                <a:solidFill>
                  <a:schemeClr val="tx1"/>
                </a:solidFill>
                <a:latin typeface="Times New Roman" pitchFamily="18" charset="0"/>
              </a:defRPr>
            </a:lvl8pPr>
            <a:lvl9pPr marL="3892550" indent="-228600" defTabSz="9525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08CAB5F3-F6B2-4410-A94C-496BEBBF6ECB}" type="slidenum">
              <a:rPr lang="en-US" altLang="en-US" sz="1000" smtClean="0"/>
              <a:pPr>
                <a:spcBef>
                  <a:spcPct val="0"/>
                </a:spcBef>
              </a:pPr>
              <a:t>3</a:t>
            </a:fld>
            <a:endParaRPr lang="en-US" altLang="en-US" sz="1000" smtClean="0"/>
          </a:p>
        </p:txBody>
      </p:sp>
      <p:sp>
        <p:nvSpPr>
          <p:cNvPr id="24579" name="Rectangle 2"/>
          <p:cNvSpPr>
            <a:spLocks noGrp="1" noRot="1" noChangeAspect="1" noChangeArrowheads="1" noTextEdit="1"/>
          </p:cNvSpPr>
          <p:nvPr>
            <p:ph type="sldImg"/>
          </p:nvPr>
        </p:nvSpPr>
        <p:spPr>
          <a:ln cap="flat"/>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2500">
              <a:spcBef>
                <a:spcPct val="30000"/>
              </a:spcBef>
              <a:defRPr sz="1200">
                <a:solidFill>
                  <a:schemeClr val="tx1"/>
                </a:solidFill>
                <a:latin typeface="Times New Roman" pitchFamily="18" charset="0"/>
              </a:defRPr>
            </a:lvl1pPr>
            <a:lvl2pPr marL="744538" indent="-285750" defTabSz="952500">
              <a:spcBef>
                <a:spcPct val="30000"/>
              </a:spcBef>
              <a:defRPr sz="1200">
                <a:solidFill>
                  <a:schemeClr val="tx1"/>
                </a:solidFill>
                <a:latin typeface="Times New Roman" pitchFamily="18" charset="0"/>
              </a:defRPr>
            </a:lvl2pPr>
            <a:lvl3pPr marL="1146175" indent="-228600" defTabSz="952500">
              <a:spcBef>
                <a:spcPct val="30000"/>
              </a:spcBef>
              <a:defRPr sz="1200">
                <a:solidFill>
                  <a:schemeClr val="tx1"/>
                </a:solidFill>
                <a:latin typeface="Times New Roman" pitchFamily="18" charset="0"/>
              </a:defRPr>
            </a:lvl3pPr>
            <a:lvl4pPr marL="1604963" indent="-228600" defTabSz="952500">
              <a:spcBef>
                <a:spcPct val="30000"/>
              </a:spcBef>
              <a:defRPr sz="1200">
                <a:solidFill>
                  <a:schemeClr val="tx1"/>
                </a:solidFill>
                <a:latin typeface="Times New Roman" pitchFamily="18" charset="0"/>
              </a:defRPr>
            </a:lvl4pPr>
            <a:lvl5pPr marL="2063750" indent="-228600" defTabSz="952500">
              <a:spcBef>
                <a:spcPct val="30000"/>
              </a:spcBef>
              <a:defRPr sz="1200">
                <a:solidFill>
                  <a:schemeClr val="tx1"/>
                </a:solidFill>
                <a:latin typeface="Times New Roman" pitchFamily="18" charset="0"/>
              </a:defRPr>
            </a:lvl5pPr>
            <a:lvl6pPr marL="2520950" indent="-228600" defTabSz="952500" eaLnBrk="0" fontAlgn="base" hangingPunct="0">
              <a:spcBef>
                <a:spcPct val="30000"/>
              </a:spcBef>
              <a:spcAft>
                <a:spcPct val="0"/>
              </a:spcAft>
              <a:defRPr sz="1200">
                <a:solidFill>
                  <a:schemeClr val="tx1"/>
                </a:solidFill>
                <a:latin typeface="Times New Roman" pitchFamily="18" charset="0"/>
              </a:defRPr>
            </a:lvl6pPr>
            <a:lvl7pPr marL="2978150" indent="-228600" defTabSz="952500" eaLnBrk="0" fontAlgn="base" hangingPunct="0">
              <a:spcBef>
                <a:spcPct val="30000"/>
              </a:spcBef>
              <a:spcAft>
                <a:spcPct val="0"/>
              </a:spcAft>
              <a:defRPr sz="1200">
                <a:solidFill>
                  <a:schemeClr val="tx1"/>
                </a:solidFill>
                <a:latin typeface="Times New Roman" pitchFamily="18" charset="0"/>
              </a:defRPr>
            </a:lvl7pPr>
            <a:lvl8pPr marL="3435350" indent="-228600" defTabSz="952500" eaLnBrk="0" fontAlgn="base" hangingPunct="0">
              <a:spcBef>
                <a:spcPct val="30000"/>
              </a:spcBef>
              <a:spcAft>
                <a:spcPct val="0"/>
              </a:spcAft>
              <a:defRPr sz="1200">
                <a:solidFill>
                  <a:schemeClr val="tx1"/>
                </a:solidFill>
                <a:latin typeface="Times New Roman" pitchFamily="18" charset="0"/>
              </a:defRPr>
            </a:lvl8pPr>
            <a:lvl9pPr marL="3892550" indent="-228600" defTabSz="9525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08CAB5F3-F6B2-4410-A94C-496BEBBF6ECB}" type="slidenum">
              <a:rPr lang="en-US" altLang="en-US" sz="1000" smtClean="0"/>
              <a:pPr>
                <a:spcBef>
                  <a:spcPct val="0"/>
                </a:spcBef>
              </a:pPr>
              <a:t>4</a:t>
            </a:fld>
            <a:endParaRPr lang="en-US" altLang="en-US" sz="1000" smtClean="0"/>
          </a:p>
        </p:txBody>
      </p:sp>
      <p:sp>
        <p:nvSpPr>
          <p:cNvPr id="24579" name="Rectangle 2"/>
          <p:cNvSpPr>
            <a:spLocks noGrp="1" noRot="1" noChangeAspect="1" noChangeArrowheads="1" noTextEdit="1"/>
          </p:cNvSpPr>
          <p:nvPr>
            <p:ph type="sldImg"/>
          </p:nvPr>
        </p:nvSpPr>
        <p:spPr>
          <a:ln cap="flat"/>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71525" y="2130425"/>
            <a:ext cx="874395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543050" y="3886200"/>
            <a:ext cx="72009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
          <p:cNvSpPr>
            <a:spLocks noGrp="1" noChangeArrowheads="1"/>
          </p:cNvSpPr>
          <p:nvPr>
            <p:ph type="dt" sz="half" idx="10"/>
          </p:nvPr>
        </p:nvSpPr>
        <p:spPr/>
        <p:txBody>
          <a:bodyPr/>
          <a:lstStyle>
            <a:lvl1pPr>
              <a:defRPr/>
            </a:lvl1pPr>
          </a:lstStyle>
          <a:p>
            <a:pPr>
              <a:defRPr/>
            </a:pPr>
            <a:r>
              <a:rPr lang="en-US" smtClean="0"/>
              <a:t>Published by the Entrepreneurship Foundation, Inc. a 501(c) 3                 Copyright © Academy Group  </a:t>
            </a:r>
            <a:endParaRPr lang="en-US"/>
          </a:p>
        </p:txBody>
      </p:sp>
      <p:sp>
        <p:nvSpPr>
          <p:cNvPr id="5" name="Rectangle 3"/>
          <p:cNvSpPr>
            <a:spLocks noGrp="1" noChangeArrowheads="1"/>
          </p:cNvSpPr>
          <p:nvPr>
            <p:ph type="ftr" sz="quarter" idx="11"/>
          </p:nvPr>
        </p:nvSpPr>
        <p:spPr/>
        <p:txBody>
          <a:bodyPr/>
          <a:lstStyle>
            <a:lvl1pPr>
              <a:defRPr/>
            </a:lvl1pPr>
          </a:lstStyle>
          <a:p>
            <a:pPr>
              <a:defRPr/>
            </a:pPr>
            <a:endParaRPr lang="en-US"/>
          </a:p>
        </p:txBody>
      </p:sp>
      <p:sp>
        <p:nvSpPr>
          <p:cNvPr id="7" name="Rectangle 4"/>
          <p:cNvSpPr>
            <a:spLocks noGrp="1" noChangeArrowheads="1"/>
          </p:cNvSpPr>
          <p:nvPr>
            <p:ph type="sldNum" sz="quarter" idx="12"/>
          </p:nvPr>
        </p:nvSpPr>
        <p:spPr>
          <a:xfrm>
            <a:off x="9210502" y="6616931"/>
            <a:ext cx="1076498" cy="241068"/>
          </a:xfrm>
        </p:spPr>
        <p:txBody>
          <a:bodyPr/>
          <a:lstStyle>
            <a:lvl1pPr>
              <a:defRPr sz="1000">
                <a:solidFill>
                  <a:srgbClr val="FFFFFF"/>
                </a:solidFill>
                <a:latin typeface="Arial" panose="020B0604020202020204" pitchFamily="34" charset="0"/>
                <a:cs typeface="Arial" panose="020B0604020202020204" pitchFamily="34" charset="0"/>
              </a:defRPr>
            </a:lvl1pPr>
          </a:lstStyle>
          <a:p>
            <a:pPr>
              <a:defRPr/>
            </a:pPr>
            <a:r>
              <a:rPr lang="en-US" altLang="en-US" dirty="0" smtClean="0"/>
              <a:t>Page </a:t>
            </a:r>
            <a:fld id="{9D03CD3F-CBC5-44C2-A814-BE8144472046}" type="slidenum">
              <a:rPr lang="en-US" altLang="en-US" smtClean="0"/>
              <a:pPr>
                <a:defRPr/>
              </a:pPr>
              <a:t>‹#›</a:t>
            </a:fld>
            <a:endParaRPr lang="en-US" altLang="en-US" dirty="0"/>
          </a:p>
        </p:txBody>
      </p:sp>
    </p:spTree>
    <p:extLst>
      <p:ext uri="{BB962C8B-B14F-4D97-AF65-F5344CB8AC3E}">
        <p14:creationId xmlns:p14="http://schemas.microsoft.com/office/powerpoint/2010/main" val="388517572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
          <p:cNvSpPr>
            <a:spLocks noGrp="1" noChangeArrowheads="1"/>
          </p:cNvSpPr>
          <p:nvPr>
            <p:ph type="dt" sz="half" idx="10"/>
          </p:nvPr>
        </p:nvSpPr>
        <p:spPr/>
        <p:txBody>
          <a:bodyPr/>
          <a:lstStyle>
            <a:lvl1pPr>
              <a:defRPr/>
            </a:lvl1pPr>
          </a:lstStyle>
          <a:p>
            <a:pPr>
              <a:defRPr/>
            </a:pPr>
            <a:r>
              <a:rPr lang="en-US" smtClean="0"/>
              <a:t>Published by the Entrepreneurship Foundation, Inc. a 501(c) 3                 Copyright © Academy Group  </a:t>
            </a:r>
            <a:endParaRPr lang="en-US"/>
          </a:p>
        </p:txBody>
      </p:sp>
      <p:sp>
        <p:nvSpPr>
          <p:cNvPr id="5" name="Rectangle 3"/>
          <p:cNvSpPr>
            <a:spLocks noGrp="1" noChangeArrowheads="1"/>
          </p:cNvSpPr>
          <p:nvPr>
            <p:ph type="ftr" sz="quarter" idx="11"/>
          </p:nvPr>
        </p:nvSpPr>
        <p:spPr/>
        <p:txBody>
          <a:bodyPr/>
          <a:lstStyle>
            <a:lvl1pPr>
              <a:defRPr/>
            </a:lvl1pPr>
          </a:lstStyle>
          <a:p>
            <a:pPr>
              <a:defRPr/>
            </a:pPr>
            <a:endParaRPr lang="en-US"/>
          </a:p>
        </p:txBody>
      </p:sp>
      <p:sp>
        <p:nvSpPr>
          <p:cNvPr id="7" name="Rectangle 4"/>
          <p:cNvSpPr>
            <a:spLocks noGrp="1" noChangeArrowheads="1"/>
          </p:cNvSpPr>
          <p:nvPr>
            <p:ph type="sldNum" sz="quarter" idx="12"/>
          </p:nvPr>
        </p:nvSpPr>
        <p:spPr>
          <a:xfrm>
            <a:off x="9210502" y="6616931"/>
            <a:ext cx="1076498" cy="241068"/>
          </a:xfrm>
        </p:spPr>
        <p:txBody>
          <a:bodyPr/>
          <a:lstStyle>
            <a:lvl1pPr>
              <a:defRPr sz="1000">
                <a:solidFill>
                  <a:srgbClr val="FFFFFF"/>
                </a:solidFill>
                <a:latin typeface="Arial" panose="020B0604020202020204" pitchFamily="34" charset="0"/>
                <a:cs typeface="Arial" panose="020B0604020202020204" pitchFamily="34" charset="0"/>
              </a:defRPr>
            </a:lvl1pPr>
          </a:lstStyle>
          <a:p>
            <a:pPr>
              <a:defRPr/>
            </a:pPr>
            <a:r>
              <a:rPr lang="en-US" altLang="en-US" dirty="0" smtClean="0"/>
              <a:t>Page </a:t>
            </a:r>
            <a:fld id="{9D03CD3F-CBC5-44C2-A814-BE8144472046}" type="slidenum">
              <a:rPr lang="en-US" altLang="en-US" smtClean="0"/>
              <a:pPr>
                <a:defRPr/>
              </a:pPr>
              <a:t>‹#›</a:t>
            </a:fld>
            <a:endParaRPr lang="en-US" altLang="en-US" dirty="0"/>
          </a:p>
        </p:txBody>
      </p:sp>
    </p:spTree>
    <p:extLst>
      <p:ext uri="{BB962C8B-B14F-4D97-AF65-F5344CB8AC3E}">
        <p14:creationId xmlns:p14="http://schemas.microsoft.com/office/powerpoint/2010/main" val="34670240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12800" y="4406900"/>
            <a:ext cx="874395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12800" y="2906713"/>
            <a:ext cx="874395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a:xfrm>
            <a:off x="825037" y="6400800"/>
            <a:ext cx="8759537" cy="457200"/>
          </a:xfrm>
        </p:spPr>
        <p:txBody>
          <a:bodyPr/>
          <a:lstStyle>
            <a:lvl1pPr algn="ctr">
              <a:defRPr sz="1200">
                <a:solidFill>
                  <a:srgbClr val="FFFFFF"/>
                </a:solidFill>
              </a:defRPr>
            </a:lvl1pPr>
          </a:lstStyle>
          <a:p>
            <a:pPr>
              <a:defRPr/>
            </a:pPr>
            <a:r>
              <a:rPr lang="en-US" smtClean="0"/>
              <a:t>Published by the Entrepreneurship Foundation, Inc. a 501(c) 3                 Copyright © Academy Group  </a:t>
            </a:r>
            <a:endParaRPr lang="en-US" dirty="0"/>
          </a:p>
        </p:txBody>
      </p:sp>
      <p:sp>
        <p:nvSpPr>
          <p:cNvPr id="6" name="Rectangle 4"/>
          <p:cNvSpPr>
            <a:spLocks noGrp="1" noChangeArrowheads="1"/>
          </p:cNvSpPr>
          <p:nvPr>
            <p:ph type="sldNum" sz="quarter" idx="12"/>
          </p:nvPr>
        </p:nvSpPr>
        <p:spPr>
          <a:xfrm>
            <a:off x="9210502" y="6616931"/>
            <a:ext cx="1076498" cy="241068"/>
          </a:xfrm>
          <a:prstGeom prst="rect">
            <a:avLst/>
          </a:prstGeom>
        </p:spPr>
        <p:txBody>
          <a:bodyPr/>
          <a:lstStyle>
            <a:lvl1pPr>
              <a:defRPr sz="1000">
                <a:solidFill>
                  <a:srgbClr val="FFFFFF"/>
                </a:solidFill>
                <a:latin typeface="Arial" panose="020B0604020202020204" pitchFamily="34" charset="0"/>
                <a:cs typeface="Arial" panose="020B0604020202020204" pitchFamily="34" charset="0"/>
              </a:defRPr>
            </a:lvl1pPr>
          </a:lstStyle>
          <a:p>
            <a:pPr>
              <a:defRPr/>
            </a:pPr>
            <a:r>
              <a:rPr lang="en-US" altLang="en-US" dirty="0" smtClean="0"/>
              <a:t>Page </a:t>
            </a:r>
            <a:fld id="{9D03CD3F-CBC5-44C2-A814-BE8144472046}" type="slidenum">
              <a:rPr lang="en-US" altLang="en-US" smtClean="0"/>
              <a:pPr>
                <a:defRPr/>
              </a:pPr>
              <a:t>‹#›</a:t>
            </a:fld>
            <a:endParaRPr lang="en-US" altLang="en-US" dirty="0"/>
          </a:p>
        </p:txBody>
      </p:sp>
    </p:spTree>
    <p:extLst>
      <p:ext uri="{BB962C8B-B14F-4D97-AF65-F5344CB8AC3E}">
        <p14:creationId xmlns:p14="http://schemas.microsoft.com/office/powerpoint/2010/main" val="12198779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4350" y="274638"/>
            <a:ext cx="9258300" cy="1143000"/>
          </a:xfrm>
        </p:spPr>
        <p:txBody>
          <a:bodyPr/>
          <a:lstStyle>
            <a:lvl1pPr algn="ct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14350" y="1535113"/>
            <a:ext cx="454501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14350" y="2174875"/>
            <a:ext cx="454501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226050" y="1535113"/>
            <a:ext cx="4546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226050" y="2174875"/>
            <a:ext cx="4546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
          <p:cNvSpPr>
            <a:spLocks noGrp="1" noChangeArrowheads="1"/>
          </p:cNvSpPr>
          <p:nvPr>
            <p:ph type="dt" sz="half" idx="10"/>
          </p:nvPr>
        </p:nvSpPr>
        <p:spPr/>
        <p:txBody>
          <a:bodyPr/>
          <a:lstStyle>
            <a:lvl1pPr>
              <a:defRPr/>
            </a:lvl1pPr>
          </a:lstStyle>
          <a:p>
            <a:pPr>
              <a:defRPr/>
            </a:pPr>
            <a:r>
              <a:rPr lang="en-US" smtClean="0"/>
              <a:t>Published by the Entrepreneurship Foundation, Inc. a 501(c) 3                 Copyright © Academy Group  </a:t>
            </a:r>
            <a:endParaRPr lang="en-US"/>
          </a:p>
        </p:txBody>
      </p:sp>
      <p:sp>
        <p:nvSpPr>
          <p:cNvPr id="8" name="Rectangle 3"/>
          <p:cNvSpPr>
            <a:spLocks noGrp="1" noChangeArrowheads="1"/>
          </p:cNvSpPr>
          <p:nvPr>
            <p:ph type="ftr" sz="quarter" idx="11"/>
          </p:nvPr>
        </p:nvSpPr>
        <p:spPr/>
        <p:txBody>
          <a:bodyPr/>
          <a:lstStyle>
            <a:lvl1pPr>
              <a:defRPr/>
            </a:lvl1pPr>
          </a:lstStyle>
          <a:p>
            <a:pPr>
              <a:defRPr/>
            </a:pPr>
            <a:endParaRPr lang="en-US"/>
          </a:p>
        </p:txBody>
      </p:sp>
      <p:sp>
        <p:nvSpPr>
          <p:cNvPr id="10" name="Rectangle 4"/>
          <p:cNvSpPr>
            <a:spLocks noGrp="1" noChangeArrowheads="1"/>
          </p:cNvSpPr>
          <p:nvPr>
            <p:ph type="sldNum" sz="quarter" idx="12"/>
          </p:nvPr>
        </p:nvSpPr>
        <p:spPr>
          <a:xfrm>
            <a:off x="9210502" y="6616931"/>
            <a:ext cx="1076498" cy="241068"/>
          </a:xfrm>
        </p:spPr>
        <p:txBody>
          <a:bodyPr/>
          <a:lstStyle>
            <a:lvl1pPr>
              <a:defRPr sz="1000">
                <a:solidFill>
                  <a:srgbClr val="FFFFFF"/>
                </a:solidFill>
                <a:latin typeface="Arial" panose="020B0604020202020204" pitchFamily="34" charset="0"/>
                <a:cs typeface="Arial" panose="020B0604020202020204" pitchFamily="34" charset="0"/>
              </a:defRPr>
            </a:lvl1pPr>
          </a:lstStyle>
          <a:p>
            <a:pPr>
              <a:defRPr/>
            </a:pPr>
            <a:r>
              <a:rPr lang="en-US" altLang="en-US" dirty="0" smtClean="0"/>
              <a:t>Page </a:t>
            </a:r>
            <a:fld id="{9D03CD3F-CBC5-44C2-A814-BE8144472046}" type="slidenum">
              <a:rPr lang="en-US" altLang="en-US" smtClean="0"/>
              <a:pPr>
                <a:defRPr/>
              </a:pPr>
              <a:t>‹#›</a:t>
            </a:fld>
            <a:endParaRPr lang="en-US" altLang="en-US" dirty="0"/>
          </a:p>
        </p:txBody>
      </p:sp>
    </p:spTree>
    <p:extLst>
      <p:ext uri="{BB962C8B-B14F-4D97-AF65-F5344CB8AC3E}">
        <p14:creationId xmlns:p14="http://schemas.microsoft.com/office/powerpoint/2010/main" val="132781443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
          <p:cNvSpPr>
            <a:spLocks noGrp="1" noChangeArrowheads="1"/>
          </p:cNvSpPr>
          <p:nvPr>
            <p:ph type="dt" sz="half" idx="10"/>
          </p:nvPr>
        </p:nvSpPr>
        <p:spPr/>
        <p:txBody>
          <a:bodyPr/>
          <a:lstStyle>
            <a:lvl1pPr>
              <a:defRPr/>
            </a:lvl1pPr>
          </a:lstStyle>
          <a:p>
            <a:pPr>
              <a:defRPr/>
            </a:pPr>
            <a:r>
              <a:rPr lang="en-US" smtClean="0"/>
              <a:t>Published by the Entrepreneurship Foundation, Inc. a 501(c) 3                 Copyright © Academy Group  </a:t>
            </a:r>
            <a:endParaRPr lang="en-US"/>
          </a:p>
        </p:txBody>
      </p:sp>
      <p:sp>
        <p:nvSpPr>
          <p:cNvPr id="4" name="Rectangle 3"/>
          <p:cNvSpPr>
            <a:spLocks noGrp="1" noChangeArrowheads="1"/>
          </p:cNvSpPr>
          <p:nvPr>
            <p:ph type="ftr" sz="quarter" idx="11"/>
          </p:nvPr>
        </p:nvSpPr>
        <p:spPr/>
        <p:txBody>
          <a:bodyPr/>
          <a:lstStyle>
            <a:lvl1pPr>
              <a:defRPr/>
            </a:lvl1pPr>
          </a:lstStyle>
          <a:p>
            <a:pPr>
              <a:defRPr/>
            </a:pPr>
            <a:endParaRPr lang="en-US"/>
          </a:p>
        </p:txBody>
      </p:sp>
      <p:sp>
        <p:nvSpPr>
          <p:cNvPr id="6" name="Rectangle 4"/>
          <p:cNvSpPr>
            <a:spLocks noGrp="1" noChangeArrowheads="1"/>
          </p:cNvSpPr>
          <p:nvPr>
            <p:ph type="sldNum" sz="quarter" idx="12"/>
          </p:nvPr>
        </p:nvSpPr>
        <p:spPr>
          <a:xfrm>
            <a:off x="9210502" y="6616931"/>
            <a:ext cx="1076498" cy="241068"/>
          </a:xfrm>
        </p:spPr>
        <p:txBody>
          <a:bodyPr/>
          <a:lstStyle>
            <a:lvl1pPr>
              <a:defRPr sz="1000">
                <a:solidFill>
                  <a:srgbClr val="FFFFFF"/>
                </a:solidFill>
                <a:latin typeface="Arial" panose="020B0604020202020204" pitchFamily="34" charset="0"/>
                <a:cs typeface="Arial" panose="020B0604020202020204" pitchFamily="34" charset="0"/>
              </a:defRPr>
            </a:lvl1pPr>
          </a:lstStyle>
          <a:p>
            <a:pPr>
              <a:defRPr/>
            </a:pPr>
            <a:r>
              <a:rPr lang="en-US" altLang="en-US" dirty="0" smtClean="0"/>
              <a:t>Page </a:t>
            </a:r>
            <a:fld id="{9D03CD3F-CBC5-44C2-A814-BE8144472046}" type="slidenum">
              <a:rPr lang="en-US" altLang="en-US" smtClean="0"/>
              <a:pPr>
                <a:defRPr/>
              </a:pPr>
              <a:t>‹#›</a:t>
            </a:fld>
            <a:endParaRPr lang="en-US" altLang="en-US" dirty="0"/>
          </a:p>
        </p:txBody>
      </p:sp>
    </p:spTree>
    <p:extLst>
      <p:ext uri="{BB962C8B-B14F-4D97-AF65-F5344CB8AC3E}">
        <p14:creationId xmlns:p14="http://schemas.microsoft.com/office/powerpoint/2010/main" val="214039788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p:txBody>
          <a:bodyPr/>
          <a:lstStyle>
            <a:lvl1pPr>
              <a:defRPr/>
            </a:lvl1pPr>
          </a:lstStyle>
          <a:p>
            <a:pPr>
              <a:defRPr/>
            </a:pPr>
            <a:r>
              <a:rPr lang="en-US" smtClean="0"/>
              <a:t>Published by the Entrepreneurship Foundation, Inc. a 501(c) 3                 Copyright © Academy Group  </a:t>
            </a:r>
            <a:endParaRPr lang="en-US"/>
          </a:p>
        </p:txBody>
      </p:sp>
      <p:sp>
        <p:nvSpPr>
          <p:cNvPr id="3" name="Rectangle 3"/>
          <p:cNvSpPr>
            <a:spLocks noGrp="1" noChangeArrowheads="1"/>
          </p:cNvSpPr>
          <p:nvPr>
            <p:ph type="ftr" sz="quarter" idx="11"/>
          </p:nvPr>
        </p:nvSpPr>
        <p:spPr/>
        <p:txBody>
          <a:bodyPr/>
          <a:lstStyle>
            <a:lvl1pPr>
              <a:defRPr/>
            </a:lvl1pPr>
          </a:lstStyle>
          <a:p>
            <a:pPr>
              <a:defRPr/>
            </a:pPr>
            <a:endParaRPr lang="en-US"/>
          </a:p>
        </p:txBody>
      </p:sp>
      <p:sp>
        <p:nvSpPr>
          <p:cNvPr id="5" name="Rectangle 4"/>
          <p:cNvSpPr>
            <a:spLocks noGrp="1" noChangeArrowheads="1"/>
          </p:cNvSpPr>
          <p:nvPr>
            <p:ph type="sldNum" sz="quarter" idx="12"/>
          </p:nvPr>
        </p:nvSpPr>
        <p:spPr>
          <a:xfrm>
            <a:off x="9210502" y="6616931"/>
            <a:ext cx="1076498" cy="241068"/>
          </a:xfrm>
        </p:spPr>
        <p:txBody>
          <a:bodyPr/>
          <a:lstStyle>
            <a:lvl1pPr>
              <a:defRPr sz="1000">
                <a:solidFill>
                  <a:srgbClr val="FFFFFF"/>
                </a:solidFill>
                <a:latin typeface="Arial" panose="020B0604020202020204" pitchFamily="34" charset="0"/>
                <a:cs typeface="Arial" panose="020B0604020202020204" pitchFamily="34" charset="0"/>
              </a:defRPr>
            </a:lvl1pPr>
          </a:lstStyle>
          <a:p>
            <a:pPr>
              <a:defRPr/>
            </a:pPr>
            <a:r>
              <a:rPr lang="en-US" altLang="en-US" dirty="0" smtClean="0"/>
              <a:t>Page </a:t>
            </a:r>
            <a:fld id="{9D03CD3F-CBC5-44C2-A814-BE8144472046}" type="slidenum">
              <a:rPr lang="en-US" altLang="en-US" smtClean="0"/>
              <a:pPr>
                <a:defRPr/>
              </a:pPr>
              <a:t>‹#›</a:t>
            </a:fld>
            <a:endParaRPr lang="en-US" altLang="en-US" dirty="0"/>
          </a:p>
        </p:txBody>
      </p:sp>
    </p:spTree>
    <p:extLst>
      <p:ext uri="{BB962C8B-B14F-4D97-AF65-F5344CB8AC3E}">
        <p14:creationId xmlns:p14="http://schemas.microsoft.com/office/powerpoint/2010/main" val="57196391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0">
          <a:gsLst>
            <a:gs pos="0">
              <a:srgbClr val="000099"/>
            </a:gs>
            <a:gs pos="100000">
              <a:schemeClr val="bg1">
                <a:lumMod val="98000"/>
                <a:lumOff val="2000"/>
              </a:schemeClr>
            </a:gs>
          </a:gsLst>
          <a:lin ang="5400000" scaled="1"/>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800100" y="6248400"/>
            <a:ext cx="2133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tx1"/>
                </a:solidFill>
                <a:latin typeface="Times New Roman" pitchFamily="18" charset="0"/>
              </a:defRPr>
            </a:lvl1pPr>
          </a:lstStyle>
          <a:p>
            <a:pPr>
              <a:defRPr/>
            </a:pPr>
            <a:r>
              <a:rPr lang="en-US" smtClean="0"/>
              <a:t>Published by the Entrepreneurship Foundation, Inc. a 501(c) 3                 Copyright © Academy Group  </a:t>
            </a:r>
            <a:endParaRPr lang="en-US"/>
          </a:p>
        </p:txBody>
      </p:sp>
      <p:sp>
        <p:nvSpPr>
          <p:cNvPr id="1027" name="Rectangle 3"/>
          <p:cNvSpPr>
            <a:spLocks noGrp="1" noChangeArrowheads="1"/>
          </p:cNvSpPr>
          <p:nvPr>
            <p:ph type="ftr" sz="quarter" idx="3"/>
          </p:nvPr>
        </p:nvSpPr>
        <p:spPr bwMode="auto">
          <a:xfrm>
            <a:off x="3543300" y="6248400"/>
            <a:ext cx="32004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tx1"/>
                </a:solidFill>
                <a:latin typeface="Times New Roman" pitchFamily="18" charset="0"/>
              </a:defRPr>
            </a:lvl1pPr>
          </a:lstStyle>
          <a:p>
            <a:pPr>
              <a:defRPr/>
            </a:pPr>
            <a:endParaRPr lang="en-US"/>
          </a:p>
        </p:txBody>
      </p:sp>
      <p:sp>
        <p:nvSpPr>
          <p:cNvPr id="1029" name="Rectangle 6"/>
          <p:cNvSpPr>
            <a:spLocks noGrp="1" noChangeArrowheads="1"/>
          </p:cNvSpPr>
          <p:nvPr>
            <p:ph type="title"/>
          </p:nvPr>
        </p:nvSpPr>
        <p:spPr bwMode="auto">
          <a:xfrm>
            <a:off x="199505" y="550863"/>
            <a:ext cx="9892145"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dirty="0" smtClean="0"/>
              <a:t>Click to edit Master title style</a:t>
            </a:r>
          </a:p>
        </p:txBody>
      </p:sp>
      <p:sp>
        <p:nvSpPr>
          <p:cNvPr id="1030" name="Rectangle 7"/>
          <p:cNvSpPr>
            <a:spLocks noGrp="1" noChangeArrowheads="1"/>
          </p:cNvSpPr>
          <p:nvPr>
            <p:ph type="body" idx="1"/>
          </p:nvPr>
        </p:nvSpPr>
        <p:spPr bwMode="auto">
          <a:xfrm>
            <a:off x="1417638" y="1998663"/>
            <a:ext cx="7307262" cy="402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Rectangle 4"/>
          <p:cNvSpPr>
            <a:spLocks noGrp="1" noChangeArrowheads="1"/>
          </p:cNvSpPr>
          <p:nvPr>
            <p:ph type="sldNum" sz="quarter" idx="4"/>
          </p:nvPr>
        </p:nvSpPr>
        <p:spPr>
          <a:xfrm>
            <a:off x="9210502" y="6616931"/>
            <a:ext cx="1076498" cy="241068"/>
          </a:xfrm>
          <a:prstGeom prst="rect">
            <a:avLst/>
          </a:prstGeom>
        </p:spPr>
        <p:txBody>
          <a:bodyPr/>
          <a:lstStyle>
            <a:lvl1pPr algn="r">
              <a:defRPr sz="1000">
                <a:solidFill>
                  <a:srgbClr val="FFFFFF"/>
                </a:solidFill>
                <a:latin typeface="Arial" panose="020B0604020202020204" pitchFamily="34" charset="0"/>
                <a:cs typeface="Arial" panose="020B0604020202020204" pitchFamily="34" charset="0"/>
              </a:defRPr>
            </a:lvl1pPr>
          </a:lstStyle>
          <a:p>
            <a:pPr>
              <a:defRPr/>
            </a:pPr>
            <a:r>
              <a:rPr lang="en-US" altLang="en-US" dirty="0" smtClean="0"/>
              <a:t>Page </a:t>
            </a:r>
            <a:fld id="{9D03CD3F-CBC5-44C2-A814-BE8144472046}"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930" r:id="rId1"/>
    <p:sldLayoutId id="2147483931" r:id="rId2"/>
    <p:sldLayoutId id="2147483932" r:id="rId3"/>
    <p:sldLayoutId id="2147483934" r:id="rId4"/>
    <p:sldLayoutId id="2147483935" r:id="rId5"/>
    <p:sldLayoutId id="2147483936" r:id="rId6"/>
  </p:sldLayoutIdLst>
  <p:timing>
    <p:tnLst>
      <p:par>
        <p:cTn id="1" dur="indefinite" restart="never" nodeType="tmRoot"/>
      </p:par>
    </p:tnLst>
  </p:timing>
  <p:hf hdr="0" ftr="0" dt="0"/>
  <p:txStyles>
    <p:titleStyle>
      <a:lvl1pPr algn="ctr" rtl="0" eaLnBrk="0" fontAlgn="base" hangingPunct="0">
        <a:spcBef>
          <a:spcPct val="0"/>
        </a:spcBef>
        <a:spcAft>
          <a:spcPct val="0"/>
        </a:spcAft>
        <a:defRPr sz="4000" b="1">
          <a:solidFill>
            <a:srgbClr val="FFCC00"/>
          </a:solidFill>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sz="3600" b="1">
          <a:solidFill>
            <a:srgbClr val="FAFD00"/>
          </a:solidFill>
          <a:latin typeface="Book Antiqua" pitchFamily="18" charset="0"/>
        </a:defRPr>
      </a:lvl2pPr>
      <a:lvl3pPr algn="l" rtl="0" eaLnBrk="0" fontAlgn="base" hangingPunct="0">
        <a:spcBef>
          <a:spcPct val="0"/>
        </a:spcBef>
        <a:spcAft>
          <a:spcPct val="0"/>
        </a:spcAft>
        <a:defRPr sz="3600" b="1">
          <a:solidFill>
            <a:srgbClr val="FAFD00"/>
          </a:solidFill>
          <a:latin typeface="Book Antiqua" pitchFamily="18" charset="0"/>
        </a:defRPr>
      </a:lvl3pPr>
      <a:lvl4pPr algn="l" rtl="0" eaLnBrk="0" fontAlgn="base" hangingPunct="0">
        <a:spcBef>
          <a:spcPct val="0"/>
        </a:spcBef>
        <a:spcAft>
          <a:spcPct val="0"/>
        </a:spcAft>
        <a:defRPr sz="3600" b="1">
          <a:solidFill>
            <a:srgbClr val="FAFD00"/>
          </a:solidFill>
          <a:latin typeface="Book Antiqua" pitchFamily="18" charset="0"/>
        </a:defRPr>
      </a:lvl4pPr>
      <a:lvl5pPr algn="l" rtl="0" eaLnBrk="0" fontAlgn="base" hangingPunct="0">
        <a:spcBef>
          <a:spcPct val="0"/>
        </a:spcBef>
        <a:spcAft>
          <a:spcPct val="0"/>
        </a:spcAft>
        <a:defRPr sz="3600" b="1">
          <a:solidFill>
            <a:srgbClr val="FAFD00"/>
          </a:solidFill>
          <a:latin typeface="Book Antiqua" pitchFamily="18" charset="0"/>
        </a:defRPr>
      </a:lvl5pPr>
      <a:lvl6pPr marL="457200" algn="l" rtl="0" eaLnBrk="0" fontAlgn="base" hangingPunct="0">
        <a:spcBef>
          <a:spcPct val="0"/>
        </a:spcBef>
        <a:spcAft>
          <a:spcPct val="0"/>
        </a:spcAft>
        <a:defRPr sz="3600" b="1">
          <a:solidFill>
            <a:srgbClr val="FAFD00"/>
          </a:solidFill>
          <a:latin typeface="Book Antiqua" pitchFamily="18" charset="0"/>
        </a:defRPr>
      </a:lvl6pPr>
      <a:lvl7pPr marL="914400" algn="l" rtl="0" eaLnBrk="0" fontAlgn="base" hangingPunct="0">
        <a:spcBef>
          <a:spcPct val="0"/>
        </a:spcBef>
        <a:spcAft>
          <a:spcPct val="0"/>
        </a:spcAft>
        <a:defRPr sz="3600" b="1">
          <a:solidFill>
            <a:srgbClr val="FAFD00"/>
          </a:solidFill>
          <a:latin typeface="Book Antiqua" pitchFamily="18" charset="0"/>
        </a:defRPr>
      </a:lvl7pPr>
      <a:lvl8pPr marL="1371600" algn="l" rtl="0" eaLnBrk="0" fontAlgn="base" hangingPunct="0">
        <a:spcBef>
          <a:spcPct val="0"/>
        </a:spcBef>
        <a:spcAft>
          <a:spcPct val="0"/>
        </a:spcAft>
        <a:defRPr sz="3600" b="1">
          <a:solidFill>
            <a:srgbClr val="FAFD00"/>
          </a:solidFill>
          <a:latin typeface="Book Antiqua" pitchFamily="18" charset="0"/>
        </a:defRPr>
      </a:lvl8pPr>
      <a:lvl9pPr marL="1828800" algn="l" rtl="0" eaLnBrk="0" fontAlgn="base" hangingPunct="0">
        <a:spcBef>
          <a:spcPct val="0"/>
        </a:spcBef>
        <a:spcAft>
          <a:spcPct val="0"/>
        </a:spcAft>
        <a:defRPr sz="3600" b="1">
          <a:solidFill>
            <a:srgbClr val="FAFD00"/>
          </a:solidFill>
          <a:latin typeface="Book Antiqua" pitchFamily="18" charset="0"/>
        </a:defRPr>
      </a:lvl9pPr>
    </p:titleStyle>
    <p:bodyStyle>
      <a:lvl1pPr marL="285750" indent="-285750" algn="l" rtl="0" eaLnBrk="0" fontAlgn="base" hangingPunct="0">
        <a:spcBef>
          <a:spcPct val="20000"/>
        </a:spcBef>
        <a:spcAft>
          <a:spcPct val="0"/>
        </a:spcAft>
        <a:buClr>
          <a:srgbClr val="FAFD00"/>
        </a:buClr>
        <a:buSzPct val="100000"/>
        <a:buChar char="•"/>
        <a:defRPr sz="3200">
          <a:solidFill>
            <a:srgbClr val="FFFFFF"/>
          </a:solidFill>
          <a:latin typeface="+mn-lt"/>
          <a:ea typeface="+mn-ea"/>
          <a:cs typeface="+mn-cs"/>
        </a:defRPr>
      </a:lvl1pPr>
      <a:lvl2pPr marL="633413" indent="-233363" algn="l" rtl="0" eaLnBrk="0" fontAlgn="base" hangingPunct="0">
        <a:spcBef>
          <a:spcPct val="20000"/>
        </a:spcBef>
        <a:spcAft>
          <a:spcPct val="0"/>
        </a:spcAft>
        <a:buSzPct val="100000"/>
        <a:buChar char="–"/>
        <a:defRPr sz="3200">
          <a:solidFill>
            <a:srgbClr val="FFFFFF"/>
          </a:solidFill>
          <a:latin typeface="+mn-lt"/>
        </a:defRPr>
      </a:lvl2pPr>
      <a:lvl3pPr marL="1143000" indent="-228600" algn="l" rtl="0" eaLnBrk="0" fontAlgn="base" hangingPunct="0">
        <a:spcBef>
          <a:spcPct val="20000"/>
        </a:spcBef>
        <a:spcAft>
          <a:spcPct val="0"/>
        </a:spcAft>
        <a:buClr>
          <a:srgbClr val="FAFD00"/>
        </a:buClr>
        <a:buSzPct val="100000"/>
        <a:buChar char="•"/>
        <a:defRPr sz="3200">
          <a:solidFill>
            <a:srgbClr val="FFFFFF"/>
          </a:solidFill>
          <a:latin typeface="+mn-lt"/>
        </a:defRPr>
      </a:lvl3pPr>
      <a:lvl4pPr marL="1600200" indent="-228600" algn="l" rtl="0" eaLnBrk="0" fontAlgn="base" hangingPunct="0">
        <a:spcBef>
          <a:spcPct val="20000"/>
        </a:spcBef>
        <a:spcAft>
          <a:spcPct val="0"/>
        </a:spcAft>
        <a:buClr>
          <a:srgbClr val="FAFD00"/>
        </a:buClr>
        <a:buSzPct val="100000"/>
        <a:buChar char="–"/>
        <a:defRPr sz="3200">
          <a:solidFill>
            <a:srgbClr val="FFFFFF"/>
          </a:solidFill>
          <a:latin typeface="+mn-lt"/>
        </a:defRPr>
      </a:lvl4pPr>
      <a:lvl5pPr marL="2057400" indent="-228600" algn="l" rtl="0" eaLnBrk="0" fontAlgn="base" hangingPunct="0">
        <a:spcBef>
          <a:spcPct val="20000"/>
        </a:spcBef>
        <a:spcAft>
          <a:spcPct val="0"/>
        </a:spcAft>
        <a:buClr>
          <a:srgbClr val="FAFD00"/>
        </a:buClr>
        <a:buSzPct val="100000"/>
        <a:buChar char="•"/>
        <a:defRPr sz="3200">
          <a:solidFill>
            <a:srgbClr val="FFFFFF"/>
          </a:solidFill>
          <a:latin typeface="+mn-lt"/>
        </a:defRPr>
      </a:lvl5pPr>
      <a:lvl6pPr marL="2514600" indent="-228600" algn="l" rtl="0" eaLnBrk="0" fontAlgn="base" hangingPunct="0">
        <a:spcBef>
          <a:spcPct val="20000"/>
        </a:spcBef>
        <a:spcAft>
          <a:spcPct val="0"/>
        </a:spcAft>
        <a:buClr>
          <a:srgbClr val="FAFD00"/>
        </a:buClr>
        <a:buSzPct val="100000"/>
        <a:buChar char="•"/>
        <a:defRPr sz="3200">
          <a:solidFill>
            <a:srgbClr val="FFFFFF"/>
          </a:solidFill>
          <a:latin typeface="+mn-lt"/>
        </a:defRPr>
      </a:lvl6pPr>
      <a:lvl7pPr marL="2971800" indent="-228600" algn="l" rtl="0" eaLnBrk="0" fontAlgn="base" hangingPunct="0">
        <a:spcBef>
          <a:spcPct val="20000"/>
        </a:spcBef>
        <a:spcAft>
          <a:spcPct val="0"/>
        </a:spcAft>
        <a:buClr>
          <a:srgbClr val="FAFD00"/>
        </a:buClr>
        <a:buSzPct val="100000"/>
        <a:buChar char="•"/>
        <a:defRPr sz="3200">
          <a:solidFill>
            <a:srgbClr val="FFFFFF"/>
          </a:solidFill>
          <a:latin typeface="+mn-lt"/>
        </a:defRPr>
      </a:lvl7pPr>
      <a:lvl8pPr marL="3429000" indent="-228600" algn="l" rtl="0" eaLnBrk="0" fontAlgn="base" hangingPunct="0">
        <a:spcBef>
          <a:spcPct val="20000"/>
        </a:spcBef>
        <a:spcAft>
          <a:spcPct val="0"/>
        </a:spcAft>
        <a:buClr>
          <a:srgbClr val="FAFD00"/>
        </a:buClr>
        <a:buSzPct val="100000"/>
        <a:buChar char="•"/>
        <a:defRPr sz="3200">
          <a:solidFill>
            <a:srgbClr val="FFFFFF"/>
          </a:solidFill>
          <a:latin typeface="+mn-lt"/>
        </a:defRPr>
      </a:lvl8pPr>
      <a:lvl9pPr marL="3886200" indent="-228600" algn="l" rtl="0" eaLnBrk="0" fontAlgn="base" hangingPunct="0">
        <a:spcBef>
          <a:spcPct val="20000"/>
        </a:spcBef>
        <a:spcAft>
          <a:spcPct val="0"/>
        </a:spcAft>
        <a:buClr>
          <a:srgbClr val="FAFD00"/>
        </a:buClr>
        <a:buSzPct val="100000"/>
        <a:buChar char="•"/>
        <a:defRPr sz="3200">
          <a:solidFill>
            <a:srgbClr val="FFFFF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ctrTitle"/>
          </p:nvPr>
        </p:nvSpPr>
        <p:spPr>
          <a:xfrm>
            <a:off x="815068" y="1477282"/>
            <a:ext cx="8743950" cy="1470025"/>
          </a:xfrm>
        </p:spPr>
        <p:txBody>
          <a:bodyPr/>
          <a:lstStyle/>
          <a:p>
            <a:pPr marL="322263" indent="-322263" defTabSz="858838"/>
            <a:r>
              <a:rPr lang="en-US" altLang="en-US" sz="4400" dirty="0">
                <a:solidFill>
                  <a:srgbClr val="FFC000"/>
                </a:solidFill>
                <a:latin typeface="Arial" charset="0"/>
                <a:cs typeface="Arial" charset="0"/>
              </a:rPr>
              <a:t>How Investors Evaluate </a:t>
            </a:r>
            <a:br>
              <a:rPr lang="en-US" altLang="en-US" sz="4400" dirty="0">
                <a:solidFill>
                  <a:srgbClr val="FFC000"/>
                </a:solidFill>
                <a:latin typeface="Arial" charset="0"/>
                <a:cs typeface="Arial" charset="0"/>
              </a:rPr>
            </a:br>
            <a:r>
              <a:rPr lang="en-US" altLang="en-US" sz="4400" dirty="0">
                <a:solidFill>
                  <a:srgbClr val="FFC000"/>
                </a:solidFill>
                <a:latin typeface="Arial" charset="0"/>
                <a:cs typeface="Arial" charset="0"/>
              </a:rPr>
              <a:t>Business Proposals</a:t>
            </a:r>
            <a:endParaRPr lang="en-US" altLang="en-US" sz="4400" dirty="0">
              <a:latin typeface="Arial" charset="0"/>
              <a:cs typeface="Arial" charset="0"/>
            </a:endParaRPr>
          </a:p>
        </p:txBody>
      </p:sp>
      <p:sp>
        <p:nvSpPr>
          <p:cNvPr id="4" name="Footer Placeholder 1"/>
          <p:cNvSpPr>
            <a:spLocks noGrp="1"/>
          </p:cNvSpPr>
          <p:nvPr>
            <p:ph type="ftr" sz="quarter" idx="11"/>
          </p:nvPr>
        </p:nvSpPr>
        <p:spPr/>
        <p:txBody>
          <a:bodyPr/>
          <a:lstStyle/>
          <a:p>
            <a:pPr>
              <a:defRPr/>
            </a:pPr>
            <a:r>
              <a:rPr lang="en-US" sz="1200" dirty="0" smtClean="0">
                <a:solidFill>
                  <a:schemeClr val="bg1">
                    <a:lumMod val="40000"/>
                    <a:lumOff val="60000"/>
                  </a:schemeClr>
                </a:solidFill>
              </a:rPr>
              <a:t>Published by the Entrepreneurship Foundation, a 501(c)3 non profit.   Copyright © Academy Group</a:t>
            </a:r>
            <a:endParaRPr lang="en-US" sz="1200" dirty="0">
              <a:solidFill>
                <a:schemeClr val="bg1">
                  <a:lumMod val="40000"/>
                  <a:lumOff val="60000"/>
                </a:schemeClr>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title="TABLE: Company Ultimate Sales Potential"/>
          <p:cNvSpPr>
            <a:spLocks noGrp="1" noChangeArrowheads="1"/>
          </p:cNvSpPr>
          <p:nvPr>
            <p:ph type="title"/>
          </p:nvPr>
        </p:nvSpPr>
        <p:spPr>
          <a:xfrm>
            <a:off x="514350" y="274638"/>
            <a:ext cx="9258300" cy="1803544"/>
          </a:xfrm>
          <a:noFill/>
        </p:spPr>
        <p:txBody>
          <a:bodyPr/>
          <a:lstStyle/>
          <a:p>
            <a:r>
              <a:rPr lang="en-US" altLang="en-US" dirty="0" smtClean="0">
                <a:latin typeface="Arial" charset="0"/>
                <a:cs typeface="Arial" charset="0"/>
              </a:rPr>
              <a:t>6.  Management </a:t>
            </a:r>
            <a:r>
              <a:rPr lang="en-US" altLang="en-US" dirty="0">
                <a:latin typeface="Arial" charset="0"/>
                <a:cs typeface="Arial" charset="0"/>
              </a:rPr>
              <a:t>Team</a:t>
            </a:r>
            <a:br>
              <a:rPr lang="en-US" altLang="en-US" dirty="0">
                <a:latin typeface="Arial" charset="0"/>
                <a:cs typeface="Arial" charset="0"/>
              </a:rPr>
            </a:br>
            <a:r>
              <a:rPr lang="en-US" altLang="en-US" sz="3600" dirty="0">
                <a:latin typeface="Arial" charset="0"/>
                <a:cs typeface="Arial" charset="0"/>
              </a:rPr>
              <a:t/>
            </a:r>
            <a:br>
              <a:rPr lang="en-US" altLang="en-US" sz="3600" dirty="0">
                <a:latin typeface="Arial" charset="0"/>
                <a:cs typeface="Arial" charset="0"/>
              </a:rPr>
            </a:br>
            <a:r>
              <a:rPr lang="en-US" dirty="0">
                <a:solidFill>
                  <a:srgbClr val="FFFFFF"/>
                </a:solidFill>
              </a:rPr>
              <a:t>Capabilities of Founders</a:t>
            </a:r>
            <a:r>
              <a:rPr lang="en-US" altLang="en-US" dirty="0">
                <a:latin typeface="Arial" charset="0"/>
                <a:cs typeface="Arial" charset="0"/>
              </a:rPr>
              <a:t/>
            </a:r>
            <a:br>
              <a:rPr lang="en-US" altLang="en-US" dirty="0">
                <a:latin typeface="Arial" charset="0"/>
                <a:cs typeface="Arial" charset="0"/>
              </a:rPr>
            </a:br>
            <a:r>
              <a:rPr lang="en-US" altLang="en-US" dirty="0" smtClean="0">
                <a:solidFill>
                  <a:srgbClr val="FFCC00"/>
                </a:solidFill>
                <a:latin typeface="Arial" charset="0"/>
                <a:cs typeface="Arial" charset="0"/>
              </a:rPr>
              <a:t/>
            </a:r>
            <a:br>
              <a:rPr lang="en-US" altLang="en-US" dirty="0" smtClean="0">
                <a:solidFill>
                  <a:srgbClr val="FFCC00"/>
                </a:solidFill>
                <a:latin typeface="Arial" charset="0"/>
                <a:cs typeface="Arial" charset="0"/>
              </a:rPr>
            </a:br>
            <a:endParaRPr lang="en-US" altLang="en-US" sz="3200" b="0" dirty="0" smtClean="0">
              <a:solidFill>
                <a:srgbClr val="FFFFFF"/>
              </a:solidFill>
              <a:latin typeface="Arial" charset="0"/>
              <a:cs typeface="Arial" charset="0"/>
            </a:endParaRPr>
          </a:p>
        </p:txBody>
      </p:sp>
      <p:sp>
        <p:nvSpPr>
          <p:cNvPr id="11" name="Content Placeholder 10"/>
          <p:cNvSpPr>
            <a:spLocks noGrp="1"/>
          </p:cNvSpPr>
          <p:nvPr>
            <p:ph sz="quarter" idx="4"/>
          </p:nvPr>
        </p:nvSpPr>
        <p:spPr>
          <a:xfrm>
            <a:off x="415637" y="5164281"/>
            <a:ext cx="9757063" cy="1128135"/>
          </a:xfrm>
        </p:spPr>
        <p:txBody>
          <a:bodyPr/>
          <a:lstStyle/>
          <a:p>
            <a:pPr marL="0" indent="0" algn="ctr">
              <a:spcBef>
                <a:spcPct val="0"/>
              </a:spcBef>
              <a:buClrTx/>
              <a:buSzTx/>
              <a:buFontTx/>
              <a:buNone/>
              <a:defRPr/>
            </a:pPr>
            <a:r>
              <a:rPr lang="en-US" altLang="en-US" sz="2800" i="1" dirty="0">
                <a:solidFill>
                  <a:srgbClr val="FC0128"/>
                </a:solidFill>
                <a:latin typeface="Arial" panose="020B0604020202020204" pitchFamily="34" charset="0"/>
                <a:cs typeface="Arial" panose="020B0604020202020204" pitchFamily="34" charset="0"/>
              </a:rPr>
              <a:t>Investors no longer bet on horses;  they bet on jockeys</a:t>
            </a:r>
            <a:r>
              <a:rPr lang="en-US" altLang="en-US" sz="2800" dirty="0">
                <a:solidFill>
                  <a:srgbClr val="FC0128"/>
                </a:solidFill>
                <a:latin typeface="Arial" panose="020B0604020202020204" pitchFamily="34" charset="0"/>
                <a:cs typeface="Arial" panose="020B0604020202020204" pitchFamily="34" charset="0"/>
              </a:rPr>
              <a:t>. </a:t>
            </a:r>
          </a:p>
          <a:p>
            <a:pPr marL="0" indent="0">
              <a:buNone/>
            </a:pPr>
            <a:endParaRPr lang="en-US" sz="2800" dirty="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pPr>
              <a:defRPr/>
            </a:pPr>
            <a:r>
              <a:rPr lang="en-US" altLang="en-US" smtClean="0"/>
              <a:t>Page </a:t>
            </a:r>
            <a:fld id="{9D03CD3F-CBC5-44C2-A814-BE8144472046}" type="slidenum">
              <a:rPr lang="en-US" altLang="en-US" smtClean="0"/>
              <a:pPr>
                <a:defRPr/>
              </a:pPr>
              <a:t>10</a:t>
            </a:fld>
            <a:endParaRPr lang="en-US" altLang="en-US" dirty="0"/>
          </a:p>
        </p:txBody>
      </p:sp>
      <p:graphicFrame>
        <p:nvGraphicFramePr>
          <p:cNvPr id="7" name="Content Placeholder 6" descr="0 Points = First-time entrepreneur without management experience in industry&#10; &#10;1 Point   = Management experience in industry&#10; &#10;2 Points = Multiple founders with successful CEO (or COO) + CMO + CFO experience in industry&#10; &#10;3 Points = ... Including a  serial entrepreneur&#10; &#10;4 Points = Serial entrepreneur who earned 40% IRR for prior investors&#10;&#10;" title="TABLE: Capabilities of Founders"/>
          <p:cNvGraphicFramePr>
            <a:graphicFrameLocks noGrp="1"/>
          </p:cNvGraphicFramePr>
          <p:nvPr>
            <p:ph sz="half" idx="2"/>
            <p:extLst>
              <p:ext uri="{D42A27DB-BD31-4B8C-83A1-F6EECF244321}">
                <p14:modId xmlns:p14="http://schemas.microsoft.com/office/powerpoint/2010/main" val="2865942300"/>
              </p:ext>
            </p:extLst>
          </p:nvPr>
        </p:nvGraphicFramePr>
        <p:xfrm>
          <a:off x="316923" y="2216439"/>
          <a:ext cx="9653955" cy="2416459"/>
        </p:xfrm>
        <a:graphic>
          <a:graphicData uri="http://schemas.openxmlformats.org/drawingml/2006/table">
            <a:tbl>
              <a:tblPr firstRow="1" bandRow="1">
                <a:tableStyleId>{5C22544A-7EE6-4342-B048-85BDC9FD1C3A}</a:tableStyleId>
              </a:tblPr>
              <a:tblGrid>
                <a:gridCol w="1736299"/>
                <a:gridCol w="1772544"/>
                <a:gridCol w="2364827"/>
                <a:gridCol w="1691929"/>
                <a:gridCol w="2088356"/>
              </a:tblGrid>
              <a:tr h="386633">
                <a:tc>
                  <a:txBody>
                    <a:bodyPr/>
                    <a:lstStyle/>
                    <a:p>
                      <a:pPr algn="ctr"/>
                      <a:r>
                        <a:rPr lang="en-US" dirty="0" smtClean="0">
                          <a:latin typeface="Arial" panose="020B0604020202020204" pitchFamily="34" charset="0"/>
                          <a:cs typeface="Arial" panose="020B0604020202020204" pitchFamily="34" charset="0"/>
                        </a:rPr>
                        <a:t>0</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1</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3</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4</a:t>
                      </a:r>
                      <a:endParaRPr lang="en-US" dirty="0">
                        <a:latin typeface="Arial" panose="020B0604020202020204" pitchFamily="34" charset="0"/>
                        <a:cs typeface="Arial" panose="020B0604020202020204" pitchFamily="34" charset="0"/>
                      </a:endParaRPr>
                    </a:p>
                  </a:txBody>
                  <a:tcPr/>
                </a:tc>
              </a:tr>
              <a:tr h="2029826">
                <a:tc>
                  <a:txBody>
                    <a:bodyPr/>
                    <a:lstStyle/>
                    <a:p>
                      <a:pPr algn="ctr"/>
                      <a:r>
                        <a:rPr lang="en-US" sz="2000" dirty="0" smtClean="0">
                          <a:latin typeface="Arial" panose="020B0604020202020204" pitchFamily="34" charset="0"/>
                          <a:cs typeface="Arial" panose="020B0604020202020204" pitchFamily="34" charset="0"/>
                        </a:rPr>
                        <a:t>First-time</a:t>
                      </a:r>
                      <a:r>
                        <a:rPr lang="en-US" sz="2000" baseline="0" dirty="0" smtClean="0">
                          <a:latin typeface="Arial" panose="020B0604020202020204" pitchFamily="34" charset="0"/>
                          <a:cs typeface="Arial" panose="020B0604020202020204" pitchFamily="34" charset="0"/>
                        </a:rPr>
                        <a:t> entrepreneur without management experience in industry</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Management experience in industry</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Multiple founders (CEO,</a:t>
                      </a:r>
                      <a:r>
                        <a:rPr lang="en-US" sz="2000" baseline="0" dirty="0" smtClean="0">
                          <a:latin typeface="Arial" panose="020B0604020202020204" pitchFamily="34" charset="0"/>
                          <a:cs typeface="Arial" panose="020B0604020202020204" pitchFamily="34" charset="0"/>
                        </a:rPr>
                        <a:t> </a:t>
                      </a:r>
                      <a:r>
                        <a:rPr lang="en-US" sz="2000" baseline="0" dirty="0" err="1" smtClean="0">
                          <a:latin typeface="Arial" panose="020B0604020202020204" pitchFamily="34" charset="0"/>
                          <a:cs typeface="Arial" panose="020B0604020202020204" pitchFamily="34" charset="0"/>
                        </a:rPr>
                        <a:t>CMO</a:t>
                      </a:r>
                      <a:r>
                        <a:rPr lang="en-US" sz="2000" baseline="0" dirty="0" smtClean="0">
                          <a:latin typeface="Arial" panose="020B0604020202020204" pitchFamily="34" charset="0"/>
                          <a:cs typeface="Arial" panose="020B0604020202020204" pitchFamily="34" charset="0"/>
                        </a:rPr>
                        <a:t>, CFO) all </a:t>
                      </a:r>
                      <a:r>
                        <a:rPr lang="en-US" sz="2000" dirty="0" smtClean="0">
                          <a:latin typeface="Arial" panose="020B0604020202020204" pitchFamily="34" charset="0"/>
                          <a:cs typeface="Arial" panose="020B0604020202020204" pitchFamily="34" charset="0"/>
                        </a:rPr>
                        <a:t>with </a:t>
                      </a:r>
                      <a:r>
                        <a:rPr lang="en-US" sz="2000" i="1" dirty="0" smtClean="0">
                          <a:latin typeface="Arial" panose="020B0604020202020204" pitchFamily="34" charset="0"/>
                          <a:cs typeface="Arial" panose="020B0604020202020204" pitchFamily="34" charset="0"/>
                        </a:rPr>
                        <a:t>successful</a:t>
                      </a:r>
                      <a:r>
                        <a:rPr lang="en-US" sz="2000" dirty="0" smtClean="0">
                          <a:latin typeface="Arial" panose="020B0604020202020204" pitchFamily="34" charset="0"/>
                          <a:cs typeface="Arial" panose="020B0604020202020204" pitchFamily="34" charset="0"/>
                        </a:rPr>
                        <a:t> experience in industry</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Arial" panose="020B0604020202020204" pitchFamily="34" charset="0"/>
                          <a:ea typeface="+mn-ea"/>
                          <a:cs typeface="Arial" panose="020B0604020202020204" pitchFamily="34" charset="0"/>
                        </a:rPr>
                        <a:t>... Including a </a:t>
                      </a:r>
                      <a:r>
                        <a:rPr lang="en-US" sz="2000" kern="1200" baseline="0" dirty="0" smtClean="0">
                          <a:solidFill>
                            <a:schemeClr val="dk1"/>
                          </a:solidFill>
                          <a:latin typeface="Arial" panose="020B0604020202020204" pitchFamily="34" charset="0"/>
                          <a:ea typeface="+mn-ea"/>
                          <a:cs typeface="Arial" panose="020B0604020202020204" pitchFamily="34" charset="0"/>
                        </a:rPr>
                        <a:t> prior</a:t>
                      </a:r>
                      <a:r>
                        <a:rPr lang="en-US" sz="2000" kern="1200" dirty="0" smtClean="0">
                          <a:solidFill>
                            <a:schemeClr val="dk1"/>
                          </a:solidFill>
                          <a:latin typeface="Arial" panose="020B0604020202020204" pitchFamily="34" charset="0"/>
                          <a:ea typeface="+mn-ea"/>
                          <a:cs typeface="Arial" panose="020B0604020202020204" pitchFamily="34" charset="0"/>
                        </a:rPr>
                        <a:t> entrepreneur  </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Arial" panose="020B0604020202020204" pitchFamily="34" charset="0"/>
                          <a:ea typeface="+mn-ea"/>
                          <a:cs typeface="Arial" panose="020B0604020202020204" pitchFamily="34" charset="0"/>
                        </a:rPr>
                        <a:t>Serial</a:t>
                      </a:r>
                      <a:r>
                        <a:rPr lang="en-US" sz="2000" kern="1200" baseline="0" dirty="0" smtClean="0">
                          <a:solidFill>
                            <a:schemeClr val="dk1"/>
                          </a:solidFill>
                          <a:latin typeface="Arial" panose="020B0604020202020204" pitchFamily="34" charset="0"/>
                          <a:ea typeface="+mn-ea"/>
                          <a:cs typeface="Arial" panose="020B0604020202020204" pitchFamily="34" charset="0"/>
                        </a:rPr>
                        <a:t> entrepreneur who earned 40% IRR for prior investors</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r>
            </a:tbl>
          </a:graphicData>
        </a:graphic>
      </p:graphicFrame>
    </p:spTree>
    <p:extLst>
      <p:ext uri="{BB962C8B-B14F-4D97-AF65-F5344CB8AC3E}">
        <p14:creationId xmlns:p14="http://schemas.microsoft.com/office/powerpoint/2010/main" val="29671868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28600" y="274638"/>
            <a:ext cx="9985664" cy="1143000"/>
          </a:xfrm>
          <a:noFill/>
        </p:spPr>
        <p:txBody>
          <a:bodyPr/>
          <a:lstStyle/>
          <a:p>
            <a:pPr algn="ctr"/>
            <a:r>
              <a:rPr lang="en-US" altLang="en-US" dirty="0" smtClean="0">
                <a:solidFill>
                  <a:srgbClr val="FFCC00"/>
                </a:solidFill>
                <a:latin typeface="Arial" charset="0"/>
                <a:cs typeface="Arial" charset="0"/>
              </a:rPr>
              <a:t>Summary: The </a:t>
            </a:r>
            <a:r>
              <a:rPr lang="en-US" altLang="en-US" dirty="0" smtClean="0">
                <a:latin typeface="Arial" charset="0"/>
                <a:cs typeface="Arial" charset="0"/>
              </a:rPr>
              <a:t>Business Plan</a:t>
            </a:r>
            <a:r>
              <a:rPr lang="en-US" altLang="en-US" dirty="0" smtClean="0">
                <a:solidFill>
                  <a:srgbClr val="FFCC00"/>
                </a:solidFill>
                <a:latin typeface="Arial" charset="0"/>
                <a:cs typeface="Arial" charset="0"/>
              </a:rPr>
              <a:t> Scorecard</a:t>
            </a:r>
          </a:p>
        </p:txBody>
      </p:sp>
      <p:graphicFrame>
        <p:nvGraphicFramePr>
          <p:cNvPr id="7" name="Content Placeholder 6" descr="7 points =  Back to square one&#10;14 or more =  You may have a great idea, but needs more work &#10;21 or more =  Investment worthy; talk to investors (listen to their advice)   &#10;28 =  You should have multiple investment offers; you can be choosy.&#10;" title="TABLE: Summary of points from all previous evaluation tables"/>
          <p:cNvGraphicFramePr>
            <a:graphicFrameLocks noGrp="1"/>
          </p:cNvGraphicFramePr>
          <p:nvPr>
            <p:ph sz="half" idx="2"/>
            <p:extLst>
              <p:ext uri="{D42A27DB-BD31-4B8C-83A1-F6EECF244321}">
                <p14:modId xmlns:p14="http://schemas.microsoft.com/office/powerpoint/2010/main" val="2425723974"/>
              </p:ext>
            </p:extLst>
          </p:nvPr>
        </p:nvGraphicFramePr>
        <p:xfrm>
          <a:off x="1381989" y="1177347"/>
          <a:ext cx="6712529" cy="2968625"/>
        </p:xfrm>
        <a:graphic>
          <a:graphicData uri="http://schemas.openxmlformats.org/drawingml/2006/table">
            <a:tbl>
              <a:tblPr firstRow="1"/>
              <a:tblGrid>
                <a:gridCol w="5696867"/>
                <a:gridCol w="1015662"/>
              </a:tblGrid>
              <a:tr h="419610">
                <a:tc>
                  <a:txBody>
                    <a:bodyPr/>
                    <a:lstStyle/>
                    <a:p>
                      <a:r>
                        <a:rPr lang="en-US" sz="2400" b="1" dirty="0" smtClean="0">
                          <a:solidFill>
                            <a:srgbClr val="FFFFFF"/>
                          </a:solidFill>
                          <a:latin typeface="Arial" panose="020B0604020202020204" pitchFamily="34" charset="0"/>
                          <a:cs typeface="Arial" panose="020B0604020202020204" pitchFamily="34" charset="0"/>
                        </a:rPr>
                        <a:t>Criteria</a:t>
                      </a:r>
                      <a:endParaRPr lang="en-US" sz="2400" b="1" dirty="0">
                        <a:solidFill>
                          <a:srgbClr val="FFFFFF"/>
                        </a:solidFill>
                        <a:latin typeface="Arial" panose="020B0604020202020204" pitchFamily="34" charset="0"/>
                        <a:cs typeface="Arial" panose="020B0604020202020204" pitchFamily="34" charset="0"/>
                      </a:endParaRPr>
                    </a:p>
                  </a:txBody>
                  <a:tcPr marL="43844" marR="43844" marT="0" marB="0">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mpd="sng">
                      <a:solidFill>
                        <a:schemeClr val="tx1"/>
                      </a:solidFill>
                      <a:prstDash val="solid"/>
                    </a:lnB>
                    <a:solidFill>
                      <a:schemeClr val="accent1">
                        <a:lumMod val="75000"/>
                      </a:schemeClr>
                    </a:solidFill>
                  </a:tcPr>
                </a:tc>
                <a:tc>
                  <a:txBody>
                    <a:bodyPr/>
                    <a:lstStyle/>
                    <a:p>
                      <a:pPr algn="ctr"/>
                      <a:r>
                        <a:rPr lang="en-US" sz="2400" b="0" dirty="0" smtClean="0">
                          <a:solidFill>
                            <a:srgbClr val="FFFFFF"/>
                          </a:solidFill>
                          <a:latin typeface="Arial" panose="020B0604020202020204" pitchFamily="34" charset="0"/>
                          <a:cs typeface="Arial" panose="020B0604020202020204" pitchFamily="34" charset="0"/>
                        </a:rPr>
                        <a:t>Points</a:t>
                      </a:r>
                      <a:endParaRPr lang="en-US" sz="2400" b="0" dirty="0">
                        <a:solidFill>
                          <a:srgbClr val="FFFFFF"/>
                        </a:solidFill>
                        <a:latin typeface="Arial" panose="020B0604020202020204" pitchFamily="34" charset="0"/>
                        <a:cs typeface="Arial" panose="020B0604020202020204" pitchFamily="34" charset="0"/>
                      </a:endParaRPr>
                    </a:p>
                  </a:txBody>
                  <a:tcPr marL="43844" marR="43844" marT="0" marB="0">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r>
              <a:tr h="3704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tx1"/>
                          </a:solidFill>
                          <a:latin typeface="Arial" panose="020B0604020202020204" pitchFamily="34" charset="0"/>
                          <a:cs typeface="Arial" panose="020B0604020202020204" pitchFamily="34" charset="0"/>
                        </a:rPr>
                        <a:t> 1.  Company</a:t>
                      </a:r>
                      <a:r>
                        <a:rPr lang="en-US" sz="2000" baseline="0" dirty="0" smtClean="0">
                          <a:solidFill>
                            <a:schemeClr val="tx1"/>
                          </a:solidFill>
                          <a:latin typeface="Arial" panose="020B0604020202020204" pitchFamily="34" charset="0"/>
                          <a:cs typeface="Arial" panose="020B0604020202020204" pitchFamily="34" charset="0"/>
                        </a:rPr>
                        <a:t> Ultimate Sales Potential</a:t>
                      </a:r>
                      <a:endParaRPr lang="en-US" sz="2000" dirty="0">
                        <a:solidFill>
                          <a:schemeClr val="tx1"/>
                        </a:solidFill>
                        <a:latin typeface="Arial" panose="020B0604020202020204" pitchFamily="34" charset="0"/>
                        <a:cs typeface="Arial" panose="020B0604020202020204" pitchFamily="34" charset="0"/>
                      </a:endParaRPr>
                    </a:p>
                  </a:txBody>
                  <a:tcPr marL="43844" marR="43844" marT="0" marB="0">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kern="1200" dirty="0" smtClean="0">
                          <a:solidFill>
                            <a:schemeClr val="tx1"/>
                          </a:solidFill>
                          <a:latin typeface="Arial" panose="020B0604020202020204" pitchFamily="34" charset="0"/>
                          <a:ea typeface="+mn-ea"/>
                          <a:cs typeface="Arial" panose="020B0604020202020204" pitchFamily="34" charset="0"/>
                        </a:rPr>
                        <a:t> </a:t>
                      </a:r>
                      <a:endParaRPr lang="en-US" sz="2400" kern="1200" dirty="0">
                        <a:solidFill>
                          <a:schemeClr val="tx1"/>
                        </a:solidFill>
                        <a:latin typeface="Arial" panose="020B0604020202020204" pitchFamily="34" charset="0"/>
                        <a:ea typeface="+mn-ea"/>
                        <a:cs typeface="Arial" panose="020B0604020202020204" pitchFamily="34" charset="0"/>
                      </a:endParaRPr>
                    </a:p>
                  </a:txBody>
                  <a:tcPr marL="43844" marR="43844" marT="0" marB="0">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809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tx1"/>
                          </a:solidFill>
                          <a:latin typeface="Arial" panose="020B0604020202020204" pitchFamily="34" charset="0"/>
                          <a:ea typeface="+mn-ea"/>
                          <a:cs typeface="Arial" panose="020B0604020202020204" pitchFamily="34" charset="0"/>
                        </a:rPr>
                        <a:t> 2.  Competitive Environment</a:t>
                      </a:r>
                      <a:endParaRPr lang="en-US" sz="2000" kern="1200" dirty="0">
                        <a:solidFill>
                          <a:schemeClr val="tx1"/>
                        </a:solidFill>
                        <a:latin typeface="Arial" panose="020B0604020202020204" pitchFamily="34" charset="0"/>
                        <a:ea typeface="+mn-ea"/>
                        <a:cs typeface="Arial" panose="020B0604020202020204" pitchFamily="34" charset="0"/>
                      </a:endParaRPr>
                    </a:p>
                  </a:txBody>
                  <a:tcPr marL="43844" marR="43844" marT="0" marB="0">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endParaRPr lang="en-US" sz="1800" kern="1200" dirty="0">
                        <a:solidFill>
                          <a:schemeClr val="tx1"/>
                        </a:solidFill>
                        <a:latin typeface="Arial" panose="020B0604020202020204" pitchFamily="34" charset="0"/>
                        <a:ea typeface="+mn-ea"/>
                        <a:cs typeface="Arial" panose="020B0604020202020204" pitchFamily="34" charset="0"/>
                      </a:endParaRPr>
                    </a:p>
                  </a:txBody>
                  <a:tcPr marL="43844" marR="43844" marT="0" marB="0">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740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tx1"/>
                          </a:solidFill>
                          <a:latin typeface="Arial" panose="020B0604020202020204" pitchFamily="34" charset="0"/>
                          <a:ea typeface="+mn-ea"/>
                          <a:cs typeface="Arial" panose="020B0604020202020204" pitchFamily="34" charset="0"/>
                        </a:rPr>
                        <a:t> 3.  Concept Differentiation</a:t>
                      </a:r>
                      <a:endParaRPr lang="en-US" sz="2000" kern="1200" dirty="0">
                        <a:solidFill>
                          <a:schemeClr val="tx1"/>
                        </a:solidFill>
                        <a:latin typeface="Arial" panose="020B0604020202020204" pitchFamily="34" charset="0"/>
                        <a:ea typeface="+mn-ea"/>
                        <a:cs typeface="Arial" panose="020B0604020202020204" pitchFamily="34" charset="0"/>
                      </a:endParaRPr>
                    </a:p>
                  </a:txBody>
                  <a:tcPr marL="43844" marR="43844" marT="0" marB="0">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endParaRPr lang="en-US" sz="1800" kern="1200" dirty="0">
                        <a:solidFill>
                          <a:schemeClr val="tx1"/>
                        </a:solidFill>
                        <a:latin typeface="Arial" panose="020B0604020202020204" pitchFamily="34" charset="0"/>
                        <a:ea typeface="+mn-ea"/>
                        <a:cs typeface="Arial" panose="020B0604020202020204" pitchFamily="34" charset="0"/>
                      </a:endParaRPr>
                    </a:p>
                  </a:txBody>
                  <a:tcPr marL="43844" marR="43844" marT="0" marB="0">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429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tx1"/>
                          </a:solidFill>
                          <a:latin typeface="Arial" panose="020B0604020202020204" pitchFamily="34" charset="0"/>
                          <a:ea typeface="+mn-ea"/>
                          <a:cs typeface="Arial" panose="020B0604020202020204" pitchFamily="34" charset="0"/>
                        </a:rPr>
                        <a:t> 4.  Customer Validation</a:t>
                      </a:r>
                      <a:endParaRPr lang="en-US" sz="1600" kern="1200" dirty="0">
                        <a:solidFill>
                          <a:schemeClr val="tx1"/>
                        </a:solidFill>
                        <a:latin typeface="Arial" panose="020B0604020202020204" pitchFamily="34" charset="0"/>
                        <a:ea typeface="+mn-ea"/>
                        <a:cs typeface="Arial" panose="020B0604020202020204" pitchFamily="34" charset="0"/>
                      </a:endParaRPr>
                    </a:p>
                  </a:txBody>
                  <a:tcPr marL="43844" marR="43844" marT="0" marB="0">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endParaRPr lang="en-US" sz="1800" kern="1200" dirty="0">
                        <a:solidFill>
                          <a:schemeClr val="tx1"/>
                        </a:solidFill>
                        <a:latin typeface="Arial" panose="020B0604020202020204" pitchFamily="34" charset="0"/>
                        <a:ea typeface="+mn-ea"/>
                        <a:cs typeface="Arial" panose="020B0604020202020204" pitchFamily="34" charset="0"/>
                      </a:endParaRPr>
                    </a:p>
                  </a:txBody>
                  <a:tcPr marL="43844" marR="43844" marT="0" marB="0">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636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2000" kern="1200" dirty="0" smtClean="0">
                          <a:solidFill>
                            <a:schemeClr val="tx1"/>
                          </a:solidFill>
                          <a:latin typeface="Arial" panose="020B0604020202020204" pitchFamily="34" charset="0"/>
                          <a:ea typeface="+mn-ea"/>
                          <a:cs typeface="Arial" panose="020B0604020202020204" pitchFamily="34" charset="0"/>
                        </a:rPr>
                        <a:t> 5.  Capital Intensity: Market Roll-Out</a:t>
                      </a:r>
                      <a:endParaRPr lang="en-US" sz="2000" kern="1200" dirty="0">
                        <a:solidFill>
                          <a:schemeClr val="tx1"/>
                        </a:solidFill>
                        <a:latin typeface="Arial" panose="020B0604020202020204" pitchFamily="34" charset="0"/>
                        <a:ea typeface="+mn-ea"/>
                        <a:cs typeface="Arial" panose="020B0604020202020204" pitchFamily="34" charset="0"/>
                      </a:endParaRPr>
                    </a:p>
                  </a:txBody>
                  <a:tcPr marL="43844" marR="43844" marT="0" marB="0">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solidFill>
                      <a:srgbClr val="FFFFFF"/>
                    </a:solidFill>
                  </a:tcPr>
                </a:tc>
                <a:tc>
                  <a:txBody>
                    <a:bodyPr/>
                    <a:lstStyle/>
                    <a:p>
                      <a:pPr marL="0" algn="ctr" defTabSz="914400" rtl="0" eaLnBrk="1" latinLnBrk="0" hangingPunct="1"/>
                      <a:endParaRPr lang="en-US" sz="1800" kern="1200" dirty="0">
                        <a:solidFill>
                          <a:schemeClr val="tx1"/>
                        </a:solidFill>
                        <a:latin typeface="Arial" panose="020B0604020202020204" pitchFamily="34" charset="0"/>
                        <a:ea typeface="+mn-ea"/>
                        <a:cs typeface="Arial" panose="020B0604020202020204" pitchFamily="34" charset="0"/>
                      </a:endParaRPr>
                    </a:p>
                  </a:txBody>
                  <a:tcPr marL="43844" marR="43844" marT="0" marB="0">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532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tx1"/>
                          </a:solidFill>
                          <a:latin typeface="Arial" panose="020B0604020202020204" pitchFamily="34" charset="0"/>
                          <a:ea typeface="+mn-ea"/>
                          <a:cs typeface="Arial" panose="020B0604020202020204" pitchFamily="34" charset="0"/>
                        </a:rPr>
                        <a:t> 6.  Capabilities of Founders</a:t>
                      </a:r>
                      <a:endParaRPr lang="en-US" sz="2000" kern="1200" dirty="0">
                        <a:solidFill>
                          <a:schemeClr val="tx1"/>
                        </a:solidFill>
                        <a:latin typeface="Arial" panose="020B0604020202020204" pitchFamily="34" charset="0"/>
                        <a:ea typeface="+mn-ea"/>
                        <a:cs typeface="Arial" panose="020B0604020202020204" pitchFamily="34" charset="0"/>
                      </a:endParaRPr>
                    </a:p>
                  </a:txBody>
                  <a:tcPr marL="43844" marR="43844" marT="0" marB="0">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marL="0" algn="ctr" defTabSz="914400" rtl="0" eaLnBrk="1" latinLnBrk="0" hangingPunct="1"/>
                      <a:endParaRPr lang="en-US" sz="1800" kern="1200" dirty="0">
                        <a:solidFill>
                          <a:schemeClr val="tx1"/>
                        </a:solidFill>
                        <a:latin typeface="Arial" panose="020B0604020202020204" pitchFamily="34" charset="0"/>
                        <a:ea typeface="+mn-ea"/>
                        <a:cs typeface="Arial" panose="020B0604020202020204" pitchFamily="34" charset="0"/>
                      </a:endParaRPr>
                    </a:p>
                  </a:txBody>
                  <a:tcPr marL="43844" marR="43844" marT="0" marB="0">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636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tx1"/>
                          </a:solidFill>
                          <a:latin typeface="Arial" panose="020B0604020202020204" pitchFamily="34" charset="0"/>
                          <a:ea typeface="+mn-ea"/>
                          <a:cs typeface="Arial" panose="020B0604020202020204" pitchFamily="34" charset="0"/>
                        </a:rPr>
                        <a:t>TOTAL  (24 max)</a:t>
                      </a:r>
                      <a:endParaRPr lang="en-US" sz="2000" kern="1200" dirty="0">
                        <a:solidFill>
                          <a:schemeClr val="tx1"/>
                        </a:solidFill>
                        <a:latin typeface="Arial" panose="020B0604020202020204" pitchFamily="34" charset="0"/>
                        <a:ea typeface="+mn-ea"/>
                        <a:cs typeface="Arial" panose="020B0604020202020204" pitchFamily="34" charset="0"/>
                      </a:endParaRPr>
                    </a:p>
                  </a:txBody>
                  <a:tcPr marL="43844" marR="43844" marT="0" marB="0">
                    <a:lnL w="12700" cmpd="sng">
                      <a:solidFill>
                        <a:schemeClr val="tx1"/>
                      </a:solidFill>
                      <a:prstDash val="soli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solidFill>
                      <a:schemeClr val="bg1">
                        <a:lumMod val="20000"/>
                        <a:lumOff val="80000"/>
                      </a:schemeClr>
                    </a:solidFill>
                  </a:tcPr>
                </a:tc>
                <a:tc>
                  <a:txBody>
                    <a:bodyPr/>
                    <a:lstStyle/>
                    <a:p>
                      <a:pPr marL="0" algn="ctr" defTabSz="914400" rtl="0" eaLnBrk="1" latinLnBrk="0" hangingPunct="1"/>
                      <a:endParaRPr lang="en-US" sz="1800" kern="1200" dirty="0">
                        <a:solidFill>
                          <a:schemeClr val="tx1"/>
                        </a:solidFill>
                        <a:latin typeface="Arial" panose="020B0604020202020204" pitchFamily="34" charset="0"/>
                        <a:ea typeface="+mn-ea"/>
                        <a:cs typeface="Arial" panose="020B0604020202020204" pitchFamily="34" charset="0"/>
                      </a:endParaRPr>
                    </a:p>
                  </a:txBody>
                  <a:tcPr marL="43844" marR="43844" marT="0" marB="0">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20000"/>
                        <a:lumOff val="80000"/>
                      </a:schemeClr>
                    </a:solidFill>
                  </a:tcPr>
                </a:tc>
              </a:tr>
            </a:tbl>
          </a:graphicData>
        </a:graphic>
      </p:graphicFrame>
      <p:sp>
        <p:nvSpPr>
          <p:cNvPr id="6" name="Slide Number Placeholder 5"/>
          <p:cNvSpPr>
            <a:spLocks noGrp="1"/>
          </p:cNvSpPr>
          <p:nvPr>
            <p:ph type="sldNum" sz="quarter" idx="12"/>
          </p:nvPr>
        </p:nvSpPr>
        <p:spPr/>
        <p:txBody>
          <a:bodyPr/>
          <a:lstStyle/>
          <a:p>
            <a:pPr>
              <a:defRPr/>
            </a:pPr>
            <a:r>
              <a:rPr lang="en-US" altLang="en-US" smtClean="0"/>
              <a:t>Page </a:t>
            </a:r>
            <a:fld id="{9D03CD3F-CBC5-44C2-A814-BE8144472046}" type="slidenum">
              <a:rPr lang="en-US" altLang="en-US" smtClean="0"/>
              <a:pPr>
                <a:defRPr/>
              </a:pPr>
              <a:t>11</a:t>
            </a:fld>
            <a:endParaRPr lang="en-US" altLang="en-US" dirty="0"/>
          </a:p>
        </p:txBody>
      </p:sp>
      <p:sp>
        <p:nvSpPr>
          <p:cNvPr id="11" name="Text Box 8" descr="7 points (or fewer) total =  Back to square one&#10;&#10;14 or more =  You may have a great idea, but needs more work to pull up score &#10;&#10;21 or more =  Investment worthy; talk to lots of investors (listen to their advice)   &#10;&#10;28 =  You should have multiple investment offers; you can be choosy.&#10;" title="TABLE: "/>
          <p:cNvSpPr txBox="1">
            <a:spLocks noGrp="1" noChangeArrowheads="1"/>
          </p:cNvSpPr>
          <p:nvPr>
            <p:ph sz="quarter" idx="4"/>
          </p:nvPr>
        </p:nvSpPr>
        <p:spPr bwMode="auto">
          <a:xfrm>
            <a:off x="311726" y="4492048"/>
            <a:ext cx="9819409"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marL="231775" indent="-231775">
              <a:spcBef>
                <a:spcPct val="20000"/>
              </a:spcBef>
              <a:buClr>
                <a:srgbClr val="FAFD00"/>
              </a:buClr>
              <a:buSzPct val="100000"/>
              <a:buChar char="•"/>
              <a:tabLst>
                <a:tab pos="231775" algn="l"/>
              </a:tabLst>
              <a:defRPr sz="3200">
                <a:solidFill>
                  <a:srgbClr val="FFFFFF"/>
                </a:solidFill>
                <a:latin typeface="Book Antiqua" pitchFamily="18" charset="0"/>
              </a:defRPr>
            </a:lvl1pPr>
            <a:lvl2pPr marL="742950" indent="-285750">
              <a:spcBef>
                <a:spcPct val="20000"/>
              </a:spcBef>
              <a:buSzPct val="100000"/>
              <a:buChar char="–"/>
              <a:tabLst>
                <a:tab pos="231775" algn="l"/>
              </a:tabLst>
              <a:defRPr sz="3200">
                <a:solidFill>
                  <a:srgbClr val="FFFFFF"/>
                </a:solidFill>
                <a:latin typeface="Book Antiqua" pitchFamily="18" charset="0"/>
              </a:defRPr>
            </a:lvl2pPr>
            <a:lvl3pPr marL="1143000" indent="-228600">
              <a:spcBef>
                <a:spcPct val="20000"/>
              </a:spcBef>
              <a:buClr>
                <a:srgbClr val="FAFD00"/>
              </a:buClr>
              <a:buSzPct val="100000"/>
              <a:buChar char="•"/>
              <a:tabLst>
                <a:tab pos="231775" algn="l"/>
              </a:tabLst>
              <a:defRPr sz="3200">
                <a:solidFill>
                  <a:srgbClr val="FFFFFF"/>
                </a:solidFill>
                <a:latin typeface="Book Antiqua" pitchFamily="18" charset="0"/>
              </a:defRPr>
            </a:lvl3pPr>
            <a:lvl4pPr marL="1600200" indent="-228600">
              <a:spcBef>
                <a:spcPct val="20000"/>
              </a:spcBef>
              <a:buClr>
                <a:srgbClr val="FAFD00"/>
              </a:buClr>
              <a:buSzPct val="100000"/>
              <a:buChar char="–"/>
              <a:tabLst>
                <a:tab pos="231775" algn="l"/>
              </a:tabLst>
              <a:defRPr sz="3200">
                <a:solidFill>
                  <a:srgbClr val="FFFFFF"/>
                </a:solidFill>
                <a:latin typeface="Book Antiqua" pitchFamily="18" charset="0"/>
              </a:defRPr>
            </a:lvl4pPr>
            <a:lvl5pPr marL="2057400" indent="-228600">
              <a:spcBef>
                <a:spcPct val="20000"/>
              </a:spcBef>
              <a:buClr>
                <a:srgbClr val="FAFD00"/>
              </a:buClr>
              <a:buSzPct val="100000"/>
              <a:buChar char="•"/>
              <a:tabLst>
                <a:tab pos="231775" algn="l"/>
              </a:tabLst>
              <a:defRPr sz="3200">
                <a:solidFill>
                  <a:srgbClr val="FFFFFF"/>
                </a:solidFill>
                <a:latin typeface="Book Antiqua" pitchFamily="18" charset="0"/>
              </a:defRPr>
            </a:lvl5pPr>
            <a:lvl6pPr marL="2514600" indent="-228600" eaLnBrk="0" fontAlgn="base" hangingPunct="0">
              <a:spcBef>
                <a:spcPct val="20000"/>
              </a:spcBef>
              <a:spcAft>
                <a:spcPct val="0"/>
              </a:spcAft>
              <a:buClr>
                <a:srgbClr val="FAFD00"/>
              </a:buClr>
              <a:buSzPct val="100000"/>
              <a:buChar char="•"/>
              <a:tabLst>
                <a:tab pos="231775" algn="l"/>
              </a:tabLst>
              <a:defRPr sz="3200">
                <a:solidFill>
                  <a:srgbClr val="FFFFFF"/>
                </a:solidFill>
                <a:latin typeface="Book Antiqua" pitchFamily="18" charset="0"/>
              </a:defRPr>
            </a:lvl6pPr>
            <a:lvl7pPr marL="2971800" indent="-228600" eaLnBrk="0" fontAlgn="base" hangingPunct="0">
              <a:spcBef>
                <a:spcPct val="20000"/>
              </a:spcBef>
              <a:spcAft>
                <a:spcPct val="0"/>
              </a:spcAft>
              <a:buClr>
                <a:srgbClr val="FAFD00"/>
              </a:buClr>
              <a:buSzPct val="100000"/>
              <a:buChar char="•"/>
              <a:tabLst>
                <a:tab pos="231775" algn="l"/>
              </a:tabLst>
              <a:defRPr sz="3200">
                <a:solidFill>
                  <a:srgbClr val="FFFFFF"/>
                </a:solidFill>
                <a:latin typeface="Book Antiqua" pitchFamily="18" charset="0"/>
              </a:defRPr>
            </a:lvl7pPr>
            <a:lvl8pPr marL="3429000" indent="-228600" eaLnBrk="0" fontAlgn="base" hangingPunct="0">
              <a:spcBef>
                <a:spcPct val="20000"/>
              </a:spcBef>
              <a:spcAft>
                <a:spcPct val="0"/>
              </a:spcAft>
              <a:buClr>
                <a:srgbClr val="FAFD00"/>
              </a:buClr>
              <a:buSzPct val="100000"/>
              <a:buChar char="•"/>
              <a:tabLst>
                <a:tab pos="231775" algn="l"/>
              </a:tabLst>
              <a:defRPr sz="3200">
                <a:solidFill>
                  <a:srgbClr val="FFFFFF"/>
                </a:solidFill>
                <a:latin typeface="Book Antiqua" pitchFamily="18" charset="0"/>
              </a:defRPr>
            </a:lvl8pPr>
            <a:lvl9pPr marL="3886200" indent="-228600" eaLnBrk="0" fontAlgn="base" hangingPunct="0">
              <a:spcBef>
                <a:spcPct val="20000"/>
              </a:spcBef>
              <a:spcAft>
                <a:spcPct val="0"/>
              </a:spcAft>
              <a:buClr>
                <a:srgbClr val="FAFD00"/>
              </a:buClr>
              <a:buSzPct val="100000"/>
              <a:buChar char="•"/>
              <a:tabLst>
                <a:tab pos="231775" algn="l"/>
              </a:tabLst>
              <a:defRPr sz="3200">
                <a:solidFill>
                  <a:srgbClr val="FFFFFF"/>
                </a:solidFill>
                <a:latin typeface="Book Antiqua" pitchFamily="18" charset="0"/>
              </a:defRPr>
            </a:lvl9pPr>
          </a:lstStyle>
          <a:p>
            <a:pPr marL="685800" indent="-685800">
              <a:spcBef>
                <a:spcPct val="0"/>
              </a:spcBef>
              <a:buClrTx/>
              <a:buSzTx/>
              <a:buFontTx/>
              <a:buNone/>
              <a:defRPr/>
            </a:pPr>
            <a:r>
              <a:rPr lang="en-US" altLang="en-US" sz="2400" i="1" dirty="0" smtClean="0">
                <a:latin typeface="Arial" panose="020B0604020202020204" pitchFamily="34" charset="0"/>
                <a:cs typeface="Arial" panose="020B0604020202020204" pitchFamily="34" charset="0"/>
              </a:rPr>
              <a:t>  6 points    =  Back to square one</a:t>
            </a:r>
          </a:p>
          <a:p>
            <a:pPr marL="685800" indent="-685800">
              <a:spcBef>
                <a:spcPct val="0"/>
              </a:spcBef>
              <a:buClrTx/>
              <a:buSzTx/>
              <a:buFontTx/>
              <a:buNone/>
              <a:defRPr/>
            </a:pPr>
            <a:r>
              <a:rPr lang="en-US" altLang="en-US" sz="2400" i="1" dirty="0" smtClean="0">
                <a:latin typeface="Arial" panose="020B0604020202020204" pitchFamily="34" charset="0"/>
                <a:cs typeface="Arial" panose="020B0604020202020204" pitchFamily="34" charset="0"/>
              </a:rPr>
              <a:t>12 or more =  You may have a great idea, but needs more work </a:t>
            </a:r>
          </a:p>
          <a:p>
            <a:pPr marL="685800" indent="-685800">
              <a:spcBef>
                <a:spcPct val="0"/>
              </a:spcBef>
              <a:buClrTx/>
              <a:buSzTx/>
              <a:buFontTx/>
              <a:buNone/>
              <a:defRPr/>
            </a:pPr>
            <a:r>
              <a:rPr lang="en-US" altLang="en-US" sz="2400" i="1" dirty="0" smtClean="0">
                <a:latin typeface="Arial" panose="020B0604020202020204" pitchFamily="34" charset="0"/>
                <a:cs typeface="Arial" panose="020B0604020202020204" pitchFamily="34" charset="0"/>
              </a:rPr>
              <a:t>18 or more =  Investment worthy; talk to investors (listen to their advice)   </a:t>
            </a:r>
            <a:endParaRPr lang="en-US" altLang="en-US" sz="2400" i="1" dirty="0">
              <a:latin typeface="Arial" panose="020B0604020202020204" pitchFamily="34" charset="0"/>
              <a:cs typeface="Arial" panose="020B0604020202020204" pitchFamily="34" charset="0"/>
            </a:endParaRPr>
          </a:p>
          <a:p>
            <a:pPr marL="685800" indent="-685800">
              <a:spcBef>
                <a:spcPct val="0"/>
              </a:spcBef>
              <a:buClrTx/>
              <a:buSzTx/>
              <a:buFontTx/>
              <a:buNone/>
              <a:defRPr/>
            </a:pPr>
            <a:r>
              <a:rPr lang="en-US" altLang="en-US" sz="2400" i="1" dirty="0" smtClean="0">
                <a:latin typeface="Arial" panose="020B0604020202020204" pitchFamily="34" charset="0"/>
                <a:cs typeface="Arial" panose="020B0604020202020204" pitchFamily="34" charset="0"/>
              </a:rPr>
              <a:t>24              =  You will receive multiple investment offers; be choosy.</a:t>
            </a:r>
            <a:endParaRPr lang="en-US" altLang="en-US" sz="2400" dirty="0" smtClean="0">
              <a:solidFill>
                <a:srgbClr val="00CC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67340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000099"/>
                </a:solidFill>
              </a:rPr>
              <a:t>Blank slide</a:t>
            </a:r>
            <a:endParaRPr lang="en-US" dirty="0">
              <a:solidFill>
                <a:srgbClr val="000099"/>
              </a:solidFill>
            </a:endParaRPr>
          </a:p>
        </p:txBody>
      </p:sp>
      <p:sp>
        <p:nvSpPr>
          <p:cNvPr id="5" name="Slide Number Placeholder 4"/>
          <p:cNvSpPr>
            <a:spLocks noGrp="1"/>
          </p:cNvSpPr>
          <p:nvPr>
            <p:ph type="sldNum" sz="quarter" idx="12"/>
          </p:nvPr>
        </p:nvSpPr>
        <p:spPr/>
        <p:txBody>
          <a:bodyPr/>
          <a:lstStyle/>
          <a:p>
            <a:pPr>
              <a:defRPr/>
            </a:pPr>
            <a:r>
              <a:rPr lang="en-US" altLang="en-US" smtClean="0"/>
              <a:t>Page </a:t>
            </a:r>
            <a:fld id="{9D03CD3F-CBC5-44C2-A814-BE8144472046}" type="slidenum">
              <a:rPr lang="en-US" altLang="en-US" smtClean="0"/>
              <a:pPr>
                <a:defRPr/>
              </a:pPr>
              <a:t>12</a:t>
            </a:fld>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dirty="0">
                <a:latin typeface="Arial" charset="0"/>
                <a:cs typeface="Arial" charset="0"/>
              </a:rPr>
              <a:t>Commercialization Decision Trees</a:t>
            </a:r>
            <a:br>
              <a:rPr lang="en-US" altLang="en-US" dirty="0">
                <a:latin typeface="Arial" charset="0"/>
                <a:cs typeface="Arial" charset="0"/>
              </a:rPr>
            </a:br>
            <a:endParaRPr lang="en-US" dirty="0"/>
          </a:p>
        </p:txBody>
      </p:sp>
      <p:sp>
        <p:nvSpPr>
          <p:cNvPr id="14338" name="Rectangle 2"/>
          <p:cNvSpPr>
            <a:spLocks noGrp="1" noChangeArrowheads="1"/>
          </p:cNvSpPr>
          <p:nvPr>
            <p:ph idx="1"/>
          </p:nvPr>
        </p:nvSpPr>
        <p:spPr>
          <a:xfrm>
            <a:off x="1019383" y="1583027"/>
            <a:ext cx="8628993" cy="4454091"/>
          </a:xfrm>
        </p:spPr>
        <p:txBody>
          <a:bodyPr tIns="92075" bIns="92075"/>
          <a:lstStyle/>
          <a:p>
            <a:pPr marL="0" indent="0" algn="l" defTabSz="858838">
              <a:buNone/>
              <a:defRPr/>
            </a:pPr>
            <a:r>
              <a:rPr lang="en-US" altLang="en-US" sz="2800" b="1" dirty="0" smtClean="0">
                <a:latin typeface="Arial" charset="0"/>
                <a:cs typeface="Arial" charset="0"/>
              </a:rPr>
              <a:t>You as Employee </a:t>
            </a:r>
            <a:r>
              <a:rPr lang="en-US" altLang="en-US" sz="2800" b="1" dirty="0" smtClean="0">
                <a:latin typeface="Arial" charset="0"/>
                <a:cs typeface="Arial" charset="0"/>
              </a:rPr>
              <a:t>	</a:t>
            </a:r>
          </a:p>
          <a:p>
            <a:pPr marL="457200" indent="-228600" algn="l" defTabSz="858838">
              <a:buClr>
                <a:srgbClr val="FFC000"/>
              </a:buClr>
              <a:buFont typeface="Arial" panose="020B0604020202020204" pitchFamily="34" charset="0"/>
              <a:buChar char="•"/>
              <a:defRPr/>
            </a:pPr>
            <a:r>
              <a:rPr lang="en-US" altLang="en-US" sz="2800" dirty="0" smtClean="0">
                <a:latin typeface="Arial" charset="0"/>
                <a:cs typeface="Arial" charset="0"/>
              </a:rPr>
              <a:t>Does it fit Company Capabilities/ Strengths?</a:t>
            </a:r>
          </a:p>
          <a:p>
            <a:pPr marL="457200" indent="-228600" algn="l" defTabSz="858838">
              <a:buClr>
                <a:srgbClr val="FFC000"/>
              </a:buClr>
              <a:buFont typeface="Arial" panose="020B0604020202020204" pitchFamily="34" charset="0"/>
              <a:buChar char="•"/>
              <a:defRPr/>
            </a:pPr>
            <a:r>
              <a:rPr lang="en-US" altLang="en-US" sz="2800" dirty="0" smtClean="0">
                <a:latin typeface="Arial" charset="0"/>
                <a:cs typeface="Arial" charset="0"/>
              </a:rPr>
              <a:t>Does it fit Market? Would current customers buy?</a:t>
            </a:r>
          </a:p>
          <a:p>
            <a:pPr marL="457200" indent="-228600" algn="l" defTabSz="858838">
              <a:buClr>
                <a:srgbClr val="FFC000"/>
              </a:buClr>
              <a:buFont typeface="Arial" panose="020B0604020202020204" pitchFamily="34" charset="0"/>
              <a:buChar char="•"/>
              <a:defRPr/>
            </a:pPr>
            <a:r>
              <a:rPr lang="en-US" altLang="en-US" sz="2800" dirty="0" smtClean="0">
                <a:latin typeface="Arial" charset="0"/>
                <a:cs typeface="Arial" charset="0"/>
              </a:rPr>
              <a:t>Is it synergistic with current products?</a:t>
            </a:r>
          </a:p>
          <a:p>
            <a:pPr marL="0" indent="0" algn="l" defTabSz="858838">
              <a:buClr>
                <a:srgbClr val="FFC000"/>
              </a:buClr>
              <a:buNone/>
              <a:defRPr/>
            </a:pPr>
            <a:r>
              <a:rPr lang="en-US" altLang="en-US" sz="1400" dirty="0" smtClean="0">
                <a:latin typeface="Arial" charset="0"/>
                <a:cs typeface="Arial" charset="0"/>
              </a:rPr>
              <a:t>   </a:t>
            </a:r>
          </a:p>
          <a:p>
            <a:pPr marL="0" indent="0" algn="l" defTabSz="858838">
              <a:spcBef>
                <a:spcPts val="0"/>
              </a:spcBef>
              <a:buClr>
                <a:srgbClr val="FFC000"/>
              </a:buClr>
              <a:buNone/>
              <a:defRPr/>
            </a:pPr>
            <a:r>
              <a:rPr lang="en-US" altLang="en-US" sz="2800" dirty="0" smtClean="0">
                <a:latin typeface="Arial" charset="0"/>
                <a:cs typeface="Arial" charset="0"/>
              </a:rPr>
              <a:t>                       or ….  </a:t>
            </a:r>
            <a:endParaRPr lang="en-US" altLang="en-US" sz="2800" dirty="0" smtClean="0">
              <a:latin typeface="Arial" charset="0"/>
              <a:cs typeface="Arial" charset="0"/>
            </a:endParaRPr>
          </a:p>
          <a:p>
            <a:pPr marL="0" indent="0" defTabSz="858838">
              <a:buClr>
                <a:srgbClr val="FFC000"/>
              </a:buClr>
              <a:buNone/>
              <a:defRPr/>
            </a:pPr>
            <a:r>
              <a:rPr lang="en-US" altLang="en-US" sz="2800" b="1" dirty="0">
                <a:latin typeface="Arial" charset="0"/>
                <a:cs typeface="Arial" charset="0"/>
              </a:rPr>
              <a:t>You as the Employer  (Entrepreneur) </a:t>
            </a:r>
            <a:r>
              <a:rPr lang="en-US" altLang="en-US" dirty="0">
                <a:latin typeface="Arial" charset="0"/>
                <a:cs typeface="Arial" charset="0"/>
              </a:rPr>
              <a:t>	</a:t>
            </a:r>
          </a:p>
          <a:p>
            <a:pPr marL="457200" indent="-228600" defTabSz="858838">
              <a:buClr>
                <a:srgbClr val="FFC000"/>
              </a:buClr>
              <a:buFont typeface="Arial" panose="020B0604020202020204" pitchFamily="34" charset="0"/>
              <a:buChar char="•"/>
              <a:defRPr/>
            </a:pPr>
            <a:r>
              <a:rPr lang="en-US" altLang="en-US" sz="2800" dirty="0">
                <a:latin typeface="Arial" charset="0"/>
                <a:cs typeface="Arial" charset="0"/>
              </a:rPr>
              <a:t>License out or </a:t>
            </a:r>
          </a:p>
          <a:p>
            <a:pPr marL="457200" indent="-228600" defTabSz="858838">
              <a:buClr>
                <a:srgbClr val="FFC000"/>
              </a:buClr>
              <a:buFont typeface="Arial" panose="020B0604020202020204" pitchFamily="34" charset="0"/>
              <a:buChar char="•"/>
              <a:defRPr/>
            </a:pPr>
            <a:r>
              <a:rPr lang="en-US" altLang="en-US" sz="2800" dirty="0">
                <a:latin typeface="Arial" charset="0"/>
                <a:cs typeface="Arial" charset="0"/>
              </a:rPr>
              <a:t>Make it Yourself?</a:t>
            </a:r>
            <a:endParaRPr lang="en-US" altLang="en-US" sz="2800" dirty="0">
              <a:solidFill>
                <a:srgbClr val="FAFD00"/>
              </a:solidFill>
            </a:endParaRPr>
          </a:p>
          <a:p>
            <a:pPr marL="0" indent="0" algn="l" defTabSz="858838">
              <a:buClr>
                <a:srgbClr val="FFC000"/>
              </a:buClr>
              <a:buNone/>
              <a:defRPr/>
            </a:pPr>
            <a:endParaRPr lang="en-US" altLang="en-US" dirty="0" smtClean="0">
              <a:solidFill>
                <a:srgbClr val="FAFD00"/>
              </a:solidFill>
            </a:endParaRPr>
          </a:p>
        </p:txBody>
      </p:sp>
      <p:sp>
        <p:nvSpPr>
          <p:cNvPr id="4" name="Slide Number Placeholder 3"/>
          <p:cNvSpPr>
            <a:spLocks noGrp="1"/>
          </p:cNvSpPr>
          <p:nvPr>
            <p:ph type="sldNum" sz="quarter" idx="12"/>
          </p:nvPr>
        </p:nvSpPr>
        <p:spPr/>
        <p:txBody>
          <a:bodyPr/>
          <a:lstStyle/>
          <a:p>
            <a:pPr>
              <a:defRPr/>
            </a:pPr>
            <a:r>
              <a:rPr lang="en-US" altLang="en-US" smtClean="0"/>
              <a:t>Page </a:t>
            </a:r>
            <a:fld id="{9D03CD3F-CBC5-44C2-A814-BE8144472046}" type="slidenum">
              <a:rPr lang="en-US" altLang="en-US" smtClean="0"/>
              <a:pPr>
                <a:defRPr/>
              </a:pPr>
              <a:t>2</a:t>
            </a:fld>
            <a:endParaRPr lang="en-US" altLang="en-US" dirty="0"/>
          </a:p>
        </p:txBody>
      </p:sp>
    </p:spTree>
    <p:extLst>
      <p:ext uri="{BB962C8B-B14F-4D97-AF65-F5344CB8AC3E}">
        <p14:creationId xmlns:p14="http://schemas.microsoft.com/office/powerpoint/2010/main" val="5942357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3600" dirty="0">
                <a:latin typeface="Arial" charset="0"/>
                <a:cs typeface="Arial" charset="0"/>
              </a:rPr>
              <a:t>In any case, you have to SELL the concept</a:t>
            </a:r>
            <a:r>
              <a:rPr lang="en-US" altLang="en-US" dirty="0">
                <a:latin typeface="Arial" charset="0"/>
                <a:cs typeface="Arial" charset="0"/>
              </a:rPr>
              <a:t/>
            </a:r>
            <a:br>
              <a:rPr lang="en-US" altLang="en-US" dirty="0">
                <a:latin typeface="Arial" charset="0"/>
                <a:cs typeface="Arial" charset="0"/>
              </a:rPr>
            </a:br>
            <a:endParaRPr lang="en-US" dirty="0"/>
          </a:p>
        </p:txBody>
      </p:sp>
      <p:sp>
        <p:nvSpPr>
          <p:cNvPr id="14338" name="Rectangle 2"/>
          <p:cNvSpPr>
            <a:spLocks noGrp="1" noChangeArrowheads="1"/>
          </p:cNvSpPr>
          <p:nvPr>
            <p:ph idx="1"/>
          </p:nvPr>
        </p:nvSpPr>
        <p:spPr>
          <a:xfrm>
            <a:off x="540328" y="1634981"/>
            <a:ext cx="9746672" cy="4021137"/>
          </a:xfrm>
        </p:spPr>
        <p:txBody>
          <a:bodyPr tIns="92075" bIns="92075"/>
          <a:lstStyle/>
          <a:p>
            <a:pPr marL="0" indent="0" algn="l" defTabSz="858838">
              <a:buNone/>
              <a:defRPr/>
            </a:pPr>
            <a:r>
              <a:rPr lang="en-US" altLang="en-US" sz="2800" b="1" dirty="0" smtClean="0">
                <a:latin typeface="Arial" charset="0"/>
                <a:cs typeface="Arial" charset="0"/>
              </a:rPr>
              <a:t>If Employee – </a:t>
            </a:r>
            <a:r>
              <a:rPr lang="en-US" altLang="en-US" sz="2800" dirty="0" smtClean="0">
                <a:latin typeface="Arial" charset="0"/>
                <a:cs typeface="Arial" charset="0"/>
              </a:rPr>
              <a:t>to your boss and probably her bosses boss</a:t>
            </a:r>
            <a:r>
              <a:rPr lang="en-US" altLang="en-US" sz="2800" b="1" dirty="0" smtClean="0">
                <a:latin typeface="Arial" charset="0"/>
                <a:cs typeface="Arial" charset="0"/>
              </a:rPr>
              <a:t>	</a:t>
            </a:r>
          </a:p>
          <a:p>
            <a:pPr marL="0" indent="0" algn="l" defTabSz="858838">
              <a:buNone/>
              <a:defRPr/>
            </a:pPr>
            <a:r>
              <a:rPr lang="en-US" altLang="en-US" sz="1400" dirty="0" smtClean="0">
                <a:latin typeface="Arial" charset="0"/>
                <a:cs typeface="Arial" charset="0"/>
              </a:rPr>
              <a:t>   </a:t>
            </a:r>
          </a:p>
          <a:p>
            <a:pPr marL="0" indent="0" algn="l" defTabSz="858838">
              <a:buNone/>
              <a:defRPr/>
            </a:pPr>
            <a:r>
              <a:rPr lang="en-US" altLang="en-US" sz="2800" b="1" dirty="0" smtClean="0">
                <a:latin typeface="Arial" charset="0"/>
                <a:cs typeface="Arial" charset="0"/>
              </a:rPr>
              <a:t>If Entrepreneur – </a:t>
            </a:r>
            <a:r>
              <a:rPr lang="en-US" altLang="en-US" sz="2800" dirty="0" smtClean="0">
                <a:latin typeface="Arial" charset="0"/>
                <a:cs typeface="Arial" charset="0"/>
              </a:rPr>
              <a:t>to ...	</a:t>
            </a:r>
          </a:p>
          <a:p>
            <a:pPr marL="457200" indent="-228600" algn="l" defTabSz="858838">
              <a:buClr>
                <a:srgbClr val="FFCC66"/>
              </a:buClr>
              <a:buFont typeface="Arial" panose="020B0604020202020204" pitchFamily="34" charset="0"/>
              <a:buChar char="•"/>
              <a:defRPr/>
            </a:pPr>
            <a:r>
              <a:rPr lang="en-US" altLang="en-US" sz="2800" dirty="0" smtClean="0">
                <a:latin typeface="Arial" charset="0"/>
                <a:cs typeface="Arial" charset="0"/>
              </a:rPr>
              <a:t>Capital provider or Licensee</a:t>
            </a:r>
          </a:p>
          <a:p>
            <a:pPr marL="457200" indent="-228600" algn="l" defTabSz="858838">
              <a:buClr>
                <a:srgbClr val="FFCC66"/>
              </a:buClr>
              <a:buFont typeface="Arial" panose="020B0604020202020204" pitchFamily="34" charset="0"/>
              <a:buChar char="•"/>
              <a:defRPr/>
            </a:pPr>
            <a:r>
              <a:rPr lang="en-US" altLang="en-US" sz="2800" dirty="0" smtClean="0">
                <a:latin typeface="Arial" charset="0"/>
                <a:cs typeface="Arial" charset="0"/>
              </a:rPr>
              <a:t>Landlord (to be trusted to actually cough up rent)</a:t>
            </a:r>
          </a:p>
          <a:p>
            <a:pPr marL="457200" indent="-228600" algn="l" defTabSz="858838">
              <a:buClr>
                <a:srgbClr val="FFCC66"/>
              </a:buClr>
              <a:buFont typeface="Arial" panose="020B0604020202020204" pitchFamily="34" charset="0"/>
              <a:buChar char="•"/>
              <a:defRPr/>
            </a:pPr>
            <a:r>
              <a:rPr lang="en-US" altLang="en-US" sz="2800" dirty="0" smtClean="0">
                <a:latin typeface="Arial" charset="0"/>
                <a:cs typeface="Arial" charset="0"/>
              </a:rPr>
              <a:t>Suppliers (to receive credit)</a:t>
            </a:r>
          </a:p>
          <a:p>
            <a:pPr marL="457200" indent="-228600" algn="l" defTabSz="858838">
              <a:buClr>
                <a:srgbClr val="FFCC66"/>
              </a:buClr>
              <a:buFont typeface="Arial" panose="020B0604020202020204" pitchFamily="34" charset="0"/>
              <a:buChar char="•"/>
              <a:defRPr/>
            </a:pPr>
            <a:r>
              <a:rPr lang="en-US" altLang="en-US" sz="2800" dirty="0" smtClean="0">
                <a:latin typeface="Arial" charset="0"/>
                <a:cs typeface="Arial" charset="0"/>
              </a:rPr>
              <a:t>New employees (to give up safe, cushy current position)</a:t>
            </a:r>
          </a:p>
          <a:p>
            <a:pPr marL="457200" indent="-228600" algn="l" defTabSz="858838">
              <a:buClr>
                <a:srgbClr val="FFCC66"/>
              </a:buClr>
              <a:buFont typeface="Arial" panose="020B0604020202020204" pitchFamily="34" charset="0"/>
              <a:buChar char="•"/>
              <a:defRPr/>
            </a:pPr>
            <a:r>
              <a:rPr lang="en-US" altLang="en-US" sz="2800" dirty="0" smtClean="0">
                <a:latin typeface="Arial" charset="0"/>
                <a:cs typeface="Arial" charset="0"/>
              </a:rPr>
              <a:t>Spouse (who wants you to just get a real job)</a:t>
            </a:r>
            <a:endParaRPr lang="en-US" altLang="en-US" dirty="0" smtClean="0"/>
          </a:p>
        </p:txBody>
      </p:sp>
      <p:sp>
        <p:nvSpPr>
          <p:cNvPr id="3" name="Slide Number Placeholder 2"/>
          <p:cNvSpPr>
            <a:spLocks noGrp="1"/>
          </p:cNvSpPr>
          <p:nvPr>
            <p:ph type="sldNum" sz="quarter" idx="12"/>
          </p:nvPr>
        </p:nvSpPr>
        <p:spPr/>
        <p:txBody>
          <a:bodyPr/>
          <a:lstStyle/>
          <a:p>
            <a:pPr>
              <a:defRPr/>
            </a:pPr>
            <a:r>
              <a:rPr lang="en-US" altLang="en-US" smtClean="0"/>
              <a:t>Page </a:t>
            </a:r>
            <a:fld id="{9D03CD3F-CBC5-44C2-A814-BE8144472046}" type="slidenum">
              <a:rPr lang="en-US" altLang="en-US" smtClean="0"/>
              <a:pPr>
                <a:defRPr/>
              </a:pPr>
              <a:t>3</a:t>
            </a:fld>
            <a:endParaRPr lang="en-US" altLang="en-US" dirty="0"/>
          </a:p>
        </p:txBody>
      </p:sp>
    </p:spTree>
    <p:extLst>
      <p:ext uri="{BB962C8B-B14F-4D97-AF65-F5344CB8AC3E}">
        <p14:creationId xmlns:p14="http://schemas.microsoft.com/office/powerpoint/2010/main" val="1268834964"/>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61850" y="1538000"/>
            <a:ext cx="9892145" cy="857250"/>
          </a:xfrm>
        </p:spPr>
        <p:txBody>
          <a:bodyPr/>
          <a:lstStyle/>
          <a:p>
            <a:r>
              <a:rPr lang="en-US" dirty="0" smtClean="0">
                <a:latin typeface="Arial" charset="0"/>
                <a:cs typeface="Arial" charset="0"/>
              </a:rPr>
              <a:t>Evaluation Criteria Used by Investors</a:t>
            </a:r>
            <a:endParaRPr lang="en-US" dirty="0"/>
          </a:p>
        </p:txBody>
      </p:sp>
      <p:sp>
        <p:nvSpPr>
          <p:cNvPr id="4" name="Slide Number Placeholder 3"/>
          <p:cNvSpPr>
            <a:spLocks noGrp="1"/>
          </p:cNvSpPr>
          <p:nvPr>
            <p:ph type="sldNum" sz="quarter" idx="12"/>
          </p:nvPr>
        </p:nvSpPr>
        <p:spPr/>
        <p:txBody>
          <a:bodyPr/>
          <a:lstStyle/>
          <a:p>
            <a:pPr>
              <a:defRPr/>
            </a:pPr>
            <a:r>
              <a:rPr lang="en-US" altLang="en-US" smtClean="0"/>
              <a:t>Page </a:t>
            </a:r>
            <a:fld id="{9D03CD3F-CBC5-44C2-A814-BE8144472046}" type="slidenum">
              <a:rPr lang="en-US" altLang="en-US" smtClean="0"/>
              <a:pPr>
                <a:defRPr/>
              </a:pPr>
              <a:t>4</a:t>
            </a:fld>
            <a:endParaRPr lang="en-US" altLang="en-US" dirty="0"/>
          </a:p>
        </p:txBody>
      </p:sp>
    </p:spTree>
    <p:extLst>
      <p:ext uri="{BB962C8B-B14F-4D97-AF65-F5344CB8AC3E}">
        <p14:creationId xmlns:p14="http://schemas.microsoft.com/office/powerpoint/2010/main" val="13352734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title="TABLE: Company Ultimate Sales Potential"/>
          <p:cNvSpPr>
            <a:spLocks noGrp="1" noChangeArrowheads="1"/>
          </p:cNvSpPr>
          <p:nvPr>
            <p:ph type="title"/>
          </p:nvPr>
        </p:nvSpPr>
        <p:spPr>
          <a:xfrm>
            <a:off x="514350" y="274637"/>
            <a:ext cx="9258300" cy="1377517"/>
          </a:xfrm>
          <a:noFill/>
        </p:spPr>
        <p:txBody>
          <a:bodyPr/>
          <a:lstStyle/>
          <a:p>
            <a:r>
              <a:rPr lang="en-US" altLang="en-US" dirty="0" smtClean="0">
                <a:solidFill>
                  <a:srgbClr val="FFCC00"/>
                </a:solidFill>
                <a:latin typeface="Arial" charset="0"/>
                <a:cs typeface="Arial" charset="0"/>
              </a:rPr>
              <a:t>1.  Market</a:t>
            </a:r>
            <a:br>
              <a:rPr lang="en-US" altLang="en-US" dirty="0" smtClean="0">
                <a:solidFill>
                  <a:srgbClr val="FFCC00"/>
                </a:solidFill>
                <a:latin typeface="Arial" charset="0"/>
                <a:cs typeface="Arial" charset="0"/>
              </a:rPr>
            </a:br>
            <a:r>
              <a:rPr lang="en-US" altLang="en-US" dirty="0" smtClean="0">
                <a:solidFill>
                  <a:srgbClr val="FFCC00"/>
                </a:solidFill>
                <a:latin typeface="Arial" charset="0"/>
                <a:cs typeface="Arial" charset="0"/>
              </a:rPr>
              <a:t/>
            </a:r>
            <a:br>
              <a:rPr lang="en-US" altLang="en-US" dirty="0" smtClean="0">
                <a:solidFill>
                  <a:srgbClr val="FFCC00"/>
                </a:solidFill>
                <a:latin typeface="Arial" charset="0"/>
                <a:cs typeface="Arial" charset="0"/>
              </a:rPr>
            </a:br>
            <a:endParaRPr lang="en-US" altLang="en-US" sz="3200" b="0" dirty="0" smtClean="0">
              <a:solidFill>
                <a:srgbClr val="FFFFFF"/>
              </a:solidFill>
              <a:latin typeface="Arial" charset="0"/>
              <a:cs typeface="Arial" charset="0"/>
            </a:endParaRPr>
          </a:p>
        </p:txBody>
      </p:sp>
      <p:sp>
        <p:nvSpPr>
          <p:cNvPr id="8" name="Text Placeholder 7"/>
          <p:cNvSpPr>
            <a:spLocks noGrp="1"/>
          </p:cNvSpPr>
          <p:nvPr>
            <p:ph type="body" idx="1"/>
          </p:nvPr>
        </p:nvSpPr>
        <p:spPr>
          <a:xfrm>
            <a:off x="933440" y="932441"/>
            <a:ext cx="8421832" cy="639762"/>
          </a:xfrm>
        </p:spPr>
        <p:txBody>
          <a:bodyPr/>
          <a:lstStyle/>
          <a:p>
            <a:pPr algn="ctr"/>
            <a:r>
              <a:rPr lang="en-US" sz="3200" dirty="0">
                <a:latin typeface="Arial" panose="020B0604020202020204" pitchFamily="34" charset="0"/>
                <a:cs typeface="Arial" panose="020B0604020202020204" pitchFamily="34" charset="0"/>
              </a:rPr>
              <a:t>Company Ultimate Sales </a:t>
            </a:r>
            <a:r>
              <a:rPr lang="en-US" sz="3200" dirty="0" smtClean="0">
                <a:latin typeface="Arial" panose="020B0604020202020204" pitchFamily="34" charset="0"/>
                <a:cs typeface="Arial" panose="020B0604020202020204" pitchFamily="34" charset="0"/>
              </a:rPr>
              <a:t>Potential</a:t>
            </a:r>
            <a:endParaRPr lang="en-US" sz="3200" dirty="0">
              <a:latin typeface="Arial" panose="020B0604020202020204" pitchFamily="34" charset="0"/>
              <a:cs typeface="Arial" panose="020B0604020202020204" pitchFamily="34" charset="0"/>
            </a:endParaRPr>
          </a:p>
        </p:txBody>
      </p:sp>
      <p:sp>
        <p:nvSpPr>
          <p:cNvPr id="11" name="Content Placeholder 10"/>
          <p:cNvSpPr>
            <a:spLocks noGrp="1"/>
          </p:cNvSpPr>
          <p:nvPr>
            <p:ph sz="quarter" idx="4"/>
          </p:nvPr>
        </p:nvSpPr>
        <p:spPr>
          <a:xfrm>
            <a:off x="415637" y="3314700"/>
            <a:ext cx="9757063" cy="3275286"/>
          </a:xfrm>
        </p:spPr>
        <p:txBody>
          <a:bodyPr/>
          <a:lstStyle/>
          <a:p>
            <a:pPr>
              <a:spcBef>
                <a:spcPct val="0"/>
              </a:spcBef>
              <a:buClrTx/>
              <a:buSzTx/>
              <a:buFontTx/>
              <a:buNone/>
            </a:pPr>
            <a:r>
              <a:rPr lang="en-US" altLang="en-US" sz="2800" dirty="0">
                <a:latin typeface="Arial" panose="020B0604020202020204" pitchFamily="34" charset="0"/>
                <a:cs typeface="Arial" panose="020B0604020202020204" pitchFamily="34" charset="0"/>
              </a:rPr>
              <a:t>Characteristics of Attractive Markets:</a:t>
            </a:r>
            <a:br>
              <a:rPr lang="en-US" altLang="en-US" sz="2800" dirty="0">
                <a:latin typeface="Arial" panose="020B0604020202020204" pitchFamily="34" charset="0"/>
                <a:cs typeface="Arial" panose="020B0604020202020204" pitchFamily="34" charset="0"/>
              </a:rPr>
            </a:br>
            <a:endParaRPr lang="en-US" altLang="en-US" sz="1050" dirty="0">
              <a:latin typeface="Arial" panose="020B0604020202020204" pitchFamily="34" charset="0"/>
              <a:cs typeface="Arial" panose="020B0604020202020204" pitchFamily="34" charset="0"/>
            </a:endParaRPr>
          </a:p>
          <a:p>
            <a:pPr>
              <a:spcBef>
                <a:spcPct val="0"/>
              </a:spcBef>
              <a:buClrTx/>
              <a:buSzTx/>
            </a:pPr>
            <a:r>
              <a:rPr lang="en-US" altLang="en-US" sz="2800" dirty="0">
                <a:latin typeface="Arial" panose="020B0604020202020204" pitchFamily="34" charset="0"/>
                <a:cs typeface="Arial" panose="020B0604020202020204" pitchFamily="34" charset="0"/>
              </a:rPr>
              <a:t> Large  </a:t>
            </a:r>
          </a:p>
          <a:p>
            <a:pPr>
              <a:spcBef>
                <a:spcPct val="0"/>
              </a:spcBef>
              <a:buClrTx/>
              <a:buSzTx/>
            </a:pPr>
            <a:r>
              <a:rPr lang="en-US" altLang="en-US" sz="2800" dirty="0">
                <a:latin typeface="Arial" panose="020B0604020202020204" pitchFamily="34" charset="0"/>
                <a:cs typeface="Arial" panose="020B0604020202020204" pitchFamily="34" charset="0"/>
              </a:rPr>
              <a:t> Greater than 30% growth capacity (not already saturated)</a:t>
            </a:r>
          </a:p>
          <a:p>
            <a:pPr>
              <a:spcBef>
                <a:spcPct val="0"/>
              </a:spcBef>
              <a:buClrTx/>
              <a:buSzTx/>
            </a:pPr>
            <a:r>
              <a:rPr lang="en-US" altLang="en-US" sz="2800" dirty="0">
                <a:latin typeface="Arial" panose="020B0604020202020204" pitchFamily="34" charset="0"/>
                <a:cs typeface="Arial" panose="020B0604020202020204" pitchFamily="34" charset="0"/>
              </a:rPr>
              <a:t> Targeted users adopt new products quickly</a:t>
            </a:r>
          </a:p>
          <a:p>
            <a:pPr>
              <a:spcBef>
                <a:spcPct val="0"/>
              </a:spcBef>
              <a:buClrTx/>
              <a:buSzTx/>
            </a:pPr>
            <a:r>
              <a:rPr lang="en-US" altLang="en-US" sz="2800" dirty="0">
                <a:latin typeface="Arial" panose="020B0604020202020204" pitchFamily="34" charset="0"/>
                <a:cs typeface="Arial" panose="020B0604020202020204" pitchFamily="34" charset="0"/>
              </a:rPr>
              <a:t> Customers feel </a:t>
            </a:r>
            <a:r>
              <a:rPr lang="en-US" altLang="en-US" sz="2800" i="1" u="sng" dirty="0">
                <a:latin typeface="Arial" panose="020B0604020202020204" pitchFamily="34" charset="0"/>
                <a:cs typeface="Arial" panose="020B0604020202020204" pitchFamily="34" charset="0"/>
              </a:rPr>
              <a:t>real</a:t>
            </a:r>
            <a:r>
              <a:rPr lang="en-US" altLang="en-US" sz="2800" dirty="0">
                <a:latin typeface="Arial" panose="020B0604020202020204" pitchFamily="34" charset="0"/>
                <a:cs typeface="Arial" panose="020B0604020202020204" pitchFamily="34" charset="0"/>
              </a:rPr>
              <a:t> </a:t>
            </a:r>
            <a:r>
              <a:rPr lang="en-US" altLang="en-US" sz="2800" dirty="0">
                <a:solidFill>
                  <a:srgbClr val="FC0128"/>
                </a:solidFill>
                <a:latin typeface="Arial" panose="020B0604020202020204" pitchFamily="34" charset="0"/>
                <a:cs typeface="Arial" panose="020B0604020202020204" pitchFamily="34" charset="0"/>
              </a:rPr>
              <a:t>pain</a:t>
            </a:r>
          </a:p>
          <a:p>
            <a:pPr>
              <a:spcBef>
                <a:spcPct val="0"/>
              </a:spcBef>
              <a:buClrTx/>
              <a:buSzTx/>
            </a:pPr>
            <a:r>
              <a:rPr lang="en-US" altLang="en-US" sz="2800" dirty="0">
                <a:latin typeface="Arial" panose="020B0604020202020204" pitchFamily="34" charset="0"/>
                <a:cs typeface="Arial" panose="020B0604020202020204" pitchFamily="34" charset="0"/>
              </a:rPr>
              <a:t> Customers can be reached economically</a:t>
            </a:r>
          </a:p>
          <a:p>
            <a:pPr>
              <a:spcBef>
                <a:spcPct val="0"/>
              </a:spcBef>
              <a:buClrTx/>
              <a:buSzTx/>
            </a:pPr>
            <a:r>
              <a:rPr lang="en-US" altLang="en-US" sz="2800" dirty="0">
                <a:latin typeface="Arial" panose="020B0604020202020204" pitchFamily="34" charset="0"/>
                <a:cs typeface="Arial" panose="020B0604020202020204" pitchFamily="34" charset="0"/>
              </a:rPr>
              <a:t> The time is right </a:t>
            </a:r>
            <a:r>
              <a:rPr lang="en-US" altLang="en-US" sz="2800" i="1" dirty="0">
                <a:latin typeface="Arial" panose="020B0604020202020204" pitchFamily="34" charset="0"/>
                <a:cs typeface="Arial" panose="020B0604020202020204" pitchFamily="34" charset="0"/>
              </a:rPr>
              <a:t>(not </a:t>
            </a:r>
            <a:r>
              <a:rPr lang="en-US" altLang="en-US" sz="2800" i="1" dirty="0" smtClean="0">
                <a:latin typeface="Arial" panose="020B0604020202020204" pitchFamily="34" charset="0"/>
                <a:cs typeface="Arial" panose="020B0604020202020204" pitchFamily="34" charset="0"/>
              </a:rPr>
              <a:t>too early or too late)</a:t>
            </a:r>
            <a:endParaRPr lang="en-US" altLang="en-US" sz="2800" i="1" dirty="0">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pPr>
              <a:defRPr/>
            </a:pPr>
            <a:r>
              <a:rPr lang="en-US" altLang="en-US" smtClean="0"/>
              <a:t>Page </a:t>
            </a:r>
            <a:fld id="{9D03CD3F-CBC5-44C2-A814-BE8144472046}" type="slidenum">
              <a:rPr lang="en-US" altLang="en-US" smtClean="0"/>
              <a:pPr>
                <a:defRPr/>
              </a:pPr>
              <a:t>5</a:t>
            </a:fld>
            <a:endParaRPr lang="en-US" altLang="en-US" dirty="0"/>
          </a:p>
        </p:txBody>
      </p:sp>
      <p:graphicFrame>
        <p:nvGraphicFramePr>
          <p:cNvPr id="14" name="Content Placeholder 13" descr="0 Points = $500,000 &#10;1 Point   = $10 million &#10;2 Points = $20 million &#10;3 Points = $50 million &#10;4 Points = $1 billion&#10;    &#10;" title="TABLE: Company Ultimate Sales Potential"/>
          <p:cNvGraphicFramePr>
            <a:graphicFrameLocks noGrp="1"/>
          </p:cNvGraphicFramePr>
          <p:nvPr>
            <p:ph sz="half" idx="2"/>
            <p:extLst>
              <p:ext uri="{D42A27DB-BD31-4B8C-83A1-F6EECF244321}">
                <p14:modId xmlns:p14="http://schemas.microsoft.com/office/powerpoint/2010/main" val="1086040290"/>
              </p:ext>
            </p:extLst>
          </p:nvPr>
        </p:nvGraphicFramePr>
        <p:xfrm>
          <a:off x="296141" y="2122921"/>
          <a:ext cx="9653955" cy="767080"/>
        </p:xfrm>
        <a:graphic>
          <a:graphicData uri="http://schemas.openxmlformats.org/drawingml/2006/table">
            <a:tbl>
              <a:tblPr firstRow="1" bandRow="1">
                <a:tableStyleId>{5C22544A-7EE6-4342-B048-85BDC9FD1C3A}</a:tableStyleId>
              </a:tblPr>
              <a:tblGrid>
                <a:gridCol w="1930791"/>
                <a:gridCol w="1930791"/>
                <a:gridCol w="1930791"/>
                <a:gridCol w="1930791"/>
                <a:gridCol w="1930791"/>
              </a:tblGrid>
              <a:tr h="370840">
                <a:tc>
                  <a:txBody>
                    <a:bodyPr/>
                    <a:lstStyle/>
                    <a:p>
                      <a:pPr algn="ctr"/>
                      <a:r>
                        <a:rPr lang="en-US" dirty="0" smtClean="0">
                          <a:latin typeface="Arial" panose="020B0604020202020204" pitchFamily="34" charset="0"/>
                          <a:cs typeface="Arial" panose="020B0604020202020204" pitchFamily="34" charset="0"/>
                        </a:rPr>
                        <a:t>0</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1</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3</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4</a:t>
                      </a:r>
                      <a:endParaRPr lang="en-US" dirty="0">
                        <a:latin typeface="Arial" panose="020B0604020202020204" pitchFamily="34" charset="0"/>
                        <a:cs typeface="Arial" panose="020B0604020202020204" pitchFamily="34" charset="0"/>
                      </a:endParaRPr>
                    </a:p>
                  </a:txBody>
                  <a:tcPr/>
                </a:tc>
              </a:tr>
              <a:tr h="370840">
                <a:tc>
                  <a:txBody>
                    <a:bodyPr/>
                    <a:lstStyle/>
                    <a:p>
                      <a:pPr algn="ctr"/>
                      <a:r>
                        <a:rPr lang="en-US" sz="2000" dirty="0" smtClean="0">
                          <a:latin typeface="Arial" panose="020B0604020202020204" pitchFamily="34" charset="0"/>
                          <a:cs typeface="Arial" panose="020B0604020202020204" pitchFamily="34" charset="0"/>
                        </a:rPr>
                        <a:t>$500,000</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$10</a:t>
                      </a:r>
                      <a:r>
                        <a:rPr lang="en-US" sz="2000" baseline="0" dirty="0" smtClean="0">
                          <a:latin typeface="Arial" panose="020B0604020202020204" pitchFamily="34" charset="0"/>
                          <a:cs typeface="Arial" panose="020B0604020202020204" pitchFamily="34" charset="0"/>
                        </a:rPr>
                        <a:t> million</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$20 million</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$50</a:t>
                      </a:r>
                      <a:r>
                        <a:rPr lang="en-US" sz="2000" baseline="0" dirty="0" smtClean="0">
                          <a:latin typeface="Arial" panose="020B0604020202020204" pitchFamily="34" charset="0"/>
                          <a:cs typeface="Arial" panose="020B0604020202020204" pitchFamily="34" charset="0"/>
                        </a:rPr>
                        <a:t> million</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$1 billion</a:t>
                      </a:r>
                      <a:endParaRPr lang="en-US" sz="20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1734314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title="TABLE: Company Ultimate Sales Potential"/>
          <p:cNvSpPr>
            <a:spLocks noGrp="1" noChangeArrowheads="1"/>
          </p:cNvSpPr>
          <p:nvPr>
            <p:ph type="title"/>
          </p:nvPr>
        </p:nvSpPr>
        <p:spPr>
          <a:xfrm>
            <a:off x="514350" y="274638"/>
            <a:ext cx="9258300" cy="1897062"/>
          </a:xfrm>
          <a:noFill/>
        </p:spPr>
        <p:txBody>
          <a:bodyPr/>
          <a:lstStyle/>
          <a:p>
            <a:r>
              <a:rPr lang="en-US" altLang="en-US" dirty="0" smtClean="0">
                <a:latin typeface="Arial" charset="0"/>
                <a:cs typeface="Arial" charset="0"/>
              </a:rPr>
              <a:t>2.  Competition</a:t>
            </a:r>
            <a:r>
              <a:rPr lang="en-US" altLang="en-US" dirty="0">
                <a:latin typeface="Arial" charset="0"/>
                <a:cs typeface="Arial" charset="0"/>
              </a:rPr>
              <a:t/>
            </a:r>
            <a:br>
              <a:rPr lang="en-US" altLang="en-US" dirty="0">
                <a:latin typeface="Arial" charset="0"/>
                <a:cs typeface="Arial" charset="0"/>
              </a:rPr>
            </a:br>
            <a:r>
              <a:rPr lang="en-US" altLang="en-US" dirty="0">
                <a:latin typeface="Arial" charset="0"/>
                <a:cs typeface="Arial" charset="0"/>
              </a:rPr>
              <a:t/>
            </a:r>
            <a:br>
              <a:rPr lang="en-US" altLang="en-US" dirty="0">
                <a:latin typeface="Arial" charset="0"/>
                <a:cs typeface="Arial" charset="0"/>
              </a:rPr>
            </a:br>
            <a:r>
              <a:rPr lang="en-US" dirty="0">
                <a:solidFill>
                  <a:srgbClr val="FFFFFF"/>
                </a:solidFill>
              </a:rPr>
              <a:t>Competitive Environment</a:t>
            </a:r>
            <a:endParaRPr lang="en-US" altLang="en-US" sz="3200" b="0" dirty="0" smtClean="0">
              <a:solidFill>
                <a:srgbClr val="FFFFFF"/>
              </a:solidFill>
              <a:latin typeface="Arial" charset="0"/>
              <a:cs typeface="Arial" charset="0"/>
            </a:endParaRPr>
          </a:p>
        </p:txBody>
      </p:sp>
      <p:sp>
        <p:nvSpPr>
          <p:cNvPr id="6" name="Slide Number Placeholder 5"/>
          <p:cNvSpPr>
            <a:spLocks noGrp="1"/>
          </p:cNvSpPr>
          <p:nvPr>
            <p:ph type="sldNum" sz="quarter" idx="12"/>
          </p:nvPr>
        </p:nvSpPr>
        <p:spPr/>
        <p:txBody>
          <a:bodyPr/>
          <a:lstStyle/>
          <a:p>
            <a:pPr>
              <a:defRPr/>
            </a:pPr>
            <a:r>
              <a:rPr lang="en-US" altLang="en-US" smtClean="0"/>
              <a:t>Page </a:t>
            </a:r>
            <a:fld id="{9D03CD3F-CBC5-44C2-A814-BE8144472046}" type="slidenum">
              <a:rPr lang="en-US" altLang="en-US" smtClean="0"/>
              <a:pPr>
                <a:defRPr/>
              </a:pPr>
              <a:t>6</a:t>
            </a:fld>
            <a:endParaRPr lang="en-US" altLang="en-US" dirty="0"/>
          </a:p>
        </p:txBody>
      </p:sp>
      <p:graphicFrame>
        <p:nvGraphicFramePr>
          <p:cNvPr id="12" name="Content Placeholder 11" descr="0 Points = Multiple national competitors&#10;1 Point   = Market saturated &#10;2 Points = A major national competitor&#10;3 Points = One or two small competitors &#10;4 Points = First to market&#10;&#10;" title="TABLE: Competitive Environment"/>
          <p:cNvGraphicFramePr>
            <a:graphicFrameLocks noGrp="1"/>
          </p:cNvGraphicFramePr>
          <p:nvPr>
            <p:ph sz="half" idx="2"/>
            <p:extLst>
              <p:ext uri="{D42A27DB-BD31-4B8C-83A1-F6EECF244321}">
                <p14:modId xmlns:p14="http://schemas.microsoft.com/office/powerpoint/2010/main" val="3521209372"/>
              </p:ext>
            </p:extLst>
          </p:nvPr>
        </p:nvGraphicFramePr>
        <p:xfrm>
          <a:off x="296140" y="2413866"/>
          <a:ext cx="9653955" cy="1539332"/>
        </p:xfrm>
        <a:graphic>
          <a:graphicData uri="http://schemas.openxmlformats.org/drawingml/2006/table">
            <a:tbl>
              <a:tblPr firstRow="1" bandRow="1">
                <a:tableStyleId>{5C22544A-7EE6-4342-B048-85BDC9FD1C3A}</a:tableStyleId>
              </a:tblPr>
              <a:tblGrid>
                <a:gridCol w="1930791"/>
                <a:gridCol w="1930791"/>
                <a:gridCol w="1930791"/>
                <a:gridCol w="1930791"/>
                <a:gridCol w="1930791"/>
              </a:tblGrid>
              <a:tr h="332057">
                <a:tc>
                  <a:txBody>
                    <a:bodyPr/>
                    <a:lstStyle/>
                    <a:p>
                      <a:pPr algn="ctr"/>
                      <a:r>
                        <a:rPr lang="en-US" dirty="0" smtClean="0">
                          <a:latin typeface="Arial" panose="020B0604020202020204" pitchFamily="34" charset="0"/>
                          <a:cs typeface="Arial" panose="020B0604020202020204" pitchFamily="34" charset="0"/>
                        </a:rPr>
                        <a:t>0</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1</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3</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4</a:t>
                      </a:r>
                      <a:endParaRPr lang="en-US" dirty="0">
                        <a:latin typeface="Arial" panose="020B0604020202020204" pitchFamily="34" charset="0"/>
                        <a:cs typeface="Arial" panose="020B0604020202020204" pitchFamily="34" charset="0"/>
                      </a:endParaRPr>
                    </a:p>
                  </a:txBody>
                  <a:tcPr/>
                </a:tc>
              </a:tr>
              <a:tr h="1173572">
                <a:tc>
                  <a:txBody>
                    <a:bodyPr/>
                    <a:lstStyle/>
                    <a:p>
                      <a:pPr algn="ctr"/>
                      <a:r>
                        <a:rPr lang="en-US" sz="2000" dirty="0" smtClean="0">
                          <a:latin typeface="Arial" panose="020B0604020202020204" pitchFamily="34" charset="0"/>
                          <a:cs typeface="Arial" panose="020B0604020202020204" pitchFamily="34" charset="0"/>
                        </a:rPr>
                        <a:t>Multiple national competitors</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Market saturated</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A major</a:t>
                      </a:r>
                      <a:r>
                        <a:rPr lang="en-US" sz="2000" baseline="0" dirty="0" smtClean="0">
                          <a:latin typeface="Arial" panose="020B0604020202020204" pitchFamily="34" charset="0"/>
                          <a:cs typeface="Arial" panose="020B0604020202020204" pitchFamily="34" charset="0"/>
                        </a:rPr>
                        <a:t> national competitor</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One or two small competitors</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First to market</a:t>
                      </a:r>
                    </a:p>
                    <a:p>
                      <a:pPr algn="ctr"/>
                      <a:endParaRPr lang="en-US" sz="20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5680831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title="TABLE: Company Ultimate Sales Potential"/>
          <p:cNvSpPr>
            <a:spLocks noGrp="1" noChangeArrowheads="1"/>
          </p:cNvSpPr>
          <p:nvPr>
            <p:ph type="title"/>
          </p:nvPr>
        </p:nvSpPr>
        <p:spPr>
          <a:xfrm>
            <a:off x="514350" y="274638"/>
            <a:ext cx="9258300" cy="1575183"/>
          </a:xfrm>
          <a:noFill/>
        </p:spPr>
        <p:txBody>
          <a:bodyPr/>
          <a:lstStyle/>
          <a:p>
            <a:r>
              <a:rPr lang="en-US" altLang="en-US" dirty="0" smtClean="0">
                <a:latin typeface="Arial" charset="0"/>
                <a:cs typeface="Arial" charset="0"/>
              </a:rPr>
              <a:t>3.  Product</a:t>
            </a:r>
            <a:r>
              <a:rPr lang="en-US" altLang="en-US" dirty="0">
                <a:latin typeface="Arial" charset="0"/>
                <a:cs typeface="Arial" charset="0"/>
              </a:rPr>
              <a:t>, Technology, or </a:t>
            </a:r>
            <a:r>
              <a:rPr lang="en-US" altLang="en-US" dirty="0" smtClean="0">
                <a:latin typeface="Arial" charset="0"/>
                <a:cs typeface="Arial" charset="0"/>
              </a:rPr>
              <a:t>Service</a:t>
            </a:r>
            <a:br>
              <a:rPr lang="en-US" altLang="en-US" dirty="0" smtClean="0">
                <a:latin typeface="Arial" charset="0"/>
                <a:cs typeface="Arial" charset="0"/>
              </a:rPr>
            </a:br>
            <a:r>
              <a:rPr lang="en-US" altLang="en-US" sz="1200" dirty="0">
                <a:latin typeface="Arial" charset="0"/>
                <a:cs typeface="Arial" charset="0"/>
              </a:rPr>
              <a:t/>
            </a:r>
            <a:br>
              <a:rPr lang="en-US" altLang="en-US" sz="1200" dirty="0">
                <a:latin typeface="Arial" charset="0"/>
                <a:cs typeface="Arial" charset="0"/>
              </a:rPr>
            </a:br>
            <a:r>
              <a:rPr lang="en-US" dirty="0">
                <a:solidFill>
                  <a:srgbClr val="FFFFFF"/>
                </a:solidFill>
              </a:rPr>
              <a:t>Concept Differentiation</a:t>
            </a:r>
            <a:br>
              <a:rPr lang="en-US" dirty="0">
                <a:solidFill>
                  <a:srgbClr val="FFFFFF"/>
                </a:solidFill>
              </a:rPr>
            </a:br>
            <a:r>
              <a:rPr lang="en-US" altLang="en-US" dirty="0">
                <a:latin typeface="Arial" charset="0"/>
                <a:cs typeface="Arial" charset="0"/>
              </a:rPr>
              <a:t/>
            </a:r>
            <a:br>
              <a:rPr lang="en-US" altLang="en-US" dirty="0">
                <a:latin typeface="Arial" charset="0"/>
                <a:cs typeface="Arial" charset="0"/>
              </a:rPr>
            </a:br>
            <a:r>
              <a:rPr lang="en-US" altLang="en-US" dirty="0" smtClean="0">
                <a:solidFill>
                  <a:srgbClr val="FFCC00"/>
                </a:solidFill>
                <a:latin typeface="Arial" charset="0"/>
                <a:cs typeface="Arial" charset="0"/>
              </a:rPr>
              <a:t/>
            </a:r>
            <a:br>
              <a:rPr lang="en-US" altLang="en-US" dirty="0" smtClean="0">
                <a:solidFill>
                  <a:srgbClr val="FFCC00"/>
                </a:solidFill>
                <a:latin typeface="Arial" charset="0"/>
                <a:cs typeface="Arial" charset="0"/>
              </a:rPr>
            </a:br>
            <a:endParaRPr lang="en-US" altLang="en-US" sz="3200" b="0" dirty="0" smtClean="0">
              <a:solidFill>
                <a:srgbClr val="FFFFFF"/>
              </a:solidFill>
              <a:latin typeface="Arial" charset="0"/>
              <a:cs typeface="Arial" charset="0"/>
            </a:endParaRPr>
          </a:p>
        </p:txBody>
      </p:sp>
      <p:sp>
        <p:nvSpPr>
          <p:cNvPr id="11" name="Content Placeholder 10"/>
          <p:cNvSpPr>
            <a:spLocks noGrp="1"/>
          </p:cNvSpPr>
          <p:nvPr>
            <p:ph sz="quarter" idx="4"/>
          </p:nvPr>
        </p:nvSpPr>
        <p:spPr>
          <a:xfrm>
            <a:off x="415637" y="3969327"/>
            <a:ext cx="9757063" cy="2323090"/>
          </a:xfrm>
        </p:spPr>
        <p:txBody>
          <a:bodyPr/>
          <a:lstStyle/>
          <a:p>
            <a:pPr marL="0" indent="0">
              <a:spcBef>
                <a:spcPct val="0"/>
              </a:spcBef>
              <a:buClrTx/>
              <a:buSzTx/>
              <a:buNone/>
            </a:pPr>
            <a:r>
              <a:rPr lang="en-US" altLang="en-US" sz="2800" dirty="0" smtClean="0">
                <a:latin typeface="Arial" panose="020B0604020202020204" pitchFamily="34" charset="0"/>
                <a:cs typeface="Arial" panose="020B0604020202020204" pitchFamily="34" charset="0"/>
              </a:rPr>
              <a:t>**  Difficult </a:t>
            </a:r>
            <a:r>
              <a:rPr lang="en-US" altLang="en-US" sz="2800" dirty="0">
                <a:latin typeface="Arial" panose="020B0604020202020204" pitchFamily="34" charset="0"/>
                <a:cs typeface="Arial" panose="020B0604020202020204" pitchFamily="34" charset="0"/>
              </a:rPr>
              <a:t>to replicate =</a:t>
            </a:r>
          </a:p>
          <a:p>
            <a:pPr marL="862013" lvl="2" indent="-290513">
              <a:spcBef>
                <a:spcPct val="0"/>
              </a:spcBef>
              <a:buSzTx/>
            </a:pPr>
            <a:r>
              <a:rPr lang="en-US" altLang="en-US" sz="2800" dirty="0">
                <a:latin typeface="Arial" panose="020B0604020202020204" pitchFamily="34" charset="0"/>
                <a:cs typeface="Arial" panose="020B0604020202020204" pitchFamily="34" charset="0"/>
              </a:rPr>
              <a:t>Special technical skills required</a:t>
            </a:r>
          </a:p>
          <a:p>
            <a:pPr marL="862013" lvl="2" indent="-290513">
              <a:spcBef>
                <a:spcPct val="0"/>
              </a:spcBef>
              <a:buSzTx/>
            </a:pPr>
            <a:r>
              <a:rPr lang="en-US" altLang="en-US" sz="2800" dirty="0">
                <a:latin typeface="Arial" panose="020B0604020202020204" pitchFamily="34" charset="0"/>
                <a:cs typeface="Arial" panose="020B0604020202020204" pitchFamily="34" charset="0"/>
              </a:rPr>
              <a:t>Special user knowledge required</a:t>
            </a:r>
          </a:p>
          <a:p>
            <a:pPr marL="862013" lvl="2" indent="-290513">
              <a:spcBef>
                <a:spcPct val="0"/>
              </a:spcBef>
              <a:buSzTx/>
            </a:pPr>
            <a:r>
              <a:rPr lang="en-US" altLang="en-US" sz="2800" dirty="0">
                <a:latin typeface="Arial" panose="020B0604020202020204" pitchFamily="34" charset="0"/>
                <a:cs typeface="Arial" panose="020B0604020202020204" pitchFamily="34" charset="0"/>
              </a:rPr>
              <a:t>Proprietary technology (patents)</a:t>
            </a:r>
          </a:p>
          <a:p>
            <a:pPr marL="862013" lvl="2" indent="-290513">
              <a:spcBef>
                <a:spcPct val="0"/>
              </a:spcBef>
              <a:buSzTx/>
            </a:pPr>
            <a:r>
              <a:rPr lang="en-US" altLang="en-US" sz="2800" dirty="0">
                <a:latin typeface="Arial" panose="020B0604020202020204" pitchFamily="34" charset="0"/>
                <a:cs typeface="Arial" panose="020B0604020202020204" pitchFamily="34" charset="0"/>
              </a:rPr>
              <a:t>Many person-months to develop</a:t>
            </a:r>
          </a:p>
          <a:p>
            <a:pPr marL="862013" lvl="2" indent="-290513">
              <a:spcBef>
                <a:spcPct val="0"/>
              </a:spcBef>
              <a:buSzTx/>
            </a:pPr>
            <a:r>
              <a:rPr lang="en-US" altLang="en-US" sz="2800" dirty="0">
                <a:latin typeface="Arial" panose="020B0604020202020204" pitchFamily="34" charset="0"/>
                <a:cs typeface="Arial" panose="020B0604020202020204" pitchFamily="34" charset="0"/>
              </a:rPr>
              <a:t>Improves rapidly with customer feedback</a:t>
            </a:r>
            <a:endParaRPr lang="en-US" altLang="en-US" sz="2800" dirty="0">
              <a:solidFill>
                <a:srgbClr val="00CC99"/>
              </a:solidFill>
              <a:latin typeface="Arial" panose="020B0604020202020204" pitchFamily="34" charset="0"/>
              <a:cs typeface="Arial" panose="020B0604020202020204" pitchFamily="34" charset="0"/>
            </a:endParaRPr>
          </a:p>
          <a:p>
            <a:pPr marL="0" indent="0">
              <a:buNone/>
            </a:pPr>
            <a:endParaRPr lang="en-US" sz="2800" dirty="0">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pPr>
              <a:defRPr/>
            </a:pPr>
            <a:r>
              <a:rPr lang="en-US" altLang="en-US" smtClean="0"/>
              <a:t>Page </a:t>
            </a:r>
            <a:fld id="{9D03CD3F-CBC5-44C2-A814-BE8144472046}" type="slidenum">
              <a:rPr lang="en-US" altLang="en-US" smtClean="0"/>
              <a:pPr>
                <a:defRPr/>
              </a:pPr>
              <a:t>7</a:t>
            </a:fld>
            <a:endParaRPr lang="en-US" altLang="en-US" dirty="0"/>
          </a:p>
        </p:txBody>
      </p:sp>
      <p:graphicFrame>
        <p:nvGraphicFramePr>
          <p:cNvPr id="9" name="Content Placeholder 8" descr="0 Points = No differentiation    &#10;1 Point   = One or more new features &#10;2 Points = ... and 25-50% better performance &#10;3 Points = ... and lower cost to produce and deliver &#10;4 Points = ... and barrier  to entry or difficult to replicate &#10;" title="TABLE: Concept Differentiation"/>
          <p:cNvGraphicFramePr>
            <a:graphicFrameLocks noGrp="1"/>
          </p:cNvGraphicFramePr>
          <p:nvPr>
            <p:ph sz="half" idx="2"/>
            <p:extLst>
              <p:ext uri="{D42A27DB-BD31-4B8C-83A1-F6EECF244321}">
                <p14:modId xmlns:p14="http://schemas.microsoft.com/office/powerpoint/2010/main" val="3346590802"/>
              </p:ext>
            </p:extLst>
          </p:nvPr>
        </p:nvGraphicFramePr>
        <p:xfrm>
          <a:off x="285750" y="2195657"/>
          <a:ext cx="9653955" cy="1549626"/>
        </p:xfrm>
        <a:graphic>
          <a:graphicData uri="http://schemas.openxmlformats.org/drawingml/2006/table">
            <a:tbl>
              <a:tblPr firstRow="1" bandRow="1">
                <a:tableStyleId>{5C22544A-7EE6-4342-B048-85BDC9FD1C3A}</a:tableStyleId>
              </a:tblPr>
              <a:tblGrid>
                <a:gridCol w="1736299"/>
                <a:gridCol w="1943100"/>
                <a:gridCol w="1925515"/>
                <a:gridCol w="1960685"/>
                <a:gridCol w="2088356"/>
              </a:tblGrid>
              <a:tr h="330381">
                <a:tc>
                  <a:txBody>
                    <a:bodyPr/>
                    <a:lstStyle/>
                    <a:p>
                      <a:pPr algn="ctr"/>
                      <a:r>
                        <a:rPr lang="en-US" dirty="0" smtClean="0">
                          <a:latin typeface="Arial" panose="020B0604020202020204" pitchFamily="34" charset="0"/>
                          <a:cs typeface="Arial" panose="020B0604020202020204" pitchFamily="34" charset="0"/>
                        </a:rPr>
                        <a:t>0</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1</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3</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4</a:t>
                      </a:r>
                      <a:endParaRPr lang="en-US" dirty="0">
                        <a:latin typeface="Arial" panose="020B0604020202020204" pitchFamily="34" charset="0"/>
                        <a:cs typeface="Arial" panose="020B0604020202020204" pitchFamily="34" charset="0"/>
                      </a:endParaRPr>
                    </a:p>
                  </a:txBody>
                  <a:tcPr/>
                </a:tc>
              </a:tr>
              <a:tr h="1183866">
                <a:tc>
                  <a:txBody>
                    <a:bodyPr/>
                    <a:lstStyle/>
                    <a:p>
                      <a:pPr algn="ctr"/>
                      <a:r>
                        <a:rPr lang="en-US" sz="2000" dirty="0" smtClean="0">
                          <a:latin typeface="Arial" panose="020B0604020202020204" pitchFamily="34" charset="0"/>
                          <a:cs typeface="Arial" panose="020B0604020202020204" pitchFamily="34" charset="0"/>
                        </a:rPr>
                        <a:t> No differentiation  	</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One or more new features</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 and 25-50%</a:t>
                      </a:r>
                      <a:r>
                        <a:rPr lang="en-US" sz="2000" baseline="0" dirty="0" smtClean="0">
                          <a:latin typeface="Arial" panose="020B0604020202020204" pitchFamily="34" charset="0"/>
                          <a:cs typeface="Arial" panose="020B0604020202020204" pitchFamily="34" charset="0"/>
                        </a:rPr>
                        <a:t> better performance</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 and lower cost to produce and deliver</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Arial" panose="020B0604020202020204" pitchFamily="34" charset="0"/>
                          <a:ea typeface="+mn-ea"/>
                          <a:cs typeface="Arial" panose="020B0604020202020204" pitchFamily="34" charset="0"/>
                        </a:rPr>
                        <a:t>... and barrier  to entry or difficult to replicate**</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r>
            </a:tbl>
          </a:graphicData>
        </a:graphic>
      </p:graphicFrame>
    </p:spTree>
    <p:extLst>
      <p:ext uri="{BB962C8B-B14F-4D97-AF65-F5344CB8AC3E}">
        <p14:creationId xmlns:p14="http://schemas.microsoft.com/office/powerpoint/2010/main" val="3130622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title="TABLE: Company Ultimate Sales Potential"/>
          <p:cNvSpPr>
            <a:spLocks noGrp="1" noChangeArrowheads="1"/>
          </p:cNvSpPr>
          <p:nvPr>
            <p:ph type="title"/>
          </p:nvPr>
        </p:nvSpPr>
        <p:spPr>
          <a:xfrm>
            <a:off x="514350" y="274637"/>
            <a:ext cx="9258300" cy="1813935"/>
          </a:xfrm>
          <a:noFill/>
        </p:spPr>
        <p:txBody>
          <a:bodyPr/>
          <a:lstStyle/>
          <a:p>
            <a:r>
              <a:rPr lang="en-US" altLang="en-US" dirty="0" smtClean="0">
                <a:latin typeface="Arial" charset="0"/>
                <a:cs typeface="Arial" charset="0"/>
              </a:rPr>
              <a:t>4.  Sales </a:t>
            </a:r>
            <a:r>
              <a:rPr lang="en-US" altLang="en-US" dirty="0">
                <a:latin typeface="Arial" charset="0"/>
                <a:cs typeface="Arial" charset="0"/>
              </a:rPr>
              <a:t>and Profit Forecast Validity</a:t>
            </a:r>
            <a:br>
              <a:rPr lang="en-US" altLang="en-US" dirty="0">
                <a:latin typeface="Arial" charset="0"/>
                <a:cs typeface="Arial" charset="0"/>
              </a:rPr>
            </a:br>
            <a:r>
              <a:rPr lang="en-US" altLang="en-US" sz="3600" dirty="0">
                <a:latin typeface="Arial" charset="0"/>
                <a:cs typeface="Arial" charset="0"/>
              </a:rPr>
              <a:t/>
            </a:r>
            <a:br>
              <a:rPr lang="en-US" altLang="en-US" sz="3600" dirty="0">
                <a:latin typeface="Arial" charset="0"/>
                <a:cs typeface="Arial" charset="0"/>
              </a:rPr>
            </a:br>
            <a:r>
              <a:rPr lang="en-US" dirty="0">
                <a:solidFill>
                  <a:srgbClr val="FFFFFF"/>
                </a:solidFill>
              </a:rPr>
              <a:t>Customer Validation</a:t>
            </a:r>
            <a:endParaRPr lang="en-US" altLang="en-US" sz="3200" b="0" dirty="0" smtClean="0">
              <a:solidFill>
                <a:srgbClr val="FFFFFF"/>
              </a:solidFill>
              <a:latin typeface="Arial" charset="0"/>
              <a:cs typeface="Arial" charset="0"/>
            </a:endParaRPr>
          </a:p>
        </p:txBody>
      </p:sp>
      <p:sp>
        <p:nvSpPr>
          <p:cNvPr id="6" name="Slide Number Placeholder 5"/>
          <p:cNvSpPr>
            <a:spLocks noGrp="1"/>
          </p:cNvSpPr>
          <p:nvPr>
            <p:ph type="sldNum" sz="quarter" idx="12"/>
          </p:nvPr>
        </p:nvSpPr>
        <p:spPr/>
        <p:txBody>
          <a:bodyPr/>
          <a:lstStyle/>
          <a:p>
            <a:pPr>
              <a:defRPr/>
            </a:pPr>
            <a:r>
              <a:rPr lang="en-US" altLang="en-US" smtClean="0"/>
              <a:t>Page </a:t>
            </a:r>
            <a:fld id="{9D03CD3F-CBC5-44C2-A814-BE8144472046}" type="slidenum">
              <a:rPr lang="en-US" altLang="en-US" smtClean="0"/>
              <a:pPr>
                <a:defRPr/>
              </a:pPr>
              <a:t>8</a:t>
            </a:fld>
            <a:endParaRPr lang="en-US" altLang="en-US" dirty="0"/>
          </a:p>
        </p:txBody>
      </p:sp>
      <p:graphicFrame>
        <p:nvGraphicFramePr>
          <p:cNvPr id="7" name="Content Placeholder 6" descr="0 Points = My mother says she may buy one&#10;1 Point   = Hundreds of potential customers surveyed &#10;2 Points = Extensive scientific market research  &#10;3 Points = Professional third-party market research  &#10;4 Points = Paying customers&#10;&#10;" title="TABLE: Customer Validation"/>
          <p:cNvGraphicFramePr>
            <a:graphicFrameLocks noGrp="1"/>
          </p:cNvGraphicFramePr>
          <p:nvPr>
            <p:ph sz="half" idx="2"/>
            <p:extLst>
              <p:ext uri="{D42A27DB-BD31-4B8C-83A1-F6EECF244321}">
                <p14:modId xmlns:p14="http://schemas.microsoft.com/office/powerpoint/2010/main" val="1790294492"/>
              </p:ext>
            </p:extLst>
          </p:nvPr>
        </p:nvGraphicFramePr>
        <p:xfrm>
          <a:off x="296140" y="2320348"/>
          <a:ext cx="9653955" cy="1676400"/>
        </p:xfrm>
        <a:graphic>
          <a:graphicData uri="http://schemas.openxmlformats.org/drawingml/2006/table">
            <a:tbl>
              <a:tblPr firstRow="1" bandRow="1">
                <a:tableStyleId>{5C22544A-7EE6-4342-B048-85BDC9FD1C3A}</a:tableStyleId>
              </a:tblPr>
              <a:tblGrid>
                <a:gridCol w="1736299"/>
                <a:gridCol w="1943100"/>
                <a:gridCol w="1925515"/>
                <a:gridCol w="1960685"/>
                <a:gridCol w="2088356"/>
              </a:tblGrid>
              <a:tr h="330381">
                <a:tc>
                  <a:txBody>
                    <a:bodyPr/>
                    <a:lstStyle/>
                    <a:p>
                      <a:pPr algn="ctr"/>
                      <a:r>
                        <a:rPr lang="en-US" dirty="0" smtClean="0">
                          <a:latin typeface="Arial" panose="020B0604020202020204" pitchFamily="34" charset="0"/>
                          <a:cs typeface="Arial" panose="020B0604020202020204" pitchFamily="34" charset="0"/>
                        </a:rPr>
                        <a:t>0</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1</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3</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4</a:t>
                      </a:r>
                      <a:endParaRPr lang="en-US" dirty="0">
                        <a:latin typeface="Arial" panose="020B0604020202020204" pitchFamily="34" charset="0"/>
                        <a:cs typeface="Arial" panose="020B0604020202020204" pitchFamily="34" charset="0"/>
                      </a:endParaRPr>
                    </a:p>
                  </a:txBody>
                  <a:tcPr/>
                </a:tc>
              </a:tr>
              <a:tr h="1183866">
                <a:tc>
                  <a:txBody>
                    <a:bodyPr/>
                    <a:lstStyle/>
                    <a:p>
                      <a:pPr algn="ctr"/>
                      <a:r>
                        <a:rPr lang="en-US" sz="2000" dirty="0" smtClean="0">
                          <a:latin typeface="Arial" panose="020B0604020202020204" pitchFamily="34" charset="0"/>
                          <a:cs typeface="Arial" panose="020B0604020202020204" pitchFamily="34" charset="0"/>
                        </a:rPr>
                        <a:t>My mother says she</a:t>
                      </a:r>
                      <a:r>
                        <a:rPr lang="en-US" sz="2000" baseline="0" dirty="0" smtClean="0">
                          <a:latin typeface="Arial" panose="020B0604020202020204" pitchFamily="34" charset="0"/>
                          <a:cs typeface="Arial" panose="020B0604020202020204" pitchFamily="34" charset="0"/>
                        </a:rPr>
                        <a:t> may buy one</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Hundreds</a:t>
                      </a:r>
                      <a:r>
                        <a:rPr lang="en-US" sz="2000" baseline="0" dirty="0" smtClean="0">
                          <a:latin typeface="Arial" panose="020B0604020202020204" pitchFamily="34" charset="0"/>
                          <a:cs typeface="Arial" panose="020B0604020202020204" pitchFamily="34" charset="0"/>
                        </a:rPr>
                        <a:t> of potential customers surveyed …</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  Extensive market research by you …</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Arial" panose="020B0604020202020204" pitchFamily="34" charset="0"/>
                          <a:ea typeface="+mn-ea"/>
                          <a:cs typeface="Arial" panose="020B0604020202020204" pitchFamily="34" charset="0"/>
                        </a:rPr>
                        <a:t>+  Professional third-party market</a:t>
                      </a:r>
                      <a:r>
                        <a:rPr lang="en-US" sz="2000" kern="1200" baseline="0" dirty="0" smtClean="0">
                          <a:solidFill>
                            <a:schemeClr val="dk1"/>
                          </a:solidFill>
                          <a:latin typeface="Arial" panose="020B0604020202020204" pitchFamily="34" charset="0"/>
                          <a:ea typeface="+mn-ea"/>
                          <a:cs typeface="Arial" panose="020B0604020202020204" pitchFamily="34" charset="0"/>
                        </a:rPr>
                        <a:t> research  </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latin typeface="Arial" panose="020B0604020202020204" pitchFamily="34" charset="0"/>
                          <a:ea typeface="+mn-ea"/>
                          <a:cs typeface="Arial" panose="020B0604020202020204" pitchFamily="34" charset="0"/>
                        </a:rPr>
                        <a:t>Paying customers</a:t>
                      </a:r>
                      <a:endParaRPr lang="en-US" sz="2000" kern="1200" dirty="0">
                        <a:solidFill>
                          <a:schemeClr val="dk1"/>
                        </a:solidFill>
                        <a:latin typeface="Arial" panose="020B0604020202020204" pitchFamily="34" charset="0"/>
                        <a:ea typeface="+mn-ea"/>
                        <a:cs typeface="Arial" panose="020B0604020202020204" pitchFamily="34" charset="0"/>
                      </a:endParaRPr>
                    </a:p>
                  </a:txBody>
                  <a:tcPr/>
                </a:tc>
              </a:tr>
            </a:tbl>
          </a:graphicData>
        </a:graphic>
      </p:graphicFrame>
    </p:spTree>
    <p:extLst>
      <p:ext uri="{BB962C8B-B14F-4D97-AF65-F5344CB8AC3E}">
        <p14:creationId xmlns:p14="http://schemas.microsoft.com/office/powerpoint/2010/main" val="41308006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title="TABLE: Company Ultimate Sales Potential"/>
          <p:cNvSpPr>
            <a:spLocks noGrp="1" noChangeArrowheads="1"/>
          </p:cNvSpPr>
          <p:nvPr>
            <p:ph type="title"/>
          </p:nvPr>
        </p:nvSpPr>
        <p:spPr>
          <a:xfrm>
            <a:off x="514350" y="274637"/>
            <a:ext cx="9258300" cy="1813935"/>
          </a:xfrm>
          <a:noFill/>
        </p:spPr>
        <p:txBody>
          <a:bodyPr/>
          <a:lstStyle/>
          <a:p>
            <a:pPr>
              <a:defRPr/>
            </a:pPr>
            <a:r>
              <a:rPr lang="en-US" altLang="en-US" dirty="0" smtClean="0">
                <a:latin typeface="Arial" charset="0"/>
                <a:cs typeface="Arial" charset="0"/>
              </a:rPr>
              <a:t>5.  Capital </a:t>
            </a:r>
            <a:r>
              <a:rPr lang="en-US" altLang="en-US" dirty="0">
                <a:latin typeface="Arial" charset="0"/>
                <a:cs typeface="Arial" charset="0"/>
              </a:rPr>
              <a:t>Intensity </a:t>
            </a:r>
            <a:br>
              <a:rPr lang="en-US" altLang="en-US" dirty="0">
                <a:latin typeface="Arial" charset="0"/>
                <a:cs typeface="Arial" charset="0"/>
              </a:rPr>
            </a:br>
            <a:r>
              <a:rPr lang="en-US" altLang="en-US" sz="1600" dirty="0" smtClean="0">
                <a:latin typeface="Arial" charset="0"/>
                <a:cs typeface="Arial" charset="0"/>
              </a:rPr>
              <a:t/>
            </a:r>
            <a:br>
              <a:rPr lang="en-US" altLang="en-US" sz="1600" dirty="0" smtClean="0">
                <a:latin typeface="Arial" charset="0"/>
                <a:cs typeface="Arial" charset="0"/>
              </a:rPr>
            </a:br>
            <a:r>
              <a:rPr lang="en-US" altLang="en-US" sz="2800" b="0" i="1" dirty="0" smtClean="0">
                <a:solidFill>
                  <a:srgbClr val="FFFFFF"/>
                </a:solidFill>
              </a:rPr>
              <a:t>All </a:t>
            </a:r>
            <a:r>
              <a:rPr lang="en-US" altLang="en-US" sz="2800" b="0" i="1" dirty="0">
                <a:solidFill>
                  <a:srgbClr val="FFFFFF"/>
                </a:solidFill>
              </a:rPr>
              <a:t>else equal</a:t>
            </a:r>
            <a:r>
              <a:rPr lang="en-US" altLang="en-US" sz="2800" b="0" dirty="0">
                <a:solidFill>
                  <a:srgbClr val="FFFFFF"/>
                </a:solidFill>
              </a:rPr>
              <a:t>, the lower the amount of capital needed to go to market, the lower the </a:t>
            </a:r>
            <a:r>
              <a:rPr lang="en-US" altLang="en-US" sz="2800" b="0" dirty="0" smtClean="0">
                <a:solidFill>
                  <a:srgbClr val="FFFFFF"/>
                </a:solidFill>
              </a:rPr>
              <a:t>risk, </a:t>
            </a:r>
            <a:r>
              <a:rPr lang="en-US" altLang="en-US" sz="2800" b="0" dirty="0">
                <a:solidFill>
                  <a:srgbClr val="FFFFFF"/>
                </a:solidFill>
              </a:rPr>
              <a:t>and therefore </a:t>
            </a:r>
            <a:r>
              <a:rPr lang="en-US" altLang="en-US" sz="2800" b="0" dirty="0" smtClean="0">
                <a:solidFill>
                  <a:srgbClr val="FFFFFF"/>
                </a:solidFill>
              </a:rPr>
              <a:t>the more </a:t>
            </a:r>
            <a:r>
              <a:rPr lang="en-US" altLang="en-US" sz="2800" b="0" dirty="0">
                <a:solidFill>
                  <a:srgbClr val="FFFFFF"/>
                </a:solidFill>
              </a:rPr>
              <a:t>attractive to investors.</a:t>
            </a:r>
            <a:br>
              <a:rPr lang="en-US" altLang="en-US" sz="2800" b="0" dirty="0">
                <a:solidFill>
                  <a:srgbClr val="FFFFFF"/>
                </a:solidFill>
              </a:rPr>
            </a:br>
            <a:r>
              <a:rPr lang="en-US" sz="2800" b="0" dirty="0">
                <a:solidFill>
                  <a:srgbClr val="FFFFFF"/>
                </a:solidFill>
              </a:rPr>
              <a:t/>
            </a:r>
            <a:br>
              <a:rPr lang="en-US" sz="2800" b="0" dirty="0">
                <a:solidFill>
                  <a:srgbClr val="FFFFFF"/>
                </a:solidFill>
              </a:rPr>
            </a:br>
            <a:r>
              <a:rPr lang="en-US" dirty="0">
                <a:solidFill>
                  <a:srgbClr val="FFFFFF"/>
                </a:solidFill>
              </a:rPr>
              <a:t>Capital Needed for Market Roll-out</a:t>
            </a:r>
            <a:r>
              <a:rPr lang="en-US" altLang="en-US" dirty="0">
                <a:solidFill>
                  <a:srgbClr val="FFFFFF"/>
                </a:solidFill>
              </a:rPr>
              <a:t> </a:t>
            </a:r>
            <a:br>
              <a:rPr lang="en-US" altLang="en-US" dirty="0">
                <a:solidFill>
                  <a:srgbClr val="FFFFFF"/>
                </a:solidFill>
              </a:rPr>
            </a:br>
            <a:r>
              <a:rPr lang="en-US" sz="3600" dirty="0" smtClean="0">
                <a:solidFill>
                  <a:srgbClr val="FFFFFF"/>
                </a:solidFill>
              </a:rPr>
              <a:t> </a:t>
            </a:r>
            <a:endParaRPr lang="en-US" altLang="en-US" sz="2800" b="0" dirty="0" smtClean="0">
              <a:solidFill>
                <a:srgbClr val="FFFFFF"/>
              </a:solidFill>
              <a:latin typeface="Arial" charset="0"/>
              <a:cs typeface="Arial" charset="0"/>
            </a:endParaRPr>
          </a:p>
        </p:txBody>
      </p:sp>
      <p:sp>
        <p:nvSpPr>
          <p:cNvPr id="6" name="Slide Number Placeholder 5"/>
          <p:cNvSpPr>
            <a:spLocks noGrp="1"/>
          </p:cNvSpPr>
          <p:nvPr>
            <p:ph type="sldNum" sz="quarter" idx="12"/>
          </p:nvPr>
        </p:nvSpPr>
        <p:spPr/>
        <p:txBody>
          <a:bodyPr/>
          <a:lstStyle/>
          <a:p>
            <a:pPr>
              <a:defRPr/>
            </a:pPr>
            <a:r>
              <a:rPr lang="en-US" altLang="en-US" smtClean="0"/>
              <a:t>Page </a:t>
            </a:r>
            <a:fld id="{9D03CD3F-CBC5-44C2-A814-BE8144472046}" type="slidenum">
              <a:rPr lang="en-US" altLang="en-US" smtClean="0"/>
              <a:pPr>
                <a:defRPr/>
              </a:pPr>
              <a:t>9</a:t>
            </a:fld>
            <a:endParaRPr lang="en-US" altLang="en-US" dirty="0"/>
          </a:p>
        </p:txBody>
      </p:sp>
      <p:graphicFrame>
        <p:nvGraphicFramePr>
          <p:cNvPr id="8" name="Content Placeholder 7" descr="0 Points = $1,000,000&#10;1 Point   = $500,000 &#10;2 Points = $250,000 &#10;3 Points = $100,000 &#10;4 Points = $50,000&#10;&#10;" title="TABLE: Amount of Capital Needed for Market Roll-out"/>
          <p:cNvGraphicFramePr>
            <a:graphicFrameLocks noGrp="1"/>
          </p:cNvGraphicFramePr>
          <p:nvPr>
            <p:ph sz="half" idx="2"/>
            <p:extLst>
              <p:ext uri="{D42A27DB-BD31-4B8C-83A1-F6EECF244321}">
                <p14:modId xmlns:p14="http://schemas.microsoft.com/office/powerpoint/2010/main" val="3272963315"/>
              </p:ext>
            </p:extLst>
          </p:nvPr>
        </p:nvGraphicFramePr>
        <p:xfrm>
          <a:off x="368877" y="3619211"/>
          <a:ext cx="9653955" cy="762000"/>
        </p:xfrm>
        <a:graphic>
          <a:graphicData uri="http://schemas.openxmlformats.org/drawingml/2006/table">
            <a:tbl>
              <a:tblPr firstRow="1" bandRow="1">
                <a:tableStyleId>{5C22544A-7EE6-4342-B048-85BDC9FD1C3A}</a:tableStyleId>
              </a:tblPr>
              <a:tblGrid>
                <a:gridCol w="1736299"/>
                <a:gridCol w="1943100"/>
                <a:gridCol w="1925515"/>
                <a:gridCol w="1960685"/>
                <a:gridCol w="2088356"/>
              </a:tblGrid>
              <a:tr h="307192">
                <a:tc>
                  <a:txBody>
                    <a:bodyPr/>
                    <a:lstStyle/>
                    <a:p>
                      <a:pPr algn="ctr"/>
                      <a:r>
                        <a:rPr lang="en-US" dirty="0" smtClean="0">
                          <a:latin typeface="Arial" panose="020B0604020202020204" pitchFamily="34" charset="0"/>
                          <a:cs typeface="Arial" panose="020B0604020202020204" pitchFamily="34" charset="0"/>
                        </a:rPr>
                        <a:t>0</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1</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3</a:t>
                      </a:r>
                      <a:endParaRPr lang="en-US" dirty="0">
                        <a:latin typeface="Arial" panose="020B0604020202020204" pitchFamily="34" charset="0"/>
                        <a:cs typeface="Arial" panose="020B0604020202020204" pitchFamily="34" charset="0"/>
                      </a:endParaRPr>
                    </a:p>
                  </a:txBody>
                  <a:tcPr/>
                </a:tc>
                <a:tc>
                  <a:txBody>
                    <a:bodyPr/>
                    <a:lstStyle/>
                    <a:p>
                      <a:pPr algn="ctr"/>
                      <a:r>
                        <a:rPr lang="en-US" dirty="0" smtClean="0">
                          <a:latin typeface="Arial" panose="020B0604020202020204" pitchFamily="34" charset="0"/>
                          <a:cs typeface="Arial" panose="020B0604020202020204" pitchFamily="34" charset="0"/>
                        </a:rPr>
                        <a:t>4</a:t>
                      </a:r>
                      <a:endParaRPr lang="en-US" dirty="0">
                        <a:latin typeface="Arial" panose="020B0604020202020204" pitchFamily="34" charset="0"/>
                        <a:cs typeface="Arial" panose="020B0604020202020204" pitchFamily="34" charset="0"/>
                      </a:endParaRPr>
                    </a:p>
                  </a:txBody>
                  <a:tcPr/>
                </a:tc>
              </a:tr>
              <a:tr h="377483">
                <a:tc>
                  <a:txBody>
                    <a:bodyPr/>
                    <a:lstStyle/>
                    <a:p>
                      <a:pPr algn="ctr"/>
                      <a:r>
                        <a:rPr lang="en-US" sz="2000" dirty="0" smtClean="0">
                          <a:latin typeface="Arial" panose="020B0604020202020204" pitchFamily="34" charset="0"/>
                          <a:cs typeface="Arial" panose="020B0604020202020204" pitchFamily="34" charset="0"/>
                        </a:rPr>
                        <a:t>$1,000,000</a:t>
                      </a:r>
                      <a:endParaRPr lang="en-US" sz="2000" dirty="0">
                        <a:latin typeface="Arial" panose="020B0604020202020204" pitchFamily="34" charset="0"/>
                        <a:cs typeface="Arial" panose="020B0604020202020204" pitchFamily="34" charset="0"/>
                      </a:endParaRPr>
                    </a:p>
                  </a:txBody>
                  <a:tcPr/>
                </a:tc>
                <a:tc>
                  <a:txBody>
                    <a:bodyPr/>
                    <a:lstStyle/>
                    <a:p>
                      <a:pPr algn="ctr"/>
                      <a:r>
                        <a:rPr lang="en-US" sz="2000" dirty="0" smtClean="0">
                          <a:latin typeface="Arial" panose="020B0604020202020204" pitchFamily="34" charset="0"/>
                          <a:cs typeface="Arial" panose="020B0604020202020204" pitchFamily="34" charset="0"/>
                        </a:rPr>
                        <a:t>$500,000</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$250,000</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$100,000</a:t>
                      </a:r>
                      <a:endParaRPr lang="en-US" sz="2000" dirty="0">
                        <a:latin typeface="Arial" panose="020B0604020202020204" pitchFamily="34" charset="0"/>
                        <a:cs typeface="Arial" panose="020B060402020202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latin typeface="Arial" panose="020B0604020202020204" pitchFamily="34" charset="0"/>
                          <a:cs typeface="Arial" panose="020B0604020202020204" pitchFamily="34" charset="0"/>
                        </a:rPr>
                        <a:t>$50,000</a:t>
                      </a:r>
                      <a:endParaRPr lang="en-US" sz="2000" dirty="0">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1651518762"/>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
  <a:themeElements>
    <a:clrScheme name="">
      <a:dk1>
        <a:srgbClr val="000000"/>
      </a:dk1>
      <a:lt1>
        <a:srgbClr val="00279F"/>
      </a:lt1>
      <a:dk2>
        <a:srgbClr val="000000"/>
      </a:dk2>
      <a:lt2>
        <a:srgbClr val="919191"/>
      </a:lt2>
      <a:accent1>
        <a:srgbClr val="618FFD"/>
      </a:accent1>
      <a:accent2>
        <a:srgbClr val="00AE00"/>
      </a:accent2>
      <a:accent3>
        <a:srgbClr val="AAACCD"/>
      </a:accent3>
      <a:accent4>
        <a:srgbClr val="000000"/>
      </a:accent4>
      <a:accent5>
        <a:srgbClr val="B7C6FE"/>
      </a:accent5>
      <a:accent6>
        <a:srgbClr val="009D00"/>
      </a:accent6>
      <a:hlink>
        <a:srgbClr val="FC0128"/>
      </a:hlink>
      <a:folHlink>
        <a:srgbClr val="CECECE"/>
      </a:folHlink>
    </a:clrScheme>
    <a:fontScheme name="PowerPoint">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FFFFFF"/>
            </a:solidFill>
            <a:effectLst/>
            <a:latin typeface="ZapfDingbats" charset="2"/>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rgbClr val="FFFFFF"/>
            </a:solidFill>
            <a:effectLst/>
            <a:latin typeface="ZapfDingbats" charset="2"/>
          </a:defRPr>
        </a:defPPr>
      </a:lstStyle>
    </a:lnDef>
  </a:objectDefaults>
  <a:extraClrSchemeLst>
    <a:extraClrScheme>
      <a:clrScheme name="PowerPoin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owerPoin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PowerPoin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owerPoin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owerPoin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owerPoin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PowerPoin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00279F"/>
    </a:lt1>
    <a:dk2>
      <a:srgbClr val="000000"/>
    </a:dk2>
    <a:lt2>
      <a:srgbClr val="919191"/>
    </a:lt2>
    <a:accent1>
      <a:srgbClr val="618FFD"/>
    </a:accent1>
    <a:accent2>
      <a:srgbClr val="00AE00"/>
    </a:accent2>
    <a:accent3>
      <a:srgbClr val="AAACCD"/>
    </a:accent3>
    <a:accent4>
      <a:srgbClr val="000000"/>
    </a:accent4>
    <a:accent5>
      <a:srgbClr val="B7C6FE"/>
    </a:accent5>
    <a:accent6>
      <a:srgbClr val="009D00"/>
    </a:accent6>
    <a:hlink>
      <a:srgbClr val="FC0128"/>
    </a:hlink>
    <a:folHlink>
      <a:srgbClr val="CECECE"/>
    </a:folHlink>
  </a:clrScheme>
</a:themeOverride>
</file>

<file path=docProps/app.xml><?xml version="1.0" encoding="utf-8"?>
<Properties xmlns="http://schemas.openxmlformats.org/officeDocument/2006/extended-properties" xmlns:vt="http://schemas.openxmlformats.org/officeDocument/2006/docPropsVTypes">
  <Template/>
  <TotalTime>0</TotalTime>
  <Pages>110</Pages>
  <Words>427</Words>
  <Application>Microsoft Office PowerPoint</Application>
  <PresentationFormat>35mm Slides</PresentationFormat>
  <Paragraphs>134</Paragraphs>
  <Slides>12</Slides>
  <Notes>4</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PowerPoint</vt:lpstr>
      <vt:lpstr>How Investors Evaluate  Business Proposals</vt:lpstr>
      <vt:lpstr>Commercialization Decision Trees </vt:lpstr>
      <vt:lpstr>In any case, you have to SELL the concept </vt:lpstr>
      <vt:lpstr>Evaluation Criteria Used by Investors</vt:lpstr>
      <vt:lpstr>1.  Market  </vt:lpstr>
      <vt:lpstr>2.  Competition  Competitive Environment</vt:lpstr>
      <vt:lpstr>3.  Product, Technology, or Service  Concept Differentiation   </vt:lpstr>
      <vt:lpstr>4.  Sales and Profit Forecast Validity  Customer Validation</vt:lpstr>
      <vt:lpstr>5.  Capital Intensity   All else equal, the lower the amount of capital needed to go to market, the lower the risk, and therefore the more attractive to investors.  Capital Needed for Market Roll-out   </vt:lpstr>
      <vt:lpstr>6.  Management Team  Capabilities of Founders  </vt:lpstr>
      <vt:lpstr>Summary: The Business Plan Scorecard</vt:lpstr>
      <vt:lpstr>Blank slide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description/>
  <cp:lastModifiedBy/>
  <cp:revision>1</cp:revision>
  <dcterms:created xsi:type="dcterms:W3CDTF">2016-11-13T03:15:53Z</dcterms:created>
  <dcterms:modified xsi:type="dcterms:W3CDTF">2019-08-11T00:49:51Z</dcterms:modified>
</cp:coreProperties>
</file>