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83" r:id="rId2"/>
  </p:sldMasterIdLst>
  <p:notesMasterIdLst>
    <p:notesMasterId r:id="rId16"/>
  </p:notesMasterIdLst>
  <p:handoutMasterIdLst>
    <p:handoutMasterId r:id="rId17"/>
  </p:handoutMasterIdLst>
  <p:sldIdLst>
    <p:sldId id="369" r:id="rId3"/>
    <p:sldId id="383" r:id="rId4"/>
    <p:sldId id="384" r:id="rId5"/>
    <p:sldId id="387" r:id="rId6"/>
    <p:sldId id="388" r:id="rId7"/>
    <p:sldId id="389" r:id="rId8"/>
    <p:sldId id="391" r:id="rId9"/>
    <p:sldId id="392" r:id="rId10"/>
    <p:sldId id="393" r:id="rId11"/>
    <p:sldId id="394" r:id="rId12"/>
    <p:sldId id="396" r:id="rId13"/>
    <p:sldId id="395" r:id="rId14"/>
    <p:sldId id="397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3333CC"/>
    <a:srgbClr val="FF5050"/>
    <a:srgbClr val="6600FF"/>
    <a:srgbClr val="CC00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96610" autoAdjust="0"/>
  </p:normalViewPr>
  <p:slideViewPr>
    <p:cSldViewPr>
      <p:cViewPr varScale="1">
        <p:scale>
          <a:sx n="109" d="100"/>
          <a:sy n="109" d="100"/>
        </p:scale>
        <p:origin x="-15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2242297-5C44-4840-B0D3-079F992A6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9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48CDD78-6753-405F-8E25-94F52D9E0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9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2C4ABB2-B45D-4174-A150-EDB38B042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6893E53-6165-4B57-A4E1-31F79BB5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4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F5DB231-6178-4D4B-9A5C-548FCEE41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914400" y="6172200"/>
            <a:ext cx="7162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Published by the Entrepreneurship Foundation, Inc. a 501c3 nonprofit educational organization.  Copyright © Academy Group</a:t>
            </a:r>
            <a:endParaRPr lang="en-US" dirty="0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3400" y="6400800"/>
            <a:ext cx="9906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32C4ABB2-B45D-4174-A150-EDB38B0429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4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53F84B06-DF32-4152-9044-F67749959B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C20B9C49-F5D7-4616-88EA-5AE30D906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1946275"/>
            <a:ext cx="3910012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1946275"/>
            <a:ext cx="3911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D7497C93-A501-4807-9C68-9824BA1D1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5991E24E-73DE-49C3-869C-C688D83417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0D2605A8-2E88-4B0B-B1CE-3D7354992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6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A3AEA2C9-99DF-4EA6-953B-7546BB816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22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56AFD417-EE24-42C3-BC64-496A6F5320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3F84B06-DF32-4152-9044-F67749959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20B9C49-F5D7-4616-88EA-5AE30D90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1946275"/>
            <a:ext cx="3910012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1946275"/>
            <a:ext cx="3911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7497C93-A501-4807-9C68-9824BA1D1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284C30C-9CC3-4210-9AF1-6262E4A8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5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991E24E-73DE-49C3-869C-C688D8341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D2605A8-2E88-4B0B-B1CE-3D7354992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3AEA2C9-99DF-4EA6-953B-7546BB816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8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6AFD417-EE24-42C3-BC64-496A6F532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5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28999">
              <a:srgbClr val="0036C2"/>
            </a:gs>
            <a:gs pos="100000">
              <a:srgbClr val="0000F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1946275"/>
            <a:ext cx="7974012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47E59E0-EA94-4E21-B16C-C5D836901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519113" indent="-519113" algn="l" rtl="0" eaLnBrk="0" fontAlgn="base" hangingPunct="0">
        <a:spcBef>
          <a:spcPct val="40000"/>
        </a:spcBef>
        <a:spcAft>
          <a:spcPct val="0"/>
        </a:spcAft>
        <a:buClr>
          <a:srgbClr val="FFCC00"/>
        </a:buClr>
        <a:buSzPct val="11000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23938" indent="-3905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601788" indent="-4635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87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447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019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591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1163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28999">
              <a:srgbClr val="0036C2"/>
            </a:gs>
            <a:gs pos="100000">
              <a:srgbClr val="0000F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1946275"/>
            <a:ext cx="7974012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A47E59E0-EA94-4E21-B16C-C5D836901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519113" indent="-519113" algn="l" rtl="0" eaLnBrk="0" fontAlgn="base" hangingPunct="0">
        <a:spcBef>
          <a:spcPct val="40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23938" indent="-3905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Blip>
          <a:blip r:embed="rId11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601788" indent="-4635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12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87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447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019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591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1163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" TargetMode="External"/><Relationship Id="rId2" Type="http://schemas.openxmlformats.org/officeDocument/2006/relationships/hyperlink" Target="http://www.mediafinder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category/" TargetMode="External"/><Relationship Id="rId2" Type="http://schemas.openxmlformats.org/officeDocument/2006/relationships/hyperlink" Target="https://www.apple.com/itun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overs.com/mktsem/access-all-business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zbuysell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57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</a:t>
            </a:r>
            <a: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  <a:b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Researching Competition</a:t>
            </a:r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Published by the Entrepreneurship Foundation, Inc. a 501c3 nonprofit educational organization.  Copyright © Academy Group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3200" dirty="0" smtClean="0"/>
              <a:t>Expanded Company Profile</a:t>
            </a:r>
            <a:endParaRPr lang="en-US" sz="3200" dirty="0"/>
          </a:p>
        </p:txBody>
      </p:sp>
      <p:pic>
        <p:nvPicPr>
          <p:cNvPr id="5" name="Content Placeholder 4" descr="Showing Financial Data" title="Sample Hoover’s Expanded Company Profile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468838" cy="594949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3A639EE-BE93-4E7F-9097-A0CA612AE5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Industry Journals and Blogs</a:t>
            </a:r>
            <a:br>
              <a:rPr lang="en-US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D2605A8-2E88-4B0B-B1CE-3D73549928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458788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+mj-lt"/>
              </a:rPr>
              <a:t>Search for industry trade journals at:  </a:t>
            </a:r>
            <a:r>
              <a:rPr lang="en-US" sz="3200" dirty="0" smtClean="0">
                <a:latin typeface="+mj-lt"/>
                <a:hlinkClick r:id="rId2"/>
              </a:rPr>
              <a:t>MediaFinder.com</a:t>
            </a:r>
            <a:endParaRPr lang="en-US" sz="3200" dirty="0">
              <a:latin typeface="+mj-lt"/>
            </a:endParaRPr>
          </a:p>
          <a:p>
            <a:pPr marL="458788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  <a:defRPr/>
            </a:pPr>
            <a:endParaRPr lang="en-US" sz="3200" dirty="0">
              <a:latin typeface="+mj-lt"/>
            </a:endParaRPr>
          </a:p>
          <a:p>
            <a:pPr marL="458788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+mj-lt"/>
                <a:hlinkClick r:id="rId3"/>
              </a:rPr>
              <a:t>TechCrunch.com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i="1" dirty="0" smtClean="0">
                <a:latin typeface="+mj-lt"/>
              </a:rPr>
              <a:t>Startups </a:t>
            </a:r>
            <a:r>
              <a:rPr lang="en-US" sz="3200" i="1" dirty="0">
                <a:latin typeface="+mj-lt"/>
              </a:rPr>
              <a:t>profiles,  Internet product reviews and breaking tech news</a:t>
            </a:r>
          </a:p>
        </p:txBody>
      </p:sp>
    </p:spTree>
    <p:extLst>
      <p:ext uri="{BB962C8B-B14F-4D97-AF65-F5344CB8AC3E}">
        <p14:creationId xmlns:p14="http://schemas.microsoft.com/office/powerpoint/2010/main" val="17752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CC00"/>
                </a:solidFill>
                <a:latin typeface="+mn-lt"/>
              </a:rPr>
              <a:t>App Stores </a:t>
            </a:r>
            <a:br>
              <a:rPr lang="en-US" altLang="en-US" dirty="0" smtClean="0">
                <a:solidFill>
                  <a:srgbClr val="FFCC00"/>
                </a:solidFill>
                <a:latin typeface="+mn-lt"/>
              </a:rPr>
            </a:br>
            <a:r>
              <a:rPr lang="en-US" altLang="en-US" sz="3200" dirty="0" smtClean="0">
                <a:latin typeface="+mn-lt"/>
              </a:rPr>
              <a:t>To search for competing apps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8278812" cy="4302125"/>
          </a:xfrm>
        </p:spPr>
        <p:txBody>
          <a:bodyPr/>
          <a:lstStyle/>
          <a:p>
            <a:pPr marL="458788" indent="-4572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Apple iTunes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dirty="0">
                <a:hlinkClick r:id="rId2"/>
              </a:rPr>
              <a:t>www.apple.com/itunes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8788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Google app store: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dirty="0">
                <a:hlinkClick r:id="rId3"/>
              </a:rPr>
              <a:t>Google Store  https://play.google.com/store/apps/category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4A891C1-C08C-4AFE-ADFB-FE25296E0D82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Blank Slide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0CEE6E6-031C-43DA-8F7B-C2109431209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CC00"/>
                </a:solidFill>
              </a:rPr>
              <a:t>Competitive Intelligence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97401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/>
              <a:t>Google search: geographic area +type of business</a:t>
            </a:r>
          </a:p>
          <a:p>
            <a:pPr marL="1320800" indent="-522288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Massachusetts printers</a:t>
            </a:r>
          </a:p>
          <a:p>
            <a:pPr marL="1320800" indent="-5222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Des Moines restaurants</a:t>
            </a:r>
          </a:p>
          <a:p>
            <a:pPr marL="508000" indent="-50800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 startAt="2"/>
              <a:defRPr/>
            </a:pPr>
            <a:r>
              <a:rPr lang="en-US" sz="2800" dirty="0"/>
              <a:t>BizBuySell.com</a:t>
            </a:r>
          </a:p>
          <a:p>
            <a:pPr eaLnBrk="1" hangingPunct="1">
              <a:lnSpc>
                <a:spcPct val="80000"/>
              </a:lnSpc>
              <a:buSzTx/>
              <a:buFont typeface="+mj-lt"/>
              <a:buAutoNum type="arabicPeriod" startAt="2"/>
              <a:defRPr/>
            </a:pPr>
            <a:r>
              <a:rPr lang="en-US" sz="2800" dirty="0">
                <a:hlinkClick r:id="rId2"/>
              </a:rPr>
              <a:t>Hoovers  Database  http://www.Hoovers.com/mktsem/access-all-businesses.html</a:t>
            </a:r>
            <a:r>
              <a:rPr lang="en-US" sz="2800" dirty="0"/>
              <a:t> </a:t>
            </a:r>
          </a:p>
          <a:p>
            <a:pPr marL="508000" indent="0"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SzTx/>
              <a:buNone/>
              <a:defRPr/>
            </a:pPr>
            <a:r>
              <a:rPr lang="en-US" sz="2800" dirty="0"/>
              <a:t>    With 2 day free trial </a:t>
            </a:r>
          </a:p>
          <a:p>
            <a:pPr marL="458788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SzTx/>
              <a:buFont typeface="+mj-lt"/>
              <a:buAutoNum type="arabicPeriod" startAt="5"/>
              <a:defRPr/>
            </a:pPr>
            <a:r>
              <a:rPr lang="en-US" sz="2800" dirty="0"/>
              <a:t>Industry Journals and Blogs</a:t>
            </a:r>
          </a:p>
          <a:p>
            <a:pPr marL="458788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5"/>
              <a:defRPr/>
            </a:pPr>
            <a:r>
              <a:rPr lang="en-US" sz="2800" dirty="0"/>
              <a:t>App stores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endParaRPr lang="en-US" sz="28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FA93BCA8-09F3-42B6-8077-92E5546E4E0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CC00"/>
                </a:solidFill>
              </a:rPr>
              <a:t>Google Competitive Search Example</a:t>
            </a:r>
            <a:r>
              <a:rPr lang="en-US" altLang="en-US" dirty="0">
                <a:solidFill>
                  <a:srgbClr val="FFCC00"/>
                </a:solidFill>
              </a:rPr>
              <a:t/>
            </a:r>
            <a:br>
              <a:rPr lang="en-US" altLang="en-US" dirty="0">
                <a:solidFill>
                  <a:srgbClr val="FFCC00"/>
                </a:solidFill>
              </a:rPr>
            </a:br>
            <a:endParaRPr lang="en-US" dirty="0"/>
          </a:p>
        </p:txBody>
      </p:sp>
      <p:pic>
        <p:nvPicPr>
          <p:cNvPr id="5" name="Content Placeholder 4" descr="Google search for &quot;Motorcycle helmets with heads-up displays.&quot;" title="Screen sho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0995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DC8BB73-E76C-4B94-BCE1-082F2B9C8C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FFCC00"/>
                </a:solidFill>
              </a:rPr>
              <a:t>Researching Industry Profitability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838200"/>
            <a:ext cx="7974012" cy="137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>
                <a:hlinkClick r:id="rId2"/>
              </a:rPr>
              <a:t>Consult   www.</a:t>
            </a:r>
            <a:r>
              <a:rPr lang="en-US" altLang="en-US" sz="2600" dirty="0">
                <a:solidFill>
                  <a:srgbClr val="FFCC00"/>
                </a:solidFill>
                <a:hlinkClick r:id="rId2"/>
              </a:rPr>
              <a:t>BizBuySell.com  </a:t>
            </a:r>
            <a:r>
              <a:rPr lang="en-US" altLang="en-US" sz="2600" dirty="0">
                <a:hlinkClick r:id="rId2"/>
              </a:rPr>
              <a:t>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600" dirty="0"/>
              <a:t>for businesses like the one you want to start.  </a:t>
            </a:r>
            <a:br>
              <a:rPr lang="en-US" altLang="en-US" sz="2600" dirty="0"/>
            </a:br>
            <a:r>
              <a:rPr lang="en-US" altLang="en-US" sz="2600" dirty="0"/>
              <a:t>What is typical </a:t>
            </a:r>
            <a:r>
              <a:rPr lang="en-US" altLang="en-US" sz="2600" dirty="0">
                <a:solidFill>
                  <a:srgbClr val="FFFF00"/>
                </a:solidFill>
              </a:rPr>
              <a:t>cash flow </a:t>
            </a:r>
            <a:r>
              <a:rPr lang="en-US" altLang="en-US" sz="2600" dirty="0"/>
              <a:t>(annual cash profit)?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 descr="Shows annual cash flow of businesses for sale." title="Sample page at BizBuySell.com  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87403"/>
            <a:ext cx="7295488" cy="47198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DDC65BBB-D2F2-423F-B48B-3203E3954F0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  <a:latin typeface="Arial" charset="0"/>
              </a:rPr>
              <a:t>Hoover’s Database of </a:t>
            </a:r>
            <a:r>
              <a:rPr lang="en-US" altLang="en-US" dirty="0" smtClean="0">
                <a:solidFill>
                  <a:srgbClr val="FFCC00"/>
                </a:solidFill>
                <a:latin typeface="Arial" charset="0"/>
              </a:rPr>
              <a:t>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667000"/>
            <a:ext cx="7974012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Fee-based, but free through college library and some town libraries.</a:t>
            </a:r>
            <a:br>
              <a:rPr lang="en-US" dirty="0"/>
            </a:b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F1B9CE4-D665-4346-AA3D-4CD32B461DD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dirty="0"/>
              <a:t>Searching University Library of Databases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5" name="Content Placeholder 4" descr="Showing box to search for databases by key word." title="University Library Website Screen Sho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" y="1219200"/>
            <a:ext cx="8962798" cy="533399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573E7BB-8876-430B-A15B-2702D5A454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dirty="0" smtClean="0"/>
              <a:t>How to Search Hoover’s for Competitors or Suppliers in an Industry</a:t>
            </a:r>
            <a:endParaRPr lang="en-US" sz="3200" dirty="0"/>
          </a:p>
        </p:txBody>
      </p:sp>
      <p:pic>
        <p:nvPicPr>
          <p:cNvPr id="6" name="Content Placeholder 5" descr="Hoovers search for Motorcycle Helmets" title="Hoovers screen sho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54801" cy="487679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6D35DA-0542-439D-B4B5-FF69884C8F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9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/>
              <a:t>Sample Search Results on Hoover’s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9" name="Content Placeholder 8" descr="Sample Search Results on Hoover’s" title="Hoover's web page    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" y="1676400"/>
            <a:ext cx="8927218" cy="437475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7820178-C9D5-4702-82DB-5A309121BE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9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3200" dirty="0" smtClean="0"/>
              <a:t>Sample Hoover’s Company Profile</a:t>
            </a:r>
            <a:endParaRPr lang="en-US" sz="3200" dirty="0"/>
          </a:p>
        </p:txBody>
      </p:sp>
      <p:pic>
        <p:nvPicPr>
          <p:cNvPr id="9" name="Content Placeholder 8" title="Sample Hoover’s Company Profi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" y="1066800"/>
            <a:ext cx="9029389" cy="548546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B1081CD-5368-48DA-B063-80E2D9444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1733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">
      <a:dk1>
        <a:srgbClr val="000000"/>
      </a:dk1>
      <a:lt1>
        <a:srgbClr val="FFFFFF"/>
      </a:lt1>
      <a:dk2>
        <a:srgbClr val="3333FF"/>
      </a:dk2>
      <a:lt2>
        <a:srgbClr val="FF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">
      <a:dk1>
        <a:srgbClr val="000000"/>
      </a:dk1>
      <a:lt1>
        <a:srgbClr val="FFFFFF"/>
      </a:lt1>
      <a:dk2>
        <a:srgbClr val="3333FF"/>
      </a:dk2>
      <a:lt2>
        <a:srgbClr val="FF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FFFFFF"/>
    </a:lt2>
    <a:accent1>
      <a:srgbClr val="00CCCC"/>
    </a:accent1>
    <a:accent2>
      <a:srgbClr val="6666FF"/>
    </a:accent2>
    <a:accent3>
      <a:srgbClr val="ADADFF"/>
    </a:accent3>
    <a:accent4>
      <a:srgbClr val="DADADA"/>
    </a:accent4>
    <a:accent5>
      <a:srgbClr val="AAE2E2"/>
    </a:accent5>
    <a:accent6>
      <a:srgbClr val="5C5CE7"/>
    </a:accent6>
    <a:hlink>
      <a:srgbClr val="CCCCFF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Azure</vt:lpstr>
      <vt:lpstr>1_Azure</vt:lpstr>
      <vt:lpstr>Competitive Positioning  Researching Competition  </vt:lpstr>
      <vt:lpstr>Competitive Intelligence</vt:lpstr>
      <vt:lpstr>Google Competitive Search Example </vt:lpstr>
      <vt:lpstr>Researching Industry Profitability</vt:lpstr>
      <vt:lpstr>Hoover’s Database of Businesses</vt:lpstr>
      <vt:lpstr>Searching University Library of Databases </vt:lpstr>
      <vt:lpstr>How to Search Hoover’s for Competitors or Suppliers in an Industry</vt:lpstr>
      <vt:lpstr>Sample Search Results on Hoover’s </vt:lpstr>
      <vt:lpstr>Sample Hoover’s Company Profile</vt:lpstr>
      <vt:lpstr>Expanded Company Profile</vt:lpstr>
      <vt:lpstr>Industry Journals and Blogs </vt:lpstr>
      <vt:lpstr>App Stores  To search for competing apps</vt:lpstr>
      <vt:lpstr>Blank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2017-01-24T22:20:23Z</dcterms:modified>
</cp:coreProperties>
</file>