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1" r:id="rId1"/>
  </p:sldMasterIdLst>
  <p:notesMasterIdLst>
    <p:notesMasterId r:id="rId7"/>
  </p:notesMasterIdLst>
  <p:handoutMasterIdLst>
    <p:handoutMasterId r:id="rId8"/>
  </p:handoutMasterIdLst>
  <p:sldIdLst>
    <p:sldId id="393" r:id="rId2"/>
    <p:sldId id="392" r:id="rId3"/>
    <p:sldId id="391" r:id="rId4"/>
    <p:sldId id="395" r:id="rId5"/>
    <p:sldId id="394" r:id="rId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333CC"/>
    <a:srgbClr val="990033"/>
    <a:srgbClr val="CC0000"/>
    <a:srgbClr val="FFCC00"/>
    <a:srgbClr val="FFFF00"/>
    <a:srgbClr val="FF0000"/>
    <a:srgbClr val="FF5050"/>
    <a:srgbClr val="6600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8" autoAdjust="0"/>
    <p:restoredTop sz="86441" autoAdjust="0"/>
  </p:normalViewPr>
  <p:slideViewPr>
    <p:cSldViewPr>
      <p:cViewPr>
        <p:scale>
          <a:sx n="75" d="100"/>
          <a:sy n="75" d="100"/>
        </p:scale>
        <p:origin x="-2580" y="-5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1750F507-6C03-4CDE-99EC-9F594EABB7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220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755449F8-8F37-4A8D-A29B-5D32186ED3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3263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6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2BB600E3-BEA0-4799-A3BB-0E72230E27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94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ED32D5CA-FC75-4A07-82DF-13E152FD7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51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662B84F-F2BD-43C1-8C7F-AF464AA7F2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594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2788" y="1946275"/>
            <a:ext cx="3910012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5200" y="1946275"/>
            <a:ext cx="3911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B9509A0-10BB-4BC4-AC70-15E0734D12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84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53400" y="6553200"/>
            <a:ext cx="9906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659C4827-34C5-49F3-9B31-DD4F9AAC76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278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AB9100A-8CFE-47E9-B274-6A02DB297B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306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F27D4B8-4153-4075-8242-02F4D3429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122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734D182-4F6D-4789-BF1C-93B3DF13E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47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82"/>
            </a:gs>
            <a:gs pos="28999">
              <a:srgbClr val="0036C2"/>
            </a:gs>
            <a:gs pos="100000">
              <a:srgbClr val="0000F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744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2788" y="1946275"/>
            <a:ext cx="7974012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 Fourth level</a:t>
            </a:r>
          </a:p>
          <a:p>
            <a:pPr lvl="4"/>
            <a:r>
              <a:rPr lang="en-US" smtClean="0"/>
              <a:t> Fifth level</a:t>
            </a:r>
          </a:p>
        </p:txBody>
      </p:sp>
      <p:sp>
        <p:nvSpPr>
          <p:cNvPr id="1744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5532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87A1E9D-CFB1-456F-977A-4BEA2D585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17" r:id="rId1"/>
    <p:sldLayoutId id="2147483797" r:id="rId2"/>
    <p:sldLayoutId id="2147483798" r:id="rId3"/>
    <p:sldLayoutId id="2147483799" r:id="rId4"/>
    <p:sldLayoutId id="2147483801" r:id="rId5"/>
    <p:sldLayoutId id="2147483802" r:id="rId6"/>
    <p:sldLayoutId id="2147483803" r:id="rId7"/>
    <p:sldLayoutId id="2147483804" r:id="rId8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519113" indent="-519113" algn="l" rtl="0" eaLnBrk="0" fontAlgn="base" hangingPunct="0">
        <a:spcBef>
          <a:spcPct val="40000"/>
        </a:spcBef>
        <a:spcAft>
          <a:spcPct val="0"/>
        </a:spcAft>
        <a:buClr>
          <a:srgbClr val="FFCC00"/>
        </a:buClr>
        <a:buSzPct val="110000"/>
        <a:buBlip>
          <a:blip r:embed="rId10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1023938" indent="-390525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110000"/>
        <a:buFont typeface="Wingdings" pitchFamily="2" charset="2"/>
        <a:buBlip>
          <a:blip r:embed="rId11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601788" indent="-4635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Blip>
          <a:blip r:embed="rId12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287588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7447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32019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6591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41163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457200"/>
            <a:ext cx="7772400" cy="5410200"/>
          </a:xfrm>
        </p:spPr>
        <p:txBody>
          <a:bodyPr/>
          <a:lstStyle/>
          <a:p>
            <a:r>
              <a:rPr lang="en-US" dirty="0" smtClean="0">
                <a:solidFill>
                  <a:srgbClr val="FFCC00"/>
                </a:solidFill>
              </a:rPr>
              <a:t>Customer Segments</a:t>
            </a:r>
            <a:br>
              <a:rPr lang="en-US" dirty="0" smtClean="0">
                <a:solidFill>
                  <a:srgbClr val="FFCC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0" dirty="0" smtClean="0"/>
              <a:t>Demographics </a:t>
            </a:r>
            <a:r>
              <a:rPr lang="en-US" sz="3600" b="0" dirty="0"/>
              <a:t>of Market Niche</a:t>
            </a:r>
            <a:r>
              <a:rPr lang="en-US" sz="3200" b="0" dirty="0"/>
              <a:t> </a:t>
            </a:r>
            <a:r>
              <a:rPr lang="en-US" sz="3200" b="0" dirty="0" smtClean="0"/>
              <a:t/>
            </a:r>
            <a:br>
              <a:rPr lang="en-US" sz="3200" b="0" dirty="0" smtClean="0"/>
            </a:br>
            <a:r>
              <a:rPr lang="en-US" sz="3200" b="0" dirty="0"/>
              <a:t/>
            </a:r>
            <a:br>
              <a:rPr lang="en-US" sz="3200" b="0" dirty="0"/>
            </a:br>
            <a:endParaRPr lang="en-US" sz="3600" b="0" dirty="0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" y="6172200"/>
            <a:ext cx="9144000" cy="685800"/>
          </a:xfrm>
        </p:spPr>
        <p:txBody>
          <a:bodyPr/>
          <a:lstStyle/>
          <a:p>
            <a:pPr>
              <a:defRPr/>
            </a:pPr>
            <a:r>
              <a:rPr lang="en-US" sz="12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Published by the Entrepreneurship Foundation, a 501(c)3 non profit.   Copyright © Academy Group</a:t>
            </a:r>
            <a:endParaRPr lang="en-US" sz="1200" dirty="0">
              <a:solidFill>
                <a:schemeClr val="bg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737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2F80072-C5A5-44E7-AEA8-7BB0640CAE6C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14600"/>
            <a:ext cx="8229600" cy="3657600"/>
          </a:xfrm>
        </p:spPr>
        <p:txBody>
          <a:bodyPr/>
          <a:lstStyle/>
          <a:p>
            <a:pPr marL="633413" lvl="1" indent="0" eaLnBrk="1" hangingPunct="1">
              <a:lnSpc>
                <a:spcPct val="80000"/>
              </a:lnSpc>
              <a:buSzTx/>
              <a:buNone/>
              <a:defRPr/>
            </a:pPr>
            <a:r>
              <a:rPr lang="en-US" dirty="0" smtClean="0"/>
              <a:t>Ultimate Consumer vs. Intermediary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219200"/>
          </a:xfrm>
        </p:spPr>
        <p:txBody>
          <a:bodyPr/>
          <a:lstStyle/>
          <a:p>
            <a:r>
              <a:rPr lang="en-US" altLang="en-US" dirty="0">
                <a:solidFill>
                  <a:srgbClr val="FFCC00"/>
                </a:solidFill>
                <a:latin typeface="Arial" charset="0"/>
              </a:rPr>
              <a:t>Distinguish Between </a:t>
            </a:r>
            <a:r>
              <a:rPr lang="en-US" altLang="en-US" dirty="0" smtClean="0">
                <a:solidFill>
                  <a:srgbClr val="FFCC00"/>
                </a:solidFill>
                <a:latin typeface="Arial" charset="0"/>
              </a:rPr>
              <a:t/>
            </a:r>
            <a:br>
              <a:rPr lang="en-US" altLang="en-US" dirty="0" smtClean="0">
                <a:solidFill>
                  <a:srgbClr val="FFCC00"/>
                </a:solidFill>
                <a:latin typeface="Arial" charset="0"/>
              </a:rPr>
            </a:br>
            <a:r>
              <a:rPr lang="en-US" altLang="en-US" dirty="0" smtClean="0">
                <a:solidFill>
                  <a:srgbClr val="FFCC00"/>
                </a:solidFill>
                <a:latin typeface="Arial" charset="0"/>
              </a:rPr>
              <a:t>Users </a:t>
            </a:r>
            <a:r>
              <a:rPr lang="en-US" altLang="en-US" dirty="0">
                <a:solidFill>
                  <a:srgbClr val="FFCC00"/>
                </a:solidFill>
                <a:latin typeface="Arial" charset="0"/>
              </a:rPr>
              <a:t>Versus </a:t>
            </a:r>
            <a:r>
              <a:rPr lang="en-US" altLang="en-US" dirty="0" smtClean="0">
                <a:solidFill>
                  <a:srgbClr val="FFCC00"/>
                </a:solidFill>
                <a:latin typeface="Arial" charset="0"/>
              </a:rPr>
              <a:t>Buyers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09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969B631D-0696-48B7-A5C1-8739EC4EE8A8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58200" cy="45720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SzTx/>
              <a:buNone/>
              <a:defRPr/>
            </a:pPr>
            <a:r>
              <a:rPr lang="en-US" dirty="0" smtClean="0"/>
              <a:t>Who </a:t>
            </a:r>
            <a:r>
              <a:rPr lang="en-US" dirty="0" smtClean="0"/>
              <a:t>are your target customers? </a:t>
            </a:r>
            <a:br>
              <a:rPr lang="en-US" dirty="0" smtClean="0"/>
            </a:br>
            <a:endParaRPr lang="en-US" sz="1600" dirty="0" smtClean="0"/>
          </a:p>
          <a:p>
            <a:pPr marL="0" indent="0" eaLnBrk="1" hangingPunct="1">
              <a:lnSpc>
                <a:spcPct val="80000"/>
              </a:lnSpc>
              <a:buSzTx/>
              <a:buNone/>
              <a:defRPr/>
            </a:pPr>
            <a:r>
              <a:rPr lang="en-US" dirty="0" smtClean="0"/>
              <a:t>Demographics:</a:t>
            </a:r>
            <a:br>
              <a:rPr lang="en-US" dirty="0" smtClean="0"/>
            </a:br>
            <a:endParaRPr lang="en-US" sz="1400" dirty="0" smtClean="0"/>
          </a:p>
          <a:p>
            <a:pPr lvl="1" eaLnBrk="1" hangingPunct="1">
              <a:lnSpc>
                <a:spcPct val="80000"/>
              </a:lnSpc>
              <a:buSzTx/>
              <a:defRPr/>
            </a:pPr>
            <a:r>
              <a:rPr lang="en-US" sz="2800" dirty="0" smtClean="0"/>
              <a:t>Age</a:t>
            </a:r>
          </a:p>
          <a:p>
            <a:pPr lvl="1" eaLnBrk="1" hangingPunct="1">
              <a:lnSpc>
                <a:spcPct val="80000"/>
              </a:lnSpc>
              <a:buSzTx/>
              <a:defRPr/>
            </a:pPr>
            <a:r>
              <a:rPr lang="en-US" sz="2800" dirty="0" smtClean="0"/>
              <a:t>Gender</a:t>
            </a:r>
          </a:p>
          <a:p>
            <a:pPr lvl="1" eaLnBrk="1" hangingPunct="1">
              <a:lnSpc>
                <a:spcPct val="80000"/>
              </a:lnSpc>
              <a:buSzTx/>
              <a:defRPr/>
            </a:pPr>
            <a:r>
              <a:rPr lang="en-US" sz="2800" dirty="0" smtClean="0"/>
              <a:t>Where they live</a:t>
            </a:r>
          </a:p>
          <a:p>
            <a:pPr lvl="1" eaLnBrk="1" hangingPunct="1">
              <a:lnSpc>
                <a:spcPct val="80000"/>
              </a:lnSpc>
              <a:buSzTx/>
              <a:defRPr/>
            </a:pPr>
            <a:r>
              <a:rPr lang="en-US" sz="2800" dirty="0" smtClean="0"/>
              <a:t>Educational level</a:t>
            </a:r>
          </a:p>
          <a:p>
            <a:pPr lvl="1" eaLnBrk="1" hangingPunct="1">
              <a:lnSpc>
                <a:spcPct val="80000"/>
              </a:lnSpc>
              <a:buSzTx/>
              <a:defRPr/>
            </a:pPr>
            <a:r>
              <a:rPr lang="en-US" sz="2800" dirty="0" smtClean="0"/>
              <a:t>Income level</a:t>
            </a:r>
          </a:p>
          <a:p>
            <a:pPr lvl="1" eaLnBrk="1" hangingPunct="1">
              <a:lnSpc>
                <a:spcPct val="80000"/>
              </a:lnSpc>
              <a:buSzTx/>
              <a:defRPr/>
            </a:pPr>
            <a:r>
              <a:rPr lang="en-US" sz="2800" dirty="0" smtClean="0"/>
              <a:t>Employed or retired</a:t>
            </a:r>
          </a:p>
          <a:p>
            <a:pPr lvl="1" eaLnBrk="1" hangingPunct="1">
              <a:lnSpc>
                <a:spcPct val="80000"/>
              </a:lnSpc>
              <a:buSzTx/>
              <a:defRPr/>
            </a:pPr>
            <a:r>
              <a:rPr lang="en-US" sz="2800" dirty="0" smtClean="0"/>
              <a:t>Other _________________</a:t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772400" cy="1143000"/>
          </a:xfrm>
        </p:spPr>
        <p:txBody>
          <a:bodyPr/>
          <a:lstStyle/>
          <a:p>
            <a:r>
              <a:rPr lang="en-US" altLang="en-US" dirty="0" smtClean="0">
                <a:solidFill>
                  <a:srgbClr val="FFCC00"/>
                </a:solidFill>
                <a:latin typeface="Arial" charset="0"/>
              </a:rPr>
              <a:t>Competitive Positioning  </a:t>
            </a:r>
            <a:r>
              <a:rPr lang="en-US" altLang="en-US" sz="4000" dirty="0" smtClean="0">
                <a:latin typeface="Arial" charset="0"/>
              </a:rPr>
              <a:t>Target Market Niche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7687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969B631D-0696-48B7-A5C1-8739EC4EE8A8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458200" cy="5029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SzTx/>
              <a:buNone/>
              <a:defRPr/>
            </a:pPr>
            <a:r>
              <a:rPr lang="en-US" dirty="0" smtClean="0"/>
              <a:t>How often do they make purchases?</a:t>
            </a:r>
          </a:p>
          <a:p>
            <a:pPr marL="0" indent="0" eaLnBrk="1" hangingPunct="1">
              <a:lnSpc>
                <a:spcPct val="80000"/>
              </a:lnSpc>
              <a:buSzTx/>
              <a:buNone/>
              <a:defRPr/>
            </a:pPr>
            <a:endParaRPr lang="en-US" sz="1600" dirty="0" smtClean="0"/>
          </a:p>
          <a:p>
            <a:pPr marL="0" indent="0" eaLnBrk="1" hangingPunct="1">
              <a:lnSpc>
                <a:spcPct val="80000"/>
              </a:lnSpc>
              <a:buSzTx/>
              <a:buNone/>
              <a:defRPr/>
            </a:pPr>
            <a:r>
              <a:rPr lang="en-US" dirty="0" smtClean="0"/>
              <a:t>How do they order </a:t>
            </a:r>
            <a:br>
              <a:rPr lang="en-US" dirty="0" smtClean="0"/>
            </a:br>
            <a:r>
              <a:rPr lang="en-US" dirty="0" smtClean="0"/>
              <a:t>(phone, web, email, standing order?)</a:t>
            </a:r>
          </a:p>
          <a:p>
            <a:pPr marL="0" indent="0" eaLnBrk="1" hangingPunct="1">
              <a:lnSpc>
                <a:spcPct val="80000"/>
              </a:lnSpc>
              <a:buSzTx/>
              <a:buNone/>
              <a:defRPr/>
            </a:pPr>
            <a:endParaRPr lang="en-US" sz="2400" dirty="0"/>
          </a:p>
          <a:p>
            <a:pPr marL="0" indent="0" eaLnBrk="1" hangingPunct="1">
              <a:lnSpc>
                <a:spcPct val="80000"/>
              </a:lnSpc>
              <a:buSzTx/>
              <a:buNone/>
              <a:defRPr/>
            </a:pPr>
            <a:r>
              <a:rPr lang="en-US" dirty="0" smtClean="0"/>
              <a:t>Who do they buy from now?</a:t>
            </a:r>
          </a:p>
          <a:p>
            <a:pPr marL="0" indent="0" eaLnBrk="1" hangingPunct="1">
              <a:lnSpc>
                <a:spcPct val="80000"/>
              </a:lnSpc>
              <a:buSzTx/>
              <a:buNone/>
              <a:defRPr/>
            </a:pPr>
            <a:endParaRPr lang="en-US" sz="2800" dirty="0"/>
          </a:p>
          <a:p>
            <a:pPr marL="0" indent="0" eaLnBrk="1" hangingPunct="1">
              <a:lnSpc>
                <a:spcPct val="80000"/>
              </a:lnSpc>
              <a:buSzTx/>
              <a:buNone/>
              <a:defRPr/>
            </a:pPr>
            <a:r>
              <a:rPr lang="en-US" dirty="0" smtClean="0"/>
              <a:t>Why?</a:t>
            </a:r>
          </a:p>
          <a:p>
            <a:pPr marL="0" indent="0" eaLnBrk="1" hangingPunct="1">
              <a:lnSpc>
                <a:spcPct val="80000"/>
              </a:lnSpc>
              <a:buSzTx/>
              <a:buNone/>
              <a:defRPr/>
            </a:pPr>
            <a:endParaRPr lang="en-US" sz="2400" dirty="0"/>
          </a:p>
          <a:p>
            <a:pPr marL="0" indent="0" eaLnBrk="1" hangingPunct="1">
              <a:lnSpc>
                <a:spcPct val="80000"/>
              </a:lnSpc>
              <a:buSzTx/>
              <a:buNone/>
              <a:defRPr/>
            </a:pPr>
            <a:r>
              <a:rPr lang="en-US" dirty="0" smtClean="0"/>
              <a:t>How do they pay?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772400" cy="11430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defRPr/>
            </a:pPr>
            <a:r>
              <a:rPr lang="en-US" dirty="0"/>
              <a:t>What are their </a:t>
            </a:r>
            <a:r>
              <a:rPr lang="en-US" dirty="0" smtClean="0"/>
              <a:t>Buying Habits?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52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CC"/>
                </a:solidFill>
              </a:rPr>
              <a:t>Blank Slide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59C4827-34C5-49F3-9B31-DD4F9AAC764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725899"/>
      </p:ext>
    </p:extLst>
  </p:cSld>
  <p:clrMapOvr>
    <a:masterClrMapping/>
  </p:clrMapOvr>
</p:sld>
</file>

<file path=ppt/theme/theme1.xml><?xml version="1.0" encoding="utf-8"?>
<a:theme xmlns:a="http://schemas.openxmlformats.org/drawingml/2006/main" name="Azure">
  <a:themeElements>
    <a:clrScheme name="">
      <a:dk1>
        <a:srgbClr val="000000"/>
      </a:dk1>
      <a:lt1>
        <a:srgbClr val="FFFFFF"/>
      </a:lt1>
      <a:dk2>
        <a:srgbClr val="3333FF"/>
      </a:dk2>
      <a:lt2>
        <a:srgbClr val="FF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62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Azure</vt:lpstr>
      <vt:lpstr>Customer Segments  Demographics of Market Niche   </vt:lpstr>
      <vt:lpstr>Distinguish Between  Users Versus Buyers</vt:lpstr>
      <vt:lpstr>Competitive Positioning  Target Market Niche</vt:lpstr>
      <vt:lpstr>What are their Buying Habits?</vt:lpstr>
      <vt:lpstr>Blank Slide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2019-08-11T20:39:44Z</dcterms:modified>
</cp:coreProperties>
</file>