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324" r:id="rId2"/>
    <p:sldId id="328" r:id="rId3"/>
    <p:sldId id="375" r:id="rId4"/>
    <p:sldId id="378" r:id="rId5"/>
    <p:sldId id="376" r:id="rId6"/>
    <p:sldId id="379" r:id="rId7"/>
    <p:sldId id="380" r:id="rId8"/>
    <p:sldId id="381" r:id="rId9"/>
    <p:sldId id="382" r:id="rId10"/>
    <p:sldId id="377" r:id="rId11"/>
    <p:sldId id="383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00CC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76949" autoAdjust="0"/>
  </p:normalViewPr>
  <p:slideViewPr>
    <p:cSldViewPr>
      <p:cViewPr varScale="1">
        <p:scale>
          <a:sx n="51" d="100"/>
          <a:sy n="51" d="100"/>
        </p:scale>
        <p:origin x="100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7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Lean Business Model Canvas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as it appears in accompanying textbook.  </a:t>
            </a:r>
            <a:endParaRPr lang="en-US" sz="1200" b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the Word version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of the textbook, the reader can 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lick on a colored section to add text; or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lide color block to the side to see explanation of section. </a:t>
            </a:r>
          </a:p>
          <a:p>
            <a:endParaRPr lang="en-US" dirty="0"/>
          </a:p>
          <a:p>
            <a:r>
              <a:rPr lang="en-US" dirty="0"/>
              <a:t>For more on the Lean Canvas</a:t>
            </a:r>
            <a:r>
              <a:rPr lang="en-US" baseline="0" dirty="0"/>
              <a:t> see 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http://www.slideshare.net/ashmaurya/running-lean-canvas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89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53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Customer Segments.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user of Cocoa Puffs are children, but are they the customers?  How many people have to be sold in order to sell one box of cereal?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90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9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Customer Segments</a:t>
            </a:r>
            <a:r>
              <a:rPr lang="en-US" sz="1200" b="1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</a:t>
            </a:r>
            <a:r>
              <a:rPr lang="en-US" sz="12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user of Cocoa Puffs are children, but are they the customers?  How many people have to be sold in order to sell one box of cereal?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90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Osterwalder Business Model Canvas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as it appears in accompanying textbook.  </a:t>
            </a:r>
            <a:endParaRPr lang="en-US" sz="1200" b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the Word version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of the textbook, the reader can 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lick on a colored section to add text; or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lide color block to the side to see explanation of section.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94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and content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 Third level</a:t>
            </a:r>
          </a:p>
          <a:p>
            <a:pPr lvl="4"/>
            <a:r>
              <a:rPr lang="en-US" dirty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2057400"/>
          </a:xfrm>
        </p:spPr>
        <p:txBody>
          <a:bodyPr/>
          <a:lstStyle/>
          <a:p>
            <a:pPr eaLnBrk="1" hangingPunct="1"/>
            <a:r>
              <a:rPr lang="en-US" altLang="en-US" dirty="0"/>
              <a:t>Business Modeling</a:t>
            </a:r>
            <a:endParaRPr lang="en-US" altLang="en-US" dirty="0">
              <a:solidFill>
                <a:srgbClr val="FFCC00"/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Blank Slide</a:t>
            </a:r>
          </a:p>
        </p:txBody>
      </p:sp>
    </p:spTree>
    <p:extLst>
      <p:ext uri="{BB962C8B-B14F-4D97-AF65-F5344CB8AC3E}">
        <p14:creationId xmlns:p14="http://schemas.microsoft.com/office/powerpoint/2010/main" val="112167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838200"/>
          </a:xfrm>
        </p:spPr>
        <p:txBody>
          <a:bodyPr/>
          <a:lstStyle/>
          <a:p>
            <a:r>
              <a:rPr lang="en-US" sz="4000" dirty="0"/>
              <a:t>Alternative Osterwalder BMC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Content Placeholder 4" descr="1.  Value Proposition&#10;2.  Key Partners&#10;3.  Key Activities&#10;4.  Key Resources &#10;5.  Cost Structure&#10;6.  Customer Segments  &#10;7.  Customer Relationships&#10;8.  Channels&#10;9.  Revenue Streams&#10;" title="Osterwalder BMC - Showing 9 segment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5787910"/>
          </a:xfrm>
        </p:spPr>
      </p:pic>
    </p:spTree>
    <p:extLst>
      <p:ext uri="{BB962C8B-B14F-4D97-AF65-F5344CB8AC3E}">
        <p14:creationId xmlns:p14="http://schemas.microsoft.com/office/powerpoint/2010/main" val="184971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990600"/>
          </a:xfrm>
        </p:spPr>
        <p:txBody>
          <a:bodyPr/>
          <a:lstStyle/>
          <a:p>
            <a:pPr lvl="0" eaLnBrk="1" hangingPunct="1"/>
            <a:r>
              <a:rPr lang="en-US" kern="1200" dirty="0">
                <a:solidFill>
                  <a:srgbClr val="FFC000"/>
                </a:solidFill>
                <a:latin typeface="+mn-lt"/>
              </a:rPr>
              <a:t>Business Modeling Assumptions</a:t>
            </a:r>
            <a:endParaRPr lang="en-US" altLang="en-US" dirty="0">
              <a:latin typeface="+mn-lt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5562600"/>
          </a:xfrm>
        </p:spPr>
        <p:txBody>
          <a:bodyPr/>
          <a:lstStyle/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2800" b="1" kern="1200" dirty="0">
                <a:solidFill>
                  <a:prstClr val="white"/>
                </a:solidFill>
                <a:effectLst/>
                <a:latin typeface="Calibri"/>
              </a:rPr>
              <a:t>A startup is a temporary organization designed to search for a profitable business model</a:t>
            </a:r>
            <a:br>
              <a:rPr lang="en-US" sz="2800" b="1" kern="1200" dirty="0">
                <a:solidFill>
                  <a:prstClr val="white"/>
                </a:solidFill>
                <a:effectLst/>
                <a:latin typeface="Calibri"/>
              </a:rPr>
            </a:br>
            <a:endParaRPr lang="en-US" sz="1050" b="1" kern="1200" dirty="0">
              <a:solidFill>
                <a:prstClr val="white"/>
              </a:solidFill>
              <a:effectLst/>
              <a:latin typeface="Calibri"/>
            </a:endParaRPr>
          </a:p>
          <a:p>
            <a:pPr marL="285750" lvl="1" indent="0" eaLnBrk="1" fontAlgn="t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2800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Start with a business </a:t>
            </a:r>
            <a:r>
              <a:rPr lang="en-US" sz="2800" i="1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model (the strategy you think will lead to a sustainable venture)</a:t>
            </a:r>
            <a:r>
              <a:rPr lang="en-US" sz="2800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, not a business </a:t>
            </a:r>
            <a:r>
              <a:rPr lang="en-US" sz="2800" i="1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plan (how you will operate)</a:t>
            </a:r>
            <a:br>
              <a:rPr lang="en-US" sz="2800" i="1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</a:br>
            <a:endParaRPr lang="en-US" sz="1400" kern="1200" dirty="0">
              <a:solidFill>
                <a:prstClr val="white"/>
              </a:solidFill>
              <a:effectLst/>
              <a:latin typeface="Calibri"/>
              <a:cs typeface="+mn-cs"/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1400" kern="1200" dirty="0">
              <a:solidFill>
                <a:prstClr val="white"/>
              </a:solidFill>
              <a:effectLst/>
              <a:latin typeface="Calibri"/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2800" b="1" kern="1200" dirty="0">
                <a:solidFill>
                  <a:prstClr val="white"/>
                </a:solidFill>
                <a:effectLst/>
                <a:latin typeface="Calibri"/>
              </a:rPr>
              <a:t>A business model is only a series of hypotheses that need to be validated outside the building </a:t>
            </a:r>
            <a:r>
              <a:rPr lang="en-US" sz="2800" b="1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with Experiments</a:t>
            </a:r>
            <a:br>
              <a:rPr lang="en-US" sz="2800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</a:br>
            <a:endParaRPr lang="en-US" sz="1400" kern="1200" dirty="0">
              <a:solidFill>
                <a:prstClr val="white"/>
              </a:solidFill>
              <a:effectLst/>
              <a:latin typeface="Calibri"/>
              <a:cs typeface="+mn-cs"/>
            </a:endParaRP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2800" kern="1200" dirty="0">
                <a:solidFill>
                  <a:prstClr val="white"/>
                </a:solidFill>
                <a:effectLst/>
                <a:latin typeface="Calibri"/>
                <a:cs typeface="+mn-cs"/>
              </a:rPr>
              <a:t>Failure is a normal Part of the Process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lvl="1" eaLnBrk="1" hangingPunct="1">
              <a:defRPr/>
            </a:pP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BMC Helps You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02125"/>
          </a:xfrm>
        </p:spPr>
        <p:txBody>
          <a:bodyPr/>
          <a:lstStyle/>
          <a:p>
            <a:pPr marL="914400" lvl="1">
              <a:buClr>
                <a:srgbClr val="FFCC00"/>
              </a:buClr>
              <a:buSzPct val="100000"/>
              <a:defRPr/>
            </a:pPr>
            <a:r>
              <a:rPr lang="en-US" sz="2800" dirty="0"/>
              <a:t>Quickly explain your idea to others</a:t>
            </a:r>
          </a:p>
          <a:p>
            <a:pPr marL="523875" lvl="1">
              <a:buClr>
                <a:srgbClr val="FFCC00"/>
              </a:buClr>
              <a:buSzPct val="100000"/>
              <a:defRPr/>
            </a:pPr>
            <a:endParaRPr lang="en-US" sz="2800" dirty="0"/>
          </a:p>
          <a:p>
            <a:pPr marL="914400" lvl="1">
              <a:buClr>
                <a:srgbClr val="FFCC00"/>
              </a:buClr>
              <a:buSzPct val="100000"/>
              <a:defRPr/>
            </a:pPr>
            <a:r>
              <a:rPr lang="en-US" sz="2800" dirty="0"/>
              <a:t>Identify who has the problem that you are trying to solve</a:t>
            </a:r>
          </a:p>
          <a:p>
            <a:pPr marL="523875" lvl="1" indent="0">
              <a:buClr>
                <a:srgbClr val="FFCC00"/>
              </a:buClr>
              <a:buSzPct val="100000"/>
              <a:buNone/>
              <a:defRPr/>
            </a:pPr>
            <a:r>
              <a:rPr lang="en-US" sz="2800" dirty="0"/>
              <a:t> </a:t>
            </a:r>
          </a:p>
          <a:p>
            <a:pPr marL="914400" lvl="1">
              <a:buClr>
                <a:srgbClr val="FFCC00"/>
              </a:buClr>
              <a:buSzPct val="100000"/>
              <a:defRPr/>
            </a:pPr>
            <a:r>
              <a:rPr lang="en-US" sz="2800" dirty="0"/>
              <a:t>Get to Product Market fit by...Asking, Listening and Learning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5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763000" cy="1143000"/>
          </a:xfrm>
        </p:spPr>
        <p:txBody>
          <a:bodyPr/>
          <a:lstStyle/>
          <a:p>
            <a:r>
              <a:rPr lang="en-US" sz="4000" dirty="0"/>
              <a:t>There are Two Versions of the Business Model Canvas (BMC)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2000" cy="4302125"/>
          </a:xfrm>
        </p:spPr>
        <p:txBody>
          <a:bodyPr/>
          <a:lstStyle/>
          <a:p>
            <a:pPr lvl="1"/>
            <a:r>
              <a:rPr lang="en-US" dirty="0">
                <a:solidFill>
                  <a:srgbClr val="FFCC00"/>
                </a:solidFill>
              </a:rPr>
              <a:t>Osterwalder</a:t>
            </a:r>
            <a:r>
              <a:rPr lang="en-US" dirty="0"/>
              <a:t> </a:t>
            </a:r>
            <a:r>
              <a:rPr lang="en-US" sz="2800" dirty="0"/>
              <a:t>for high-growth, high-valuation startups or established companies re-evaluating their business model strategy</a:t>
            </a:r>
          </a:p>
          <a:p>
            <a:pPr lvl="1"/>
            <a:r>
              <a:rPr lang="en-US" sz="2800" dirty="0">
                <a:solidFill>
                  <a:srgbClr val="FFCC00"/>
                </a:solidFill>
              </a:rPr>
              <a:t>Lean Canvas</a:t>
            </a:r>
            <a:r>
              <a:rPr lang="en-US" sz="2800" dirty="0"/>
              <a:t>, developed by Ash Maurya, for first-time entrepreneurs, students, and most startup situations.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838200"/>
          </a:xfrm>
        </p:spPr>
        <p:txBody>
          <a:bodyPr/>
          <a:lstStyle/>
          <a:p>
            <a:r>
              <a:rPr lang="en-US" sz="4000" dirty="0"/>
              <a:t>Lean BMC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Content Placeholder 7" descr="See following slides for description of the 9 sections:&#10;&#10;Problem  &#10;Solution &#10;Value Proposition  &#10;Key Metrics&#10;Unfair Advantage&#10;Customer Segments&#10;Channels&#10;Cost Structure&#10;Revenue Streams&#10;" title="Lean Business Model Canva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44" y="826241"/>
            <a:ext cx="9161443" cy="6031759"/>
          </a:xfrm>
        </p:spPr>
      </p:pic>
    </p:spTree>
    <p:extLst>
      <p:ext uri="{BB962C8B-B14F-4D97-AF65-F5344CB8AC3E}">
        <p14:creationId xmlns:p14="http://schemas.microsoft.com/office/powerpoint/2010/main" val="326154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/>
          <a:lstStyle/>
          <a:p>
            <a:r>
              <a:rPr lang="en-US" sz="4000" dirty="0"/>
              <a:t>The 9 Main Sections of the Lean Business Model Canvas (BMC)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Problem</a:t>
            </a:r>
            <a:r>
              <a:rPr lang="en-US" sz="2800" b="1" dirty="0">
                <a:effectLst/>
              </a:rPr>
              <a:t>.  </a:t>
            </a:r>
            <a:r>
              <a:rPr lang="en-US" sz="2800" dirty="0">
                <a:effectLst/>
              </a:rPr>
              <a:t>Most startups fail because they lack thorough and accurate understanding of the problem faced by their market niche.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Solution</a:t>
            </a:r>
            <a:r>
              <a:rPr lang="en-US" sz="2800" b="1" dirty="0">
                <a:effectLst/>
              </a:rPr>
              <a:t>. </a:t>
            </a:r>
            <a:r>
              <a:rPr lang="en-US" sz="2800" dirty="0">
                <a:effectLst/>
              </a:rPr>
              <a:t>Test hypotheses with potential customers.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Value Proposition</a:t>
            </a:r>
            <a:r>
              <a:rPr lang="en-US" sz="2800" dirty="0">
                <a:effectLst/>
              </a:rPr>
              <a:t>.  What customer receives from you and how much you receive in return.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Unfair Advantage</a:t>
            </a:r>
            <a:r>
              <a:rPr lang="en-US" sz="2800" b="1" dirty="0">
                <a:effectLst/>
              </a:rPr>
              <a:t>.  </a:t>
            </a:r>
            <a:r>
              <a:rPr lang="en-US" sz="2800" dirty="0">
                <a:effectLst/>
              </a:rPr>
              <a:t>Another name for </a:t>
            </a:r>
            <a:r>
              <a:rPr lang="en-US" sz="2800" i="1" dirty="0">
                <a:effectLst/>
              </a:rPr>
              <a:t>competitive advantage</a:t>
            </a:r>
            <a:r>
              <a:rPr lang="en-US" sz="2800" dirty="0">
                <a:effectLst/>
              </a:rPr>
              <a:t> or </a:t>
            </a:r>
            <a:r>
              <a:rPr lang="en-US" sz="2800" i="1" dirty="0">
                <a:effectLst/>
              </a:rPr>
              <a:t>barriers to entry</a:t>
            </a:r>
            <a:r>
              <a:rPr lang="en-US" sz="2800" dirty="0">
                <a:effectLst/>
              </a:rPr>
              <a:t>.  (Some startups may not have any “unfair advantages” or at most a first-mover (first to market) advantage.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0"/>
            <a:ext cx="8763000" cy="11430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Lean BMC (Continuation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Key Metrics </a:t>
            </a:r>
            <a:r>
              <a:rPr lang="en-US" sz="2800" dirty="0">
                <a:effectLst/>
              </a:rPr>
              <a:t>to evaluate testing and market trials.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Customer Segments</a:t>
            </a:r>
            <a:r>
              <a:rPr lang="en-US" sz="2800" b="1" dirty="0">
                <a:effectLst/>
              </a:rPr>
              <a:t>. </a:t>
            </a:r>
            <a:r>
              <a:rPr lang="en-US" sz="2800" dirty="0">
                <a:effectLst/>
              </a:rPr>
              <a:t> Who is the ultimate user? The decision maker? 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Demographics of Market Niche: 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Age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Gender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Where they live, work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Educational level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Income level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Other  (e.g. - home ownership.)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What are their Buying Habits?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effectLst/>
              </a:rPr>
              <a:t>Who do they buy from now?  Why?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0"/>
            <a:ext cx="8763000" cy="11430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Lean BMC (Continuation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Channels  </a:t>
            </a:r>
          </a:p>
          <a:p>
            <a:pPr marL="592138" lvl="1"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effectLst/>
              </a:rPr>
              <a:t>How will the product or service, and value be delivered to the customer?  </a:t>
            </a:r>
          </a:p>
          <a:p>
            <a:pPr marL="592138" lvl="1">
              <a:spcBef>
                <a:spcPts val="600"/>
              </a:spcBef>
              <a:spcAft>
                <a:spcPts val="1200"/>
              </a:spcAft>
            </a:pPr>
            <a:r>
              <a:rPr lang="en-US" sz="2800" u="sng" dirty="0">
                <a:effectLst/>
              </a:rPr>
              <a:t>How will the user become aware of the product</a:t>
            </a:r>
            <a:r>
              <a:rPr lang="en-US" sz="2800" dirty="0">
                <a:effectLst/>
              </a:rPr>
              <a:t>?  </a:t>
            </a:r>
          </a:p>
          <a:p>
            <a:pPr marL="592138" lvl="1">
              <a:spcBef>
                <a:spcPts val="600"/>
              </a:spcBef>
              <a:spcAft>
                <a:spcPts val="1200"/>
              </a:spcAft>
            </a:pPr>
            <a:r>
              <a:rPr lang="en-US" sz="2800" u="sng" dirty="0">
                <a:effectLst/>
              </a:rPr>
              <a:t>How will customers be supported after purchasing and delivery</a:t>
            </a:r>
            <a:r>
              <a:rPr lang="en-US" sz="2800" dirty="0">
                <a:effectLst/>
              </a:rPr>
              <a:t>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34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0"/>
            <a:ext cx="8763000" cy="11430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Lean BMC (Continuation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Cost Structure</a:t>
            </a:r>
            <a:endParaRPr lang="en-US" sz="2800" dirty="0">
              <a:solidFill>
                <a:srgbClr val="FFCC00"/>
              </a:solidFill>
              <a:effectLst/>
            </a:endParaRPr>
          </a:p>
          <a:p>
            <a:pPr marL="508000" indent="-508000">
              <a:buNone/>
            </a:pPr>
            <a:r>
              <a:rPr lang="en-US" sz="2800" dirty="0">
                <a:effectLst/>
              </a:rPr>
              <a:t>a)  How much it will cost you to provide product </a:t>
            </a:r>
          </a:p>
          <a:p>
            <a:pPr marL="508000" indent="-508000">
              <a:buNone/>
            </a:pPr>
            <a:r>
              <a:rPr lang="en-US" sz="2800" dirty="0">
                <a:effectLst/>
              </a:rPr>
              <a:t>b)  Pricing Model (e.g. – low-volume, high margin) </a:t>
            </a:r>
          </a:p>
          <a:p>
            <a:pPr marL="0" indent="0">
              <a:buNone/>
            </a:pPr>
            <a:r>
              <a:rPr lang="en-US" sz="1800" b="1" dirty="0">
                <a:effectLst/>
              </a:rPr>
              <a:t> </a:t>
            </a:r>
            <a:endParaRPr lang="en-US" sz="1400" dirty="0">
              <a:effectLst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CC00"/>
                </a:solidFill>
                <a:effectLst/>
              </a:rPr>
              <a:t>Revenue Streams </a:t>
            </a:r>
            <a:endParaRPr lang="en-US" sz="2800" dirty="0">
              <a:solidFill>
                <a:srgbClr val="FFCC00"/>
              </a:solidFill>
              <a:effectLst/>
            </a:endParaRPr>
          </a:p>
          <a:p>
            <a:pPr marL="508000" indent="-508000">
              <a:buNone/>
            </a:pPr>
            <a:r>
              <a:rPr lang="en-US" sz="2800" dirty="0">
                <a:effectLst/>
              </a:rPr>
              <a:t>a)  Who will pay you (distributor, wholesaler, end user)?  </a:t>
            </a:r>
          </a:p>
          <a:p>
            <a:pPr marL="508000" indent="-508000">
              <a:buNone/>
            </a:pPr>
            <a:r>
              <a:rPr lang="en-US" sz="2800" dirty="0">
                <a:effectLst/>
              </a:rPr>
              <a:t>b)  How will you collect the money? 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69049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643</Words>
  <Application>Microsoft Office PowerPoint</Application>
  <PresentationFormat>On-screen Show (4:3)</PresentationFormat>
  <Paragraphs>75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Azure</vt:lpstr>
      <vt:lpstr>Business Modeling</vt:lpstr>
      <vt:lpstr>Business Modeling Assumptions</vt:lpstr>
      <vt:lpstr>The BMC Helps You</vt:lpstr>
      <vt:lpstr>There are Two Versions of the Business Model Canvas (BMC)</vt:lpstr>
      <vt:lpstr>Lean BMC  </vt:lpstr>
      <vt:lpstr>The 9 Main Sections of the Lean Business Model Canvas (BMC)</vt:lpstr>
      <vt:lpstr>Lean BMC (Continuation 1)</vt:lpstr>
      <vt:lpstr>Lean BMC (Continuation 2)</vt:lpstr>
      <vt:lpstr>Lean BMC (Continuation 3)</vt:lpstr>
      <vt:lpstr>Blank Slide</vt:lpstr>
      <vt:lpstr>Alternative Osterwalder BMC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2020-08-25T17:30:38Z</dcterms:modified>
</cp:coreProperties>
</file>