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1"/>
  </p:notesMasterIdLst>
  <p:sldIdLst>
    <p:sldId id="261" r:id="rId2"/>
    <p:sldId id="264" r:id="rId3"/>
    <p:sldId id="265" r:id="rId4"/>
    <p:sldId id="258" r:id="rId5"/>
    <p:sldId id="259" r:id="rId6"/>
    <p:sldId id="262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EF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04" autoAdjust="0"/>
    <p:restoredTop sz="96497" autoAdjust="0"/>
  </p:normalViewPr>
  <p:slideViewPr>
    <p:cSldViewPr>
      <p:cViewPr varScale="1">
        <p:scale>
          <a:sx n="110" d="100"/>
          <a:sy n="110" d="100"/>
        </p:scale>
        <p:origin x="-15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1709F-4CC5-42B1-A6C7-84B5B071B4B0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F0055-2170-4D29-A9BC-9AACC546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3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le.com/iwork/keynote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le.com/iwork/keynote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MVPs can be counter-intuitive since fully-featured products are considered easier to sell: something for everyone.  </a:t>
            </a:r>
          </a:p>
          <a:p>
            <a:pPr fontAlgn="base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building more features than necessary risks wasting time on functionality no one wants. It also compromises experimental designs, because it can be difficult to determine why a customer rejected an iteration that incorporated many simultaneous changes. </a:t>
            </a:r>
          </a:p>
          <a:p>
            <a:pPr fontAlgn="base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pPr fontAlgn="base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R&amp;D phase, founders rapidly evolve the MVP based on customer feedback obtained through interviews, focus groups,  and customer tests.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F0055-2170-4D29-A9BC-9AACC54681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98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Keynote documentation, see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http://www.apple.com/iwork/keynote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Keynotopia.com provides templates for rapid application prototyping in PowerPoint or Keynote.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sample website created in PowerPoint, see companion PowerPoint presentation: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“Designing the Product or Service -  Sample Website Rapid Prototype Created in PPT”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F0055-2170-4D29-A9BC-9AACC54681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13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F0055-2170-4D29-A9BC-9AACC54681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18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Keynote documentation, see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http://www.apple.com/iwork/keynote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Keynotopia.com provides templates for rapid application prototyping in PowerPoint or Keynote.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sample website created in PowerPoint, see companion PowerPoint presentation: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“Designing the Product or Service -  Sample Website Rapid Prototype Created in PPT”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F0055-2170-4D29-A9BC-9AACC54681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1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4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76200"/>
            <a:ext cx="8763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and content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46275"/>
            <a:ext cx="8382000" cy="4302125"/>
          </a:xfrm>
        </p:spPr>
        <p:txBody>
          <a:bodyPr/>
          <a:lstStyle>
            <a:lvl1pPr>
              <a:buSzPct val="85000"/>
              <a:defRPr/>
            </a:lvl1pPr>
            <a:lvl2pPr>
              <a:buSzPct val="85000"/>
              <a:defRPr/>
            </a:lvl2pPr>
            <a:lvl3pPr>
              <a:buSzPct val="85000"/>
              <a:defRPr/>
            </a:lvl3pPr>
            <a:lvl4pPr>
              <a:buSzPct val="85000"/>
              <a:defRPr/>
            </a:lvl4pPr>
            <a:lvl5pPr>
              <a:buSzPct val="85000"/>
              <a:defRPr/>
            </a:lvl5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A4C84-CA71-46D2-8461-1746E149D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7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12788" y="1946275"/>
            <a:ext cx="3910012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5200" y="1946275"/>
            <a:ext cx="3911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A4C84-CA71-46D2-8461-1746E149D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5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A4C84-CA71-46D2-8461-1746E149D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ln/>
        </p:spPr>
        <p:txBody>
          <a:bodyPr/>
          <a:lstStyle>
            <a:lvl1pPr>
              <a:defRPr/>
            </a:lvl1pPr>
          </a:lstStyle>
          <a:p>
            <a:fld id="{3B5A4C84-CA71-46D2-8461-1746E149D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7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A4C84-CA71-46D2-8461-1746E149D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2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1946275"/>
            <a:ext cx="7974012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3B5A4C84-CA71-46D2-8461-1746E149DFC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24600"/>
            <a:ext cx="7162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519113" indent="-519113" algn="l" rtl="0" eaLnBrk="0" fontAlgn="base" hangingPunct="0">
        <a:spcBef>
          <a:spcPct val="40000"/>
        </a:spcBef>
        <a:spcAft>
          <a:spcPct val="0"/>
        </a:spcAft>
        <a:buClr>
          <a:srgbClr val="FFCC00"/>
        </a:buClr>
        <a:buSzPct val="110000"/>
        <a:buBlip>
          <a:blip r:embed="rId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23938" indent="-390525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10000"/>
        <a:buFont typeface="Wingdings" pitchFamily="2" charset="2"/>
        <a:buBlip>
          <a:blip r:embed="rId10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601788" indent="-4635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Blip>
          <a:blip r:embed="rId11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7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1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447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019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591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163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master.com/" TargetMode="External"/><Relationship Id="rId2" Type="http://schemas.openxmlformats.org/officeDocument/2006/relationships/hyperlink" Target="http://www.metalsdepot.com/index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xesandarrows.com/view/interactiv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ynot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linto.com/" TargetMode="External"/><Relationship Id="rId4" Type="http://schemas.openxmlformats.org/officeDocument/2006/relationships/hyperlink" Target="http://www.proto.io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457200"/>
            <a:ext cx="8686800" cy="1905000"/>
          </a:xfrm>
        </p:spPr>
        <p:txBody>
          <a:bodyPr/>
          <a:lstStyle/>
          <a:p>
            <a:pPr eaLnBrk="1" hangingPunct="1"/>
            <a:r>
              <a:rPr lang="en-US" altLang="en-US" dirty="0"/>
              <a:t>Designing the Product or Service 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sz="3200" dirty="0" smtClean="0">
                <a:solidFill>
                  <a:schemeClr val="tx1"/>
                </a:solidFill>
              </a:rPr>
              <a:t>Product </a:t>
            </a:r>
            <a:r>
              <a:rPr lang="en-US" altLang="en-US" sz="3200" dirty="0">
                <a:solidFill>
                  <a:schemeClr val="tx1"/>
                </a:solidFill>
              </a:rPr>
              <a:t>Costing and Sourcing Components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609600" y="2438400"/>
            <a:ext cx="8229600" cy="3352800"/>
          </a:xfrm>
        </p:spPr>
        <p:txBody>
          <a:bodyPr/>
          <a:lstStyle/>
          <a:p>
            <a:pPr marL="566738" indent="-566738" algn="l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Minimum viable product or service</a:t>
            </a:r>
          </a:p>
          <a:p>
            <a:pPr marL="566738" indent="-566738" algn="l">
              <a:buFont typeface="+mj-lt"/>
              <a:buAutoNum type="arabicPeriod"/>
            </a:pPr>
            <a:r>
              <a:rPr lang="en-US" dirty="0"/>
              <a:t>Physical product prototyping</a:t>
            </a:r>
          </a:p>
          <a:p>
            <a:pPr marL="566738" indent="-566738" algn="l">
              <a:buFont typeface="+mj-lt"/>
              <a:buAutoNum type="arabicPeriod"/>
            </a:pPr>
            <a:r>
              <a:rPr lang="en-US" dirty="0"/>
              <a:t>Resources for </a:t>
            </a:r>
            <a:r>
              <a:rPr lang="en-US" dirty="0" smtClean="0"/>
              <a:t>prototyping </a:t>
            </a:r>
            <a:r>
              <a:rPr lang="en-US" dirty="0"/>
              <a:t>and production</a:t>
            </a:r>
          </a:p>
          <a:p>
            <a:pPr marL="566738" indent="-566738" algn="l">
              <a:buFont typeface="+mj-lt"/>
              <a:buAutoNum type="arabicPeriod"/>
            </a:pPr>
            <a:r>
              <a:rPr lang="en-US" dirty="0"/>
              <a:t>Software and mobile app prototyping</a:t>
            </a:r>
          </a:p>
          <a:p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8153400" cy="457200"/>
          </a:xfrm>
        </p:spPr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Published by the Entrepreneurship Foundation, a 501(c)3 non profit.    Copyright © Academy Group</a:t>
            </a:r>
            <a:endParaRPr lang="en-US" sz="12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010947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Viable Product (MVP)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fewest set of features to test basic functionality, measure customer acceptance, and determine investor interest.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6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295400"/>
          </a:xfrm>
        </p:spPr>
        <p:txBody>
          <a:bodyPr/>
          <a:lstStyle/>
          <a:p>
            <a:pPr marL="0" indent="0"/>
            <a:r>
              <a:rPr lang="en-US" dirty="0"/>
              <a:t>Resources for </a:t>
            </a:r>
            <a:r>
              <a:rPr lang="en-US" dirty="0" smtClean="0"/>
              <a:t>Physical Product Prototyping </a:t>
            </a:r>
            <a:r>
              <a:rPr lang="en-US" dirty="0"/>
              <a:t>and Manufacturing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83552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METALS</a:t>
            </a:r>
            <a:r>
              <a:rPr lang="en-US" dirty="0" smtClean="0"/>
              <a:t>. “Any </a:t>
            </a:r>
            <a:r>
              <a:rPr lang="en-US" dirty="0"/>
              <a:t>size, any quantity, anywhere</a:t>
            </a:r>
            <a:r>
              <a:rPr lang="en-US" dirty="0" smtClean="0"/>
              <a:t>”  </a:t>
            </a:r>
            <a:r>
              <a:rPr lang="en-US" sz="2800" dirty="0" smtClean="0">
                <a:hlinkClick r:id="rId2"/>
              </a:rPr>
              <a:t>Metal sources   http://www.metalsdepot.com/index.php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Metals Depot </a:t>
            </a:r>
            <a:r>
              <a:rPr lang="en-US" dirty="0"/>
              <a:t>will also fabricate parts.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/>
              <a:t>FASTENERS AND OTHER METAL PARTS</a:t>
            </a:r>
            <a:r>
              <a:rPr lang="en-US" dirty="0"/>
              <a:t>.  </a:t>
            </a:r>
            <a:r>
              <a:rPr lang="en-US" sz="2800" dirty="0" smtClean="0">
                <a:hlinkClick r:id="rId3"/>
              </a:rPr>
              <a:t>Metal parts source   www.McMaster.com</a:t>
            </a:r>
            <a:r>
              <a:rPr lang="en-US" sz="2800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550,000 </a:t>
            </a:r>
            <a:r>
              <a:rPr lang="en-US" dirty="0"/>
              <a:t>items in </a:t>
            </a:r>
            <a:r>
              <a:rPr lang="en-US" dirty="0" smtClean="0"/>
              <a:t>stock </a:t>
            </a:r>
            <a:r>
              <a:rPr lang="en-US" dirty="0"/>
              <a:t>for prototyping and initial short runs for market testing.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A4C84-CA71-46D2-8461-1746E149DF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46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ThomasNet.com</a:t>
            </a:r>
            <a:endParaRPr lang="en-US" dirty="0"/>
          </a:p>
        </p:txBody>
      </p:sp>
      <p:pic>
        <p:nvPicPr>
          <p:cNvPr id="5" name="Content Placeholder 4" descr="Showing search box" title="ThomasNet.com search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6" y="1600200"/>
            <a:ext cx="9025634" cy="4952999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8EFFA347-5E55-49D3-B6DF-AE8B5071EB03}" type="slidenum">
              <a:rPr lang="en-US" sz="105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536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838200"/>
          </a:xfrm>
        </p:spPr>
        <p:txBody>
          <a:bodyPr/>
          <a:lstStyle/>
          <a:p>
            <a:r>
              <a:rPr lang="en-US" sz="3200" dirty="0" smtClean="0">
                <a:solidFill>
                  <a:srgbClr val="FEFEE2"/>
                </a:solidFill>
              </a:rPr>
              <a:t>ThomasNet.com Sample Search Results</a:t>
            </a:r>
            <a:endParaRPr lang="en-US" sz="3200" dirty="0">
              <a:solidFill>
                <a:srgbClr val="FEFEE2"/>
              </a:solidFill>
            </a:endParaRPr>
          </a:p>
        </p:txBody>
      </p:sp>
      <p:pic>
        <p:nvPicPr>
          <p:cNvPr id="2" name="Content Placeholder 1" descr="Showing results for search for &quot;Motorcycle Helmet&quot;" title="ThomasNet.com search results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4" y="914400"/>
            <a:ext cx="9076523" cy="5638800"/>
          </a:xfrm>
        </p:spPr>
      </p:pic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8EFFA347-5E55-49D3-B6DF-AE8B5071EB03}" type="slidenum">
              <a:rPr lang="en-US" sz="105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8085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2133600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Web-Based Services</a:t>
            </a:r>
            <a:br>
              <a:rPr lang="en-US" sz="4000" dirty="0" smtClean="0">
                <a:latin typeface="+mn-lt"/>
              </a:rPr>
            </a:br>
            <a:r>
              <a:rPr lang="en-US" sz="4000" dirty="0" smtClean="0">
                <a:latin typeface="+mn-lt"/>
              </a:rPr>
              <a:t>Rapid Prototyping</a:t>
            </a:r>
            <a:br>
              <a:rPr lang="en-US" sz="4000" dirty="0" smtClean="0"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</a:rPr>
              <a:t>For Testing and Feedback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19400"/>
            <a:ext cx="8382000" cy="3810000"/>
          </a:xfrm>
        </p:spPr>
        <p:txBody>
          <a:bodyPr/>
          <a:lstStyle/>
          <a:p>
            <a:pPr marL="0" lvl="1" indent="0" eaLnBrk="1" hangingPunct="1">
              <a:buNone/>
              <a:defRPr/>
            </a:pPr>
            <a:r>
              <a:rPr lang="en-US" dirty="0"/>
              <a:t>POWERPOINT AND APPLE KEYNOTE Support clickable links to jump to other slides (posing as web pages).  </a:t>
            </a:r>
            <a:br>
              <a:rPr lang="en-US" dirty="0"/>
            </a:br>
            <a:endParaRPr lang="en-US" sz="1600" dirty="0"/>
          </a:p>
          <a:p>
            <a:pPr marL="0" lvl="1" indent="0" eaLnBrk="1" hangingPunct="1">
              <a:buNone/>
              <a:defRPr/>
            </a:pPr>
            <a:r>
              <a:rPr lang="en-US" dirty="0">
                <a:hlinkClick r:id="rId3"/>
              </a:rPr>
              <a:t>PowerPoint tutorial   www.boxesandarrows.com/view/interactive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3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EFEE2"/>
                </a:solidFill>
              </a:rPr>
              <a:t>Apple’s </a:t>
            </a:r>
            <a:r>
              <a:rPr lang="en-US" sz="3200" dirty="0" err="1" smtClean="0">
                <a:solidFill>
                  <a:srgbClr val="FEFEE2"/>
                </a:solidFill>
              </a:rPr>
              <a:t>Keynotopia</a:t>
            </a:r>
            <a:r>
              <a:rPr lang="en-US" sz="3200" dirty="0" smtClean="0">
                <a:solidFill>
                  <a:srgbClr val="FEFEE2"/>
                </a:solidFill>
              </a:rPr>
              <a:t> Website</a:t>
            </a:r>
            <a:endParaRPr lang="en-US" sz="3200" dirty="0">
              <a:solidFill>
                <a:srgbClr val="FEFEE2"/>
              </a:solidFill>
            </a:endParaRPr>
          </a:p>
        </p:txBody>
      </p:sp>
      <p:pic>
        <p:nvPicPr>
          <p:cNvPr id="6" name="Content Placeholder 5" descr="Home page with template array&#10;" title="Apple’s Keynotopia Website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7"/>
          <a:stretch/>
        </p:blipFill>
        <p:spPr>
          <a:xfrm>
            <a:off x="152400" y="1184695"/>
            <a:ext cx="8765875" cy="5638799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A4C84-CA71-46D2-8461-1746E149DF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1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76200" y="381000"/>
            <a:ext cx="9067800" cy="1143000"/>
          </a:xfrm>
        </p:spPr>
        <p:txBody>
          <a:bodyPr/>
          <a:lstStyle/>
          <a:p>
            <a:r>
              <a:rPr lang="en-US" dirty="0" smtClean="0"/>
              <a:t>Mobile App Rapid Prototyping Sites</a:t>
            </a:r>
            <a:br>
              <a:rPr lang="en-US" dirty="0" smtClean="0"/>
            </a:br>
            <a:r>
              <a:rPr lang="en-US" sz="4000" dirty="0" smtClean="0">
                <a:solidFill>
                  <a:schemeClr val="tx1"/>
                </a:solidFill>
              </a:rPr>
              <a:t>For Testing and Feedback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200000"/>
              </a:lnSpc>
              <a:spcAft>
                <a:spcPts val="1200"/>
              </a:spcAft>
              <a:buNone/>
              <a:defRPr/>
            </a:pPr>
            <a:r>
              <a:rPr lang="en-US" dirty="0">
                <a:hlinkClick r:id="rId3"/>
              </a:rPr>
              <a:t>KEYNOTE.COM</a:t>
            </a:r>
            <a:r>
              <a:rPr lang="en-US" dirty="0"/>
              <a:t> templates run $50 to $150.</a:t>
            </a:r>
          </a:p>
          <a:p>
            <a:pPr marL="0" indent="0" eaLnBrk="1" hangingPunct="1">
              <a:spcAft>
                <a:spcPts val="1200"/>
              </a:spcAft>
              <a:buNone/>
              <a:defRPr/>
            </a:pPr>
            <a:r>
              <a:rPr lang="en-US" dirty="0" smtClean="0">
                <a:hlinkClick r:id="rId4"/>
              </a:rPr>
              <a:t>PROTO.IO</a:t>
            </a:r>
            <a:r>
              <a:rPr lang="en-US" dirty="0" smtClean="0"/>
              <a:t>  </a:t>
            </a:r>
            <a:r>
              <a:rPr lang="en-US" dirty="0"/>
              <a:t>iPhone and Android Apps. </a:t>
            </a:r>
            <a:br>
              <a:rPr lang="en-US" dirty="0"/>
            </a:br>
            <a:r>
              <a:rPr lang="en-US" dirty="0"/>
              <a:t>Free for 15 days, then $12/mo for students.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hlinkClick r:id="rId5"/>
              </a:rPr>
              <a:t>FLINTO.COM</a:t>
            </a:r>
            <a:r>
              <a:rPr lang="en-US" dirty="0"/>
              <a:t>. iPhone or Android. </a:t>
            </a:r>
            <a:br>
              <a:rPr lang="en-US" dirty="0"/>
            </a:br>
            <a:r>
              <a:rPr lang="en-US" dirty="0"/>
              <a:t>Free for 30 days, then $20 per month.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Blank Slide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9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FF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FF"/>
    </a:dk2>
    <a:lt2>
      <a:srgbClr val="FFFFFF"/>
    </a:lt2>
    <a:accent1>
      <a:srgbClr val="00CCCC"/>
    </a:accent1>
    <a:accent2>
      <a:srgbClr val="6666FF"/>
    </a:accent2>
    <a:accent3>
      <a:srgbClr val="ADADFF"/>
    </a:accent3>
    <a:accent4>
      <a:srgbClr val="DADADA"/>
    </a:accent4>
    <a:accent5>
      <a:srgbClr val="AAE2E2"/>
    </a:accent5>
    <a:accent6>
      <a:srgbClr val="5C5CE7"/>
    </a:accent6>
    <a:hlink>
      <a:srgbClr val="CCCCFF"/>
    </a:hlink>
    <a:folHlink>
      <a:srgbClr val="CC99FF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FF"/>
    </a:dk2>
    <a:lt2>
      <a:srgbClr val="FFFFFF"/>
    </a:lt2>
    <a:accent1>
      <a:srgbClr val="00CCCC"/>
    </a:accent1>
    <a:accent2>
      <a:srgbClr val="6666FF"/>
    </a:accent2>
    <a:accent3>
      <a:srgbClr val="ADADFF"/>
    </a:accent3>
    <a:accent4>
      <a:srgbClr val="DADADA"/>
    </a:accent4>
    <a:accent5>
      <a:srgbClr val="AAE2E2"/>
    </a:accent5>
    <a:accent6>
      <a:srgbClr val="5C5CE7"/>
    </a:accent6>
    <a:hlink>
      <a:srgbClr val="CCCCFF"/>
    </a:hlink>
    <a:folHlink>
      <a:srgbClr val="CC99FF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FF"/>
    </a:dk2>
    <a:lt2>
      <a:srgbClr val="FFFFFF"/>
    </a:lt2>
    <a:accent1>
      <a:srgbClr val="00CCCC"/>
    </a:accent1>
    <a:accent2>
      <a:srgbClr val="6666FF"/>
    </a:accent2>
    <a:accent3>
      <a:srgbClr val="ADADFF"/>
    </a:accent3>
    <a:accent4>
      <a:srgbClr val="DADADA"/>
    </a:accent4>
    <a:accent5>
      <a:srgbClr val="AAE2E2"/>
    </a:accent5>
    <a:accent6>
      <a:srgbClr val="5C5CE7"/>
    </a:accent6>
    <a:hlink>
      <a:srgbClr val="CCCCFF"/>
    </a:hlink>
    <a:folHlink>
      <a:srgbClr val="CC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349</Words>
  <Application>Microsoft Office PowerPoint</Application>
  <PresentationFormat>On-screen Show (4:3)</PresentationFormat>
  <Paragraphs>49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Azure</vt:lpstr>
      <vt:lpstr>Designing the Product or Service   Product Costing and Sourcing Components</vt:lpstr>
      <vt:lpstr>Minimum Viable Product (MVP)</vt:lpstr>
      <vt:lpstr>Resources for Physical Product Prototyping and Manufacturing</vt:lpstr>
      <vt:lpstr>ThomasNet.com</vt:lpstr>
      <vt:lpstr>ThomasNet.com Sample Search Results</vt:lpstr>
      <vt:lpstr>Web-Based Services Rapid Prototyping For Testing and Feedback</vt:lpstr>
      <vt:lpstr>Apple’s Keynotopia Website</vt:lpstr>
      <vt:lpstr>Mobile App Rapid Prototyping Sites For Testing and Feedback</vt:lpstr>
      <vt:lpstr>Blank Slide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2016-11-12T04:17:04Z</dcterms:created>
  <dcterms:modified xsi:type="dcterms:W3CDTF">2016-11-14T19:03:49Z</dcterms:modified>
</cp:coreProperties>
</file>