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60" r:id="rId1"/>
  </p:sldMasterIdLst>
  <p:notesMasterIdLst>
    <p:notesMasterId r:id="rId11"/>
  </p:notesMasterIdLst>
  <p:sldIdLst>
    <p:sldId id="261" r:id="rId2"/>
    <p:sldId id="264" r:id="rId3"/>
    <p:sldId id="265" r:id="rId4"/>
    <p:sldId id="258" r:id="rId5"/>
    <p:sldId id="259" r:id="rId6"/>
    <p:sldId id="262" r:id="rId7"/>
    <p:sldId id="267" r:id="rId8"/>
    <p:sldId id="268" r:id="rId9"/>
    <p:sldId id="269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EFE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504" autoAdjust="0"/>
    <p:restoredTop sz="96497" autoAdjust="0"/>
  </p:normalViewPr>
  <p:slideViewPr>
    <p:cSldViewPr>
      <p:cViewPr varScale="1">
        <p:scale>
          <a:sx n="110" d="100"/>
          <a:sy n="110" d="100"/>
        </p:scale>
        <p:origin x="-154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51709F-4CC5-42B1-A6C7-84B5B071B4B0}" type="datetimeFigureOut">
              <a:rPr lang="en-US" smtClean="0"/>
              <a:t>11/14/2016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9F0055-2170-4D29-A9BC-9AACC54681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42363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pple.com/iwork/keynote" TargetMode="External"/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pple.com/iwork/keynote" TargetMode="External"/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fontAlgn="base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MVPs can be counter-intuitive since fully-featured products are considered easier to sell: something for everyone.  </a:t>
            </a:r>
          </a:p>
          <a:p>
            <a:pPr fontAlgn="base"/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fontAlgn="base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However, building more features than necessary risks wasting time on functionality no one wants. It also compromises experimental designs, because it can be difficult to determine why a customer rejected an iteration that incorporated many simultaneous changes. </a:t>
            </a:r>
          </a:p>
          <a:p>
            <a:pPr fontAlgn="base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</a:t>
            </a:r>
          </a:p>
          <a:p>
            <a:pPr fontAlgn="base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R&amp;D phase, founders rapidly evolve the MVP based on customer feedback obtained through interviews, focus groups,  and customer tests.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9F0055-2170-4D29-A9BC-9AACC546817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9984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 Keynote documentation, see </a:t>
            </a:r>
            <a:r>
              <a:rPr lang="en-US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http://www.apple.com/iwork/keynote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 Keynotopia.com provides templates for rapid application prototyping in PowerPoint or Keynote.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 sample website created in PowerPoint, see companion PowerPoint presentation: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“Designing the Product or Service -  Sample Website Rapid Prototype Created in PPT”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9F0055-2170-4D29-A9BC-9AACC546817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9137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9F0055-2170-4D29-A9BC-9AACC546817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83181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 Keynote documentation, see </a:t>
            </a:r>
            <a:r>
              <a:rPr lang="en-US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http://www.apple.com/iwork/keynote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 Keynotopia.com provides templates for rapid application prototyping in PowerPoint or Keynote.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 sample website created in PowerPoint, see companion PowerPoint presentation: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“Designing the Product or Service -  Sample Website Rapid Prototype Created in PPT”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9F0055-2170-4D29-A9BC-9AACC546817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9137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66" name="Rectangle 34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8467" name="Rectangle 3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 lIns="92075" tIns="46038" rIns="92075" bIns="46038"/>
          <a:lstStyle>
            <a:lvl1pPr marL="0" indent="0" algn="ctr">
              <a:buFontTx/>
              <a:buNone/>
              <a:defRPr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37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6418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28600" y="76200"/>
            <a:ext cx="87630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and content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946275"/>
            <a:ext cx="8382000" cy="4302125"/>
          </a:xfrm>
        </p:spPr>
        <p:txBody>
          <a:bodyPr/>
          <a:lstStyle>
            <a:lvl1pPr>
              <a:buSzPct val="85000"/>
              <a:defRPr/>
            </a:lvl1pPr>
            <a:lvl2pPr>
              <a:buSzPct val="85000"/>
              <a:defRPr/>
            </a:lvl2pPr>
            <a:lvl3pPr>
              <a:buSzPct val="85000"/>
              <a:defRPr/>
            </a:lvl3pPr>
            <a:lvl4pPr>
              <a:buSzPct val="85000"/>
              <a:defRPr/>
            </a:lvl4pPr>
            <a:lvl5pPr>
              <a:buSzPct val="85000"/>
              <a:defRPr/>
            </a:lvl5pPr>
          </a:lstStyle>
          <a:p>
            <a:pPr lvl="1"/>
            <a:r>
              <a:rPr lang="en-US" dirty="0" smtClean="0"/>
              <a:t>First level</a:t>
            </a:r>
          </a:p>
          <a:p>
            <a:pPr lvl="2"/>
            <a:r>
              <a:rPr lang="en-US" dirty="0" smtClean="0"/>
              <a:t>Second level</a:t>
            </a:r>
          </a:p>
          <a:p>
            <a:pPr lvl="3"/>
            <a:r>
              <a:rPr lang="en-US" dirty="0" smtClean="0"/>
              <a:t> Third level</a:t>
            </a:r>
          </a:p>
          <a:p>
            <a:pPr lvl="4"/>
            <a:r>
              <a:rPr lang="en-US" dirty="0" smtClean="0"/>
              <a:t> Fourth level</a:t>
            </a:r>
          </a:p>
        </p:txBody>
      </p:sp>
      <p:sp>
        <p:nvSpPr>
          <p:cNvPr id="4" name="Rectangle 4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5A4C84-CA71-46D2-8461-1746E149DF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4733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712788" y="1946275"/>
            <a:ext cx="3910012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1"/>
            <a:r>
              <a:rPr lang="en-US" dirty="0" smtClean="0"/>
              <a:t>First level</a:t>
            </a:r>
          </a:p>
          <a:p>
            <a:pPr lvl="2"/>
            <a:r>
              <a:rPr lang="en-US" dirty="0" smtClean="0"/>
              <a:t>Second level</a:t>
            </a:r>
          </a:p>
          <a:p>
            <a:pPr lvl="3"/>
            <a:r>
              <a:rPr lang="en-US" dirty="0" smtClean="0"/>
              <a:t> Third level</a:t>
            </a:r>
          </a:p>
          <a:p>
            <a:pPr lvl="4"/>
            <a:r>
              <a:rPr lang="en-US" dirty="0" smtClean="0"/>
              <a:t> Fourth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775200" y="1946275"/>
            <a:ext cx="3911600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1"/>
            <a:r>
              <a:rPr lang="en-US" dirty="0" smtClean="0"/>
              <a:t>First level</a:t>
            </a:r>
          </a:p>
          <a:p>
            <a:pPr lvl="2"/>
            <a:r>
              <a:rPr lang="en-US" dirty="0" smtClean="0"/>
              <a:t>Second level</a:t>
            </a:r>
          </a:p>
          <a:p>
            <a:pPr lvl="3"/>
            <a:r>
              <a:rPr lang="en-US" dirty="0" smtClean="0"/>
              <a:t> Third level</a:t>
            </a:r>
          </a:p>
          <a:p>
            <a:pPr lvl="4"/>
            <a:r>
              <a:rPr lang="en-US" dirty="0" smtClean="0"/>
              <a:t> Fourth level</a:t>
            </a:r>
          </a:p>
        </p:txBody>
      </p:sp>
      <p:sp>
        <p:nvSpPr>
          <p:cNvPr id="5" name="Rectangle 4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5A4C84-CA71-46D2-8461-1746E149DF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6251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122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5A4C84-CA71-46D2-8461-1746E149DF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54304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1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ln/>
        </p:spPr>
        <p:txBody>
          <a:bodyPr/>
          <a:lstStyle>
            <a:lvl1pPr>
              <a:defRPr/>
            </a:lvl1pPr>
          </a:lstStyle>
          <a:p>
            <a:fld id="{3B5A4C84-CA71-46D2-8461-1746E149DF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75701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5A4C84-CA71-46D2-8461-1746E149DF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92280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3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4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title style</a:t>
            </a:r>
          </a:p>
        </p:txBody>
      </p:sp>
      <p:sp>
        <p:nvSpPr>
          <p:cNvPr id="17446" name="Rectangle 38"/>
          <p:cNvSpPr>
            <a:spLocks noGrp="1" noChangeArrowheads="1"/>
          </p:cNvSpPr>
          <p:nvPr>
            <p:ph type="body" idx="1"/>
          </p:nvPr>
        </p:nvSpPr>
        <p:spPr bwMode="auto">
          <a:xfrm>
            <a:off x="712788" y="1946275"/>
            <a:ext cx="7974012" cy="430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1"/>
            <a:r>
              <a:rPr lang="en-US" dirty="0" smtClean="0"/>
              <a:t>First level</a:t>
            </a:r>
          </a:p>
          <a:p>
            <a:pPr lvl="2"/>
            <a:r>
              <a:rPr lang="en-US" dirty="0" smtClean="0"/>
              <a:t>Second level</a:t>
            </a:r>
          </a:p>
          <a:p>
            <a:pPr lvl="3"/>
            <a:r>
              <a:rPr lang="en-US" dirty="0" smtClean="0"/>
              <a:t> Third level</a:t>
            </a:r>
          </a:p>
          <a:p>
            <a:pPr lvl="4"/>
            <a:r>
              <a:rPr lang="en-US" dirty="0" smtClean="0"/>
              <a:t> Fourth level</a:t>
            </a:r>
          </a:p>
        </p:txBody>
      </p:sp>
      <p:sp>
        <p:nvSpPr>
          <p:cNvPr id="17449" name="Rectangle 4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153400" y="6553200"/>
            <a:ext cx="990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FFFFFF"/>
                </a:solidFill>
                <a:latin typeface="+mn-lt"/>
              </a:defRPr>
            </a:lvl1pPr>
          </a:lstStyle>
          <a:p>
            <a:fld id="{3B5A4C84-CA71-46D2-8461-1746E149DFC4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3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14400" y="6324600"/>
            <a:ext cx="71628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CC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519113" indent="-519113" algn="l" rtl="0" eaLnBrk="0" fontAlgn="base" hangingPunct="0">
        <a:spcBef>
          <a:spcPct val="40000"/>
        </a:spcBef>
        <a:spcAft>
          <a:spcPct val="0"/>
        </a:spcAft>
        <a:buClr>
          <a:srgbClr val="FFCC00"/>
        </a:buClr>
        <a:buSzPct val="110000"/>
        <a:buBlip>
          <a:blip r:embed="rId9"/>
        </a:buBlip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1023938" indent="-390525" algn="l" rtl="0" eaLnBrk="0" fontAlgn="base" hangingPunct="0">
        <a:spcBef>
          <a:spcPct val="20000"/>
        </a:spcBef>
        <a:spcAft>
          <a:spcPct val="0"/>
        </a:spcAft>
        <a:buClr>
          <a:srgbClr val="CC0000"/>
        </a:buClr>
        <a:buSzPct val="110000"/>
        <a:buFont typeface="Wingdings" pitchFamily="2" charset="2"/>
        <a:buBlip>
          <a:blip r:embed="rId10"/>
        </a:buBlip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601788" indent="-4635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Blip>
          <a:blip r:embed="rId11"/>
        </a:buBlip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944688" indent="-228600" algn="l" rtl="0" eaLnBrk="0" fontAlgn="base" hangingPunct="0">
        <a:spcBef>
          <a:spcPct val="20000"/>
        </a:spcBef>
        <a:spcAft>
          <a:spcPct val="0"/>
        </a:spcAft>
        <a:buClr>
          <a:srgbClr val="FFCC00"/>
        </a:buClr>
        <a:buSzPct val="120000"/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287588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11000"/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744788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3201988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659188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4116388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cmaster.com/" TargetMode="External"/><Relationship Id="rId2" Type="http://schemas.openxmlformats.org/officeDocument/2006/relationships/hyperlink" Target="http://www.metalsdepot.com/index.php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Relationship Id="rId4" Type="http://schemas.microsoft.com/office/2007/relationships/hdphoto" Target="../media/hdphoto1.wdp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oxesandarrows.com/view/interactive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eynote.com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flinto.com/" TargetMode="External"/><Relationship Id="rId4" Type="http://schemas.openxmlformats.org/officeDocument/2006/relationships/hyperlink" Target="http://www.proto.io/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228600" y="457200"/>
            <a:ext cx="8686800" cy="1905000"/>
          </a:xfrm>
        </p:spPr>
        <p:txBody>
          <a:bodyPr/>
          <a:lstStyle/>
          <a:p>
            <a:pPr eaLnBrk="1" hangingPunct="1"/>
            <a:r>
              <a:rPr lang="en-US" altLang="en-US" dirty="0"/>
              <a:t>Designing the Product or Service </a:t>
            </a:r>
            <a:r>
              <a:rPr lang="en-US" altLang="en-US" dirty="0" smtClean="0"/>
              <a:t> </a:t>
            </a:r>
            <a:br>
              <a:rPr lang="en-US" altLang="en-US" dirty="0" smtClean="0"/>
            </a:br>
            <a:r>
              <a:rPr lang="en-US" altLang="en-US" sz="3200" dirty="0" smtClean="0">
                <a:solidFill>
                  <a:schemeClr val="tx1"/>
                </a:solidFill>
              </a:rPr>
              <a:t>Product </a:t>
            </a:r>
            <a:r>
              <a:rPr lang="en-US" altLang="en-US" sz="3200" dirty="0">
                <a:solidFill>
                  <a:schemeClr val="tx1"/>
                </a:solidFill>
              </a:rPr>
              <a:t>Costing and Sourcing Components</a:t>
            </a:r>
            <a:endParaRPr lang="en-US" altLang="en-US" sz="3200" dirty="0" smtClean="0">
              <a:solidFill>
                <a:schemeClr val="tx1"/>
              </a:solidFill>
            </a:endParaRPr>
          </a:p>
        </p:txBody>
      </p:sp>
      <p:sp>
        <p:nvSpPr>
          <p:cNvPr id="2" name="Subtitle 1"/>
          <p:cNvSpPr>
            <a:spLocks noGrp="1"/>
          </p:cNvSpPr>
          <p:nvPr>
            <p:ph type="subTitle" sz="quarter" idx="1"/>
          </p:nvPr>
        </p:nvSpPr>
        <p:spPr>
          <a:xfrm>
            <a:off x="609600" y="2438400"/>
            <a:ext cx="8229600" cy="3352800"/>
          </a:xfrm>
        </p:spPr>
        <p:txBody>
          <a:bodyPr/>
          <a:lstStyle/>
          <a:p>
            <a:pPr marL="566738" indent="-566738" algn="l">
              <a:lnSpc>
                <a:spcPct val="150000"/>
              </a:lnSpc>
              <a:buFont typeface="+mj-lt"/>
              <a:buAutoNum type="arabicPeriod"/>
            </a:pPr>
            <a:r>
              <a:rPr lang="en-US" dirty="0"/>
              <a:t>Minimum viable product or service</a:t>
            </a:r>
          </a:p>
          <a:p>
            <a:pPr marL="566738" indent="-566738" algn="l">
              <a:buFont typeface="+mj-lt"/>
              <a:buAutoNum type="arabicPeriod"/>
            </a:pPr>
            <a:r>
              <a:rPr lang="en-US" dirty="0"/>
              <a:t>Physical product prototyping</a:t>
            </a:r>
          </a:p>
          <a:p>
            <a:pPr marL="566738" indent="-566738" algn="l">
              <a:buFont typeface="+mj-lt"/>
              <a:buAutoNum type="arabicPeriod"/>
            </a:pPr>
            <a:r>
              <a:rPr lang="en-US" dirty="0"/>
              <a:t>Resources for </a:t>
            </a:r>
            <a:r>
              <a:rPr lang="en-US" dirty="0" smtClean="0"/>
              <a:t>prototyping </a:t>
            </a:r>
            <a:r>
              <a:rPr lang="en-US" dirty="0"/>
              <a:t>and production</a:t>
            </a:r>
          </a:p>
          <a:p>
            <a:pPr marL="566738" indent="-566738" algn="l">
              <a:buFont typeface="+mj-lt"/>
              <a:buAutoNum type="arabicPeriod"/>
            </a:pPr>
            <a:r>
              <a:rPr lang="en-US" dirty="0"/>
              <a:t>Software and mobile app prototyping</a:t>
            </a:r>
          </a:p>
          <a:p>
            <a:endParaRPr lang="en-US" dirty="0"/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33400" y="6248400"/>
            <a:ext cx="8153400" cy="457200"/>
          </a:xfrm>
        </p:spPr>
        <p:txBody>
          <a:bodyPr/>
          <a:lstStyle/>
          <a:p>
            <a:pPr>
              <a:defRPr/>
            </a:pPr>
            <a:r>
              <a:rPr lang="en-US" sz="1200" dirty="0" smtClean="0">
                <a:solidFill>
                  <a:schemeClr val="bg1">
                    <a:lumMod val="40000"/>
                    <a:lumOff val="60000"/>
                  </a:schemeClr>
                </a:solidFill>
              </a:rPr>
              <a:t>Published by the Entrepreneurship Foundation, a 501(c)3 non profit.    Copyright © Academy Group</a:t>
            </a:r>
            <a:endParaRPr lang="en-US" sz="1200" dirty="0">
              <a:solidFill>
                <a:schemeClr val="bg1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9010947"/>
      </p:ext>
    </p:extLst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le 1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Minimum Viable Product (MVP)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The fewest set of features to test basic functionality, measure customer acceptance, and determine investor interest.</a:t>
            </a:r>
            <a:endParaRPr lang="en-US" sz="20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88BD833-3AB8-494C-B5D9-1004E813CA7F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52644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763000" cy="1295400"/>
          </a:xfrm>
        </p:spPr>
        <p:txBody>
          <a:bodyPr/>
          <a:lstStyle/>
          <a:p>
            <a:pPr marL="0" indent="0"/>
            <a:r>
              <a:rPr lang="en-US" dirty="0"/>
              <a:t>Resources for </a:t>
            </a:r>
            <a:r>
              <a:rPr lang="en-US" dirty="0" smtClean="0"/>
              <a:t>Physical Product Prototyping </a:t>
            </a:r>
            <a:r>
              <a:rPr lang="en-US" dirty="0"/>
              <a:t>and Manufacturing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534400" cy="4835525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METALS</a:t>
            </a:r>
            <a:r>
              <a:rPr lang="en-US" dirty="0" smtClean="0"/>
              <a:t>. “Any </a:t>
            </a:r>
            <a:r>
              <a:rPr lang="en-US" dirty="0"/>
              <a:t>size, any quantity, anywhere</a:t>
            </a:r>
            <a:r>
              <a:rPr lang="en-US" dirty="0" smtClean="0"/>
              <a:t>”  </a:t>
            </a:r>
            <a:r>
              <a:rPr lang="en-US" sz="2800" dirty="0" smtClean="0">
                <a:hlinkClick r:id="rId2"/>
              </a:rPr>
              <a:t>Metal sources   http://www.metalsdepot.com/index.php  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Metals Depot </a:t>
            </a:r>
            <a:r>
              <a:rPr lang="en-US" dirty="0"/>
              <a:t>will also fabricate parts.</a:t>
            </a:r>
          </a:p>
          <a:p>
            <a:pPr marL="0" indent="0">
              <a:buNone/>
            </a:pPr>
            <a:endParaRPr lang="en-US" sz="1200" dirty="0"/>
          </a:p>
          <a:p>
            <a:pPr marL="0" indent="0">
              <a:buNone/>
            </a:pPr>
            <a:r>
              <a:rPr lang="en-US" b="1" dirty="0"/>
              <a:t>FASTENERS AND OTHER METAL PARTS</a:t>
            </a:r>
            <a:r>
              <a:rPr lang="en-US" dirty="0"/>
              <a:t>.  </a:t>
            </a:r>
            <a:r>
              <a:rPr lang="en-US" sz="2800" dirty="0" smtClean="0">
                <a:hlinkClick r:id="rId3"/>
              </a:rPr>
              <a:t>Metal parts source   www.McMaster.com</a:t>
            </a:r>
            <a:r>
              <a:rPr lang="en-US" sz="2800" dirty="0" smtClean="0"/>
              <a:t> 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sz="600" dirty="0" smtClean="0"/>
          </a:p>
          <a:p>
            <a:pPr marL="0" indent="0">
              <a:buNone/>
            </a:pPr>
            <a:r>
              <a:rPr lang="en-US" dirty="0" smtClean="0"/>
              <a:t>550,000 </a:t>
            </a:r>
            <a:r>
              <a:rPr lang="en-US" dirty="0"/>
              <a:t>items in </a:t>
            </a:r>
            <a:r>
              <a:rPr lang="en-US" dirty="0" smtClean="0"/>
              <a:t>stock </a:t>
            </a:r>
            <a:r>
              <a:rPr lang="en-US" dirty="0"/>
              <a:t>for prototyping and initial short runs for market testing.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5A4C84-CA71-46D2-8461-1746E149DFC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4464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ThomasNet.com</a:t>
            </a:r>
            <a:endParaRPr lang="en-US" dirty="0"/>
          </a:p>
        </p:txBody>
      </p:sp>
      <p:pic>
        <p:nvPicPr>
          <p:cNvPr id="5" name="Content Placeholder 4" descr="Showing search box" title="ThomasNet.com search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76" y="1600200"/>
            <a:ext cx="9025634" cy="4952999"/>
          </a:xfr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z="105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Page </a:t>
            </a:r>
            <a:fld id="{8EFFA347-5E55-49D3-B6DF-AE8B5071EB03}" type="slidenum">
              <a:rPr lang="en-US" sz="105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>
                <a:defRPr/>
              </a:pPr>
              <a:t>4</a:t>
            </a:fld>
            <a:endParaRPr lang="en-US" sz="105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245362"/>
      </p:ext>
    </p:extLst>
  </p:cSld>
  <p:clrMapOvr>
    <a:overrideClrMapping bg1="dk2" tx1="lt1" bg2="dk1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8600" y="76200"/>
            <a:ext cx="8763000" cy="838200"/>
          </a:xfrm>
        </p:spPr>
        <p:txBody>
          <a:bodyPr/>
          <a:lstStyle/>
          <a:p>
            <a:r>
              <a:rPr lang="en-US" sz="3200" dirty="0" smtClean="0">
                <a:solidFill>
                  <a:srgbClr val="FEFEE2"/>
                </a:solidFill>
              </a:rPr>
              <a:t>ThomasNet.com Sample Search Results</a:t>
            </a:r>
            <a:endParaRPr lang="en-US" sz="3200" dirty="0">
              <a:solidFill>
                <a:srgbClr val="FEFEE2"/>
              </a:solidFill>
            </a:endParaRPr>
          </a:p>
        </p:txBody>
      </p:sp>
      <p:pic>
        <p:nvPicPr>
          <p:cNvPr id="2" name="Content Placeholder 1" descr="Showing results for search for &quot;Motorcycle Helmet&quot;" title="ThomasNet.com search results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  <a14:imgEffect>
                      <a14:brightnessContrast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54" y="914400"/>
            <a:ext cx="9076523" cy="5638800"/>
          </a:xfrm>
        </p:spPr>
      </p:pic>
      <p:sp>
        <p:nvSpPr>
          <p:cNvPr id="7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z="105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Page </a:t>
            </a:r>
            <a:fld id="{8EFFA347-5E55-49D3-B6DF-AE8B5071EB03}" type="slidenum">
              <a:rPr lang="en-US" sz="105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>
                <a:defRPr/>
              </a:pPr>
              <a:t>5</a:t>
            </a:fld>
            <a:endParaRPr lang="en-US" sz="105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6380850"/>
      </p:ext>
    </p:extLst>
  </p:cSld>
  <p:clrMapOvr>
    <a:overrideClrMapping bg1="dk2" tx1="lt1" bg2="dk1" tx2="lt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le 18"/>
          <p:cNvSpPr>
            <a:spLocks noGrp="1"/>
          </p:cNvSpPr>
          <p:nvPr>
            <p:ph type="title"/>
          </p:nvPr>
        </p:nvSpPr>
        <p:spPr>
          <a:xfrm>
            <a:off x="228600" y="76200"/>
            <a:ext cx="8763000" cy="2133600"/>
          </a:xfrm>
        </p:spPr>
        <p:txBody>
          <a:bodyPr/>
          <a:lstStyle/>
          <a:p>
            <a:r>
              <a:rPr lang="en-US" sz="4000" dirty="0" smtClean="0">
                <a:latin typeface="+mn-lt"/>
              </a:rPr>
              <a:t>Web-Based Services</a:t>
            </a:r>
            <a:br>
              <a:rPr lang="en-US" sz="4000" dirty="0" smtClean="0">
                <a:latin typeface="+mn-lt"/>
              </a:rPr>
            </a:br>
            <a:r>
              <a:rPr lang="en-US" sz="4000" dirty="0" smtClean="0">
                <a:latin typeface="+mn-lt"/>
              </a:rPr>
              <a:t>Rapid Prototyping</a:t>
            </a:r>
            <a:br>
              <a:rPr lang="en-US" sz="4000" dirty="0" smtClean="0">
                <a:latin typeface="+mn-lt"/>
              </a:rPr>
            </a:br>
            <a:r>
              <a:rPr lang="en-US" sz="3200" dirty="0" smtClean="0">
                <a:solidFill>
                  <a:schemeClr val="tx1"/>
                </a:solidFill>
              </a:rPr>
              <a:t>For Testing and Feedback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819400"/>
            <a:ext cx="8382000" cy="3810000"/>
          </a:xfrm>
        </p:spPr>
        <p:txBody>
          <a:bodyPr/>
          <a:lstStyle/>
          <a:p>
            <a:pPr marL="0" lvl="1" indent="0" eaLnBrk="1" hangingPunct="1">
              <a:buNone/>
              <a:defRPr/>
            </a:pPr>
            <a:r>
              <a:rPr lang="en-US" dirty="0"/>
              <a:t>POWERPOINT AND APPLE KEYNOTE Support clickable links to jump to other slides (posing as web pages).  </a:t>
            </a:r>
            <a:br>
              <a:rPr lang="en-US" dirty="0"/>
            </a:br>
            <a:endParaRPr lang="en-US" sz="1600" dirty="0"/>
          </a:p>
          <a:p>
            <a:pPr marL="0" lvl="1" indent="0" eaLnBrk="1" hangingPunct="1">
              <a:buNone/>
              <a:defRPr/>
            </a:pPr>
            <a:r>
              <a:rPr lang="en-US" dirty="0">
                <a:hlinkClick r:id="rId3"/>
              </a:rPr>
              <a:t>PowerPoint tutorial   www.boxesandarrows.com/view/interactive</a:t>
            </a:r>
            <a:r>
              <a:rPr lang="en-US" dirty="0"/>
              <a:t>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88BD833-3AB8-494C-B5D9-1004E813CA7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44309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>
                <a:solidFill>
                  <a:srgbClr val="FEFEE2"/>
                </a:solidFill>
              </a:rPr>
              <a:t>Apple’s </a:t>
            </a:r>
            <a:r>
              <a:rPr lang="en-US" sz="3200" dirty="0" err="1" smtClean="0">
                <a:solidFill>
                  <a:srgbClr val="FEFEE2"/>
                </a:solidFill>
              </a:rPr>
              <a:t>Keynotopia</a:t>
            </a:r>
            <a:r>
              <a:rPr lang="en-US" sz="3200" dirty="0" smtClean="0">
                <a:solidFill>
                  <a:srgbClr val="FEFEE2"/>
                </a:solidFill>
              </a:rPr>
              <a:t> Website</a:t>
            </a:r>
            <a:endParaRPr lang="en-US" sz="3200" dirty="0">
              <a:solidFill>
                <a:srgbClr val="FEFEE2"/>
              </a:solidFill>
            </a:endParaRPr>
          </a:p>
        </p:txBody>
      </p:sp>
      <p:pic>
        <p:nvPicPr>
          <p:cNvPr id="6" name="Content Placeholder 5" descr="Home page with template array&#10;" title="Apple’s Keynotopia Website"/>
          <p:cNvPicPr>
            <a:picLocks noGrp="1" noChangeAspect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957"/>
          <a:stretch/>
        </p:blipFill>
        <p:spPr>
          <a:xfrm>
            <a:off x="152400" y="1184695"/>
            <a:ext cx="8765875" cy="5638799"/>
          </a:xfr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5A4C84-CA71-46D2-8461-1746E149DFC4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9610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le 18"/>
          <p:cNvSpPr>
            <a:spLocks noGrp="1"/>
          </p:cNvSpPr>
          <p:nvPr>
            <p:ph type="title"/>
          </p:nvPr>
        </p:nvSpPr>
        <p:spPr>
          <a:xfrm>
            <a:off x="76200" y="381000"/>
            <a:ext cx="9067800" cy="1143000"/>
          </a:xfrm>
        </p:spPr>
        <p:txBody>
          <a:bodyPr/>
          <a:lstStyle/>
          <a:p>
            <a:r>
              <a:rPr lang="en-US" dirty="0" smtClean="0"/>
              <a:t>Mobile App Rapid Prototyping Sites</a:t>
            </a:r>
            <a:br>
              <a:rPr lang="en-US" dirty="0" smtClean="0"/>
            </a:br>
            <a:r>
              <a:rPr lang="en-US" sz="4000" dirty="0" smtClean="0">
                <a:solidFill>
                  <a:schemeClr val="tx1"/>
                </a:solidFill>
              </a:rPr>
              <a:t>For Testing and Feedback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200000"/>
              </a:lnSpc>
              <a:spcAft>
                <a:spcPts val="1200"/>
              </a:spcAft>
              <a:buNone/>
              <a:defRPr/>
            </a:pPr>
            <a:r>
              <a:rPr lang="en-US" dirty="0">
                <a:hlinkClick r:id="rId3"/>
              </a:rPr>
              <a:t>KEYNOTE.COM</a:t>
            </a:r>
            <a:r>
              <a:rPr lang="en-US" dirty="0"/>
              <a:t> templates run $50 to $150.</a:t>
            </a:r>
          </a:p>
          <a:p>
            <a:pPr marL="0" indent="0" eaLnBrk="1" hangingPunct="1">
              <a:spcAft>
                <a:spcPts val="1200"/>
              </a:spcAft>
              <a:buNone/>
              <a:defRPr/>
            </a:pPr>
            <a:r>
              <a:rPr lang="en-US" dirty="0" smtClean="0">
                <a:hlinkClick r:id="rId4"/>
              </a:rPr>
              <a:t>PROTO.IO</a:t>
            </a:r>
            <a:r>
              <a:rPr lang="en-US" dirty="0" smtClean="0"/>
              <a:t>  </a:t>
            </a:r>
            <a:r>
              <a:rPr lang="en-US" dirty="0"/>
              <a:t>iPhone and Android Apps. </a:t>
            </a:r>
            <a:br>
              <a:rPr lang="en-US" dirty="0"/>
            </a:br>
            <a:r>
              <a:rPr lang="en-US" dirty="0"/>
              <a:t>Free for 15 days, then $12/mo for students.</a:t>
            </a:r>
          </a:p>
          <a:p>
            <a:pPr marL="0" indent="0" eaLnBrk="1" hangingPunct="1">
              <a:buNone/>
              <a:defRPr/>
            </a:pPr>
            <a:r>
              <a:rPr lang="en-US" dirty="0" smtClean="0">
                <a:hlinkClick r:id="rId5"/>
              </a:rPr>
              <a:t>FLINTO.COM</a:t>
            </a:r>
            <a:r>
              <a:rPr lang="en-US" dirty="0"/>
              <a:t>. iPhone or Android. </a:t>
            </a:r>
            <a:br>
              <a:rPr lang="en-US" dirty="0"/>
            </a:br>
            <a:r>
              <a:rPr lang="en-US" dirty="0"/>
              <a:t>Free for 30 days, then $20 per month.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88BD833-3AB8-494C-B5D9-1004E813CA7F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44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CC"/>
                </a:solidFill>
              </a:rPr>
              <a:t>Blank Slide</a:t>
            </a:r>
            <a:endParaRPr lang="en-US" dirty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8986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zure">
  <a:themeElements>
    <a:clrScheme name="">
      <a:dk1>
        <a:srgbClr val="000000"/>
      </a:dk1>
      <a:lt1>
        <a:srgbClr val="FFFFFF"/>
      </a:lt1>
      <a:dk2>
        <a:srgbClr val="3333FF"/>
      </a:dk2>
      <a:lt2>
        <a:srgbClr val="FFFFFF"/>
      </a:lt2>
      <a:accent1>
        <a:srgbClr val="00CCCC"/>
      </a:accent1>
      <a:accent2>
        <a:srgbClr val="6666FF"/>
      </a:accent2>
      <a:accent3>
        <a:srgbClr val="ADADFF"/>
      </a:accent3>
      <a:accent4>
        <a:srgbClr val="DADADA"/>
      </a:accent4>
      <a:accent5>
        <a:srgbClr val="AAE2E2"/>
      </a:accent5>
      <a:accent6>
        <a:srgbClr val="5C5CE7"/>
      </a:accent6>
      <a:hlink>
        <a:srgbClr val="CCCCFF"/>
      </a:hlink>
      <a:folHlink>
        <a:srgbClr val="CC99FF"/>
      </a:folHlink>
    </a:clrScheme>
    <a:fontScheme name="Azur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zure 1">
        <a:dk1>
          <a:srgbClr val="000000"/>
        </a:dk1>
        <a:lt1>
          <a:srgbClr val="FFFFFF"/>
        </a:lt1>
        <a:dk2>
          <a:srgbClr val="3333FF"/>
        </a:dk2>
        <a:lt2>
          <a:srgbClr val="00FFFF"/>
        </a:lt2>
        <a:accent1>
          <a:srgbClr val="00CCCC"/>
        </a:accent1>
        <a:accent2>
          <a:srgbClr val="6666FF"/>
        </a:accent2>
        <a:accent3>
          <a:srgbClr val="ADADFF"/>
        </a:accent3>
        <a:accent4>
          <a:srgbClr val="DADADA"/>
        </a:accent4>
        <a:accent5>
          <a:srgbClr val="AAE2E2"/>
        </a:accent5>
        <a:accent6>
          <a:srgbClr val="5C5CE7"/>
        </a:accent6>
        <a:hlink>
          <a:srgbClr val="CCCCFF"/>
        </a:hlink>
        <a:folHlink>
          <a:srgbClr val="CC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zure 2">
        <a:dk1>
          <a:srgbClr val="000000"/>
        </a:dk1>
        <a:lt1>
          <a:srgbClr val="CCECFF"/>
        </a:lt1>
        <a:dk2>
          <a:srgbClr val="330099"/>
        </a:dk2>
        <a:lt2>
          <a:srgbClr val="0099CC"/>
        </a:lt2>
        <a:accent1>
          <a:srgbClr val="009999"/>
        </a:accent1>
        <a:accent2>
          <a:srgbClr val="FF99CC"/>
        </a:accent2>
        <a:accent3>
          <a:srgbClr val="E2F4FF"/>
        </a:accent3>
        <a:accent4>
          <a:srgbClr val="000000"/>
        </a:accent4>
        <a:accent5>
          <a:srgbClr val="AACACA"/>
        </a:accent5>
        <a:accent6>
          <a:srgbClr val="E78AB9"/>
        </a:accent6>
        <a:hlink>
          <a:srgbClr val="6600CC"/>
        </a:hlink>
        <a:folHlink>
          <a:srgbClr val="3366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zure 3">
        <a:dk1>
          <a:srgbClr val="000000"/>
        </a:dk1>
        <a:lt1>
          <a:srgbClr val="FFFFFF"/>
        </a:lt1>
        <a:dk2>
          <a:srgbClr val="000000"/>
        </a:dk2>
        <a:lt2>
          <a:srgbClr val="CBCBCB"/>
        </a:lt2>
        <a:accent1>
          <a:srgbClr val="B2B2B2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C8C8C8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3333FF"/>
    </a:dk2>
    <a:lt2>
      <a:srgbClr val="FFFFFF"/>
    </a:lt2>
    <a:accent1>
      <a:srgbClr val="00CCCC"/>
    </a:accent1>
    <a:accent2>
      <a:srgbClr val="6666FF"/>
    </a:accent2>
    <a:accent3>
      <a:srgbClr val="ADADFF"/>
    </a:accent3>
    <a:accent4>
      <a:srgbClr val="DADADA"/>
    </a:accent4>
    <a:accent5>
      <a:srgbClr val="AAE2E2"/>
    </a:accent5>
    <a:accent6>
      <a:srgbClr val="5C5CE7"/>
    </a:accent6>
    <a:hlink>
      <a:srgbClr val="CCCCFF"/>
    </a:hlink>
    <a:folHlink>
      <a:srgbClr val="CC99FF"/>
    </a:folHlink>
  </a:clrScheme>
</a:themeOverride>
</file>

<file path=ppt/theme/themeOverride2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3333FF"/>
    </a:dk2>
    <a:lt2>
      <a:srgbClr val="FFFFFF"/>
    </a:lt2>
    <a:accent1>
      <a:srgbClr val="00CCCC"/>
    </a:accent1>
    <a:accent2>
      <a:srgbClr val="6666FF"/>
    </a:accent2>
    <a:accent3>
      <a:srgbClr val="ADADFF"/>
    </a:accent3>
    <a:accent4>
      <a:srgbClr val="DADADA"/>
    </a:accent4>
    <a:accent5>
      <a:srgbClr val="AAE2E2"/>
    </a:accent5>
    <a:accent6>
      <a:srgbClr val="5C5CE7"/>
    </a:accent6>
    <a:hlink>
      <a:srgbClr val="CCCCFF"/>
    </a:hlink>
    <a:folHlink>
      <a:srgbClr val="CC99FF"/>
    </a:folHlink>
  </a:clrScheme>
</a:themeOverride>
</file>

<file path=ppt/theme/themeOverride3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3333FF"/>
    </a:dk2>
    <a:lt2>
      <a:srgbClr val="FFFFFF"/>
    </a:lt2>
    <a:accent1>
      <a:srgbClr val="00CCCC"/>
    </a:accent1>
    <a:accent2>
      <a:srgbClr val="6666FF"/>
    </a:accent2>
    <a:accent3>
      <a:srgbClr val="ADADFF"/>
    </a:accent3>
    <a:accent4>
      <a:srgbClr val="DADADA"/>
    </a:accent4>
    <a:accent5>
      <a:srgbClr val="AAE2E2"/>
    </a:accent5>
    <a:accent6>
      <a:srgbClr val="5C5CE7"/>
    </a:accent6>
    <a:hlink>
      <a:srgbClr val="CCCCFF"/>
    </a:hlink>
    <a:folHlink>
      <a:srgbClr val="CC99F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349</Words>
  <Application>Microsoft Office PowerPoint</Application>
  <PresentationFormat>On-screen Show (4:3)</PresentationFormat>
  <Paragraphs>49</Paragraphs>
  <Slides>9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Azure</vt:lpstr>
      <vt:lpstr>Designing the Product or Service   Product Costing and Sourcing Components</vt:lpstr>
      <vt:lpstr>Minimum Viable Product (MVP)</vt:lpstr>
      <vt:lpstr>Resources for Physical Product Prototyping and Manufacturing</vt:lpstr>
      <vt:lpstr>ThomasNet.com</vt:lpstr>
      <vt:lpstr>ThomasNet.com Sample Search Results</vt:lpstr>
      <vt:lpstr>Web-Based Services Rapid Prototyping For Testing and Feedback</vt:lpstr>
      <vt:lpstr>Apple’s Keynotopia Website</vt:lpstr>
      <vt:lpstr>Mobile App Rapid Prototyping Sites For Testing and Feedback</vt:lpstr>
      <vt:lpstr>Blank Slide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2016-11-12T04:17:04Z</dcterms:created>
  <dcterms:modified xsi:type="dcterms:W3CDTF">2016-11-14T19:03:49Z</dcterms:modified>
</cp:coreProperties>
</file>