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74" r:id="rId3"/>
    <p:sldId id="275" r:id="rId4"/>
    <p:sldId id="276" r:id="rId5"/>
    <p:sldId id="277" r:id="rId6"/>
    <p:sldId id="280" r:id="rId7"/>
    <p:sldId id="278" r:id="rId8"/>
    <p:sldId id="260" r:id="rId9"/>
    <p:sldId id="279" r:id="rId10"/>
    <p:sldId id="265" r:id="rId11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63561" autoAdjust="0"/>
  </p:normalViewPr>
  <p:slideViewPr>
    <p:cSldViewPr snapToGrid="0">
      <p:cViewPr varScale="1">
        <p:scale>
          <a:sx n="70" d="100"/>
          <a:sy n="70" d="100"/>
        </p:scale>
        <p:origin x="207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7840" cy="466435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40" y="1"/>
            <a:ext cx="3037840" cy="466435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r">
              <a:defRPr sz="1200"/>
            </a:lvl1pPr>
          </a:lstStyle>
          <a:p>
            <a:fld id="{2BCAFC7A-71DD-4C2C-B63D-60FDC7DD5449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4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40" y="8829968"/>
            <a:ext cx="3037840" cy="466434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r">
              <a:defRPr sz="1200"/>
            </a:lvl1pPr>
          </a:lstStyle>
          <a:p>
            <a:fld id="{DA6FC261-E491-4C42-A663-B95247CC4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0316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7840" cy="466435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0" y="1"/>
            <a:ext cx="3037840" cy="466435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r">
              <a:defRPr sz="1200"/>
            </a:lvl1pPr>
          </a:lstStyle>
          <a:p>
            <a:fld id="{D85ECAFD-F005-4163-B10D-85806DC43F93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5" tIns="46587" rIns="93175" bIns="4658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5" tIns="46587" rIns="93175" bIns="4658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8"/>
            <a:ext cx="3037840" cy="466434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0" y="8829968"/>
            <a:ext cx="3037840" cy="466434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r">
              <a:defRPr sz="1200"/>
            </a:lvl1pPr>
          </a:lstStyle>
          <a:p>
            <a:fld id="{333E963C-1534-4F8D-B2A7-66D81AA25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850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do not need to disclose trade secrets or your secret sauce.  Just say you have developed a beverage that tastes better than Coke, but has zero calories; or that you have achieved cold fusion on a sustainable basis.</a:t>
            </a:r>
          </a:p>
          <a:p>
            <a:endParaRPr lang="en-US" dirty="0"/>
          </a:p>
          <a:p>
            <a:r>
              <a:rPr lang="en-US" dirty="0"/>
              <a:t>A photo of prototype or a schematic is recommended, on the title page or the “Solution” page</a:t>
            </a:r>
          </a:p>
          <a:p>
            <a:endParaRPr lang="en-US" dirty="0"/>
          </a:p>
          <a:p>
            <a:r>
              <a:rPr lang="en-US" dirty="0"/>
              <a:t>Do not embed videos, no </a:t>
            </a:r>
            <a:r>
              <a:rPr lang="en-US" dirty="0" err="1"/>
              <a:t>Prezio</a:t>
            </a:r>
            <a:r>
              <a:rPr lang="en-US" dirty="0"/>
              <a:t>.  Your version of a technology may not work on every computer and if the judges can’t see your work they can’t grade it.</a:t>
            </a:r>
          </a:p>
          <a:p>
            <a:r>
              <a:rPr lang="en-US" dirty="0"/>
              <a:t>If you do want to add a video demo, post on YouTube and include a link</a:t>
            </a:r>
          </a:p>
          <a:p>
            <a:endParaRPr lang="en-US" dirty="0"/>
          </a:p>
          <a:p>
            <a:r>
              <a:rPr lang="en-US" dirty="0"/>
              <a:t>Finalists will be notified via email by April 18. </a:t>
            </a:r>
          </a:p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926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2937"/>
            <a:r>
              <a:rPr lang="en-US" dirty="0"/>
              <a:t>Use additional slides if needed to cover this material appropriately.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8866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Use additional slide(s) if needed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7687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2163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All products have competition or alternatives. (Butter is alternative to margarine.)</a:t>
            </a:r>
          </a:p>
          <a:p>
            <a:endParaRPr lang="en-US" dirty="0"/>
          </a:p>
          <a:p>
            <a:r>
              <a:rPr lang="en-US" dirty="0"/>
              <a:t>A table is an effective method for displaying relative strengths and weaknesses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8416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3794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9140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Check patentability at https://patents.google.com/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7291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Use two columns or additional slides if needed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0632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027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400" cap="small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3276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74801" y="4953000"/>
            <a:ext cx="7999315" cy="1074057"/>
          </a:xfrm>
        </p:spPr>
        <p:txBody>
          <a:bodyPr anchor="t">
            <a:normAutofit/>
          </a:bodyPr>
          <a:lstStyle>
            <a:lvl1pPr marL="0" indent="0">
              <a:buNone/>
              <a:defRPr lang="en-US" sz="1800" b="0" i="0" kern="12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4033" y="331651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4953" y="3848610"/>
            <a:ext cx="8825659" cy="588517"/>
          </a:xfrm>
        </p:spPr>
        <p:txBody>
          <a:bodyPr anchor="b">
            <a:normAutofit/>
          </a:bodyPr>
          <a:lstStyle>
            <a:lvl1pPr marL="0" indent="0" algn="l" defTabSz="457200" rtl="0" eaLnBrk="1" latinLnBrk="0" hangingPunct="1">
              <a:buNone/>
              <a:defRPr lang="en-US" sz="3600" b="0" i="0" kern="1200" cap="none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1/11/2023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 descr="An empty placeholder to add an image. Click on the placeholder and select the image that you wish to add"/>
          <p:cNvSpPr>
            <a:spLocks noGrp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 descr="An empty placeholder to add an image. Click on the placeholder and select the image that you wish to add"/>
          <p:cNvSpPr>
            <a:spLocks noGrp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1/11/2023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430213"/>
            <a:ext cx="7423149" cy="5826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1/11/2023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1/11/2023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1/11/2023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7" name="Oval 16"/>
          <p:cNvSpPr/>
          <p:nvPr userDrawn="1"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pPr/>
              <a:t>1/11/2023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14" name="Rectangle 13"/>
          <p:cNvSpPr/>
          <p:nvPr userDrawn="1"/>
        </p:nvSpPr>
        <p:spPr bwMode="blackWhite"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3" r:id="rId14"/>
    <p:sldLayoutId id="2147483665" r:id="rId15"/>
    <p:sldLayoutId id="2147483669" r:id="rId16"/>
    <p:sldLayoutId id="2147483670" r:id="rId17"/>
    <p:sldLayoutId id="2147483658" r:id="rId18"/>
    <p:sldLayoutId id="2147483659" r:id="rId19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oer@entrepreneurshipfoundation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370591" y="614152"/>
            <a:ext cx="8825658" cy="1733265"/>
          </a:xfrm>
        </p:spPr>
        <p:txBody>
          <a:bodyPr/>
          <a:lstStyle/>
          <a:p>
            <a:r>
              <a:rPr lang="en-US" b="1" dirty="0"/>
              <a:t>Company Name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370591" y="2320119"/>
            <a:ext cx="10434721" cy="4012441"/>
          </a:xfrm>
        </p:spPr>
        <p:txBody>
          <a:bodyPr>
            <a:normAutofit/>
          </a:bodyPr>
          <a:lstStyle/>
          <a:p>
            <a:r>
              <a:rPr lang="en-US" sz="4000" cap="none" dirty="0">
                <a:solidFill>
                  <a:schemeClr val="tx1"/>
                </a:solidFill>
                <a:latin typeface="Century Gothic" panose="020B0502020202020204" pitchFamily="34" charset="0"/>
              </a:rPr>
              <a:t>Presented By  </a:t>
            </a:r>
            <a:r>
              <a:rPr lang="en-US" sz="4000" dirty="0">
                <a:solidFill>
                  <a:schemeClr val="tx1"/>
                </a:solidFill>
                <a:latin typeface="Century Gothic" panose="020B0502020202020204" pitchFamily="34" charset="0"/>
              </a:rPr>
              <a:t>[</a:t>
            </a:r>
            <a:r>
              <a:rPr lang="en-US" sz="4000" cap="none" dirty="0">
                <a:solidFill>
                  <a:schemeClr val="tx1"/>
                </a:solidFill>
                <a:latin typeface="Century Gothic" panose="020B0502020202020204" pitchFamily="34" charset="0"/>
              </a:rPr>
              <a:t>Your Name</a:t>
            </a:r>
            <a:r>
              <a:rPr lang="en-US" sz="4000" dirty="0">
                <a:solidFill>
                  <a:schemeClr val="tx1"/>
                </a:solidFill>
                <a:latin typeface="Century Gothic" panose="020B0502020202020204" pitchFamily="34" charset="0"/>
              </a:rPr>
              <a:t>]</a:t>
            </a:r>
          </a:p>
          <a:p>
            <a:r>
              <a:rPr lang="en-US" sz="4000" b="1" cap="none" dirty="0">
                <a:solidFill>
                  <a:schemeClr val="tx1"/>
                </a:solidFill>
                <a:latin typeface="Century Gothic" panose="020B0502020202020204" pitchFamily="34" charset="0"/>
              </a:rPr>
              <a:t>Product name</a:t>
            </a:r>
          </a:p>
          <a:p>
            <a:r>
              <a:rPr lang="en-US" sz="4000" i="1" cap="none" dirty="0">
                <a:solidFill>
                  <a:schemeClr val="tx1"/>
                </a:solidFill>
                <a:latin typeface="Century Gothic" panose="020B0502020202020204" pitchFamily="34" charset="0"/>
              </a:rPr>
              <a:t>Description of product in 8 words or less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AD8861A-E77A-4038-E50A-00B5908EDB3F}"/>
              </a:ext>
            </a:extLst>
          </p:cNvPr>
          <p:cNvSpPr txBox="1"/>
          <p:nvPr/>
        </p:nvSpPr>
        <p:spPr>
          <a:xfrm>
            <a:off x="1370591" y="6017819"/>
            <a:ext cx="104347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Submit by Thursday, April 13, 2023 to  </a:t>
            </a:r>
            <a:r>
              <a:rPr lang="en-US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roer@entrepreneurshipfoundation.org</a:t>
            </a:r>
            <a:br>
              <a:rPr lang="en-US" dirty="0"/>
            </a:br>
            <a:r>
              <a:rPr lang="en-US" dirty="0"/>
              <a:t>Please save filename as [Your Company Name – New Product]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E9EC88-C4EE-C664-3649-87D1F70EA563}"/>
              </a:ext>
            </a:extLst>
          </p:cNvPr>
          <p:cNvSpPr txBox="1"/>
          <p:nvPr/>
        </p:nvSpPr>
        <p:spPr>
          <a:xfrm>
            <a:off x="1370592" y="5575026"/>
            <a:ext cx="1057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Entrepreneurship Foundation CT New Product Competition              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Market Summary </a:t>
            </a:r>
            <a:r>
              <a:rPr lang="en-US" dirty="0"/>
              <a:t>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6111" y="1634883"/>
            <a:ext cx="11050020" cy="4501486"/>
          </a:xfrm>
        </p:spPr>
        <p:txBody>
          <a:bodyPr>
            <a:normAutofit/>
          </a:bodyPr>
          <a:lstStyle/>
          <a:p>
            <a:pPr marL="519113" indent="-519113"/>
            <a:r>
              <a:rPr lang="en-US" sz="3200" dirty="0"/>
              <a:t>SIZE of TARGET MARKET in dollars and number of prospective customers</a:t>
            </a:r>
          </a:p>
          <a:p>
            <a:pPr marL="519113" indent="-519113"/>
            <a:r>
              <a:rPr lang="en-US" sz="3200" dirty="0"/>
              <a:t>CUSTOMER VALIDATION. Research data (e.g. surveys and interviews) that prove enough people will buy your product to earn a profit        </a:t>
            </a:r>
          </a:p>
          <a:p>
            <a:pPr marL="519113" indent="-519113"/>
            <a:r>
              <a:rPr lang="en-US" sz="3200" dirty="0"/>
              <a:t>CHANNELS of MARKETING and DISTRIBUTION. </a:t>
            </a:r>
            <a:br>
              <a:rPr lang="en-US" sz="3200" dirty="0"/>
            </a:br>
            <a:r>
              <a:rPr lang="en-US" sz="3200" dirty="0"/>
              <a:t>How users will become aware of the product.  </a:t>
            </a:r>
          </a:p>
          <a:p>
            <a:pPr marL="519113" indent="-519113"/>
            <a:r>
              <a:rPr lang="en-US" sz="3200" dirty="0"/>
              <a:t>PAYMENT AND DELIVERY process.	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Problem you are solving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6111" y="1692322"/>
            <a:ext cx="10661058" cy="4556077"/>
          </a:xfrm>
        </p:spPr>
        <p:txBody>
          <a:bodyPr>
            <a:normAutofit/>
          </a:bodyPr>
          <a:lstStyle/>
          <a:p>
            <a:pPr marL="519113" indent="-519113"/>
            <a:r>
              <a:rPr lang="en-US" sz="3600" dirty="0"/>
              <a:t>Describe problem</a:t>
            </a:r>
          </a:p>
          <a:p>
            <a:pPr marL="519113" indent="-519113"/>
            <a:r>
              <a:rPr lang="en-US" sz="3600" dirty="0"/>
              <a:t>Evidence that this is a real problem, creating a definite need or intense longing </a:t>
            </a:r>
          </a:p>
          <a:p>
            <a:pPr marL="519113" indent="-519113"/>
            <a:r>
              <a:rPr lang="en-US" sz="3600" dirty="0"/>
              <a:t>Number of people who have this problem (cite source)</a:t>
            </a:r>
          </a:p>
        </p:txBody>
      </p:sp>
    </p:spTree>
    <p:extLst>
      <p:ext uri="{BB962C8B-B14F-4D97-AF65-F5344CB8AC3E}">
        <p14:creationId xmlns:p14="http://schemas.microsoft.com/office/powerpoint/2010/main" val="4016522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Your solution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48471" y="1583140"/>
            <a:ext cx="11070490" cy="4822142"/>
          </a:xfrm>
        </p:spPr>
        <p:txBody>
          <a:bodyPr>
            <a:normAutofit/>
          </a:bodyPr>
          <a:lstStyle/>
          <a:p>
            <a:pPr marL="519113" indent="-519113"/>
            <a:r>
              <a:rPr lang="en-US" sz="3200" dirty="0"/>
              <a:t>Describe how product solves problem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br>
              <a:rPr lang="en-US" sz="3200" dirty="0"/>
            </a:br>
            <a:br>
              <a:rPr lang="en-US" sz="3200" dirty="0"/>
            </a:br>
            <a:r>
              <a:rPr lang="en-US" sz="3200" dirty="0"/>
              <a:t>[</a:t>
            </a:r>
            <a:r>
              <a:rPr lang="en-US" sz="3200" i="1" dirty="0"/>
              <a:t>Insert photo or diagram of product on this page or add a page if needed to show product to best effect</a:t>
            </a:r>
            <a:r>
              <a:rPr lang="en-US" sz="3200" dirty="0"/>
              <a:t>.]</a:t>
            </a:r>
          </a:p>
          <a:p>
            <a:pPr marL="519113" indent="-519113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21445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Competitive Analysis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48471" y="1624084"/>
            <a:ext cx="9975505" cy="4597020"/>
          </a:xfrm>
        </p:spPr>
        <p:txBody>
          <a:bodyPr>
            <a:normAutofit lnSpcReduction="10000"/>
          </a:bodyPr>
          <a:lstStyle/>
          <a:p>
            <a:pPr marL="519113" indent="-519113"/>
            <a:r>
              <a:rPr lang="en-US" sz="3600" dirty="0"/>
              <a:t>List competitors or alternatives and identify their strengths and weaknesses relative to your solution</a:t>
            </a:r>
          </a:p>
          <a:p>
            <a:pPr marL="519113" indent="-519113"/>
            <a:r>
              <a:rPr lang="en-US" sz="3600" dirty="0"/>
              <a:t>Explain how your solution is superior to alternatives and why alternatives do not adequately solve the problem;  </a:t>
            </a:r>
            <a:br>
              <a:rPr lang="en-US" sz="3600" dirty="0"/>
            </a:br>
            <a:r>
              <a:rPr lang="en-US" sz="3600" dirty="0"/>
              <a:t>or explain how your solution addresses an underserved or new market niche </a:t>
            </a:r>
          </a:p>
        </p:txBody>
      </p:sp>
    </p:spTree>
    <p:extLst>
      <p:ext uri="{BB962C8B-B14F-4D97-AF65-F5344CB8AC3E}">
        <p14:creationId xmlns:p14="http://schemas.microsoft.com/office/powerpoint/2010/main" val="2562158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Cost structure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6111" y="1725372"/>
            <a:ext cx="11036373" cy="4195481"/>
          </a:xfrm>
        </p:spPr>
        <p:txBody>
          <a:bodyPr>
            <a:normAutofit fontScale="92500" lnSpcReduction="20000"/>
          </a:bodyPr>
          <a:lstStyle/>
          <a:p>
            <a:pPr marL="519113" indent="-519113"/>
            <a:r>
              <a:rPr lang="en-US" sz="3600" dirty="0"/>
              <a:t>Cost of components (including freight in)</a:t>
            </a:r>
          </a:p>
          <a:p>
            <a:pPr marL="519113" indent="-519113"/>
            <a:r>
              <a:rPr lang="en-US" sz="3600" dirty="0"/>
              <a:t>Processing </a:t>
            </a:r>
          </a:p>
          <a:p>
            <a:pPr marL="1023938" lvl="1" indent="-519113"/>
            <a:r>
              <a:rPr lang="en-US" sz="3400" dirty="0"/>
              <a:t>Labor hours/unit to produce</a:t>
            </a:r>
          </a:p>
          <a:p>
            <a:pPr marL="1023938" lvl="1" indent="-519113"/>
            <a:r>
              <a:rPr lang="en-US" sz="3400" dirty="0"/>
              <a:t>Cost/unit at $25 per hour = $________</a:t>
            </a:r>
          </a:p>
          <a:p>
            <a:pPr marL="519113" indent="-519113"/>
            <a:r>
              <a:rPr lang="en-US" sz="3600" dirty="0"/>
              <a:t>Packaging costs</a:t>
            </a:r>
          </a:p>
          <a:p>
            <a:pPr marL="519113" indent="-519113"/>
            <a:r>
              <a:rPr lang="en-US" sz="3600" dirty="0"/>
              <a:t>Other variable costs (e.g. – licensing fees)</a:t>
            </a:r>
          </a:p>
          <a:p>
            <a:pPr marL="519113" indent="-519113"/>
            <a:r>
              <a:rPr lang="en-US" sz="3600" dirty="0"/>
              <a:t>TOTAL Estimated Cost per Uni</a:t>
            </a:r>
            <a:r>
              <a:rPr lang="en-US" sz="3600" spc="400" dirty="0"/>
              <a:t>t</a:t>
            </a:r>
            <a:r>
              <a:rPr lang="en-US" sz="3600" dirty="0"/>
              <a:t> $</a:t>
            </a:r>
          </a:p>
          <a:p>
            <a:pPr marL="519113" indent="-519113"/>
            <a:r>
              <a:rPr lang="en-US" sz="3600" dirty="0"/>
              <a:t>Competitive Retail price .……. $</a:t>
            </a:r>
          </a:p>
        </p:txBody>
      </p:sp>
    </p:spTree>
    <p:extLst>
      <p:ext uri="{BB962C8B-B14F-4D97-AF65-F5344CB8AC3E}">
        <p14:creationId xmlns:p14="http://schemas.microsoft.com/office/powerpoint/2010/main" val="1639680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Development Stage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6111" y="1528549"/>
            <a:ext cx="11418510" cy="5036024"/>
          </a:xfrm>
        </p:spPr>
        <p:txBody>
          <a:bodyPr>
            <a:normAutofit fontScale="85000" lnSpcReduction="20000"/>
          </a:bodyPr>
          <a:lstStyle/>
          <a:p>
            <a:pPr marL="519113" indent="-519113">
              <a:spcBef>
                <a:spcPts val="2400"/>
              </a:spcBef>
              <a:buSzPct val="140000"/>
              <a:buFont typeface="Century Gothic" panose="020B0502020202020204" pitchFamily="34" charset="0"/>
              <a:buChar char="□"/>
            </a:pPr>
            <a:r>
              <a:rPr lang="en-US" sz="3600" dirty="0"/>
              <a:t>CONCEPT STAGE</a:t>
            </a:r>
          </a:p>
          <a:p>
            <a:pPr marL="519113" indent="-519113">
              <a:spcBef>
                <a:spcPts val="2400"/>
              </a:spcBef>
              <a:buSzPct val="140000"/>
              <a:buFont typeface="Century Gothic" panose="020B0502020202020204" pitchFamily="34" charset="0"/>
              <a:buChar char="□"/>
            </a:pPr>
            <a:r>
              <a:rPr lang="en-US" sz="3600" dirty="0"/>
              <a:t>Prototype in development  </a:t>
            </a:r>
          </a:p>
          <a:p>
            <a:pPr marL="519113" indent="-519113">
              <a:spcBef>
                <a:spcPts val="2400"/>
              </a:spcBef>
              <a:buSzPct val="140000"/>
              <a:buFont typeface="Century Gothic" panose="020B0502020202020204" pitchFamily="34" charset="0"/>
              <a:buChar char="□"/>
            </a:pPr>
            <a:r>
              <a:rPr lang="en-US" sz="3600" dirty="0"/>
              <a:t>ALPHA STAGE: Prototype being lab tested</a:t>
            </a:r>
          </a:p>
          <a:p>
            <a:pPr marL="519113" indent="-519113">
              <a:spcBef>
                <a:spcPts val="2400"/>
              </a:spcBef>
              <a:buSzPct val="140000"/>
              <a:buFont typeface="Century Gothic" panose="020B0502020202020204" pitchFamily="34" charset="0"/>
              <a:buChar char="□"/>
            </a:pPr>
            <a:r>
              <a:rPr lang="en-US" sz="3600" dirty="0"/>
              <a:t>ALPHA STAGE: Prototype has met target specs</a:t>
            </a:r>
          </a:p>
          <a:p>
            <a:pPr marL="519113" indent="-519113">
              <a:spcBef>
                <a:spcPts val="2400"/>
              </a:spcBef>
              <a:buSzPct val="140000"/>
              <a:buFont typeface="Century Gothic" panose="020B0502020202020204" pitchFamily="34" charset="0"/>
              <a:buChar char="□"/>
            </a:pPr>
            <a:r>
              <a:rPr lang="en-US" sz="3600" dirty="0"/>
              <a:t>BETA STAGE:  Level 2 (presentable) prototypes being tested by potential customers</a:t>
            </a:r>
          </a:p>
          <a:p>
            <a:pPr marL="519113" indent="-519113">
              <a:spcBef>
                <a:spcPts val="2400"/>
              </a:spcBef>
              <a:buSzPct val="140000"/>
              <a:buFont typeface="Century Gothic" panose="020B0502020202020204" pitchFamily="34" charset="0"/>
              <a:buChar char="□"/>
            </a:pPr>
            <a:r>
              <a:rPr lang="en-US" sz="3600" dirty="0"/>
              <a:t>PRODUCTION READY: Replicable prototype complete</a:t>
            </a:r>
          </a:p>
          <a:p>
            <a:pPr marL="519113" indent="-519113">
              <a:spcBef>
                <a:spcPts val="2400"/>
              </a:spcBef>
              <a:buSzPct val="140000"/>
              <a:buFont typeface="Century Gothic" panose="020B0502020202020204" pitchFamily="34" charset="0"/>
              <a:buChar char="□"/>
            </a:pPr>
            <a:r>
              <a:rPr lang="en-US" sz="3600" dirty="0"/>
              <a:t>Other 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848224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Patent Status 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6110" y="1719618"/>
            <a:ext cx="11322977" cy="4528781"/>
          </a:xfrm>
        </p:spPr>
        <p:txBody>
          <a:bodyPr>
            <a:normAutofit lnSpcReduction="10000"/>
          </a:bodyPr>
          <a:lstStyle/>
          <a:p>
            <a:pPr marL="519113" indent="-519113">
              <a:buSzPct val="140000"/>
              <a:buFont typeface="Century Gothic" panose="020B0502020202020204" pitchFamily="34" charset="0"/>
              <a:buChar char="□"/>
            </a:pPr>
            <a:r>
              <a:rPr lang="en-US" sz="3600" dirty="0"/>
              <a:t>Already patented by someone else  </a:t>
            </a:r>
          </a:p>
          <a:p>
            <a:pPr marL="519113" indent="-519113">
              <a:buSzPct val="140000"/>
              <a:buFont typeface="Century Gothic" panose="020B0502020202020204" pitchFamily="34" charset="0"/>
              <a:buChar char="□"/>
            </a:pPr>
            <a:r>
              <a:rPr lang="en-US" sz="3600" dirty="0"/>
              <a:t>Not patentable</a:t>
            </a:r>
          </a:p>
          <a:p>
            <a:pPr marL="519113" indent="-519113">
              <a:buSzPct val="140000"/>
              <a:buFont typeface="Century Gothic" panose="020B0502020202020204" pitchFamily="34" charset="0"/>
              <a:buChar char="□"/>
            </a:pPr>
            <a:r>
              <a:rPr lang="en-US" sz="3600" dirty="0"/>
              <a:t>Provisional patent applied for</a:t>
            </a:r>
          </a:p>
          <a:p>
            <a:pPr marL="519113" indent="-519113">
              <a:buSzPct val="140000"/>
              <a:buFont typeface="Century Gothic" panose="020B0502020202020204" pitchFamily="34" charset="0"/>
              <a:buChar char="□"/>
            </a:pPr>
            <a:r>
              <a:rPr lang="en-US" sz="3600" dirty="0"/>
              <a:t>Provisional patent received </a:t>
            </a:r>
          </a:p>
          <a:p>
            <a:pPr marL="519113" indent="-519113">
              <a:buSzPct val="140000"/>
              <a:buFont typeface="Century Gothic" panose="020B0502020202020204" pitchFamily="34" charset="0"/>
              <a:buChar char="□"/>
            </a:pPr>
            <a:r>
              <a:rPr lang="en-US" sz="3600" dirty="0"/>
              <a:t>Full patent applied for</a:t>
            </a:r>
          </a:p>
          <a:p>
            <a:pPr marL="519113" indent="-519113">
              <a:buSzPct val="140000"/>
              <a:buFont typeface="Century Gothic" panose="020B0502020202020204" pitchFamily="34" charset="0"/>
              <a:buChar char="□"/>
            </a:pPr>
            <a:r>
              <a:rPr lang="en-US" sz="3600" dirty="0"/>
              <a:t>Full patent received</a:t>
            </a:r>
          </a:p>
          <a:p>
            <a:pPr marL="519113" indent="-519113">
              <a:buSzPct val="140000"/>
              <a:buFont typeface="Century Gothic" panose="020B0502020202020204" pitchFamily="34" charset="0"/>
              <a:buChar char="□"/>
            </a:pPr>
            <a:r>
              <a:rPr lang="en-US" sz="3600" dirty="0"/>
              <a:t>Other 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584347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Team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118" y="1473958"/>
            <a:ext cx="11125082" cy="5268036"/>
          </a:xfrm>
        </p:spPr>
        <p:txBody>
          <a:bodyPr>
            <a:normAutofit fontScale="92500" lnSpcReduction="10000"/>
          </a:bodyPr>
          <a:lstStyle/>
          <a:p>
            <a:pPr marL="519113" indent="-519113">
              <a:spcBef>
                <a:spcPts val="600"/>
              </a:spcBef>
            </a:pPr>
            <a:r>
              <a:rPr lang="en-US" sz="3600" b="1" dirty="0"/>
              <a:t>Name of Team member #1</a:t>
            </a:r>
          </a:p>
          <a:p>
            <a:pPr marL="1023938" lvl="1" indent="-519113">
              <a:spcBef>
                <a:spcPts val="600"/>
              </a:spcBef>
            </a:pPr>
            <a:r>
              <a:rPr lang="en-US" sz="3600" dirty="0"/>
              <a:t>Function on team  /  Education major</a:t>
            </a:r>
          </a:p>
          <a:p>
            <a:pPr marL="1023938" lvl="1" indent="-519113">
              <a:spcBef>
                <a:spcPts val="600"/>
              </a:spcBef>
            </a:pPr>
            <a:r>
              <a:rPr lang="en-US" sz="3600" dirty="0"/>
              <a:t>Relevant work experience</a:t>
            </a:r>
          </a:p>
          <a:p>
            <a:pPr marL="519113" indent="-519113">
              <a:spcBef>
                <a:spcPts val="1200"/>
              </a:spcBef>
            </a:pPr>
            <a:r>
              <a:rPr lang="en-US" sz="3600" b="1" dirty="0"/>
              <a:t>Name of Team member #2</a:t>
            </a:r>
          </a:p>
          <a:p>
            <a:pPr marL="1023938" lvl="1" indent="-519113">
              <a:spcBef>
                <a:spcPts val="600"/>
              </a:spcBef>
            </a:pPr>
            <a:r>
              <a:rPr lang="en-US" sz="3600" dirty="0"/>
              <a:t>Function on team /  Education major</a:t>
            </a:r>
          </a:p>
          <a:p>
            <a:pPr marL="1023938" lvl="1" indent="-519113">
              <a:spcBef>
                <a:spcPts val="600"/>
              </a:spcBef>
            </a:pPr>
            <a:r>
              <a:rPr lang="en-US" sz="3600" dirty="0"/>
              <a:t>Relevant work experience</a:t>
            </a:r>
          </a:p>
          <a:p>
            <a:pPr marL="519113" indent="-519113">
              <a:spcBef>
                <a:spcPts val="1200"/>
              </a:spcBef>
            </a:pPr>
            <a:r>
              <a:rPr lang="en-US" sz="3600" b="1" dirty="0"/>
              <a:t>Name of Team member #2</a:t>
            </a:r>
          </a:p>
          <a:p>
            <a:pPr marL="1023938" lvl="1" indent="-519113">
              <a:spcBef>
                <a:spcPts val="600"/>
              </a:spcBef>
            </a:pPr>
            <a:r>
              <a:rPr lang="en-US" sz="3600" dirty="0"/>
              <a:t>Function on team /  Education major</a:t>
            </a:r>
          </a:p>
          <a:p>
            <a:pPr marL="1023938" lvl="1" indent="-519113">
              <a:spcBef>
                <a:spcPts val="600"/>
              </a:spcBef>
            </a:pPr>
            <a:r>
              <a:rPr lang="en-US" sz="3600" dirty="0"/>
              <a:t>Relevant work experience</a:t>
            </a:r>
          </a:p>
          <a:p>
            <a:pPr marL="1023938" lvl="1" indent="-519113">
              <a:spcBef>
                <a:spcPts val="600"/>
              </a:spcBef>
            </a:pPr>
            <a:endParaRPr lang="en-US" sz="3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53001"/>
          </a:xfrm>
        </p:spPr>
        <p:txBody>
          <a:bodyPr/>
          <a:lstStyle/>
          <a:p>
            <a:r>
              <a:rPr lang="en-US" b="1" dirty="0"/>
              <a:t>What still needs to be done 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6110" y="1575246"/>
            <a:ext cx="11363919" cy="4195481"/>
          </a:xfrm>
        </p:spPr>
        <p:txBody>
          <a:bodyPr>
            <a:normAutofit/>
          </a:bodyPr>
          <a:lstStyle/>
          <a:p>
            <a:pPr marL="519113" indent="-519113"/>
            <a:r>
              <a:rPr lang="en-US" sz="3600" dirty="0"/>
              <a:t>Next steps to fully develop and test concept</a:t>
            </a:r>
          </a:p>
          <a:p>
            <a:pPr marL="519113" indent="-519113"/>
            <a:r>
              <a:rPr lang="en-US" sz="3600" dirty="0"/>
              <a:t>Resources needed (e.g. – the skills, capital) to refine a replicable market-ready product </a:t>
            </a:r>
          </a:p>
          <a:p>
            <a:pPr marL="519113" indent="-519113"/>
            <a:r>
              <a:rPr lang="en-US" sz="3600" dirty="0"/>
              <a:t>It will take (realistically) ___ months to get to this final stage</a:t>
            </a:r>
          </a:p>
        </p:txBody>
      </p:sp>
    </p:spTree>
    <p:extLst>
      <p:ext uri="{BB962C8B-B14F-4D97-AF65-F5344CB8AC3E}">
        <p14:creationId xmlns:p14="http://schemas.microsoft.com/office/powerpoint/2010/main" val="2046524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usiness Strategy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usiness plan presentation (Ion green design, widescreen).potx" id="{866C028E-10C7-4672-8238-17D4366C073A}" vid="{2A820B7E-5093-43C8-ABD0-FF5B957D5E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plan presentation (Ion green design, widescreen)</Template>
  <TotalTime>15361</TotalTime>
  <Words>640</Words>
  <Application>Microsoft Office PowerPoint</Application>
  <PresentationFormat>Widescreen</PresentationFormat>
  <Paragraphs>103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Gothic</vt:lpstr>
      <vt:lpstr>Wingdings 3</vt:lpstr>
      <vt:lpstr>Business Strategy</vt:lpstr>
      <vt:lpstr>Company Name</vt:lpstr>
      <vt:lpstr>Problem you are solving</vt:lpstr>
      <vt:lpstr>Your solution</vt:lpstr>
      <vt:lpstr>Competitive Analysis</vt:lpstr>
      <vt:lpstr>Cost structure</vt:lpstr>
      <vt:lpstr>Development Stage</vt:lpstr>
      <vt:lpstr>Patent Status  </vt:lpstr>
      <vt:lpstr>The Team</vt:lpstr>
      <vt:lpstr>What still needs to be done  </vt:lpstr>
      <vt:lpstr>Market Summary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Company Name</dc:title>
  <dc:creator>Mike Roer</dc:creator>
  <cp:lastModifiedBy>Mike Roer</cp:lastModifiedBy>
  <cp:revision>24</cp:revision>
  <cp:lastPrinted>2023-01-19T02:10:31Z</cp:lastPrinted>
  <dcterms:created xsi:type="dcterms:W3CDTF">2023-01-11T01:59:16Z</dcterms:created>
  <dcterms:modified xsi:type="dcterms:W3CDTF">2023-01-21T21:19:27Z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