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4" r:id="rId3"/>
    <p:sldId id="275" r:id="rId4"/>
    <p:sldId id="265" r:id="rId5"/>
    <p:sldId id="391" r:id="rId6"/>
    <p:sldId id="396" r:id="rId7"/>
    <p:sldId id="261" r:id="rId8"/>
    <p:sldId id="276" r:id="rId9"/>
    <p:sldId id="386" r:id="rId10"/>
    <p:sldId id="395" r:id="rId11"/>
    <p:sldId id="392" r:id="rId12"/>
    <p:sldId id="394" r:id="rId13"/>
    <p:sldId id="277" r:id="rId14"/>
    <p:sldId id="388" r:id="rId15"/>
    <p:sldId id="387" r:id="rId16"/>
    <p:sldId id="260" r:id="rId17"/>
    <p:sldId id="390" r:id="rId18"/>
    <p:sldId id="280" r:id="rId19"/>
    <p:sldId id="279" r:id="rId20"/>
    <p:sldId id="385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63561" autoAdjust="0"/>
  </p:normalViewPr>
  <p:slideViewPr>
    <p:cSldViewPr snapToGrid="0">
      <p:cViewPr varScale="1">
        <p:scale>
          <a:sx n="70" d="100"/>
          <a:sy n="70" d="100"/>
        </p:scale>
        <p:origin x="18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do not need to disclose trade secrets or your secret sauce.  Just say you have developed a beverage that tastes better than Coke, but has zero calories.</a:t>
            </a: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Patents and trademarks can be Barriers to Entry.  If you are relying on patenting, what is the status of your patent?</a:t>
            </a:r>
          </a:p>
          <a:p>
            <a:r>
              <a:rPr lang="en-US" dirty="0"/>
              <a:t>Have you filed? Have you done a patent search to see if someone else has already patented the idea?</a:t>
            </a:r>
          </a:p>
          <a:p>
            <a:r>
              <a:rPr lang="en-US" dirty="0"/>
              <a:t>Have you spoken with a patent attorney to determine if indeed the concept is patentable? </a:t>
            </a:r>
          </a:p>
          <a:p>
            <a:r>
              <a:rPr lang="en-US" dirty="0"/>
              <a:t>(A product has to be UNIQUE and NOT OBVIOUS in order to be patentable.)</a:t>
            </a:r>
          </a:p>
        </p:txBody>
      </p:sp>
    </p:spTree>
    <p:extLst>
      <p:ext uri="{BB962C8B-B14F-4D97-AF65-F5344CB8AC3E}">
        <p14:creationId xmlns:p14="http://schemas.microsoft.com/office/powerpoint/2010/main" val="45325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Address Inertia: How will you get customers to change what they are using now?</a:t>
            </a:r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you are selling via a website, explain how you will reach customers and incentivize them to visit the site, and once there, to buy.</a:t>
            </a:r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2937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Who will answer the phone and talk customers through how to assemble product, resolve complaints about missing parts, or inoperable components? </a:t>
            </a:r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Whatever your product or service, something will always go wrong (Murphy’s Law).  Addressing those issues will have a cost. </a:t>
            </a:r>
            <a:endParaRPr lang="en-US" sz="1200" dirty="0"/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2937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37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37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90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two columns or additional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Use two columns or additional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914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02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additional slide(s) if needed.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startups fail, not because they fail to build what they set out to build, but because they waste time, money, and effort building the wrong product.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problem well stated is a problem half-solved.”  - Charles Kettering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68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21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/>
            <a:r>
              <a:rPr lang="en-US" dirty="0"/>
              <a:t>Use additional slides if needed to cover this material appropriately.</a:t>
            </a:r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CC00"/>
                </a:solidFill>
              </a:rPr>
              <a:t>Document</a:t>
            </a:r>
            <a:r>
              <a:rPr lang="en-US" dirty="0"/>
              <a:t> </a:t>
            </a:r>
            <a:r>
              <a:rPr lang="en-US" dirty="0">
                <a:solidFill>
                  <a:srgbClr val="FFCC00"/>
                </a:solidFill>
              </a:rPr>
              <a:t>the </a:t>
            </a:r>
            <a:r>
              <a:rPr lang="en-US" b="1" dirty="0">
                <a:solidFill>
                  <a:srgbClr val="FFCC00"/>
                </a:solidFill>
              </a:rPr>
              <a:t>number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/>
              <a:t>of prospects that have the specific need.  (Not world census data.) </a:t>
            </a:r>
          </a:p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2937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/>
            <a:r>
              <a:rPr lang="en-US" dirty="0"/>
              <a:t>Don’t say “approximately”.  Track down the exact number.  If your customers are trial law firms in your county, contact the bar association to find out how many members they have, exactly.</a:t>
            </a:r>
          </a:p>
          <a:p>
            <a:pPr defTabSz="912937"/>
            <a:r>
              <a:rPr lang="en-US" dirty="0"/>
              <a:t>Be resourceful: contact the Harvard Law Review and ask them how many subscribers they have in your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2937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products have alternatives. (Butter is alternative to margarine.)</a:t>
            </a:r>
          </a:p>
          <a:p>
            <a:r>
              <a:rPr lang="en-US" dirty="0"/>
              <a:t>A table is an effective method for displaying relative strengths and weaknesses.</a:t>
            </a:r>
          </a:p>
        </p:txBody>
      </p:sp>
    </p:spTree>
    <p:extLst>
      <p:ext uri="{BB962C8B-B14F-4D97-AF65-F5344CB8AC3E}">
        <p14:creationId xmlns:p14="http://schemas.microsoft.com/office/powerpoint/2010/main" val="140284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1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 descr="An empty placeholder to add an image. Click on the placeholder and select the image that you wish to add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 descr="An empty placeholder to add an image. Click on the placeholder and select the image that you wish to add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4" name="Rectangle 13"/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591" y="614152"/>
            <a:ext cx="8825658" cy="1733265"/>
          </a:xfrm>
        </p:spPr>
        <p:txBody>
          <a:bodyPr/>
          <a:lstStyle/>
          <a:p>
            <a:r>
              <a:rPr lang="en-US" b="1" dirty="0"/>
              <a:t>Company Name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0591" y="2320119"/>
            <a:ext cx="10434721" cy="4012441"/>
          </a:xfrm>
        </p:spPr>
        <p:txBody>
          <a:bodyPr>
            <a:normAutofit/>
          </a:bodyPr>
          <a:lstStyle/>
          <a:p>
            <a:r>
              <a:rPr lang="en-US" sz="40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Presented By  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[</a:t>
            </a:r>
            <a:r>
              <a:rPr lang="en-US" sz="400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Your Name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]</a:t>
            </a:r>
          </a:p>
          <a:p>
            <a:endParaRPr lang="en-US" sz="2400" b="1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000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Product or Service </a:t>
            </a:r>
            <a:r>
              <a:rPr lang="en-US" sz="4000" i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name with description in 8 words or 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8861A-E77A-4038-E50A-00B5908EDB3F}"/>
              </a:ext>
            </a:extLst>
          </p:cNvPr>
          <p:cNvSpPr txBox="1"/>
          <p:nvPr/>
        </p:nvSpPr>
        <p:spPr>
          <a:xfrm>
            <a:off x="1370591" y="6017819"/>
            <a:ext cx="1043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Entrepreneurship Foundation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9EC88-C4EE-C664-3649-87D1F70EA563}"/>
              </a:ext>
            </a:extLst>
          </p:cNvPr>
          <p:cNvSpPr txBox="1"/>
          <p:nvPr/>
        </p:nvSpPr>
        <p:spPr>
          <a:xfrm>
            <a:off x="1370592" y="5575026"/>
            <a:ext cx="1057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Barriers to Entry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830" y="1487606"/>
            <a:ext cx="11969086" cy="473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  How will you keep others from copying your idea?</a:t>
            </a:r>
            <a:br>
              <a:rPr lang="en-US" sz="3600" dirty="0"/>
            </a:br>
            <a:endParaRPr lang="en-US" sz="1700" dirty="0"/>
          </a:p>
          <a:p>
            <a:pPr marL="903288" lvl="1" indent="-571500" defTabSz="739775" eaLnBrk="1" hangingPunct="1">
              <a:buFont typeface="Courier New" panose="02070309020205020404" pitchFamily="49" charset="0"/>
              <a:buChar char="o"/>
              <a:defRPr/>
            </a:pPr>
            <a:r>
              <a:rPr lang="en-US" sz="3600" u="sng" dirty="0">
                <a:solidFill>
                  <a:srgbClr val="FFCC00"/>
                </a:solidFill>
              </a:rPr>
              <a:t>Lead time advantage</a:t>
            </a:r>
            <a:r>
              <a:rPr lang="en-US" sz="3600" dirty="0"/>
              <a:t>  Would it take competitors years to reproduce your technology?</a:t>
            </a:r>
            <a:endParaRPr lang="en-US" sz="2800" dirty="0"/>
          </a:p>
          <a:p>
            <a:pPr marL="903288" lvl="1" indent="-571500" defTabSz="739775" eaLnBrk="1" hangingPunct="1">
              <a:buFont typeface="Courier New" panose="02070309020205020404" pitchFamily="49" charset="0"/>
              <a:buChar char="o"/>
              <a:defRPr/>
            </a:pPr>
            <a:r>
              <a:rPr lang="en-US" sz="3600" u="sng" dirty="0">
                <a:solidFill>
                  <a:srgbClr val="FFCC00"/>
                </a:solidFill>
              </a:rPr>
              <a:t>Major Customer  locked in </a:t>
            </a:r>
            <a:r>
              <a:rPr lang="en-US" sz="3600" dirty="0"/>
              <a:t> </a:t>
            </a:r>
          </a:p>
          <a:p>
            <a:pPr marL="903288" lvl="1" indent="-571500" defTabSz="739775" eaLnBrk="1" hangingPunct="1">
              <a:buFont typeface="Courier New" panose="02070309020205020404" pitchFamily="49" charset="0"/>
              <a:buChar char="o"/>
              <a:defRPr/>
            </a:pPr>
            <a:r>
              <a:rPr lang="en-US" sz="3600" u="sng" dirty="0">
                <a:solidFill>
                  <a:srgbClr val="FFCC00"/>
                </a:solidFill>
              </a:rPr>
              <a:t>Critical suppliers locked in</a:t>
            </a:r>
          </a:p>
          <a:p>
            <a:pPr marL="903288" lvl="1" indent="-571500" defTabSz="739775" eaLnBrk="1" hangingPunct="1">
              <a:buFont typeface="Courier New" panose="02070309020205020404" pitchFamily="49" charset="0"/>
              <a:buChar char="o"/>
              <a:defRPr/>
            </a:pPr>
            <a:r>
              <a:rPr lang="en-US" sz="3600" u="sng" dirty="0">
                <a:solidFill>
                  <a:srgbClr val="FFCC00"/>
                </a:solidFill>
              </a:rPr>
              <a:t>Patent</a:t>
            </a:r>
          </a:p>
          <a:p>
            <a:pPr marL="519113" indent="-519113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78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Sales Plan  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6073" y="1634883"/>
            <a:ext cx="11055927" cy="4501486"/>
          </a:xfrm>
        </p:spPr>
        <p:txBody>
          <a:bodyPr>
            <a:normAutofit/>
          </a:bodyPr>
          <a:lstStyle/>
          <a:p>
            <a:pPr marL="519113" indent="-519113">
              <a:lnSpc>
                <a:spcPct val="150000"/>
              </a:lnSpc>
            </a:pPr>
            <a:r>
              <a:rPr lang="en-US" sz="3200" dirty="0"/>
              <a:t>HOW USERS WILL BECOME AWARE OF THE PRODUCT.  </a:t>
            </a:r>
          </a:p>
          <a:p>
            <a:pPr marL="519113" indent="-519113">
              <a:lnSpc>
                <a:spcPct val="150000"/>
              </a:lnSpc>
            </a:pPr>
            <a:r>
              <a:rPr lang="en-US" sz="3200" dirty="0"/>
              <a:t>HOW YOU WILL GET THEM TO BUY. </a:t>
            </a:r>
          </a:p>
          <a:p>
            <a:pPr marL="519113" indent="-519113">
              <a:lnSpc>
                <a:spcPct val="150000"/>
              </a:lnSpc>
            </a:pPr>
            <a:r>
              <a:rPr lang="en-US" sz="3200" dirty="0"/>
              <a:t>WHO WILL CLOSE THE SALE?</a:t>
            </a:r>
          </a:p>
          <a:p>
            <a:pPr marL="519113" indent="-519113">
              <a:lnSpc>
                <a:spcPct val="150000"/>
              </a:lnSpc>
            </a:pPr>
            <a:r>
              <a:rPr lang="en-US" sz="3200" dirty="0"/>
              <a:t>PAYMENT AND DELIVERY process.	 </a:t>
            </a:r>
          </a:p>
        </p:txBody>
      </p:sp>
    </p:spTree>
    <p:extLst>
      <p:ext uri="{BB962C8B-B14F-4D97-AF65-F5344CB8AC3E}">
        <p14:creationId xmlns:p14="http://schemas.microsoft.com/office/powerpoint/2010/main" val="239385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Production and Delivery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764" y="1634883"/>
            <a:ext cx="11197367" cy="4501486"/>
          </a:xfrm>
        </p:spPr>
        <p:txBody>
          <a:bodyPr>
            <a:normAutofit/>
          </a:bodyPr>
          <a:lstStyle/>
          <a:p>
            <a:pPr marL="519113" indent="-519113"/>
            <a:r>
              <a:rPr lang="en-US" sz="3200" dirty="0"/>
              <a:t>WHO WILL PRODUCE THE PRODUCT OR SERVICE?</a:t>
            </a:r>
            <a:br>
              <a:rPr lang="en-US" sz="3200" dirty="0"/>
            </a:br>
            <a:endParaRPr lang="en-US" sz="3200" dirty="0"/>
          </a:p>
          <a:p>
            <a:pPr marL="519113" indent="-519113"/>
            <a:r>
              <a:rPr lang="en-US" sz="3200" dirty="0"/>
              <a:t>HOW WILL YOU DELIVER THE PRODUCT OR SERVICE?</a:t>
            </a:r>
            <a:br>
              <a:rPr lang="en-US" sz="3200" dirty="0"/>
            </a:br>
            <a:endParaRPr lang="en-US" sz="3200" dirty="0"/>
          </a:p>
          <a:p>
            <a:pPr marL="519113" indent="-519113"/>
            <a:r>
              <a:rPr lang="en-US" sz="3200" dirty="0"/>
              <a:t>WHO WILL PROVIDE POST-SALES SUPPORT? </a:t>
            </a:r>
          </a:p>
        </p:txBody>
      </p:sp>
    </p:spTree>
    <p:extLst>
      <p:ext uri="{BB962C8B-B14F-4D97-AF65-F5344CB8AC3E}">
        <p14:creationId xmlns:p14="http://schemas.microsoft.com/office/powerpoint/2010/main" val="250610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438768"/>
            <a:ext cx="11036373" cy="5275931"/>
          </a:xfrm>
        </p:spPr>
        <p:txBody>
          <a:bodyPr>
            <a:normAutofit fontScale="92500" lnSpcReduction="10000"/>
          </a:bodyPr>
          <a:lstStyle/>
          <a:p>
            <a:pPr marL="519113" indent="-519113"/>
            <a:r>
              <a:rPr lang="en-US" sz="3600" dirty="0"/>
              <a:t>Cost of components (including freight in)</a:t>
            </a:r>
          </a:p>
          <a:p>
            <a:pPr marL="519113" indent="-519113"/>
            <a:r>
              <a:rPr lang="en-US" sz="3600" dirty="0"/>
              <a:t>Processing </a:t>
            </a:r>
          </a:p>
          <a:p>
            <a:pPr marL="1023938" lvl="1" indent="-519113"/>
            <a:r>
              <a:rPr lang="en-US" sz="3400" dirty="0"/>
              <a:t>Labor hours/unit to produce</a:t>
            </a:r>
          </a:p>
          <a:p>
            <a:pPr marL="1023938" lvl="1" indent="-519113"/>
            <a:r>
              <a:rPr lang="en-US" sz="3400" dirty="0"/>
              <a:t>Cost/unit at $25 per hour = $________</a:t>
            </a:r>
          </a:p>
          <a:p>
            <a:pPr marL="519113" indent="-519113"/>
            <a:r>
              <a:rPr lang="en-US" sz="3600" dirty="0"/>
              <a:t>Packaging costs</a:t>
            </a:r>
          </a:p>
          <a:p>
            <a:pPr marL="519113" indent="-519113"/>
            <a:r>
              <a:rPr lang="en-US" sz="3600" dirty="0"/>
              <a:t>Post-sale customer service</a:t>
            </a:r>
          </a:p>
          <a:p>
            <a:pPr marL="519113" indent="-519113"/>
            <a:r>
              <a:rPr lang="en-US" sz="3600" dirty="0"/>
              <a:t>Other variable costs (e.g. – licensing fees)</a:t>
            </a:r>
          </a:p>
          <a:p>
            <a:pPr marL="519113" indent="-519113"/>
            <a:r>
              <a:rPr lang="en-US" sz="3600" dirty="0"/>
              <a:t>TOTAL Estimated Cost per Uni</a:t>
            </a:r>
            <a:r>
              <a:rPr lang="en-US" sz="3600" spc="400" dirty="0"/>
              <a:t>t</a:t>
            </a:r>
            <a:r>
              <a:rPr lang="en-US" sz="3600" dirty="0"/>
              <a:t> $</a:t>
            </a:r>
          </a:p>
          <a:p>
            <a:pPr marL="519113" indent="-519113"/>
            <a:r>
              <a:rPr lang="en-US" sz="3600" dirty="0"/>
              <a:t>Competitive Retail price .……. $</a:t>
            </a:r>
          </a:p>
        </p:txBody>
      </p:sp>
    </p:spTree>
    <p:extLst>
      <p:ext uri="{BB962C8B-B14F-4D97-AF65-F5344CB8AC3E}">
        <p14:creationId xmlns:p14="http://schemas.microsoft.com/office/powerpoint/2010/main" val="163968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725372"/>
            <a:ext cx="11036373" cy="4195481"/>
          </a:xfrm>
        </p:spPr>
        <p:txBody>
          <a:bodyPr>
            <a:normAutofit lnSpcReduction="10000"/>
          </a:bodyPr>
          <a:lstStyle/>
          <a:p>
            <a:pPr marL="519113" indent="-519113">
              <a:tabLst>
                <a:tab pos="8858250" algn="r"/>
              </a:tabLst>
            </a:pPr>
            <a:r>
              <a:rPr lang="en-US" sz="3600" dirty="0"/>
              <a:t>Cost of components	$12</a:t>
            </a:r>
          </a:p>
          <a:p>
            <a:pPr marL="519113" lvl="1" indent="-519113">
              <a:tabLst>
                <a:tab pos="8858250" algn="r"/>
              </a:tabLst>
            </a:pPr>
            <a:r>
              <a:rPr lang="en-US" sz="3400" dirty="0"/>
              <a:t>Labor hours/unit to produce</a:t>
            </a:r>
            <a:br>
              <a:rPr lang="en-US" sz="3400" dirty="0"/>
            </a:br>
            <a:r>
              <a:rPr lang="en-US" sz="3400" dirty="0"/>
              <a:t>Cost/unit at $25 per hour = 	$12</a:t>
            </a:r>
          </a:p>
          <a:p>
            <a:pPr marL="519113" indent="-519113">
              <a:tabLst>
                <a:tab pos="8858250" algn="r"/>
              </a:tabLst>
            </a:pPr>
            <a:r>
              <a:rPr lang="en-US" sz="3600" dirty="0"/>
              <a:t>Packaging costs	$2</a:t>
            </a:r>
          </a:p>
          <a:p>
            <a:pPr marL="519113" indent="-519113">
              <a:tabLst>
                <a:tab pos="8858250" algn="r"/>
              </a:tabLst>
            </a:pPr>
            <a:r>
              <a:rPr lang="en-US" sz="3600" dirty="0"/>
              <a:t>Other variable costs (web tools) 	$8</a:t>
            </a:r>
          </a:p>
          <a:p>
            <a:pPr marL="519113" indent="-519113">
              <a:tabLst>
                <a:tab pos="8858250" algn="r"/>
              </a:tabLst>
            </a:pPr>
            <a:r>
              <a:rPr lang="en-US" sz="3600" dirty="0"/>
              <a:t>TOTAL Estimated Cost per Uni</a:t>
            </a:r>
            <a:r>
              <a:rPr lang="en-US" sz="3600" spc="400" dirty="0"/>
              <a:t>t	</a:t>
            </a:r>
            <a:r>
              <a:rPr lang="en-US" sz="3600" dirty="0"/>
              <a:t>$34</a:t>
            </a:r>
          </a:p>
          <a:p>
            <a:pPr marL="519113" indent="-519113">
              <a:tabLst>
                <a:tab pos="8858250" algn="r"/>
              </a:tabLst>
            </a:pPr>
            <a:r>
              <a:rPr lang="en-US" sz="3600" dirty="0"/>
              <a:t>Competitive Retail price	$100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C4594-0D9F-203A-6BEC-6DE56AFA03B6}"/>
              </a:ext>
            </a:extLst>
          </p:cNvPr>
          <p:cNvSpPr txBox="1"/>
          <p:nvPr/>
        </p:nvSpPr>
        <p:spPr>
          <a:xfrm rot="20394814">
            <a:off x="6238413" y="448685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5A8BA-3FCB-CCCB-4C59-FE2FE78D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26165"/>
              </p:ext>
            </p:extLst>
          </p:nvPr>
        </p:nvGraphicFramePr>
        <p:xfrm>
          <a:off x="-2" y="0"/>
          <a:ext cx="12192001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087">
                  <a:extLst>
                    <a:ext uri="{9D8B030D-6E8A-4147-A177-3AD203B41FA5}">
                      <a16:colId xmlns:a16="http://schemas.microsoft.com/office/drawing/2014/main" val="2682388093"/>
                    </a:ext>
                  </a:extLst>
                </a:gridCol>
                <a:gridCol w="6237477">
                  <a:extLst>
                    <a:ext uri="{9D8B030D-6E8A-4147-A177-3AD203B41FA5}">
                      <a16:colId xmlns:a16="http://schemas.microsoft.com/office/drawing/2014/main" val="361780049"/>
                    </a:ext>
                  </a:extLst>
                </a:gridCol>
                <a:gridCol w="4733437">
                  <a:extLst>
                    <a:ext uri="{9D8B030D-6E8A-4147-A177-3AD203B41FA5}">
                      <a16:colId xmlns:a16="http://schemas.microsoft.com/office/drawing/2014/main" val="3561061566"/>
                    </a:ext>
                  </a:extLst>
                </a:gridCol>
              </a:tblGrid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QTY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Material(s)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Cost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340817840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Pack Sandpaper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$19.97 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2674853191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Gallon of Polyurethane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$49.96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017427716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7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 Poly Stain Brushes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$20.00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3309872187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3’’ Foam Poly brushes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$10.00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2943468251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Gallon of Stain (color)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$30.98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080549566"/>
                  </a:ext>
                </a:extLst>
              </a:tr>
              <a:tr h="5617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Varathane</a:t>
                      </a:r>
                      <a:r>
                        <a:rPr lang="en-US" sz="2800" b="1" dirty="0">
                          <a:effectLst/>
                        </a:rPr>
                        <a:t> - Wood Conditioner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$18.38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2211094576"/>
                  </a:ext>
                </a:extLst>
              </a:tr>
              <a:tr h="585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Pound box of decking screws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$11.97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3140962588"/>
                  </a:ext>
                </a:extLst>
              </a:tr>
              <a:tr h="556343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Inscription Plaques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$40.00 (including set up)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042282267"/>
                  </a:ext>
                </a:extLst>
              </a:tr>
              <a:tr h="1004607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in. x 4 in. x 8 ft.  Pretreated Wood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 Depot</a:t>
                      </a:r>
                      <a:endParaRPr lang="en-US" sz="2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$82.90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908695061"/>
                  </a:ext>
                </a:extLst>
              </a:tr>
              <a:tr h="592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 Total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All Materials per product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$284.16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17" marR="82317" marT="0" marB="0"/>
                </a:tc>
                <a:extLst>
                  <a:ext uri="{0D108BD9-81ED-4DB2-BD59-A6C34878D82A}">
                    <a16:rowId xmlns:a16="http://schemas.microsoft.com/office/drawing/2014/main" val="15460393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AF66FE-9DD4-F0D7-D0CD-66AEFA624D6F}"/>
              </a:ext>
            </a:extLst>
          </p:cNvPr>
          <p:cNvSpPr txBox="1"/>
          <p:nvPr/>
        </p:nvSpPr>
        <p:spPr>
          <a:xfrm rot="20394814">
            <a:off x="4803720" y="1367459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18" y="1473958"/>
            <a:ext cx="11125082" cy="5268036"/>
          </a:xfrm>
        </p:spPr>
        <p:txBody>
          <a:bodyPr>
            <a:normAutofit fontScale="92500" lnSpcReduction="10000"/>
          </a:bodyPr>
          <a:lstStyle/>
          <a:p>
            <a:pPr marL="519113" indent="-519113">
              <a:spcBef>
                <a:spcPts val="600"/>
              </a:spcBef>
            </a:pPr>
            <a:r>
              <a:rPr lang="en-US" sz="3600" b="1" dirty="0"/>
              <a:t>Name of Team member #1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Function on team  /  Education major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Relevant work experience</a:t>
            </a:r>
          </a:p>
          <a:p>
            <a:pPr marL="519113" indent="-519113">
              <a:spcBef>
                <a:spcPts val="1200"/>
              </a:spcBef>
            </a:pPr>
            <a:r>
              <a:rPr lang="en-US" sz="3600" b="1" dirty="0"/>
              <a:t>Name of Team member #2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Function on team /  Education major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Relevant work experience</a:t>
            </a:r>
          </a:p>
          <a:p>
            <a:pPr marL="519113" indent="-519113">
              <a:spcBef>
                <a:spcPts val="1200"/>
              </a:spcBef>
            </a:pPr>
            <a:r>
              <a:rPr lang="en-US" sz="3600" b="1" dirty="0"/>
              <a:t>Name of Team member #2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Function on team /  Education major</a:t>
            </a:r>
          </a:p>
          <a:p>
            <a:pPr marL="1023938" lvl="1" indent="-519113">
              <a:spcBef>
                <a:spcPts val="600"/>
              </a:spcBef>
            </a:pPr>
            <a:r>
              <a:rPr lang="en-US" sz="3600" dirty="0"/>
              <a:t>Relevant work experience</a:t>
            </a:r>
          </a:p>
          <a:p>
            <a:pPr marL="1023938" lvl="1" indent="-519113">
              <a:spcBef>
                <a:spcPts val="600"/>
              </a:spcBef>
            </a:pP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18" y="1473958"/>
            <a:ext cx="11429882" cy="526803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518795" indent="-518795">
              <a:spcBef>
                <a:spcPts val="600"/>
              </a:spcBef>
            </a:pPr>
            <a:r>
              <a:rPr lang="en-US" sz="3600" b="1" dirty="0"/>
              <a:t>Michael Brookman</a:t>
            </a:r>
            <a:endParaRPr lang="en-US" dirty="0"/>
          </a:p>
          <a:p>
            <a:pPr marL="1023620" lvl="1" indent="-518795">
              <a:spcBef>
                <a:spcPts val="600"/>
              </a:spcBef>
            </a:pPr>
            <a:r>
              <a:rPr lang="en-US" sz="3600" dirty="0"/>
              <a:t>Function on team  /  BA/MA Chemistry</a:t>
            </a:r>
          </a:p>
          <a:p>
            <a:pPr marL="1023620" lvl="1" indent="-518795">
              <a:spcBef>
                <a:spcPts val="600"/>
              </a:spcBef>
            </a:pPr>
            <a:r>
              <a:rPr lang="en-US" sz="3600" dirty="0"/>
              <a:t>Relevant experience: Product Manager to President in Medical, Aviation, Safety, Energy Markets.</a:t>
            </a:r>
          </a:p>
          <a:p>
            <a:pPr marL="518795" indent="-518795">
              <a:spcBef>
                <a:spcPts val="1200"/>
              </a:spcBef>
            </a:pPr>
            <a:r>
              <a:rPr lang="en-US" sz="3600" b="1" dirty="0"/>
              <a:t>Mike Trahan</a:t>
            </a:r>
          </a:p>
          <a:p>
            <a:pPr marL="1023620" lvl="1" indent="-518795">
              <a:spcBef>
                <a:spcPts val="600"/>
              </a:spcBef>
            </a:pPr>
            <a:r>
              <a:rPr lang="en-US" sz="3600" dirty="0"/>
              <a:t>Marketing/Gov't Affairs / BA Business</a:t>
            </a:r>
          </a:p>
          <a:p>
            <a:pPr marL="1023620" lvl="1" indent="-518795">
              <a:spcBef>
                <a:spcPts val="600"/>
              </a:spcBef>
            </a:pPr>
            <a:r>
              <a:rPr lang="en-US" sz="3600" dirty="0"/>
              <a:t>Current Exec Director </a:t>
            </a:r>
            <a:r>
              <a:rPr lang="en-US" sz="3600" u="sng" dirty="0"/>
              <a:t>CT Solar &amp; Storage Assoc</a:t>
            </a:r>
            <a:r>
              <a:rPr lang="en-US" sz="3600" dirty="0"/>
              <a:t>.</a:t>
            </a:r>
          </a:p>
          <a:p>
            <a:pPr marL="518795" indent="-518795">
              <a:spcBef>
                <a:spcPts val="1200"/>
              </a:spcBef>
            </a:pPr>
            <a:r>
              <a:rPr lang="en-US" sz="3800" b="1" dirty="0">
                <a:latin typeface="Calibri"/>
                <a:cs typeface="Calibri"/>
              </a:rPr>
              <a:t>Mitchell Hauser </a:t>
            </a:r>
          </a:p>
          <a:p>
            <a:pPr marL="1023620" lvl="1" indent="-518795">
              <a:spcBef>
                <a:spcPts val="600"/>
              </a:spcBef>
            </a:pPr>
            <a:r>
              <a:rPr lang="en-US" sz="3600" dirty="0"/>
              <a:t>Finance / </a:t>
            </a:r>
            <a:r>
              <a:rPr lang="en-US" sz="3800" u="sng" dirty="0">
                <a:latin typeface="Calibri"/>
                <a:cs typeface="Calibri"/>
              </a:rPr>
              <a:t>MBA Univ. of Chicago</a:t>
            </a:r>
            <a:r>
              <a:rPr lang="en-US" sz="3800" dirty="0">
                <a:latin typeface="Calibri"/>
                <a:cs typeface="Calibri"/>
              </a:rPr>
              <a:t>, Columbia Univ. </a:t>
            </a:r>
            <a:endParaRPr lang="en-US" sz="3300" dirty="0">
              <a:latin typeface="Calibri"/>
              <a:cs typeface="Calibri"/>
            </a:endParaRPr>
          </a:p>
          <a:p>
            <a:pPr marL="1023620" lvl="1" indent="-518795">
              <a:spcBef>
                <a:spcPts val="600"/>
              </a:spcBef>
              <a:buClr>
                <a:srgbClr val="8AD0D6"/>
              </a:buClr>
            </a:pPr>
            <a:r>
              <a:rPr lang="en-US" sz="3600" dirty="0"/>
              <a:t>Relevant work experience; </a:t>
            </a:r>
            <a:r>
              <a:rPr lang="en-US" sz="3800" dirty="0">
                <a:latin typeface="Calibri"/>
                <a:cs typeface="Calibri"/>
              </a:rPr>
              <a:t>EIR Program w/NYSERDA</a:t>
            </a:r>
            <a:endParaRPr lang="en-US" sz="3300" dirty="0"/>
          </a:p>
          <a:p>
            <a:pPr marL="1023620" lvl="1" indent="-518795">
              <a:spcBef>
                <a:spcPts val="600"/>
              </a:spcBef>
              <a:buClr>
                <a:srgbClr val="8AD0D6"/>
              </a:buClr>
            </a:pPr>
            <a:endParaRPr lang="en-US" sz="3600" dirty="0"/>
          </a:p>
          <a:p>
            <a:pPr marL="1023620" lvl="1" indent="-518795">
              <a:spcBef>
                <a:spcPts val="600"/>
              </a:spcBef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D9A2A-BEAD-3078-DD9B-60882C90F011}"/>
              </a:ext>
            </a:extLst>
          </p:cNvPr>
          <p:cNvSpPr txBox="1"/>
          <p:nvPr/>
        </p:nvSpPr>
        <p:spPr>
          <a:xfrm rot="20394814">
            <a:off x="6551174" y="448685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 Stage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528549"/>
            <a:ext cx="11418510" cy="5036024"/>
          </a:xfrm>
        </p:spPr>
        <p:txBody>
          <a:bodyPr>
            <a:normAutofit fontScale="85000" lnSpcReduction="20000"/>
          </a:bodyPr>
          <a:lstStyle/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CONCEPT STAGE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Prototype in development  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ALPHA STAGE: Prototype being lab tested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ALPHA STAGE: Prototype has met target specs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BETA STAGE:  Level 2 (presentable) prototypes being tested by potential customers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PRODUCTION READY: Replicable prototype complete</a:t>
            </a:r>
          </a:p>
          <a:p>
            <a:pPr marL="519113" indent="-519113">
              <a:spcBef>
                <a:spcPts val="2400"/>
              </a:spcBef>
              <a:buSzPct val="140000"/>
              <a:buFont typeface="Century Gothic" panose="020B0502020202020204" pitchFamily="34" charset="0"/>
              <a:buChar char="□"/>
            </a:pPr>
            <a:r>
              <a:rPr lang="en-US" sz="3600" dirty="0"/>
              <a:t>Other 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4822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3001"/>
          </a:xfrm>
        </p:spPr>
        <p:txBody>
          <a:bodyPr/>
          <a:lstStyle/>
          <a:p>
            <a:r>
              <a:rPr lang="en-US" b="1" dirty="0"/>
              <a:t>What still needs to be done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0" y="1575246"/>
            <a:ext cx="11363919" cy="4195481"/>
          </a:xfrm>
        </p:spPr>
        <p:txBody>
          <a:bodyPr>
            <a:normAutofit/>
          </a:bodyPr>
          <a:lstStyle/>
          <a:p>
            <a:pPr marL="519113" indent="-519113">
              <a:spcBef>
                <a:spcPts val="2400"/>
              </a:spcBef>
            </a:pPr>
            <a:r>
              <a:rPr lang="en-US" sz="3600" dirty="0"/>
              <a:t>Next steps to fully develop and test concept</a:t>
            </a:r>
          </a:p>
          <a:p>
            <a:pPr marL="519113" indent="-519113">
              <a:spcBef>
                <a:spcPts val="2400"/>
              </a:spcBef>
            </a:pPr>
            <a:r>
              <a:rPr lang="en-US" sz="3600" b="1" dirty="0"/>
              <a:t>Resources needed. </a:t>
            </a:r>
            <a:r>
              <a:rPr lang="en-US" sz="3600" dirty="0"/>
              <a:t>The skills, advice and/or capital needed to perfect idea </a:t>
            </a:r>
            <a:r>
              <a:rPr lang="en-US" sz="3600"/>
              <a:t>and take </a:t>
            </a:r>
            <a:r>
              <a:rPr lang="en-US" sz="3600" dirty="0"/>
              <a:t>to market.</a:t>
            </a:r>
          </a:p>
          <a:p>
            <a:pPr marL="519113" indent="-519113">
              <a:spcBef>
                <a:spcPts val="2400"/>
              </a:spcBef>
            </a:pPr>
            <a:r>
              <a:rPr lang="en-US" sz="3600" dirty="0"/>
              <a:t>It will take (realistically) ___ months to get to market.</a:t>
            </a:r>
          </a:p>
        </p:txBody>
      </p:sp>
    </p:spTree>
    <p:extLst>
      <p:ext uri="{BB962C8B-B14F-4D97-AF65-F5344CB8AC3E}">
        <p14:creationId xmlns:p14="http://schemas.microsoft.com/office/powerpoint/2010/main" val="20465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you are solving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1" y="1692322"/>
            <a:ext cx="10661058" cy="4556077"/>
          </a:xfrm>
        </p:spPr>
        <p:txBody>
          <a:bodyPr>
            <a:normAutofit lnSpcReduction="10000"/>
          </a:bodyPr>
          <a:lstStyle/>
          <a:p>
            <a:pPr marL="519113" indent="-519113"/>
            <a:r>
              <a:rPr lang="en-US" sz="3600" b="1" dirty="0"/>
              <a:t>Describe problem. Why it’s important</a:t>
            </a:r>
            <a:r>
              <a:rPr lang="en-US" sz="3600" dirty="0"/>
              <a:t>!  </a:t>
            </a:r>
            <a:br>
              <a:rPr lang="en-US" sz="3600" dirty="0"/>
            </a:br>
            <a:r>
              <a:rPr lang="en-US" sz="3600" i="1" dirty="0"/>
              <a:t>Does it prevent a healthy life, obtaining employment, attracting a POOSSLQ?</a:t>
            </a:r>
          </a:p>
          <a:p>
            <a:pPr marL="519113" indent="-519113"/>
            <a:r>
              <a:rPr lang="en-US" sz="3600" b="1" dirty="0"/>
              <a:t>Evidence</a:t>
            </a:r>
            <a:r>
              <a:rPr lang="en-US" sz="3600" dirty="0"/>
              <a:t> that this is a real problem, creating a definite need or intense longing.  Google it; any newspaper or government reports? </a:t>
            </a:r>
          </a:p>
          <a:p>
            <a:pPr marL="519113" indent="-519113"/>
            <a:r>
              <a:rPr lang="en-US" sz="3600" b="1" dirty="0"/>
              <a:t>Number of people</a:t>
            </a:r>
            <a:r>
              <a:rPr lang="en-US" sz="3600" dirty="0"/>
              <a:t> who have this problem (cite source)</a:t>
            </a:r>
          </a:p>
        </p:txBody>
      </p:sp>
    </p:spTree>
    <p:extLst>
      <p:ext uri="{BB962C8B-B14F-4D97-AF65-F5344CB8AC3E}">
        <p14:creationId xmlns:p14="http://schemas.microsoft.com/office/powerpoint/2010/main" val="401652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57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471" y="1583140"/>
            <a:ext cx="11070490" cy="4822142"/>
          </a:xfrm>
        </p:spPr>
        <p:txBody>
          <a:bodyPr>
            <a:normAutofit/>
          </a:bodyPr>
          <a:lstStyle/>
          <a:p>
            <a:pPr marL="519113" indent="-519113"/>
            <a:r>
              <a:rPr lang="en-US" sz="3600" dirty="0"/>
              <a:t>Describe product and HOW it solves problem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[</a:t>
            </a:r>
            <a:r>
              <a:rPr lang="en-US" sz="3200" i="1" dirty="0"/>
              <a:t>Insert photo or diagram of product on this page or add a page if needed to show product to best effect</a:t>
            </a:r>
            <a:r>
              <a:rPr lang="en-US" sz="3200" dirty="0"/>
              <a:t>.]</a:t>
            </a:r>
          </a:p>
          <a:p>
            <a:pPr marL="519113" indent="-519113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14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 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492" y="1634882"/>
            <a:ext cx="11762508" cy="4918317"/>
          </a:xfrm>
        </p:spPr>
        <p:txBody>
          <a:bodyPr>
            <a:normAutofit/>
          </a:bodyPr>
          <a:lstStyle/>
          <a:p>
            <a:pPr marL="519113" indent="-519113"/>
            <a:r>
              <a:rPr lang="en-US" sz="3200" dirty="0"/>
              <a:t>WHO IS THE TARGET MARGET?  What are their demographics.</a:t>
            </a:r>
            <a:br>
              <a:rPr lang="en-US" sz="3200" dirty="0"/>
            </a:br>
            <a:endParaRPr lang="en-US" sz="3200" dirty="0"/>
          </a:p>
          <a:p>
            <a:pPr marL="519113" indent="-519113"/>
            <a:r>
              <a:rPr lang="en-US" sz="3200" dirty="0"/>
              <a:t>SIZE of TARGET MARKET in dollars and number of prospective customers.  How many people have the problem you are solving?  Show data to back up claim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0" y="1634883"/>
            <a:ext cx="7762783" cy="4501486"/>
          </a:xfrm>
        </p:spPr>
        <p:txBody>
          <a:bodyPr>
            <a:normAutofit/>
          </a:bodyPr>
          <a:lstStyle/>
          <a:p>
            <a:pPr marL="519113" indent="-519113"/>
            <a:r>
              <a:rPr lang="en-US" sz="3200" dirty="0"/>
              <a:t>TARGET MARKET  </a:t>
            </a:r>
            <a:r>
              <a:rPr lang="en-US" sz="3200" strike="sngStrike" dirty="0"/>
              <a:t>approximately </a:t>
            </a:r>
            <a:br>
              <a:rPr lang="en-US" sz="3200" strike="sngStrike" dirty="0"/>
            </a:br>
            <a:r>
              <a:rPr lang="en-US" sz="3200" u="sng" dirty="0"/>
              <a:t>1 million legal aides, business owners and document examiners</a:t>
            </a:r>
            <a:r>
              <a:rPr lang="en-US" sz="3200" dirty="0"/>
              <a:t>. At 2.5% market, revenue of $2 million/year.</a:t>
            </a:r>
          </a:p>
          <a:p>
            <a:pPr marL="0" indent="0">
              <a:buNone/>
            </a:pPr>
            <a:r>
              <a:rPr lang="en-US" sz="3200" u="sng" dirty="0"/>
              <a:t> </a:t>
            </a:r>
            <a:endParaRPr lang="en-US" sz="3200" dirty="0">
              <a:solidFill>
                <a:srgbClr val="FFCCFF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86979A8-365B-DA45-5C7C-874983FC6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4" t="2228" r="23163" b="3623"/>
          <a:stretch/>
        </p:blipFill>
        <p:spPr>
          <a:xfrm>
            <a:off x="8534399" y="1613645"/>
            <a:ext cx="3405927" cy="426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17333-A4AD-9852-5880-7C455575F45A}"/>
              </a:ext>
            </a:extLst>
          </p:cNvPr>
          <p:cNvSpPr txBox="1"/>
          <p:nvPr/>
        </p:nvSpPr>
        <p:spPr>
          <a:xfrm rot="20394814">
            <a:off x="6906016" y="516238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Concept 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492" y="1634882"/>
            <a:ext cx="11762508" cy="4918317"/>
          </a:xfrm>
        </p:spPr>
        <p:txBody>
          <a:bodyPr>
            <a:normAutofit/>
          </a:bodyPr>
          <a:lstStyle/>
          <a:p>
            <a:pPr marL="519113" indent="-519113"/>
            <a:r>
              <a:rPr lang="en-US" sz="3200" dirty="0"/>
              <a:t>HOW DO YOU KNOW THE SOLUTION WILL WORK?  Have you tested it?  Have potential customers tried to use it?</a:t>
            </a:r>
          </a:p>
          <a:p>
            <a:pPr marL="519113" indent="-519113">
              <a:spcBef>
                <a:spcPts val="1800"/>
              </a:spcBef>
            </a:pPr>
            <a:r>
              <a:rPr lang="en-US" sz="3200" dirty="0"/>
              <a:t>CUSTOMER VALIDATION (Proof of Demand): </a:t>
            </a:r>
            <a:br>
              <a:rPr lang="en-US" sz="3200" dirty="0"/>
            </a:br>
            <a:r>
              <a:rPr lang="en-US" sz="3200" dirty="0"/>
              <a:t>Surveys and interviews that prove enough people will buy your product at selling price to earn a profit        </a:t>
            </a:r>
          </a:p>
        </p:txBody>
      </p:sp>
    </p:spTree>
    <p:extLst>
      <p:ext uri="{BB962C8B-B14F-4D97-AF65-F5344CB8AC3E}">
        <p14:creationId xmlns:p14="http://schemas.microsoft.com/office/powerpoint/2010/main" val="206471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3D1D502-3D61-6F55-10F3-39D879508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3" b="25373"/>
          <a:stretch/>
        </p:blipFill>
        <p:spPr>
          <a:xfrm>
            <a:off x="0" y="2292823"/>
            <a:ext cx="12192000" cy="1869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48D0A-2404-120B-1705-2C137FEEA7A2}"/>
              </a:ext>
            </a:extLst>
          </p:cNvPr>
          <p:cNvSpPr txBox="1"/>
          <p:nvPr/>
        </p:nvSpPr>
        <p:spPr>
          <a:xfrm rot="20394814">
            <a:off x="6551174" y="448685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Competitive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8471" y="1624084"/>
            <a:ext cx="10688353" cy="4995080"/>
          </a:xfrm>
        </p:spPr>
        <p:txBody>
          <a:bodyPr>
            <a:normAutofit lnSpcReduction="10000"/>
          </a:bodyPr>
          <a:lstStyle/>
          <a:p>
            <a:pPr marL="519113" indent="-519113"/>
            <a:r>
              <a:rPr lang="en-US" sz="3600" dirty="0"/>
              <a:t>List competitors or alternatives and identify their strengths and weaknesses relative to your solution</a:t>
            </a:r>
          </a:p>
          <a:p>
            <a:pPr marL="519113" indent="-519113"/>
            <a:r>
              <a:rPr lang="en-US" sz="3600" dirty="0"/>
              <a:t>Explain how your solution is superior to alternatives and why alternatives do not adequately solve the problem; 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Or explain how your solution addresses an underserved or new market niche </a:t>
            </a:r>
          </a:p>
        </p:txBody>
      </p:sp>
    </p:spTree>
    <p:extLst>
      <p:ext uri="{BB962C8B-B14F-4D97-AF65-F5344CB8AC3E}">
        <p14:creationId xmlns:p14="http://schemas.microsoft.com/office/powerpoint/2010/main" val="256215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9221B-49D4-EF9B-B31D-B9CDC9DFA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l="3340" r="808" b="2686"/>
          <a:stretch/>
        </p:blipFill>
        <p:spPr>
          <a:xfrm>
            <a:off x="-14023" y="0"/>
            <a:ext cx="122060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E258E-D894-DF66-0C53-2BF29F276A52}"/>
              </a:ext>
            </a:extLst>
          </p:cNvPr>
          <p:cNvSpPr txBox="1"/>
          <p:nvPr/>
        </p:nvSpPr>
        <p:spPr>
          <a:xfrm rot="20394814">
            <a:off x="6714407" y="330229"/>
            <a:ext cx="277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SAMPLE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trategy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plan presentation (Ion green design, widescreen).potx" id="{866C028E-10C7-4672-8238-17D4366C073A}" vid="{2A820B7E-5093-43C8-ABD0-FF5B957D5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(Ion green design, widescreen)</Template>
  <TotalTime>17223</TotalTime>
  <Words>1191</Words>
  <Application>Microsoft Office PowerPoint</Application>
  <PresentationFormat>Widescreen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Wingdings 3</vt:lpstr>
      <vt:lpstr>Business Strategy</vt:lpstr>
      <vt:lpstr>Company Name</vt:lpstr>
      <vt:lpstr>Problem you are solving</vt:lpstr>
      <vt:lpstr>Your solution</vt:lpstr>
      <vt:lpstr>Market   </vt:lpstr>
      <vt:lpstr>Market  </vt:lpstr>
      <vt:lpstr>Proof of Concept  </vt:lpstr>
      <vt:lpstr>PowerPoint Presentation</vt:lpstr>
      <vt:lpstr>Competitive Analysis</vt:lpstr>
      <vt:lpstr>PowerPoint Presentation</vt:lpstr>
      <vt:lpstr>Barriers to Entry</vt:lpstr>
      <vt:lpstr>Sales Plan   </vt:lpstr>
      <vt:lpstr>Production and Delivery</vt:lpstr>
      <vt:lpstr>Cost structure</vt:lpstr>
      <vt:lpstr>Cost structure</vt:lpstr>
      <vt:lpstr>PowerPoint Presentation</vt:lpstr>
      <vt:lpstr>The Team</vt:lpstr>
      <vt:lpstr>The Team</vt:lpstr>
      <vt:lpstr>Development Stage</vt:lpstr>
      <vt:lpstr>What still needs to be done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Mike Roer</dc:creator>
  <cp:lastModifiedBy>Mike</cp:lastModifiedBy>
  <cp:revision>41</cp:revision>
  <cp:lastPrinted>2023-06-27T21:40:14Z</cp:lastPrinted>
  <dcterms:created xsi:type="dcterms:W3CDTF">2023-01-11T01:59:16Z</dcterms:created>
  <dcterms:modified xsi:type="dcterms:W3CDTF">2023-06-27T21:59:00Z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