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theme/themeOverride4.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49" r:id="rId2"/>
    <p:sldId id="356" r:id="rId3"/>
    <p:sldId id="340" r:id="rId4"/>
    <p:sldId id="331" r:id="rId5"/>
    <p:sldId id="313" r:id="rId6"/>
    <p:sldId id="332" r:id="rId7"/>
    <p:sldId id="344" r:id="rId8"/>
    <p:sldId id="358" r:id="rId9"/>
    <p:sldId id="359" r:id="rId10"/>
    <p:sldId id="281" r:id="rId11"/>
    <p:sldId id="333" r:id="rId12"/>
    <p:sldId id="287" r:id="rId13"/>
    <p:sldId id="290" r:id="rId14"/>
    <p:sldId id="355" r:id="rId15"/>
    <p:sldId id="345" r:id="rId16"/>
    <p:sldId id="315" r:id="rId17"/>
    <p:sldId id="284" r:id="rId18"/>
    <p:sldId id="319" r:id="rId19"/>
    <p:sldId id="353" r:id="rId20"/>
    <p:sldId id="318" r:id="rId21"/>
    <p:sldId id="320" r:id="rId22"/>
    <p:sldId id="360" r:id="rId23"/>
    <p:sldId id="361"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99FFCC"/>
    <a:srgbClr val="FFCC00"/>
    <a:srgbClr val="99CCFF"/>
    <a:srgbClr val="66CCFF"/>
    <a:srgbClr val="FF99FF"/>
    <a:srgbClr val="000099"/>
    <a:srgbClr val="99FF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68" autoAdjust="0"/>
    <p:restoredTop sz="78749" autoAdjust="0"/>
  </p:normalViewPr>
  <p:slideViewPr>
    <p:cSldViewPr>
      <p:cViewPr varScale="1">
        <p:scale>
          <a:sx n="86" d="100"/>
          <a:sy n="86" d="100"/>
        </p:scale>
        <p:origin x="3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408C89-1D21-433D-A19D-DB30A9817ACD}" type="datetimeFigureOut">
              <a:rPr lang="en-US" smtClean="0"/>
              <a:t>7/17/2025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2533AF-287D-4548-8AA9-AEC075633226}" type="slidenum">
              <a:rPr lang="en-US" smtClean="0"/>
              <a:t>‹#›</a:t>
            </a:fld>
            <a:endParaRPr lang="en-US"/>
          </a:p>
        </p:txBody>
      </p:sp>
    </p:spTree>
    <p:extLst>
      <p:ext uri="{BB962C8B-B14F-4D97-AF65-F5344CB8AC3E}">
        <p14:creationId xmlns:p14="http://schemas.microsoft.com/office/powerpoint/2010/main" val="1806325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80426-893B-4EB1-B969-E3A75B4EC98B}" type="datetimeFigureOut">
              <a:rPr lang="en-US" smtClean="0"/>
              <a:t>7/17/2025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DEAFDE-9B85-4A78-9CEF-FCB16F2F577E}" type="slidenum">
              <a:rPr lang="en-US" smtClean="0"/>
              <a:t>‹#›</a:t>
            </a:fld>
            <a:endParaRPr lang="en-US"/>
          </a:p>
        </p:txBody>
      </p:sp>
    </p:spTree>
    <p:extLst>
      <p:ext uri="{BB962C8B-B14F-4D97-AF65-F5344CB8AC3E}">
        <p14:creationId xmlns:p14="http://schemas.microsoft.com/office/powerpoint/2010/main" val="3888695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financialmentor.com/calculator/present-value-calculator"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Advanced material</a:t>
            </a:r>
            <a:r>
              <a:rPr lang="en-US" baseline="0" dirty="0"/>
              <a:t> intended for graduate finance majors</a:t>
            </a:r>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a:t>
            </a:fld>
            <a:endParaRPr lang="en-US"/>
          </a:p>
        </p:txBody>
      </p:sp>
    </p:spTree>
    <p:extLst>
      <p:ext uri="{BB962C8B-B14F-4D97-AF65-F5344CB8AC3E}">
        <p14:creationId xmlns:p14="http://schemas.microsoft.com/office/powerpoint/2010/main" val="2110172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16</a:t>
            </a:fld>
            <a:endParaRPr lang="en-US"/>
          </a:p>
        </p:txBody>
      </p:sp>
    </p:spTree>
    <p:extLst>
      <p:ext uri="{BB962C8B-B14F-4D97-AF65-F5344CB8AC3E}">
        <p14:creationId xmlns:p14="http://schemas.microsoft.com/office/powerpoint/2010/main" val="27449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solidFill>
                  <a:srgbClr val="FFCC00"/>
                </a:solidFill>
                <a:latin typeface="Arial" panose="020B0604020202020204" pitchFamily="34" charset="0"/>
                <a:cs typeface="Arial" panose="020B0604020202020204" pitchFamily="34" charset="0"/>
              </a:rPr>
              <a:t> </a:t>
            </a:r>
            <a:endParaRPr lang="en-US" altLang="en-US" b="1"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 online calculator, see </a:t>
            </a:r>
            <a:r>
              <a:rPr lang="en-US" sz="2400" u="sng" kern="1200" dirty="0">
                <a:solidFill>
                  <a:schemeClr val="tx1"/>
                </a:solidFill>
                <a:effectLst/>
                <a:latin typeface="+mn-lt"/>
                <a:ea typeface="+mn-ea"/>
                <a:cs typeface="+mn-cs"/>
                <a:hlinkClick r:id="rId3"/>
              </a:rPr>
              <a:t>www.financialmentor.com/calculator/present-value-calculator</a:t>
            </a:r>
            <a:r>
              <a:rPr lang="en-US" sz="2400" kern="1200" dirty="0">
                <a:solidFill>
                  <a:schemeClr val="tx1"/>
                </a:solidFill>
                <a:effectLst/>
                <a:latin typeface="+mn-lt"/>
                <a:ea typeface="+mn-ea"/>
                <a:cs typeface="+mn-cs"/>
              </a:rPr>
              <a:t> </a:t>
            </a:r>
            <a:endParaRPr lang="en-US" sz="2400" dirty="0"/>
          </a:p>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18</a:t>
            </a:fld>
            <a:endParaRPr lang="en-US"/>
          </a:p>
        </p:txBody>
      </p:sp>
    </p:spTree>
    <p:extLst>
      <p:ext uri="{BB962C8B-B14F-4D97-AF65-F5344CB8AC3E}">
        <p14:creationId xmlns:p14="http://schemas.microsoft.com/office/powerpoint/2010/main" val="201717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19</a:t>
            </a:fld>
            <a:endParaRPr lang="en-US"/>
          </a:p>
        </p:txBody>
      </p:sp>
    </p:spTree>
    <p:extLst>
      <p:ext uri="{BB962C8B-B14F-4D97-AF65-F5344CB8AC3E}">
        <p14:creationId xmlns:p14="http://schemas.microsoft.com/office/powerpoint/2010/main" val="4085292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21</a:t>
            </a:fld>
            <a:endParaRPr lang="en-US"/>
          </a:p>
        </p:txBody>
      </p:sp>
    </p:spTree>
    <p:extLst>
      <p:ext uri="{BB962C8B-B14F-4D97-AF65-F5344CB8AC3E}">
        <p14:creationId xmlns:p14="http://schemas.microsoft.com/office/powerpoint/2010/main" val="24321785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52472-4927-69B7-6C03-3F46811049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5744F9-4C29-A81B-91CD-8041FE8328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19C34B-3931-E5DC-815F-77BF984F2F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45E8AC7-E54E-1AB6-2F4D-D32881DE77F2}"/>
              </a:ext>
            </a:extLst>
          </p:cNvPr>
          <p:cNvSpPr>
            <a:spLocks noGrp="1"/>
          </p:cNvSpPr>
          <p:nvPr>
            <p:ph type="sldNum" sz="quarter" idx="10"/>
          </p:nvPr>
        </p:nvSpPr>
        <p:spPr/>
        <p:txBody>
          <a:bodyPr/>
          <a:lstStyle/>
          <a:p>
            <a:fld id="{BCDEAFDE-9B85-4A78-9CEF-FCB16F2F577E}" type="slidenum">
              <a:rPr lang="en-US" smtClean="0"/>
              <a:t>22</a:t>
            </a:fld>
            <a:endParaRPr lang="en-US"/>
          </a:p>
        </p:txBody>
      </p:sp>
    </p:spTree>
    <p:extLst>
      <p:ext uri="{BB962C8B-B14F-4D97-AF65-F5344CB8AC3E}">
        <p14:creationId xmlns:p14="http://schemas.microsoft.com/office/powerpoint/2010/main" val="180709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25 %</a:t>
            </a:r>
          </a:p>
        </p:txBody>
      </p:sp>
      <p:sp>
        <p:nvSpPr>
          <p:cNvPr id="4" name="Slide Number Placeholder 3"/>
          <p:cNvSpPr>
            <a:spLocks noGrp="1"/>
          </p:cNvSpPr>
          <p:nvPr>
            <p:ph type="sldNum" sz="quarter" idx="5"/>
          </p:nvPr>
        </p:nvSpPr>
        <p:spPr/>
        <p:txBody>
          <a:bodyPr/>
          <a:lstStyle/>
          <a:p>
            <a:fld id="{BCDEAFDE-9B85-4A78-9CEF-FCB16F2F577E}" type="slidenum">
              <a:rPr lang="en-US" smtClean="0"/>
              <a:t>6</a:t>
            </a:fld>
            <a:endParaRPr lang="en-US"/>
          </a:p>
        </p:txBody>
      </p:sp>
    </p:spTree>
    <p:extLst>
      <p:ext uri="{BB962C8B-B14F-4D97-AF65-F5344CB8AC3E}">
        <p14:creationId xmlns:p14="http://schemas.microsoft.com/office/powerpoint/2010/main" val="801263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B89D6-8132-AE59-3C29-5549C55BD9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8B2C7A-4E50-9EA7-4F0E-4B7618E546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86E97E-4C09-198A-46F3-8819F144D022}"/>
              </a:ext>
            </a:extLst>
          </p:cNvPr>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a:t>
            </a:r>
          </a:p>
          <a:p>
            <a:endParaRPr lang="en-US" dirty="0"/>
          </a:p>
        </p:txBody>
      </p:sp>
      <p:sp>
        <p:nvSpPr>
          <p:cNvPr id="4" name="Slide Number Placeholder 3">
            <a:extLst>
              <a:ext uri="{FF2B5EF4-FFF2-40B4-BE49-F238E27FC236}">
                <a16:creationId xmlns:a16="http://schemas.microsoft.com/office/drawing/2014/main" id="{B538172C-55B0-CAA0-D566-F6C48DC46E03}"/>
              </a:ext>
            </a:extLst>
          </p:cNvPr>
          <p:cNvSpPr>
            <a:spLocks noGrp="1"/>
          </p:cNvSpPr>
          <p:nvPr>
            <p:ph type="sldNum" sz="quarter" idx="10"/>
          </p:nvPr>
        </p:nvSpPr>
        <p:spPr/>
        <p:txBody>
          <a:bodyPr/>
          <a:lstStyle/>
          <a:p>
            <a:fld id="{BCDEAFDE-9B85-4A78-9CEF-FCB16F2F577E}" type="slidenum">
              <a:rPr lang="en-US" smtClean="0"/>
              <a:t>9</a:t>
            </a:fld>
            <a:endParaRPr lang="en-US"/>
          </a:p>
        </p:txBody>
      </p:sp>
    </p:spTree>
    <p:extLst>
      <p:ext uri="{BB962C8B-B14F-4D97-AF65-F5344CB8AC3E}">
        <p14:creationId xmlns:p14="http://schemas.microsoft.com/office/powerpoint/2010/main" val="766342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10</a:t>
            </a:fld>
            <a:endParaRPr lang="en-US"/>
          </a:p>
        </p:txBody>
      </p:sp>
    </p:spTree>
    <p:extLst>
      <p:ext uri="{BB962C8B-B14F-4D97-AF65-F5344CB8AC3E}">
        <p14:creationId xmlns:p14="http://schemas.microsoft.com/office/powerpoint/2010/main" val="2774266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11</a:t>
            </a:fld>
            <a:endParaRPr lang="en-US"/>
          </a:p>
        </p:txBody>
      </p:sp>
    </p:spTree>
    <p:extLst>
      <p:ext uri="{BB962C8B-B14F-4D97-AF65-F5344CB8AC3E}">
        <p14:creationId xmlns:p14="http://schemas.microsoft.com/office/powerpoint/2010/main" val="2774266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These exit scenarios are sometimes referred to as </a:t>
            </a:r>
            <a:r>
              <a:rPr lang="en-US" sz="2000" b="1" i="1" dirty="0"/>
              <a:t>liquidity events </a:t>
            </a:r>
            <a:r>
              <a:rPr lang="en-US" sz="2000" dirty="0"/>
              <a:t>(since this is when the investments become liquid).</a:t>
            </a:r>
          </a:p>
          <a:p>
            <a:r>
              <a:rPr lang="en-US" sz="2000" dirty="0"/>
              <a:t>The 5-year target to for the liquidity event is called the </a:t>
            </a:r>
            <a:r>
              <a:rPr lang="en-US" sz="2000" b="1" i="1" dirty="0"/>
              <a:t>exit horizon</a:t>
            </a:r>
            <a:r>
              <a:rPr lang="en-US" sz="2000" dirty="0"/>
              <a:t>.</a:t>
            </a:r>
          </a:p>
          <a:p>
            <a:endParaRPr lang="en-US" sz="2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a:solidFill>
                  <a:schemeClr val="bg1"/>
                </a:solidFill>
                <a:latin typeface="Arial" panose="020B0604020202020204" pitchFamily="34" charset="0"/>
                <a:cs typeface="Arial" panose="020B0604020202020204" pitchFamily="34" charset="0"/>
              </a:rPr>
              <a:t>Although data is difficult to find for companies whose financial information is—by definition—private, legal and accounting firms that advise investors may know of companies that have recently been acquired, thus providing a future exit value. </a:t>
            </a:r>
            <a:r>
              <a:rPr lang="en-US" altLang="en-US" sz="1800" i="1" dirty="0">
                <a:solidFill>
                  <a:schemeClr val="bg1"/>
                </a:solidFill>
                <a:latin typeface="Arial" panose="020B0604020202020204" pitchFamily="34" charset="0"/>
                <a:cs typeface="Arial" panose="020B0604020202020204" pitchFamily="34" charset="0"/>
              </a:rPr>
              <a:t> </a:t>
            </a:r>
            <a:endParaRPr lang="en-US" altLang="en-US" sz="1800" dirty="0">
              <a:solidFill>
                <a:schemeClr val="bg1"/>
              </a:solidFill>
              <a:latin typeface="Arial" panose="020B0604020202020204" pitchFamily="34" charset="0"/>
              <a:cs typeface="Arial" panose="020B0604020202020204" pitchFamily="34" charset="0"/>
            </a:endParaRPr>
          </a:p>
          <a:p>
            <a:endParaRPr lang="en-US" sz="2000" dirty="0"/>
          </a:p>
          <a:p>
            <a:endParaRPr lang="en-US" sz="2000" dirty="0"/>
          </a:p>
        </p:txBody>
      </p:sp>
      <p:sp>
        <p:nvSpPr>
          <p:cNvPr id="4" name="Slide Number Placeholder 3"/>
          <p:cNvSpPr>
            <a:spLocks noGrp="1"/>
          </p:cNvSpPr>
          <p:nvPr>
            <p:ph type="sldNum" sz="quarter" idx="5"/>
          </p:nvPr>
        </p:nvSpPr>
        <p:spPr/>
        <p:txBody>
          <a:bodyPr/>
          <a:lstStyle/>
          <a:p>
            <a:fld id="{BCDEAFDE-9B85-4A78-9CEF-FCB16F2F577E}" type="slidenum">
              <a:rPr lang="en-US" smtClean="0"/>
              <a:t>12</a:t>
            </a:fld>
            <a:endParaRPr lang="en-US"/>
          </a:p>
        </p:txBody>
      </p:sp>
    </p:spTree>
    <p:extLst>
      <p:ext uri="{BB962C8B-B14F-4D97-AF65-F5344CB8AC3E}">
        <p14:creationId xmlns:p14="http://schemas.microsoft.com/office/powerpoint/2010/main" val="3474796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13</a:t>
            </a:fld>
            <a:endParaRPr lang="en-US"/>
          </a:p>
        </p:txBody>
      </p:sp>
    </p:spTree>
    <p:extLst>
      <p:ext uri="{BB962C8B-B14F-4D97-AF65-F5344CB8AC3E}">
        <p14:creationId xmlns:p14="http://schemas.microsoft.com/office/powerpoint/2010/main" val="3604236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14</a:t>
            </a:fld>
            <a:endParaRPr lang="en-US"/>
          </a:p>
        </p:txBody>
      </p:sp>
    </p:spTree>
    <p:extLst>
      <p:ext uri="{BB962C8B-B14F-4D97-AF65-F5344CB8AC3E}">
        <p14:creationId xmlns:p14="http://schemas.microsoft.com/office/powerpoint/2010/main" val="3604236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3838" algn="l"/>
            <a:r>
              <a:rPr lang="en-US" altLang="en-US" dirty="0">
                <a:solidFill>
                  <a:srgbClr val="FFCC00"/>
                </a:solidFill>
                <a:latin typeface="Arial" panose="020B0604020202020204" pitchFamily="34" charset="0"/>
                <a:cs typeface="Arial" panose="020B0604020202020204" pitchFamily="34" charset="0"/>
              </a:rPr>
              <a:t>Compute   PV of startup  =  $ 12.5m “Post-Money” (after investment)</a:t>
            </a:r>
          </a:p>
          <a:p>
            <a:pPr marL="223838"/>
            <a:endParaRPr lang="en-US" altLang="en-US" dirty="0">
              <a:solidFill>
                <a:srgbClr val="FFCC00"/>
              </a:solidFill>
              <a:latin typeface="Arial" panose="020B0604020202020204" pitchFamily="34" charset="0"/>
              <a:cs typeface="Arial" panose="020B0604020202020204" pitchFamily="34" charset="0"/>
            </a:endParaRP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solidFill>
                  <a:schemeClr val="bg1"/>
                </a:solidFill>
                <a:latin typeface="Arial" panose="020B0604020202020204" pitchFamily="34" charset="0"/>
                <a:cs typeface="Arial" panose="020B0604020202020204" pitchFamily="34" charset="0"/>
              </a:rPr>
              <a:t>     What percentage of the shares should a $1m investor receive?  </a:t>
            </a:r>
            <a:r>
              <a:rPr lang="en-US" altLang="en-US" b="1" dirty="0">
                <a:solidFill>
                  <a:schemeClr val="bg1"/>
                </a:solidFill>
                <a:latin typeface="Arial" panose="020B0604020202020204" pitchFamily="34" charset="0"/>
                <a:cs typeface="Arial" panose="020B0604020202020204" pitchFamily="34" charset="0"/>
              </a:rPr>
              <a:t>8%</a:t>
            </a:r>
          </a:p>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15</a:t>
            </a:fld>
            <a:endParaRPr lang="en-US"/>
          </a:p>
        </p:txBody>
      </p:sp>
    </p:spTree>
    <p:extLst>
      <p:ext uri="{BB962C8B-B14F-4D97-AF65-F5344CB8AC3E}">
        <p14:creationId xmlns:p14="http://schemas.microsoft.com/office/powerpoint/2010/main" val="3604236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0B72CF-A895-47F1-9F5B-09A4DC827CF0}" type="slidenum">
              <a:rPr lang="en-US"/>
              <a:pPr>
                <a:defRPr/>
              </a:pPr>
              <a:t>‹#›</a:t>
            </a:fld>
            <a:endParaRPr lang="en-US"/>
          </a:p>
        </p:txBody>
      </p:sp>
    </p:spTree>
    <p:extLst>
      <p:ext uri="{BB962C8B-B14F-4D97-AF65-F5344CB8AC3E}">
        <p14:creationId xmlns:p14="http://schemas.microsoft.com/office/powerpoint/2010/main" val="12781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92E789-BC7D-41F6-A011-470AE536D279}" type="slidenum">
              <a:rPr lang="en-US"/>
              <a:pPr>
                <a:defRPr/>
              </a:pPr>
              <a:t>‹#›</a:t>
            </a:fld>
            <a:endParaRPr lang="en-US"/>
          </a:p>
        </p:txBody>
      </p:sp>
    </p:spTree>
    <p:extLst>
      <p:ext uri="{BB962C8B-B14F-4D97-AF65-F5344CB8AC3E}">
        <p14:creationId xmlns:p14="http://schemas.microsoft.com/office/powerpoint/2010/main" val="3051091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390BB-603C-4C72-AAD0-FEE3C65F3AD1}" type="slidenum">
              <a:rPr lang="en-US"/>
              <a:pPr>
                <a:defRPr/>
              </a:pPr>
              <a:t>‹#›</a:t>
            </a:fld>
            <a:endParaRPr lang="en-US"/>
          </a:p>
        </p:txBody>
      </p:sp>
    </p:spTree>
    <p:extLst>
      <p:ext uri="{BB962C8B-B14F-4D97-AF65-F5344CB8AC3E}">
        <p14:creationId xmlns:p14="http://schemas.microsoft.com/office/powerpoint/2010/main" val="722046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5107D1-CA07-450D-A21B-FE2834F1F75F}" type="slidenum">
              <a:rPr lang="en-US"/>
              <a:pPr>
                <a:defRPr/>
              </a:pPr>
              <a:t>‹#›</a:t>
            </a:fld>
            <a:endParaRPr lang="en-US"/>
          </a:p>
        </p:txBody>
      </p:sp>
    </p:spTree>
    <p:extLst>
      <p:ext uri="{BB962C8B-B14F-4D97-AF65-F5344CB8AC3E}">
        <p14:creationId xmlns:p14="http://schemas.microsoft.com/office/powerpoint/2010/main" val="2295148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12788" y="1946275"/>
            <a:ext cx="3910012"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75200" y="1946275"/>
            <a:ext cx="3911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1"/>
          <p:cNvSpPr>
            <a:spLocks noGrp="1" noChangeArrowheads="1"/>
          </p:cNvSpPr>
          <p:nvPr>
            <p:ph type="sldNum" sz="quarter" idx="10"/>
          </p:nvPr>
        </p:nvSpPr>
        <p:spPr>
          <a:xfrm>
            <a:off x="8153400" y="6477000"/>
            <a:ext cx="990600" cy="381000"/>
          </a:xfrm>
          <a:ln/>
        </p:spPr>
        <p:txBody>
          <a:bodyPr/>
          <a:lstStyle>
            <a:lvl1pPr>
              <a:defRPr sz="1050">
                <a:solidFill>
                  <a:schemeClr val="bg1"/>
                </a:solidFill>
                <a:latin typeface="Arial" panose="020B0604020202020204" pitchFamily="34" charset="0"/>
                <a:cs typeface="Arial" panose="020B0604020202020204" pitchFamily="34" charset="0"/>
              </a:defRPr>
            </a:lvl1pPr>
          </a:lstStyle>
          <a:p>
            <a:pPr>
              <a:defRPr/>
            </a:pPr>
            <a:r>
              <a:rPr lang="en-US" dirty="0"/>
              <a:t>Page </a:t>
            </a:r>
            <a:fld id="{25A53417-A9C5-4A5B-83BB-FC2768F42865}" type="slidenum">
              <a:rPr lang="en-US" smtClean="0"/>
              <a:pPr>
                <a:defRPr/>
              </a:pPr>
              <a:t>‹#›</a:t>
            </a:fld>
            <a:endParaRPr lang="en-US" dirty="0"/>
          </a:p>
        </p:txBody>
      </p:sp>
    </p:spTree>
    <p:extLst>
      <p:ext uri="{BB962C8B-B14F-4D97-AF65-F5344CB8AC3E}">
        <p14:creationId xmlns:p14="http://schemas.microsoft.com/office/powerpoint/2010/main" val="350909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Interior NC">
    <p:spTree>
      <p:nvGrpSpPr>
        <p:cNvPr id="1" name=""/>
        <p:cNvGrpSpPr/>
        <p:nvPr/>
      </p:nvGrpSpPr>
      <p:grpSpPr>
        <a:xfrm>
          <a:off x="0" y="0"/>
          <a:ext cx="0" cy="0"/>
          <a:chOff x="0" y="0"/>
          <a:chExt cx="0" cy="0"/>
        </a:xfrm>
      </p:grpSpPr>
      <p:sp>
        <p:nvSpPr>
          <p:cNvPr id="5" name="Line 24"/>
          <p:cNvSpPr>
            <a:spLocks noChangeShapeType="1"/>
          </p:cNvSpPr>
          <p:nvPr userDrawn="1">
            <p:custDataLst>
              <p:tags r:id="rId1"/>
            </p:custDataLst>
          </p:nvPr>
        </p:nvSpPr>
        <p:spPr bwMode="auto">
          <a:xfrm>
            <a:off x="533400" y="1320800"/>
            <a:ext cx="80676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itle Placeholder 9"/>
          <p:cNvSpPr>
            <a:spLocks noGrp="1"/>
          </p:cNvSpPr>
          <p:nvPr>
            <p:ph type="title"/>
          </p:nvPr>
        </p:nvSpPr>
        <p:spPr>
          <a:xfrm>
            <a:off x="457200" y="533400"/>
            <a:ext cx="8229600" cy="707886"/>
          </a:xfrm>
          <a:prstGeom prst="rect">
            <a:avLst/>
          </a:prstGeom>
        </p:spPr>
        <p:txBody>
          <a:bodyPr rtlCol="0">
            <a:normAutofit/>
          </a:bodyPr>
          <a:lstStyle/>
          <a:p>
            <a:r>
              <a:rPr lang="en-US"/>
              <a:t>Click to edit Master title style</a:t>
            </a:r>
            <a:endParaRPr lang="en-US" dirty="0"/>
          </a:p>
        </p:txBody>
      </p:sp>
      <p:sp>
        <p:nvSpPr>
          <p:cNvPr id="13" name="Content Placeholder 2"/>
          <p:cNvSpPr>
            <a:spLocks noGrp="1"/>
          </p:cNvSpPr>
          <p:nvPr>
            <p:ph idx="1"/>
          </p:nvPr>
        </p:nvSpPr>
        <p:spPr>
          <a:xfrm>
            <a:off x="457200" y="1524001"/>
            <a:ext cx="8229600" cy="4602163"/>
          </a:xfrm>
          <a:prstGeom prst="rect">
            <a:avLst/>
          </a:prstGeom>
        </p:spPr>
        <p:txBody>
          <a:bodyPr/>
          <a:lstStyle>
            <a:lvl1pPr marL="228600" indent="-228600">
              <a:defRPr sz="2000"/>
            </a:lvl1pPr>
            <a:lvl2pPr marL="630238" indent="-173038">
              <a:defRPr sz="1600"/>
            </a:lvl2pPr>
            <a:lvl3pPr marL="1033463" indent="-119063">
              <a:defRPr sz="1600"/>
            </a:lvl3pPr>
            <a:lvl4pPr marL="1490663" indent="-119063">
              <a:defRPr sz="1400"/>
            </a:lvl4pPr>
            <a:lvl5pPr marL="1941513" indent="-112713">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10"/>
          </p:nvPr>
        </p:nvSpPr>
        <p:spPr>
          <a:xfrm>
            <a:off x="3124200" y="6413500"/>
            <a:ext cx="2895600" cy="457200"/>
          </a:xfrm>
        </p:spPr>
        <p:txBody>
          <a:bodyPr/>
          <a:lstStyle>
            <a:lvl1pPr algn="ctr">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1395488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367E57-490D-409F-A22D-AE22CDF725E5}" type="slidenum">
              <a:rPr lang="en-US"/>
              <a:pPr>
                <a:defRPr/>
              </a:pPr>
              <a:t>‹#›</a:t>
            </a:fld>
            <a:endParaRPr lang="en-US"/>
          </a:p>
        </p:txBody>
      </p:sp>
    </p:spTree>
    <p:extLst>
      <p:ext uri="{BB962C8B-B14F-4D97-AF65-F5344CB8AC3E}">
        <p14:creationId xmlns:p14="http://schemas.microsoft.com/office/powerpoint/2010/main" val="223505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8F7820-CBB5-4637-B6FB-FBC23DD26492}" type="slidenum">
              <a:rPr lang="en-US"/>
              <a:pPr>
                <a:defRPr/>
              </a:pPr>
              <a:t>‹#›</a:t>
            </a:fld>
            <a:endParaRPr lang="en-US"/>
          </a:p>
        </p:txBody>
      </p:sp>
    </p:spTree>
    <p:extLst>
      <p:ext uri="{BB962C8B-B14F-4D97-AF65-F5344CB8AC3E}">
        <p14:creationId xmlns:p14="http://schemas.microsoft.com/office/powerpoint/2010/main" val="147576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158C43-AD45-4265-9E39-F7A8E118FB4B}" type="slidenum">
              <a:rPr lang="en-US"/>
              <a:pPr>
                <a:defRPr/>
              </a:pPr>
              <a:t>‹#›</a:t>
            </a:fld>
            <a:endParaRPr lang="en-US"/>
          </a:p>
        </p:txBody>
      </p:sp>
    </p:spTree>
    <p:extLst>
      <p:ext uri="{BB962C8B-B14F-4D97-AF65-F5344CB8AC3E}">
        <p14:creationId xmlns:p14="http://schemas.microsoft.com/office/powerpoint/2010/main" val="107525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DFE83A4-CEA8-4B27-9716-E6017EBD1EF3}" type="slidenum">
              <a:rPr lang="en-US"/>
              <a:pPr>
                <a:defRPr/>
              </a:pPr>
              <a:t>‹#›</a:t>
            </a:fld>
            <a:endParaRPr lang="en-US"/>
          </a:p>
        </p:txBody>
      </p:sp>
    </p:spTree>
    <p:extLst>
      <p:ext uri="{BB962C8B-B14F-4D97-AF65-F5344CB8AC3E}">
        <p14:creationId xmlns:p14="http://schemas.microsoft.com/office/powerpoint/2010/main" val="154587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88D3E1-CA6D-4EA3-9933-AB56969E4738}" type="slidenum">
              <a:rPr lang="en-US"/>
              <a:pPr>
                <a:defRPr/>
              </a:pPr>
              <a:t>‹#›</a:t>
            </a:fld>
            <a:endParaRPr lang="en-US"/>
          </a:p>
        </p:txBody>
      </p:sp>
    </p:spTree>
    <p:extLst>
      <p:ext uri="{BB962C8B-B14F-4D97-AF65-F5344CB8AC3E}">
        <p14:creationId xmlns:p14="http://schemas.microsoft.com/office/powerpoint/2010/main" val="384761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5F65D2-9419-4CCD-AC13-222B452B4518}" type="slidenum">
              <a:rPr lang="en-US"/>
              <a:pPr>
                <a:defRPr/>
              </a:pPr>
              <a:t>‹#›</a:t>
            </a:fld>
            <a:endParaRPr lang="en-US"/>
          </a:p>
        </p:txBody>
      </p:sp>
    </p:spTree>
    <p:extLst>
      <p:ext uri="{BB962C8B-B14F-4D97-AF65-F5344CB8AC3E}">
        <p14:creationId xmlns:p14="http://schemas.microsoft.com/office/powerpoint/2010/main" val="15595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152BC02-45FB-4E75-93DC-7B28D15C66FA}" type="slidenum">
              <a:rPr lang="en-US"/>
              <a:pPr>
                <a:defRPr/>
              </a:pPr>
              <a:t>‹#›</a:t>
            </a:fld>
            <a:endParaRPr lang="en-US"/>
          </a:p>
        </p:txBody>
      </p:sp>
    </p:spTree>
    <p:extLst>
      <p:ext uri="{BB962C8B-B14F-4D97-AF65-F5344CB8AC3E}">
        <p14:creationId xmlns:p14="http://schemas.microsoft.com/office/powerpoint/2010/main" val="403532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D4179A-7F53-4784-9823-8223C506A75C}" type="slidenum">
              <a:rPr lang="en-US"/>
              <a:pPr>
                <a:defRPr/>
              </a:pPr>
              <a:t>‹#›</a:t>
            </a:fld>
            <a:endParaRPr lang="en-US"/>
          </a:p>
        </p:txBody>
      </p:sp>
    </p:spTree>
    <p:extLst>
      <p:ext uri="{BB962C8B-B14F-4D97-AF65-F5344CB8AC3E}">
        <p14:creationId xmlns:p14="http://schemas.microsoft.com/office/powerpoint/2010/main" val="129683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8077199" y="6477000"/>
            <a:ext cx="10763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solidFill>
                  <a:schemeClr val="bg1"/>
                </a:solidFill>
                <a:latin typeface="Arial" panose="020B0604020202020204" pitchFamily="34" charset="0"/>
                <a:cs typeface="Arial" panose="020B0604020202020204" pitchFamily="34" charset="0"/>
              </a:defRPr>
            </a:lvl1pPr>
          </a:lstStyle>
          <a:p>
            <a:pPr>
              <a:defRPr/>
            </a:pPr>
            <a:r>
              <a:rPr lang="en-US" sz="1000" dirty="0"/>
              <a:t>Page</a:t>
            </a:r>
            <a:r>
              <a:rPr lang="en-US" dirty="0"/>
              <a:t> </a:t>
            </a:r>
            <a:fld id="{E5878103-2E31-4A56-952F-BF9A86B0EEF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33400" y="1219200"/>
            <a:ext cx="7772400" cy="3276600"/>
          </a:xfrm>
        </p:spPr>
        <p:txBody>
          <a:bodyPr/>
          <a:lstStyle/>
          <a:p>
            <a:r>
              <a:rPr lang="en-US" altLang="en-US" b="1" dirty="0">
                <a:solidFill>
                  <a:srgbClr val="FFC000"/>
                </a:solidFill>
                <a:latin typeface="Arial" charset="0"/>
              </a:rPr>
              <a:t>Valuation</a:t>
            </a:r>
            <a:br>
              <a:rPr lang="en-US" altLang="en-US" b="1" dirty="0">
                <a:solidFill>
                  <a:schemeClr val="bg1"/>
                </a:solidFill>
                <a:latin typeface="Arial" charset="0"/>
              </a:rPr>
            </a:br>
            <a:br>
              <a:rPr lang="en-US" altLang="en-US" b="1" dirty="0">
                <a:solidFill>
                  <a:schemeClr val="bg1"/>
                </a:solidFill>
                <a:latin typeface="Arial" charset="0"/>
              </a:rPr>
            </a:br>
            <a:r>
              <a:rPr lang="en-US" altLang="en-US" sz="4000" dirty="0">
                <a:solidFill>
                  <a:srgbClr val="FFCC00"/>
                </a:solidFill>
                <a:latin typeface="Arial" charset="0"/>
              </a:rPr>
              <a:t>Determining an Appropriate Ownership Percentage </a:t>
            </a:r>
            <a:br>
              <a:rPr lang="en-US" altLang="en-US" sz="4000" dirty="0">
                <a:solidFill>
                  <a:srgbClr val="FFCC00"/>
                </a:solidFill>
                <a:latin typeface="Arial" charset="0"/>
              </a:rPr>
            </a:br>
            <a:r>
              <a:rPr lang="en-US" altLang="en-US" sz="4000" dirty="0">
                <a:solidFill>
                  <a:srgbClr val="FFCC00"/>
                </a:solidFill>
                <a:latin typeface="Arial" charset="0"/>
              </a:rPr>
              <a:t>for Investors</a:t>
            </a:r>
            <a:endParaRPr lang="en-US" dirty="0"/>
          </a:p>
        </p:txBody>
      </p:sp>
      <p:sp>
        <p:nvSpPr>
          <p:cNvPr id="4" name="Footer Placeholder 3"/>
          <p:cNvSpPr>
            <a:spLocks noGrp="1"/>
          </p:cNvSpPr>
          <p:nvPr>
            <p:ph type="ftr" sz="quarter" idx="11"/>
          </p:nvPr>
        </p:nvSpPr>
        <p:spPr>
          <a:xfrm>
            <a:off x="533400" y="6248400"/>
            <a:ext cx="8077200" cy="457200"/>
          </a:xfrm>
        </p:spPr>
        <p:txBody>
          <a:bodyPr/>
          <a:lstStyle/>
          <a:p>
            <a:pPr>
              <a:defRPr/>
            </a:pPr>
            <a:r>
              <a:rPr lang="en-US" dirty="0">
                <a:solidFill>
                  <a:schemeClr val="bg1"/>
                </a:solidFill>
              </a:rPr>
              <a:t>Published by the Entrepreneurship Foundation, a 501(c)3 non profit.   Copyright © Academy Group</a:t>
            </a:r>
          </a:p>
        </p:txBody>
      </p:sp>
    </p:spTree>
    <p:extLst>
      <p:ext uri="{BB962C8B-B14F-4D97-AF65-F5344CB8AC3E}">
        <p14:creationId xmlns:p14="http://schemas.microsoft.com/office/powerpoint/2010/main" val="4045896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304800"/>
            <a:ext cx="8534400" cy="1143000"/>
          </a:xfrm>
        </p:spPr>
        <p:txBody>
          <a:bodyPr/>
          <a:lstStyle/>
          <a:p>
            <a:r>
              <a:rPr lang="en-US" altLang="en-US" sz="3200" dirty="0">
                <a:solidFill>
                  <a:schemeClr val="bg1"/>
                </a:solidFill>
                <a:latin typeface="Arial" charset="0"/>
                <a:cs typeface="Arial" charset="0"/>
              </a:rPr>
              <a:t>The Math for Revenue Model to Estimate Future Valuation (FV)</a:t>
            </a:r>
            <a:endParaRPr lang="en-US" sz="3200" dirty="0">
              <a:solidFill>
                <a:schemeClr val="bg1"/>
              </a:solidFill>
            </a:endParaRPr>
          </a:p>
        </p:txBody>
      </p:sp>
      <p:sp>
        <p:nvSpPr>
          <p:cNvPr id="4" name="Content Placeholder 3"/>
          <p:cNvSpPr>
            <a:spLocks noGrp="1"/>
          </p:cNvSpPr>
          <p:nvPr>
            <p:ph idx="1"/>
          </p:nvPr>
        </p:nvSpPr>
        <p:spPr>
          <a:xfrm>
            <a:off x="457200" y="1676400"/>
            <a:ext cx="7772400" cy="4876800"/>
          </a:xfrm>
        </p:spPr>
        <p:txBody>
          <a:bodyPr/>
          <a:lstStyle/>
          <a:p>
            <a:pPr marL="0" indent="0">
              <a:lnSpc>
                <a:spcPct val="90000"/>
              </a:lnSpc>
              <a:buNone/>
            </a:pPr>
            <a:br>
              <a:rPr lang="en-US" altLang="en-US" sz="1600" b="1" dirty="0">
                <a:solidFill>
                  <a:srgbClr val="FFCC00"/>
                </a:solidFill>
                <a:latin typeface="Arial" panose="020B0604020202020204" pitchFamily="34" charset="0"/>
                <a:cs typeface="Arial" panose="020B0604020202020204" pitchFamily="34" charset="0"/>
              </a:rPr>
            </a:br>
            <a:endParaRPr lang="en-US" altLang="en-US" sz="1600" b="1" dirty="0">
              <a:solidFill>
                <a:srgbClr val="FFCC00"/>
              </a:solidFill>
              <a:latin typeface="Arial" panose="020B0604020202020204" pitchFamily="34" charset="0"/>
              <a:cs typeface="Arial" panose="020B0604020202020204" pitchFamily="34" charset="0"/>
            </a:endParaRPr>
          </a:p>
          <a:p>
            <a:pPr marL="0" indent="0">
              <a:lnSpc>
                <a:spcPct val="90000"/>
              </a:lnSpc>
              <a:buNone/>
            </a:pPr>
            <a:r>
              <a:rPr lang="en-US" altLang="en-US" sz="2800" dirty="0">
                <a:solidFill>
                  <a:schemeClr val="bg1"/>
                </a:solidFill>
                <a:latin typeface="Arial" panose="020B0604020202020204" pitchFamily="34" charset="0"/>
                <a:cs typeface="Arial" panose="020B0604020202020204" pitchFamily="34" charset="0"/>
              </a:rPr>
              <a:t>Market Cap (Valuation) of </a:t>
            </a:r>
            <a:r>
              <a:rPr lang="en-US" altLang="en-US" sz="2800" i="1" dirty="0">
                <a:solidFill>
                  <a:schemeClr val="bg1"/>
                </a:solidFill>
                <a:latin typeface="Arial" panose="020B0604020202020204" pitchFamily="34" charset="0"/>
                <a:cs typeface="Arial" panose="020B0604020202020204" pitchFamily="34" charset="0"/>
              </a:rPr>
              <a:t>public</a:t>
            </a:r>
            <a:r>
              <a:rPr lang="en-US" altLang="en-US" sz="2800" dirty="0">
                <a:solidFill>
                  <a:schemeClr val="bg1"/>
                </a:solidFill>
                <a:latin typeface="Arial" panose="020B0604020202020204" pitchFamily="34" charset="0"/>
                <a:cs typeface="Arial" panose="020B0604020202020204" pitchFamily="34" charset="0"/>
              </a:rPr>
              <a:t> </a:t>
            </a:r>
            <a:r>
              <a:rPr lang="en-US" altLang="en-US" sz="2800" u="sng" dirty="0">
                <a:solidFill>
                  <a:schemeClr val="bg1"/>
                </a:solidFill>
                <a:latin typeface="Arial" panose="020B0604020202020204" pitchFamily="34" charset="0"/>
                <a:cs typeface="Arial" panose="020B0604020202020204" pitchFamily="34" charset="0"/>
              </a:rPr>
              <a:t>comparable companies</a:t>
            </a:r>
            <a:r>
              <a:rPr lang="en-US" altLang="en-US" sz="2800" dirty="0">
                <a:solidFill>
                  <a:schemeClr val="bg1"/>
                </a:solidFill>
                <a:latin typeface="Arial" panose="020B0604020202020204" pitchFamily="34" charset="0"/>
                <a:cs typeface="Arial" panose="020B0604020202020204" pitchFamily="34" charset="0"/>
              </a:rPr>
              <a:t>  …</a:t>
            </a:r>
          </a:p>
          <a:p>
            <a:pPr marL="0" indent="0">
              <a:lnSpc>
                <a:spcPct val="90000"/>
              </a:lnSpc>
              <a:buNone/>
            </a:pPr>
            <a:endParaRPr lang="en-US" altLang="en-US" sz="2000" dirty="0">
              <a:solidFill>
                <a:schemeClr val="accent1">
                  <a:lumMod val="60000"/>
                  <a:lumOff val="40000"/>
                </a:schemeClr>
              </a:solidFill>
              <a:latin typeface="Arial" panose="020B0604020202020204" pitchFamily="34" charset="0"/>
              <a:cs typeface="Arial" panose="020B0604020202020204" pitchFamily="34" charset="0"/>
            </a:endParaRPr>
          </a:p>
          <a:p>
            <a:pPr marL="0" indent="0">
              <a:lnSpc>
                <a:spcPct val="90000"/>
              </a:lnSpc>
              <a:buNone/>
            </a:pPr>
            <a:r>
              <a:rPr lang="en-US" altLang="en-US" sz="2800" dirty="0">
                <a:solidFill>
                  <a:schemeClr val="bg1"/>
                </a:solidFill>
                <a:latin typeface="Arial" panose="020B0604020202020204" pitchFamily="34" charset="0"/>
                <a:cs typeface="Arial" panose="020B0604020202020204" pitchFamily="34" charset="0"/>
              </a:rPr>
              <a:t>… divided by the Current Revenues of those companies ... </a:t>
            </a:r>
          </a:p>
          <a:p>
            <a:pPr marL="0" indent="0">
              <a:lnSpc>
                <a:spcPct val="90000"/>
              </a:lnSpc>
              <a:buNone/>
            </a:pPr>
            <a:endParaRPr lang="en-US" altLang="en-US" sz="1600" dirty="0">
              <a:solidFill>
                <a:schemeClr val="bg1"/>
              </a:solidFill>
              <a:latin typeface="Arial" panose="020B0604020202020204" pitchFamily="34" charset="0"/>
              <a:cs typeface="Arial" panose="020B0604020202020204" pitchFamily="34" charset="0"/>
            </a:endParaRPr>
          </a:p>
          <a:p>
            <a:pPr marL="0" indent="0">
              <a:lnSpc>
                <a:spcPct val="90000"/>
              </a:lnSpc>
              <a:buNone/>
            </a:pPr>
            <a:r>
              <a:rPr lang="en-US" altLang="en-US" sz="2800" dirty="0">
                <a:solidFill>
                  <a:schemeClr val="bg1"/>
                </a:solidFill>
                <a:latin typeface="Arial" panose="020B0604020202020204" pitchFamily="34" charset="0"/>
                <a:cs typeface="Arial" panose="020B0604020202020204" pitchFamily="34" charset="0"/>
              </a:rPr>
              <a:t>… multiplied by the Forecasted Revenue of </a:t>
            </a:r>
            <a:br>
              <a:rPr lang="en-US" altLang="en-US" sz="2800" dirty="0">
                <a:solidFill>
                  <a:schemeClr val="bg1"/>
                </a:solidFill>
                <a:latin typeface="Arial" panose="020B0604020202020204" pitchFamily="34" charset="0"/>
                <a:cs typeface="Arial" panose="020B0604020202020204" pitchFamily="34" charset="0"/>
              </a:rPr>
            </a:br>
            <a:r>
              <a:rPr lang="en-US" altLang="en-US" sz="2800" i="1" u="sng" dirty="0">
                <a:solidFill>
                  <a:schemeClr val="accent2">
                    <a:lumMod val="20000"/>
                    <a:lumOff val="80000"/>
                  </a:schemeClr>
                </a:solidFill>
                <a:latin typeface="Arial" panose="020B0604020202020204" pitchFamily="34" charset="0"/>
                <a:cs typeface="Arial" panose="020B0604020202020204" pitchFamily="34" charset="0"/>
              </a:rPr>
              <a:t>your company</a:t>
            </a:r>
            <a:r>
              <a:rPr lang="en-US" altLang="en-US" sz="2800" i="1" dirty="0">
                <a:solidFill>
                  <a:schemeClr val="accent2">
                    <a:lumMod val="20000"/>
                    <a:lumOff val="80000"/>
                  </a:schemeClr>
                </a:solidFill>
                <a:latin typeface="Arial" panose="020B0604020202020204" pitchFamily="34" charset="0"/>
                <a:cs typeface="Arial" panose="020B0604020202020204" pitchFamily="34" charset="0"/>
              </a:rPr>
              <a:t> </a:t>
            </a:r>
            <a:r>
              <a:rPr lang="en-US" altLang="en-US" sz="2800" dirty="0">
                <a:solidFill>
                  <a:schemeClr val="bg1"/>
                </a:solidFill>
                <a:latin typeface="Arial" panose="020B0604020202020204" pitchFamily="34" charset="0"/>
                <a:cs typeface="Arial" panose="020B0604020202020204" pitchFamily="34" charset="0"/>
              </a:rPr>
              <a:t>in year 5 </a:t>
            </a:r>
          </a:p>
          <a:p>
            <a:pPr marL="0" indent="0">
              <a:lnSpc>
                <a:spcPct val="90000"/>
              </a:lnSpc>
              <a:buNone/>
            </a:pPr>
            <a:endParaRPr lang="en-US" altLang="en-US" sz="2000" dirty="0">
              <a:solidFill>
                <a:schemeClr val="bg1"/>
              </a:solidFill>
              <a:latin typeface="Arial" panose="020B0604020202020204" pitchFamily="34" charset="0"/>
              <a:cs typeface="Arial" panose="020B0604020202020204" pitchFamily="34" charset="0"/>
            </a:endParaRPr>
          </a:p>
          <a:p>
            <a:pPr marL="0" indent="0">
              <a:lnSpc>
                <a:spcPct val="90000"/>
              </a:lnSpc>
              <a:buNone/>
            </a:pPr>
            <a:r>
              <a:rPr lang="en-US" altLang="en-US" sz="2800" dirty="0">
                <a:solidFill>
                  <a:schemeClr val="bg1"/>
                </a:solidFill>
                <a:latin typeface="Arial" panose="020B0604020202020204" pitchFamily="34" charset="0"/>
                <a:cs typeface="Arial" panose="020B0604020202020204" pitchFamily="34" charset="0"/>
              </a:rPr>
              <a:t>=  Valuation of </a:t>
            </a:r>
            <a:r>
              <a:rPr lang="en-US" altLang="en-US" sz="2800" i="1" u="sng" dirty="0">
                <a:solidFill>
                  <a:schemeClr val="accent2">
                    <a:lumMod val="20000"/>
                    <a:lumOff val="80000"/>
                  </a:schemeClr>
                </a:solidFill>
                <a:latin typeface="Arial" panose="020B0604020202020204" pitchFamily="34" charset="0"/>
                <a:cs typeface="Arial" panose="020B0604020202020204" pitchFamily="34" charset="0"/>
              </a:rPr>
              <a:t>your company</a:t>
            </a:r>
            <a:r>
              <a:rPr lang="en-US" altLang="en-US" sz="2800" b="1" i="1" dirty="0">
                <a:solidFill>
                  <a:schemeClr val="accent2">
                    <a:lumMod val="20000"/>
                    <a:lumOff val="80000"/>
                  </a:schemeClr>
                </a:solidFill>
                <a:latin typeface="Arial" panose="020B0604020202020204" pitchFamily="34" charset="0"/>
                <a:cs typeface="Arial" panose="020B0604020202020204" pitchFamily="34" charset="0"/>
              </a:rPr>
              <a:t>  </a:t>
            </a:r>
            <a:r>
              <a:rPr lang="en-US" altLang="en-US" sz="2800" u="sng" dirty="0">
                <a:solidFill>
                  <a:schemeClr val="bg1"/>
                </a:solidFill>
                <a:latin typeface="Arial" panose="020B0604020202020204" pitchFamily="34" charset="0"/>
                <a:cs typeface="Arial" panose="020B0604020202020204" pitchFamily="34" charset="0"/>
              </a:rPr>
              <a:t>5 years from now</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r>
              <a:rPr lang="en-US" dirty="0"/>
              <a:t> Page </a:t>
            </a:r>
            <a:fld id="{355F65D2-9419-4CCD-AC13-222B452B4518}" type="slidenum">
              <a:rPr lang="en-US" smtClean="0"/>
              <a:pPr>
                <a:defRPr/>
              </a:pPr>
              <a:t>10</a:t>
            </a:fld>
            <a:endParaRPr lang="en-US" dirty="0"/>
          </a:p>
        </p:txBody>
      </p:sp>
    </p:spTree>
    <p:extLst>
      <p:ext uri="{BB962C8B-B14F-4D97-AF65-F5344CB8AC3E}">
        <p14:creationId xmlns:p14="http://schemas.microsoft.com/office/powerpoint/2010/main" val="285314272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8305800" cy="1143000"/>
          </a:xfrm>
        </p:spPr>
        <p:txBody>
          <a:bodyPr/>
          <a:lstStyle/>
          <a:p>
            <a:r>
              <a:rPr lang="en-US" sz="3200" dirty="0">
                <a:solidFill>
                  <a:schemeClr val="bg1"/>
                </a:solidFill>
                <a:latin typeface="Arial" panose="020B0604020202020204" pitchFamily="34" charset="0"/>
                <a:cs typeface="Arial" panose="020B0604020202020204" pitchFamily="34" charset="0"/>
              </a:rPr>
              <a:t>Example Computation of Future Value (</a:t>
            </a:r>
            <a:r>
              <a:rPr lang="en-US" sz="3200" dirty="0" err="1">
                <a:solidFill>
                  <a:schemeClr val="bg1"/>
                </a:solidFill>
                <a:latin typeface="Arial" panose="020B0604020202020204" pitchFamily="34" charset="0"/>
                <a:cs typeface="Arial" panose="020B0604020202020204" pitchFamily="34" charset="0"/>
              </a:rPr>
              <a:t>FV</a:t>
            </a:r>
            <a:r>
              <a:rPr lang="en-US" sz="3200" dirty="0">
                <a:solidFill>
                  <a:schemeClr val="bg1"/>
                </a:solidFill>
                <a:latin typeface="Arial" panose="020B0604020202020204" pitchFamily="34" charset="0"/>
                <a:cs typeface="Arial" panose="020B0604020202020204" pitchFamily="34" charset="0"/>
              </a:rPr>
              <a:t>) Using the Revenue Model</a:t>
            </a:r>
          </a:p>
        </p:txBody>
      </p:sp>
      <p:sp>
        <p:nvSpPr>
          <p:cNvPr id="7" name="Text Placeholder 6"/>
          <p:cNvSpPr>
            <a:spLocks noGrp="1"/>
          </p:cNvSpPr>
          <p:nvPr>
            <p:ph type="body" sz="half" idx="1"/>
          </p:nvPr>
        </p:nvSpPr>
        <p:spPr>
          <a:xfrm>
            <a:off x="228600" y="1752600"/>
            <a:ext cx="8762999" cy="4302125"/>
          </a:xfrm>
        </p:spPr>
        <p:txBody>
          <a:bodyPr/>
          <a:lstStyle/>
          <a:p>
            <a:pPr marL="0" indent="0">
              <a:buNone/>
            </a:pPr>
            <a:r>
              <a:rPr lang="en-US" altLang="en-US" sz="2800" dirty="0">
                <a:solidFill>
                  <a:schemeClr val="bg1"/>
                </a:solidFill>
                <a:latin typeface="Arial" panose="020B0604020202020204" pitchFamily="34" charset="0"/>
                <a:cs typeface="Arial" panose="020B0604020202020204" pitchFamily="34" charset="0"/>
              </a:rPr>
              <a:t>Market Valuation / Revenue of </a:t>
            </a:r>
            <a:r>
              <a:rPr lang="en-US" altLang="en-US" sz="2800" u="sng" dirty="0">
                <a:solidFill>
                  <a:schemeClr val="accent1">
                    <a:lumMod val="60000"/>
                    <a:lumOff val="40000"/>
                  </a:schemeClr>
                </a:solidFill>
                <a:latin typeface="Arial" panose="020B0604020202020204" pitchFamily="34" charset="0"/>
                <a:cs typeface="Arial" panose="020B0604020202020204" pitchFamily="34" charset="0"/>
              </a:rPr>
              <a:t>comparable companies</a:t>
            </a:r>
            <a:r>
              <a:rPr lang="en-US" altLang="en-US" sz="2800" dirty="0">
                <a:solidFill>
                  <a:schemeClr val="bg1"/>
                </a:solidFill>
                <a:latin typeface="Arial" panose="020B0604020202020204" pitchFamily="34" charset="0"/>
                <a:cs typeface="Arial" panose="020B0604020202020204" pitchFamily="34" charset="0"/>
              </a:rPr>
              <a:t>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X  Forecasted Revenue of target company in year 5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Valuation of target company in its year 5.</a:t>
            </a:r>
          </a:p>
          <a:p>
            <a:pPr marL="0" indent="0">
              <a:buNone/>
            </a:pPr>
            <a:r>
              <a:rPr lang="en-US" altLang="en-US" sz="1100" b="1" dirty="0">
                <a:solidFill>
                  <a:schemeClr val="bg1"/>
                </a:solidFill>
                <a:latin typeface="Arial" panose="020B0604020202020204" pitchFamily="34" charset="0"/>
                <a:cs typeface="Arial" panose="020B0604020202020204" pitchFamily="34" charset="0"/>
              </a:rPr>
              <a:t>     </a:t>
            </a:r>
            <a:r>
              <a:rPr lang="en-US" altLang="en-US" sz="1100" b="1" u="sng" dirty="0">
                <a:solidFill>
                  <a:schemeClr val="bg1"/>
                </a:solidFill>
                <a:latin typeface="Arial" panose="020B0604020202020204" pitchFamily="34" charset="0"/>
                <a:cs typeface="Arial" panose="020B0604020202020204" pitchFamily="34" charset="0"/>
              </a:rPr>
              <a:t> </a:t>
            </a:r>
            <a:endParaRPr lang="en-US" altLang="en-US" sz="2800" dirty="0">
              <a:solidFill>
                <a:schemeClr val="bg1"/>
              </a:solidFill>
              <a:latin typeface="Arial" panose="020B0604020202020204" pitchFamily="34" charset="0"/>
              <a:cs typeface="Arial" panose="020B0604020202020204" pitchFamily="34" charset="0"/>
            </a:endParaRPr>
          </a:p>
          <a:p>
            <a:pPr marL="0" indent="0">
              <a:lnSpc>
                <a:spcPts val="2800"/>
              </a:lnSpc>
              <a:buNone/>
            </a:pPr>
            <a:r>
              <a:rPr lang="en-US" sz="2800" u="sng" dirty="0" err="1">
                <a:solidFill>
                  <a:schemeClr val="bg1"/>
                </a:solidFill>
                <a:latin typeface="Verdana" panose="020B0604030504040204" pitchFamily="34" charset="0"/>
                <a:ea typeface="Verdana" panose="020B0604030504040204" pitchFamily="34" charset="0"/>
                <a:cs typeface="Verdana" panose="020B0604030504040204" pitchFamily="34" charset="0"/>
              </a:rPr>
              <a:t>MV</a:t>
            </a:r>
            <a:r>
              <a:rPr lang="en-US" sz="2400" u="sng" dirty="0" err="1">
                <a:solidFill>
                  <a:schemeClr val="bg1"/>
                </a:solidFill>
                <a:latin typeface="Verdana" panose="020B0604030504040204" pitchFamily="34" charset="0"/>
                <a:ea typeface="Verdana" panose="020B0604030504040204" pitchFamily="34" charset="0"/>
                <a:cs typeface="Verdana" panose="020B0604030504040204" pitchFamily="34" charset="0"/>
              </a:rPr>
              <a:t>comparable</a:t>
            </a:r>
            <a:r>
              <a:rPr lang="en-US" sz="2400" u="sng" dirty="0">
                <a:solidFill>
                  <a:schemeClr val="bg1"/>
                </a:solidFill>
                <a:latin typeface="Verdana" panose="020B0604030504040204" pitchFamily="34" charset="0"/>
                <a:ea typeface="Verdana" panose="020B0604030504040204" pitchFamily="34" charset="0"/>
                <a:cs typeface="Verdana" panose="020B0604030504040204" pitchFamily="34" charset="0"/>
              </a:rPr>
              <a:t> company</a:t>
            </a:r>
            <a:r>
              <a:rPr lang="en-US" sz="2400" u="sng" dirty="0">
                <a:solidFill>
                  <a:srgbClr val="0000FF"/>
                </a:solidFill>
                <a:latin typeface="Verdana" panose="020B0604030504040204" pitchFamily="34" charset="0"/>
                <a:ea typeface="Verdana" panose="020B0604030504040204" pitchFamily="34" charset="0"/>
                <a:cs typeface="Verdana" panose="020B0604030504040204" pitchFamily="34" charset="0"/>
              </a:rPr>
              <a:t>.</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   x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REV</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target</a:t>
            </a:r>
            <a:r>
              <a:rPr lang="en-US" sz="24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5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n-US" sz="24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FV</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target</a:t>
            </a:r>
            <a:r>
              <a:rPr lang="en-US" sz="24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5</a:t>
            </a:r>
            <a:endPar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nSpc>
                <a:spcPts val="2400"/>
              </a:lnSpc>
              <a:buNone/>
            </a:pPr>
            <a:r>
              <a:rPr lang="en-US"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REV</a:t>
            </a:r>
            <a:r>
              <a:rPr lang="en-US" sz="2400" dirty="0" err="1">
                <a:solidFill>
                  <a:schemeClr val="bg1"/>
                </a:solidFill>
                <a:latin typeface="Verdana" panose="020B0604030504040204" pitchFamily="34" charset="0"/>
                <a:ea typeface="Verdana" panose="020B0604030504040204" pitchFamily="34" charset="0"/>
                <a:cs typeface="Verdana" panose="020B0604030504040204" pitchFamily="34" charset="0"/>
              </a:rPr>
              <a:t>comparable</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 company</a:t>
            </a:r>
          </a:p>
          <a:p>
            <a:pPr marL="0" indent="0">
              <a:buNone/>
            </a:pPr>
            <a:endParaRPr lang="en-US" sz="2800" dirty="0">
              <a:solidFill>
                <a:schemeClr val="bg1"/>
              </a:solidFill>
              <a:latin typeface="Arial" panose="020B0604020202020204" pitchFamily="34" charset="0"/>
              <a:cs typeface="Arial" panose="020B0604020202020204" pitchFamily="34" charset="0"/>
            </a:endParaRPr>
          </a:p>
          <a:p>
            <a:pPr marL="0" indent="0">
              <a:buNone/>
            </a:pPr>
            <a:r>
              <a:rPr lang="en-US" sz="2800" dirty="0">
                <a:solidFill>
                  <a:srgbClr val="FFCC00"/>
                </a:solidFill>
                <a:latin typeface="Verdana" panose="020B0604030504040204" pitchFamily="34" charset="0"/>
                <a:ea typeface="Verdana" panose="020B0604030504040204" pitchFamily="34" charset="0"/>
                <a:cs typeface="Verdana" panose="020B0604030504040204" pitchFamily="34" charset="0"/>
              </a:rPr>
              <a:t>Example:</a:t>
            </a:r>
            <a:endParaRPr lang="en-US" sz="2400" i="1" dirty="0">
              <a:solidFill>
                <a:srgbClr val="FFCC00"/>
              </a:solidFill>
              <a:latin typeface="Arial" panose="020B0604020202020204" pitchFamily="34" charset="0"/>
              <a:cs typeface="Arial" panose="020B0604020202020204" pitchFamily="34" charset="0"/>
            </a:endParaRPr>
          </a:p>
          <a:p>
            <a:pPr marL="0" indent="0">
              <a:lnSpc>
                <a:spcPts val="2800"/>
              </a:lnSpc>
              <a:buNone/>
            </a:pPr>
            <a:r>
              <a:rPr lang="en-US" sz="2800" u="sng" dirty="0">
                <a:solidFill>
                  <a:schemeClr val="bg1"/>
                </a:solidFill>
                <a:latin typeface="Verdana" panose="020B0604030504040204" pitchFamily="34" charset="0"/>
                <a:ea typeface="Verdana" panose="020B0604030504040204" pitchFamily="34" charset="0"/>
                <a:cs typeface="Verdana" panose="020B0604030504040204" pitchFamily="34" charset="0"/>
              </a:rPr>
              <a:t>236,000m</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x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10m</a:t>
            </a:r>
            <a:r>
              <a:rPr lang="en-US" sz="28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n-US" sz="4800" baseline="-25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1.6 </a:t>
            </a: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x</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10m     = </a:t>
            </a:r>
            <a:r>
              <a:rPr lang="en-US" sz="2800" b="1" dirty="0">
                <a:solidFill>
                  <a:srgbClr val="FFCC00"/>
                </a:solidFill>
                <a:latin typeface="Verdana" panose="020B0604030504040204" pitchFamily="34" charset="0"/>
                <a:ea typeface="Verdana" panose="020B0604030504040204" pitchFamily="34" charset="0"/>
                <a:cs typeface="Verdana" panose="020B0604030504040204" pitchFamily="34" charset="0"/>
              </a:rPr>
              <a:t>16m </a:t>
            </a:r>
            <a:r>
              <a:rPr lang="en-US"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FV</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a:t>
            </a:r>
            <a:b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147,000m</a:t>
            </a:r>
            <a:endPar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800" dirty="0">
              <a:solidFill>
                <a:schemeClr val="bg1"/>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0"/>
          </p:nvPr>
        </p:nvSpPr>
        <p:spPr/>
        <p:txBody>
          <a:bodyPr/>
          <a:lstStyle/>
          <a:p>
            <a:pPr>
              <a:defRPr/>
            </a:pPr>
            <a:r>
              <a:rPr lang="en-US" dirty="0"/>
              <a:t> Page </a:t>
            </a:r>
            <a:fld id="{355F65D2-9419-4CCD-AC13-222B452B4518}" type="slidenum">
              <a:rPr lang="en-US" smtClean="0"/>
              <a:pPr>
                <a:defRPr/>
              </a:pPr>
              <a:t>11</a:t>
            </a:fld>
            <a:endParaRPr lang="en-US" dirty="0"/>
          </a:p>
        </p:txBody>
      </p:sp>
    </p:spTree>
    <p:extLst>
      <p:ext uri="{BB962C8B-B14F-4D97-AF65-F5344CB8AC3E}">
        <p14:creationId xmlns:p14="http://schemas.microsoft.com/office/powerpoint/2010/main" val="27349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382000" cy="1143000"/>
          </a:xfrm>
        </p:spPr>
        <p:txBody>
          <a:bodyPr/>
          <a:lstStyle/>
          <a:p>
            <a:r>
              <a:rPr lang="en-US" altLang="en-US" sz="3200" b="1" dirty="0">
                <a:solidFill>
                  <a:srgbClr val="FFCC00"/>
                </a:solidFill>
                <a:latin typeface="Arial" charset="0"/>
                <a:cs typeface="Arial" charset="0"/>
              </a:rPr>
              <a:t>2.  EXIT PRICE Model for Determining FV</a:t>
            </a:r>
            <a:endParaRPr lang="en-US" sz="3200" b="1" dirty="0">
              <a:solidFill>
                <a:srgbClr val="FFCC00"/>
              </a:solidFill>
              <a:latin typeface="Arial" charset="0"/>
              <a:cs typeface="Arial" charset="0"/>
            </a:endParaRPr>
          </a:p>
        </p:txBody>
      </p:sp>
      <p:sp>
        <p:nvSpPr>
          <p:cNvPr id="5" name="Content Placeholder 4"/>
          <p:cNvSpPr>
            <a:spLocks noGrp="1"/>
          </p:cNvSpPr>
          <p:nvPr>
            <p:ph idx="1"/>
          </p:nvPr>
        </p:nvSpPr>
        <p:spPr>
          <a:xfrm>
            <a:off x="457200" y="1295400"/>
            <a:ext cx="8610600" cy="5105400"/>
          </a:xfrm>
        </p:spPr>
        <p:txBody>
          <a:bodyPr/>
          <a:lstStyle/>
          <a:p>
            <a:pPr marL="0" indent="0">
              <a:buNone/>
            </a:pPr>
            <a:r>
              <a:rPr lang="en-US" altLang="en-US" sz="2800" b="1" dirty="0">
                <a:solidFill>
                  <a:schemeClr val="bg1"/>
                </a:solidFill>
                <a:latin typeface="Arial" panose="020B0604020202020204" pitchFamily="34" charset="0"/>
                <a:cs typeface="Arial" panose="020B0604020202020204" pitchFamily="34" charset="0"/>
              </a:rPr>
              <a:t>Look for </a:t>
            </a:r>
            <a:r>
              <a:rPr lang="en-US" altLang="en-US" sz="2800" b="1" i="1" u="sng" dirty="0">
                <a:solidFill>
                  <a:schemeClr val="bg1"/>
                </a:solidFill>
                <a:latin typeface="Arial" panose="020B0604020202020204" pitchFamily="34" charset="0"/>
                <a:cs typeface="Arial" panose="020B0604020202020204" pitchFamily="34" charset="0"/>
              </a:rPr>
              <a:t>Private</a:t>
            </a:r>
            <a:r>
              <a:rPr lang="en-US" altLang="en-US" sz="2800" b="1" dirty="0">
                <a:solidFill>
                  <a:schemeClr val="bg1"/>
                </a:solidFill>
                <a:latin typeface="Arial" panose="020B0604020202020204" pitchFamily="34" charset="0"/>
                <a:cs typeface="Arial" panose="020B0604020202020204" pitchFamily="34" charset="0"/>
              </a:rPr>
              <a:t> </a:t>
            </a:r>
            <a:r>
              <a:rPr lang="en-US" altLang="en-US" sz="2800" b="1" dirty="0">
                <a:solidFill>
                  <a:schemeClr val="accent1">
                    <a:lumMod val="60000"/>
                    <a:lumOff val="40000"/>
                  </a:schemeClr>
                </a:solidFill>
                <a:latin typeface="Arial" panose="020B0604020202020204" pitchFamily="34" charset="0"/>
                <a:cs typeface="Arial" panose="020B0604020202020204" pitchFamily="34" charset="0"/>
              </a:rPr>
              <a:t>Comparable Company </a:t>
            </a:r>
            <a:r>
              <a:rPr lang="en-US" altLang="en-US" sz="2800" b="1" dirty="0">
                <a:solidFill>
                  <a:schemeClr val="bg1"/>
                </a:solidFill>
                <a:latin typeface="Arial" panose="020B0604020202020204" pitchFamily="34" charset="0"/>
                <a:cs typeface="Arial" panose="020B0604020202020204" pitchFamily="34" charset="0"/>
              </a:rPr>
              <a:t>Exits </a:t>
            </a:r>
          </a:p>
          <a:p>
            <a:pPr marL="458788" indent="-231775">
              <a:buFont typeface="Arial" panose="020B0604020202020204" pitchFamily="34" charset="0"/>
              <a:buChar char="•"/>
            </a:pPr>
            <a:r>
              <a:rPr lang="en-US" altLang="en-US" sz="2600" i="1" dirty="0">
                <a:solidFill>
                  <a:schemeClr val="bg1"/>
                </a:solidFill>
                <a:latin typeface="Arial" panose="020B0604020202020204" pitchFamily="34" charset="0"/>
                <a:cs typeface="Arial" panose="020B0604020202020204" pitchFamily="34" charset="0"/>
              </a:rPr>
              <a:t>IPO  (market valuation)</a:t>
            </a:r>
            <a:r>
              <a:rPr lang="en-US" altLang="en-US" sz="2600" dirty="0">
                <a:solidFill>
                  <a:schemeClr val="bg1"/>
                </a:solidFill>
                <a:latin typeface="Arial" panose="020B0604020202020204" pitchFamily="34" charset="0"/>
                <a:cs typeface="Arial" panose="020B0604020202020204" pitchFamily="34" charset="0"/>
              </a:rPr>
              <a:t> </a:t>
            </a:r>
          </a:p>
          <a:p>
            <a:pPr marL="458788" indent="-231775">
              <a:buFont typeface="Arial" panose="020B0604020202020204" pitchFamily="34" charset="0"/>
              <a:buChar char="•"/>
            </a:pPr>
            <a:r>
              <a:rPr lang="en-US" altLang="en-US" sz="2600" i="1" dirty="0">
                <a:solidFill>
                  <a:schemeClr val="bg1"/>
                </a:solidFill>
                <a:latin typeface="Arial" panose="020B0604020202020204" pitchFamily="34" charset="0"/>
                <a:cs typeface="Arial" panose="020B0604020202020204" pitchFamily="34" charset="0"/>
              </a:rPr>
              <a:t>Financial Buy-out </a:t>
            </a:r>
            <a:r>
              <a:rPr lang="en-US" altLang="en-US" sz="2600" dirty="0">
                <a:solidFill>
                  <a:schemeClr val="bg1"/>
                </a:solidFill>
                <a:latin typeface="Arial" panose="020B0604020202020204" pitchFamily="34" charset="0"/>
                <a:cs typeface="Arial" panose="020B0604020202020204" pitchFamily="34" charset="0"/>
              </a:rPr>
              <a:t>(by Private Equity fund), or </a:t>
            </a:r>
          </a:p>
          <a:p>
            <a:pPr marL="458788" indent="-231775">
              <a:buFont typeface="Arial" panose="020B0604020202020204" pitchFamily="34" charset="0"/>
              <a:buChar char="•"/>
            </a:pPr>
            <a:r>
              <a:rPr lang="en-US" altLang="en-US" sz="2600" i="1" dirty="0">
                <a:solidFill>
                  <a:schemeClr val="bg1"/>
                </a:solidFill>
                <a:latin typeface="Arial" panose="020B0604020202020204" pitchFamily="34" charset="0"/>
                <a:cs typeface="Arial" panose="020B0604020202020204" pitchFamily="34" charset="0"/>
              </a:rPr>
              <a:t>Strategic</a:t>
            </a:r>
            <a:r>
              <a:rPr lang="en-US" altLang="en-US" sz="2600" dirty="0">
                <a:solidFill>
                  <a:schemeClr val="bg1"/>
                </a:solidFill>
                <a:latin typeface="Arial" panose="020B0604020202020204" pitchFamily="34" charset="0"/>
                <a:cs typeface="Arial" panose="020B0604020202020204" pitchFamily="34" charset="0"/>
              </a:rPr>
              <a:t> </a:t>
            </a:r>
            <a:r>
              <a:rPr lang="en-US" altLang="en-US" sz="2600" i="1" dirty="0">
                <a:solidFill>
                  <a:schemeClr val="bg1"/>
                </a:solidFill>
                <a:latin typeface="Arial" panose="020B0604020202020204" pitchFamily="34" charset="0"/>
                <a:cs typeface="Arial" panose="020B0604020202020204" pitchFamily="34" charset="0"/>
              </a:rPr>
              <a:t>Buyout</a:t>
            </a:r>
            <a:r>
              <a:rPr lang="en-US" altLang="en-US" sz="2600" dirty="0">
                <a:solidFill>
                  <a:schemeClr val="bg1"/>
                </a:solidFill>
                <a:latin typeface="Arial" panose="020B0604020202020204" pitchFamily="34" charset="0"/>
                <a:cs typeface="Arial" panose="020B0604020202020204" pitchFamily="34" charset="0"/>
              </a:rPr>
              <a:t> (by large company in same industry)</a:t>
            </a:r>
          </a:p>
          <a:p>
            <a:pPr marL="0" indent="0">
              <a:spcBef>
                <a:spcPts val="1200"/>
              </a:spcBef>
              <a:buNone/>
            </a:pPr>
            <a:r>
              <a:rPr lang="en-US" altLang="en-US" sz="2800" dirty="0">
                <a:solidFill>
                  <a:schemeClr val="bg1"/>
                </a:solidFill>
                <a:latin typeface="Arial" panose="020B0604020202020204" pitchFamily="34" charset="0"/>
                <a:cs typeface="Arial" panose="020B0604020202020204" pitchFamily="34" charset="0"/>
              </a:rPr>
              <a:t>Let’s assume that this method produced the same </a:t>
            </a:r>
            <a:r>
              <a:rPr lang="en-US" altLang="en-US" sz="2800" b="1" dirty="0">
                <a:solidFill>
                  <a:srgbClr val="FFCC00"/>
                </a:solidFill>
                <a:latin typeface="Arial" panose="020B0604020202020204" pitchFamily="34" charset="0"/>
                <a:cs typeface="Arial" panose="020B0604020202020204" pitchFamily="34" charset="0"/>
              </a:rPr>
              <a:t>FV</a:t>
            </a:r>
            <a:r>
              <a:rPr lang="en-US" altLang="en-US" sz="2800" dirty="0">
                <a:solidFill>
                  <a:schemeClr val="bg1"/>
                </a:solidFill>
                <a:latin typeface="Arial" panose="020B0604020202020204" pitchFamily="34" charset="0"/>
                <a:cs typeface="Arial" panose="020B0604020202020204" pitchFamily="34" charset="0"/>
              </a:rPr>
              <a:t> (exit value) as the </a:t>
            </a:r>
            <a:r>
              <a:rPr lang="en-US" altLang="en-US" sz="2800" b="1" dirty="0">
                <a:solidFill>
                  <a:schemeClr val="bg1"/>
                </a:solidFill>
                <a:latin typeface="Arial" panose="020B0604020202020204" pitchFamily="34" charset="0"/>
                <a:cs typeface="Arial" panose="020B0604020202020204" pitchFamily="34" charset="0"/>
              </a:rPr>
              <a:t>Revenue Model</a:t>
            </a:r>
            <a:r>
              <a:rPr lang="en-US" altLang="en-US" sz="2800" dirty="0">
                <a:solidFill>
                  <a:schemeClr val="bg1"/>
                </a:solidFill>
                <a:latin typeface="Arial" panose="020B0604020202020204" pitchFamily="34" charset="0"/>
                <a:cs typeface="Arial" panose="020B0604020202020204" pitchFamily="34" charset="0"/>
              </a:rPr>
              <a:t>: </a:t>
            </a:r>
            <a:r>
              <a:rPr lang="en-US" altLang="en-US" sz="2800" b="1" dirty="0">
                <a:solidFill>
                  <a:srgbClr val="FFCC00"/>
                </a:solidFill>
                <a:latin typeface="Arial" panose="020B0604020202020204" pitchFamily="34" charset="0"/>
                <a:cs typeface="Arial" panose="020B0604020202020204" pitchFamily="34" charset="0"/>
              </a:rPr>
              <a:t>$16m</a:t>
            </a:r>
            <a:r>
              <a:rPr lang="en-US" altLang="en-US" sz="2800" dirty="0">
                <a:solidFill>
                  <a:schemeClr val="bg1"/>
                </a:solidFill>
                <a:latin typeface="Arial" panose="020B0604020202020204" pitchFamily="34" charset="0"/>
                <a:cs typeface="Arial" panose="020B0604020202020204" pitchFamily="34" charset="0"/>
              </a:rPr>
              <a:t>.  That is the companies were purchased for $16m or the IPO resulted in the same market value.</a:t>
            </a:r>
          </a:p>
          <a:p>
            <a:pPr marL="0" indent="0">
              <a:buNone/>
            </a:pPr>
            <a:endParaRPr lang="en-US" altLang="en-US" sz="1100" dirty="0">
              <a:solidFill>
                <a:schemeClr val="bg1"/>
              </a:solidFill>
              <a:latin typeface="Arial" panose="020B0604020202020204" pitchFamily="34" charset="0"/>
              <a:cs typeface="Arial" panose="020B0604020202020204" pitchFamily="34" charset="0"/>
            </a:endParaRPr>
          </a:p>
          <a:p>
            <a:pPr marL="0" indent="0">
              <a:buNone/>
            </a:pPr>
            <a:r>
              <a:rPr lang="en-US" altLang="en-US" sz="2400" dirty="0">
                <a:solidFill>
                  <a:schemeClr val="bg1"/>
                </a:solidFill>
                <a:latin typeface="Arial" panose="020B0604020202020204" pitchFamily="34" charset="0"/>
                <a:cs typeface="Arial" panose="020B0604020202020204" pitchFamily="34" charset="0"/>
              </a:rPr>
              <a:t>Therefore, if we can show that our company is truly COMPARABLE, then it should be worth the same amount when it is sold or issues and IPO in 5 years.  </a:t>
            </a:r>
          </a:p>
          <a:p>
            <a:pPr marL="0" indent="0">
              <a:buNone/>
            </a:pP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12</a:t>
            </a:fld>
            <a:endParaRPr lang="en-US" dirty="0"/>
          </a:p>
        </p:txBody>
      </p:sp>
    </p:spTree>
    <p:extLst>
      <p:ext uri="{BB962C8B-B14F-4D97-AF65-F5344CB8AC3E}">
        <p14:creationId xmlns:p14="http://schemas.microsoft.com/office/powerpoint/2010/main" val="82663469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8610600" cy="894080"/>
          </a:xfrm>
        </p:spPr>
        <p:txBody>
          <a:bodyPr/>
          <a:lstStyle/>
          <a:p>
            <a:r>
              <a:rPr lang="en-US" altLang="en-US" sz="4000" dirty="0">
                <a:solidFill>
                  <a:srgbClr val="FFCC00"/>
                </a:solidFill>
                <a:latin typeface="Arial" panose="020B0604020202020204" pitchFamily="34" charset="0"/>
                <a:cs typeface="Arial" panose="020B0604020202020204" pitchFamily="34" charset="0"/>
              </a:rPr>
              <a:t>Determining Present Valuation (PV)</a:t>
            </a:r>
            <a:endParaRPr lang="en-US" sz="5400" dirty="0"/>
          </a:p>
        </p:txBody>
      </p:sp>
      <p:sp>
        <p:nvSpPr>
          <p:cNvPr id="5" name="Content Placeholder 4"/>
          <p:cNvSpPr>
            <a:spLocks noGrp="1"/>
          </p:cNvSpPr>
          <p:nvPr>
            <p:ph idx="1"/>
          </p:nvPr>
        </p:nvSpPr>
        <p:spPr>
          <a:xfrm>
            <a:off x="457200" y="1524000"/>
            <a:ext cx="8458200" cy="4953000"/>
          </a:xfrm>
        </p:spPr>
        <p:txBody>
          <a:bodyPr/>
          <a:lstStyle/>
          <a:p>
            <a:pPr marL="0" indent="0">
              <a:buNone/>
            </a:pPr>
            <a:r>
              <a:rPr lang="en-US" altLang="en-US" sz="2800" dirty="0">
                <a:solidFill>
                  <a:schemeClr val="bg1"/>
                </a:solidFill>
                <a:latin typeface="Arial" panose="020B0604020202020204" pitchFamily="34" charset="0"/>
                <a:cs typeface="Arial" panose="020B0604020202020204" pitchFamily="34" charset="0"/>
              </a:rPr>
              <a:t>Remember, what we estimated is Future Value (</a:t>
            </a:r>
            <a:r>
              <a:rPr lang="en-US" altLang="en-US" sz="2800" dirty="0" err="1">
                <a:solidFill>
                  <a:schemeClr val="bg1"/>
                </a:solidFill>
                <a:latin typeface="Arial" panose="020B0604020202020204" pitchFamily="34" charset="0"/>
                <a:cs typeface="Arial" panose="020B0604020202020204" pitchFamily="34" charset="0"/>
              </a:rPr>
              <a:t>FV</a:t>
            </a:r>
            <a:r>
              <a:rPr lang="en-US" altLang="en-US" sz="2800" dirty="0">
                <a:solidFill>
                  <a:schemeClr val="bg1"/>
                </a:solidFill>
                <a:latin typeface="Arial" panose="020B0604020202020204" pitchFamily="34" charset="0"/>
                <a:cs typeface="Arial" panose="020B0604020202020204" pitchFamily="34" charset="0"/>
              </a:rPr>
              <a:t>) of your company.  We still need to compute the </a:t>
            </a:r>
            <a:r>
              <a:rPr lang="en-US" altLang="en-US" sz="2800" b="1" dirty="0">
                <a:solidFill>
                  <a:schemeClr val="bg1"/>
                </a:solidFill>
                <a:latin typeface="Arial" panose="020B0604020202020204" pitchFamily="34" charset="0"/>
                <a:cs typeface="Arial" panose="020B0604020202020204" pitchFamily="34" charset="0"/>
              </a:rPr>
              <a:t>PV</a:t>
            </a:r>
            <a:r>
              <a:rPr lang="en-US" altLang="en-US" sz="2800" dirty="0">
                <a:solidFill>
                  <a:schemeClr val="bg1"/>
                </a:solidFill>
                <a:latin typeface="Arial" panose="020B0604020202020204" pitchFamily="34" charset="0"/>
                <a:cs typeface="Arial" panose="020B0604020202020204" pitchFamily="34" charset="0"/>
              </a:rPr>
              <a:t> of your company to assert how much value you are brining to the investment deal.  (</a:t>
            </a:r>
            <a:r>
              <a:rPr lang="en-US" altLang="en-US" sz="2800" i="1" dirty="0">
                <a:solidFill>
                  <a:schemeClr val="bg1"/>
                </a:solidFill>
                <a:latin typeface="Arial" panose="020B0604020202020204" pitchFamily="34" charset="0"/>
                <a:cs typeface="Arial" panose="020B0604020202020204" pitchFamily="34" charset="0"/>
              </a:rPr>
              <a:t>We know how much the investor’s cash is worth</a:t>
            </a:r>
            <a:r>
              <a:rPr lang="en-US" altLang="en-US" sz="2800" dirty="0">
                <a:solidFill>
                  <a:schemeClr val="bg1"/>
                </a:solidFill>
                <a:latin typeface="Arial" panose="020B0604020202020204" pitchFamily="34" charset="0"/>
                <a:cs typeface="Arial" panose="020B0604020202020204" pitchFamily="34" charset="0"/>
              </a:rPr>
              <a:t>: $1 million in our example.) </a:t>
            </a:r>
          </a:p>
          <a:p>
            <a:pPr marL="0" indent="0">
              <a:buNone/>
            </a:pPr>
            <a:endParaRPr lang="en-US" altLang="en-US" sz="1200" dirty="0">
              <a:solidFill>
                <a:schemeClr val="bg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13</a:t>
            </a:fld>
            <a:endParaRPr lang="en-US" dirty="0"/>
          </a:p>
        </p:txBody>
      </p:sp>
    </p:spTree>
    <p:extLst>
      <p:ext uri="{BB962C8B-B14F-4D97-AF65-F5344CB8AC3E}">
        <p14:creationId xmlns:p14="http://schemas.microsoft.com/office/powerpoint/2010/main" val="208767835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28600"/>
            <a:ext cx="8610600" cy="1295400"/>
          </a:xfrm>
        </p:spPr>
        <p:txBody>
          <a:bodyPr/>
          <a:lstStyle/>
          <a:p>
            <a:r>
              <a:rPr lang="en-US" altLang="en-US" sz="4000" dirty="0">
                <a:solidFill>
                  <a:srgbClr val="FFCC00"/>
                </a:solidFill>
                <a:latin typeface="Arial" panose="020B0604020202020204" pitchFamily="34" charset="0"/>
                <a:cs typeface="Arial" panose="020B0604020202020204" pitchFamily="34" charset="0"/>
              </a:rPr>
              <a:t>Discounting Future Value of Your Company to Arrive at Present Value</a:t>
            </a:r>
            <a:endParaRPr lang="en-US" sz="5400" dirty="0"/>
          </a:p>
        </p:txBody>
      </p:sp>
      <p:sp>
        <p:nvSpPr>
          <p:cNvPr id="5" name="Content Placeholder 4"/>
          <p:cNvSpPr>
            <a:spLocks noGrp="1"/>
          </p:cNvSpPr>
          <p:nvPr>
            <p:ph idx="1"/>
          </p:nvPr>
        </p:nvSpPr>
        <p:spPr>
          <a:xfrm>
            <a:off x="533400" y="1905000"/>
            <a:ext cx="8382000" cy="4343400"/>
          </a:xfrm>
        </p:spPr>
        <p:txBody>
          <a:bodyPr/>
          <a:lstStyle/>
          <a:p>
            <a:pPr marL="0" indent="0">
              <a:buNone/>
            </a:pPr>
            <a:r>
              <a:rPr lang="en-US" altLang="en-US" sz="2800" dirty="0">
                <a:solidFill>
                  <a:schemeClr val="bg1"/>
                </a:solidFill>
                <a:latin typeface="Arial" panose="020B0604020202020204" pitchFamily="34" charset="0"/>
                <a:cs typeface="Arial" panose="020B0604020202020204" pitchFamily="34" charset="0"/>
              </a:rPr>
              <a:t>You get your $1 million investment today, but the investor does not get his return for 5 years. </a:t>
            </a:r>
          </a:p>
          <a:p>
            <a:pPr marL="0" indent="0">
              <a:buNone/>
            </a:pPr>
            <a:endParaRPr lang="en-US" altLang="en-US" sz="1100" dirty="0">
              <a:solidFill>
                <a:schemeClr val="bg1"/>
              </a:solidFill>
              <a:latin typeface="Arial" panose="020B0604020202020204" pitchFamily="34" charset="0"/>
              <a:cs typeface="Arial" panose="020B0604020202020204" pitchFamily="34" charset="0"/>
            </a:endParaRPr>
          </a:p>
          <a:p>
            <a:pPr marL="0" indent="0">
              <a:buNone/>
            </a:pPr>
            <a:r>
              <a:rPr lang="en-US" altLang="en-US" sz="2800" dirty="0">
                <a:solidFill>
                  <a:schemeClr val="bg1"/>
                </a:solidFill>
                <a:latin typeface="Arial" panose="020B0604020202020204" pitchFamily="34" charset="0"/>
                <a:cs typeface="Arial" panose="020B0604020202020204" pitchFamily="34" charset="0"/>
              </a:rPr>
              <a:t>So to be fair, we have to figure out what the investor’s future return is worth today.  </a:t>
            </a:r>
          </a:p>
          <a:p>
            <a:pPr marL="0" indent="0">
              <a:buNone/>
            </a:pPr>
            <a:endParaRPr lang="en-US" altLang="en-US" sz="1400" dirty="0">
              <a:solidFill>
                <a:schemeClr val="bg1"/>
              </a:solidFill>
              <a:latin typeface="Arial" panose="020B0604020202020204" pitchFamily="34" charset="0"/>
              <a:cs typeface="Arial" panose="020B0604020202020204" pitchFamily="34" charset="0"/>
            </a:endParaRPr>
          </a:p>
          <a:p>
            <a:pPr marL="0" indent="0">
              <a:buNone/>
            </a:pPr>
            <a:r>
              <a:rPr lang="en-US" altLang="en-US" sz="2800" dirty="0">
                <a:solidFill>
                  <a:schemeClr val="bg1"/>
                </a:solidFill>
                <a:latin typeface="Arial" panose="020B0604020202020204" pitchFamily="34" charset="0"/>
                <a:cs typeface="Arial" panose="020B0604020202020204" pitchFamily="34" charset="0"/>
              </a:rPr>
              <a:t>To do so, we have to </a:t>
            </a:r>
            <a:r>
              <a:rPr lang="en-US" altLang="en-US" sz="2800" i="1" dirty="0">
                <a:solidFill>
                  <a:schemeClr val="bg1"/>
                </a:solidFill>
                <a:latin typeface="Arial" panose="020B0604020202020204" pitchFamily="34" charset="0"/>
                <a:cs typeface="Arial" panose="020B0604020202020204" pitchFamily="34" charset="0"/>
              </a:rPr>
              <a:t>Discount </a:t>
            </a:r>
            <a:r>
              <a:rPr lang="en-US" altLang="en-US" sz="2800" dirty="0">
                <a:solidFill>
                  <a:schemeClr val="bg1"/>
                </a:solidFill>
                <a:latin typeface="Arial" panose="020B0604020202020204" pitchFamily="34" charset="0"/>
                <a:cs typeface="Arial" panose="020B0604020202020204" pitchFamily="34" charset="0"/>
              </a:rPr>
              <a:t>the future value to compensate for the return he or she could have received in a safe bet in the S&amp;P + an allowance  for the additional risk of investing in a startup.</a:t>
            </a:r>
          </a:p>
          <a:p>
            <a:pPr marL="0" indent="0">
              <a:buNone/>
            </a:pPr>
            <a:endParaRPr lang="en-US" altLang="en-US" sz="800" b="1" dirty="0">
              <a:solidFill>
                <a:srgbClr val="FFCC00"/>
              </a:solidFill>
              <a:latin typeface="Arial" panose="020B0604020202020204" pitchFamily="34" charset="0"/>
              <a:cs typeface="Arial" panose="020B0604020202020204" pitchFamily="34" charset="0"/>
            </a:endParaRPr>
          </a:p>
          <a:p>
            <a:pPr marL="0" indent="0">
              <a:buNone/>
            </a:pPr>
            <a:r>
              <a:rPr lang="en-US" altLang="en-US" sz="2600" b="1" dirty="0">
                <a:solidFill>
                  <a:srgbClr val="FFCC00"/>
                </a:solidFill>
                <a:latin typeface="Arial" panose="020B0604020202020204" pitchFamily="34" charset="0"/>
                <a:cs typeface="Arial" panose="020B0604020202020204" pitchFamily="34" charset="0"/>
              </a:rPr>
              <a:t> </a:t>
            </a: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14</a:t>
            </a:fld>
            <a:endParaRPr lang="en-US" dirty="0"/>
          </a:p>
        </p:txBody>
      </p:sp>
    </p:spTree>
    <p:extLst>
      <p:ext uri="{BB962C8B-B14F-4D97-AF65-F5344CB8AC3E}">
        <p14:creationId xmlns:p14="http://schemas.microsoft.com/office/powerpoint/2010/main" val="3542071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702" y="228600"/>
            <a:ext cx="8991600" cy="1752600"/>
          </a:xfrm>
        </p:spPr>
        <p:txBody>
          <a:bodyPr/>
          <a:lstStyle/>
          <a:p>
            <a:r>
              <a:rPr lang="en-US" altLang="en-US" sz="3200" dirty="0">
                <a:solidFill>
                  <a:schemeClr val="bg1"/>
                </a:solidFill>
                <a:latin typeface="Arial" panose="020B0604020202020204" pitchFamily="34" charset="0"/>
                <a:cs typeface="Arial" panose="020B0604020202020204" pitchFamily="34" charset="0"/>
              </a:rPr>
              <a:t>Determining Discount Rate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to Compensate investor for the opportunity cost of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not receiving the capital gains and dividends from an alternative investment of portfolio of S&amp;P stocks.</a:t>
            </a:r>
            <a:endParaRPr lang="en-US" sz="4000" dirty="0">
              <a:solidFill>
                <a:schemeClr val="bg1"/>
              </a:solidFill>
            </a:endParaRPr>
          </a:p>
        </p:txBody>
      </p:sp>
      <p:sp>
        <p:nvSpPr>
          <p:cNvPr id="5" name="Content Placeholder 4"/>
          <p:cNvSpPr>
            <a:spLocks noGrp="1"/>
          </p:cNvSpPr>
          <p:nvPr>
            <p:ph idx="1"/>
          </p:nvPr>
        </p:nvSpPr>
        <p:spPr>
          <a:xfrm>
            <a:off x="152400" y="2209800"/>
            <a:ext cx="8763000" cy="4038600"/>
          </a:xfrm>
        </p:spPr>
        <p:txBody>
          <a:bodyPr/>
          <a:lstStyle/>
          <a:p>
            <a:pPr marL="0" indent="0">
              <a:buNone/>
            </a:pPr>
            <a:endParaRPr lang="en-US" altLang="en-US" sz="800" b="1" dirty="0">
              <a:solidFill>
                <a:srgbClr val="FFCC00"/>
              </a:solidFill>
              <a:latin typeface="Arial" panose="020B0604020202020204" pitchFamily="34" charset="0"/>
              <a:cs typeface="Arial" panose="020B0604020202020204" pitchFamily="34" charset="0"/>
            </a:endParaRPr>
          </a:p>
          <a:p>
            <a:pPr marL="0" indent="0">
              <a:buNone/>
            </a:pPr>
            <a:r>
              <a:rPr lang="en-US" altLang="en-US" sz="2600" dirty="0">
                <a:solidFill>
                  <a:srgbClr val="FFCC00"/>
                </a:solidFill>
                <a:latin typeface="Arial" panose="020B0604020202020204" pitchFamily="34" charset="0"/>
                <a:cs typeface="Arial" panose="020B0604020202020204" pitchFamily="34" charset="0"/>
              </a:rPr>
              <a:t>Discount rate  </a:t>
            </a:r>
            <a:r>
              <a:rPr lang="en-US" altLang="en-US" sz="2600" dirty="0">
                <a:solidFill>
                  <a:schemeClr val="bg1"/>
                </a:solidFill>
                <a:latin typeface="Arial" panose="020B0604020202020204" pitchFamily="34" charset="0"/>
                <a:cs typeface="Arial" panose="020B0604020202020204" pitchFamily="34" charset="0"/>
              </a:rPr>
              <a:t>= investment opportunity cost =</a:t>
            </a:r>
            <a:br>
              <a:rPr lang="en-US" altLang="en-US" sz="2600" dirty="0">
                <a:solidFill>
                  <a:schemeClr val="bg1"/>
                </a:solidFill>
                <a:latin typeface="Arial" panose="020B0604020202020204" pitchFamily="34" charset="0"/>
                <a:cs typeface="Arial" panose="020B0604020202020204" pitchFamily="34" charset="0"/>
              </a:rPr>
            </a:br>
            <a:r>
              <a:rPr lang="en-US" altLang="en-US" sz="2600" dirty="0">
                <a:solidFill>
                  <a:schemeClr val="bg1"/>
                </a:solidFill>
                <a:latin typeface="Arial" panose="020B0604020202020204" pitchFamily="34" charset="0"/>
                <a:cs typeface="Arial" panose="020B0604020202020204" pitchFamily="34" charset="0"/>
              </a:rPr>
              <a:t>Alternative earnings from diversified S&amp;P portfolio =</a:t>
            </a:r>
            <a:br>
              <a:rPr lang="en-US" altLang="en-US" sz="2600" dirty="0">
                <a:solidFill>
                  <a:schemeClr val="bg1"/>
                </a:solidFill>
                <a:latin typeface="Arial" panose="020B0604020202020204" pitchFamily="34" charset="0"/>
                <a:cs typeface="Arial" panose="020B0604020202020204" pitchFamily="34" charset="0"/>
              </a:rPr>
            </a:br>
            <a:r>
              <a:rPr lang="en-US" altLang="en-US" sz="2600" dirty="0">
                <a:solidFill>
                  <a:schemeClr val="bg1"/>
                </a:solidFill>
                <a:latin typeface="Arial" panose="020B0604020202020204" pitchFamily="34" charset="0"/>
                <a:cs typeface="Arial" panose="020B0604020202020204" pitchFamily="34" charset="0"/>
              </a:rPr>
              <a:t>Recent S&amp;P 500  IRR = ~ </a:t>
            </a:r>
            <a:r>
              <a:rPr lang="en-US" altLang="en-US" sz="2600" b="1" dirty="0">
                <a:solidFill>
                  <a:srgbClr val="99FF99"/>
                </a:solidFill>
                <a:latin typeface="Arial" panose="020B0604020202020204" pitchFamily="34" charset="0"/>
                <a:cs typeface="Arial" panose="020B0604020202020204" pitchFamily="34" charset="0"/>
              </a:rPr>
              <a:t>5</a:t>
            </a:r>
            <a:r>
              <a:rPr lang="en-US" altLang="en-US" sz="2600" dirty="0">
                <a:solidFill>
                  <a:schemeClr val="bg1"/>
                </a:solidFill>
                <a:latin typeface="Arial" panose="020B0604020202020204" pitchFamily="34" charset="0"/>
                <a:cs typeface="Arial" panose="020B0604020202020204" pitchFamily="34" charset="0"/>
              </a:rPr>
              <a:t>% (rounded).   </a:t>
            </a:r>
            <a:br>
              <a:rPr lang="en-US" altLang="en-US" sz="2600" dirty="0">
                <a:solidFill>
                  <a:schemeClr val="bg1"/>
                </a:solidFill>
                <a:latin typeface="Arial" panose="020B0604020202020204" pitchFamily="34" charset="0"/>
                <a:cs typeface="Arial" panose="020B0604020202020204" pitchFamily="34" charset="0"/>
              </a:rPr>
            </a:br>
            <a:br>
              <a:rPr lang="en-US" altLang="en-US" sz="1200" dirty="0">
                <a:solidFill>
                  <a:schemeClr val="bg1"/>
                </a:solidFill>
                <a:latin typeface="Arial" panose="020B0604020202020204" pitchFamily="34" charset="0"/>
                <a:cs typeface="Arial" panose="020B0604020202020204" pitchFamily="34" charset="0"/>
              </a:rPr>
            </a:br>
            <a:r>
              <a:rPr lang="en-US" altLang="en-US" sz="2400" dirty="0">
                <a:solidFill>
                  <a:srgbClr val="FFCC00"/>
                </a:solidFill>
                <a:latin typeface="Arial" panose="020B0604020202020204" pitchFamily="34" charset="0"/>
                <a:cs typeface="Arial" panose="020B0604020202020204" pitchFamily="34" charset="0"/>
              </a:rPr>
              <a:t>N=      </a:t>
            </a:r>
            <a:r>
              <a:rPr lang="en-US" altLang="en-US" sz="2400" dirty="0">
                <a:solidFill>
                  <a:schemeClr val="accent1">
                    <a:lumMod val="60000"/>
                    <a:lumOff val="40000"/>
                  </a:schemeClr>
                </a:solidFill>
                <a:latin typeface="Arial" panose="020B0604020202020204" pitchFamily="34" charset="0"/>
                <a:cs typeface="Arial" panose="020B0604020202020204" pitchFamily="34" charset="0"/>
              </a:rPr>
              <a:t>5</a:t>
            </a:r>
            <a:r>
              <a:rPr lang="en-US" altLang="en-US" sz="2400" dirty="0">
                <a:solidFill>
                  <a:srgbClr val="FFCC00"/>
                </a:solidFill>
                <a:latin typeface="Arial" panose="020B0604020202020204" pitchFamily="34" charset="0"/>
                <a:cs typeface="Arial" panose="020B0604020202020204" pitchFamily="34" charset="0"/>
              </a:rPr>
              <a:t>  (investors want to exit in 3 to 7 years, so assume 5)</a:t>
            </a:r>
          </a:p>
          <a:p>
            <a:pPr marL="0" indent="0">
              <a:buNone/>
            </a:pPr>
            <a:r>
              <a:rPr lang="en-US" altLang="en-US" sz="2400" dirty="0" err="1">
                <a:solidFill>
                  <a:srgbClr val="FFCC00"/>
                </a:solidFill>
                <a:latin typeface="Arial" panose="020B0604020202020204" pitchFamily="34" charset="0"/>
                <a:cs typeface="Arial" panose="020B0604020202020204" pitchFamily="34" charset="0"/>
              </a:rPr>
              <a:t>PMT</a:t>
            </a:r>
            <a:r>
              <a:rPr lang="en-US" altLang="en-US" sz="2400" dirty="0">
                <a:solidFill>
                  <a:srgbClr val="FFCC00"/>
                </a:solidFill>
                <a:latin typeface="Arial" panose="020B0604020202020204" pitchFamily="34" charset="0"/>
                <a:cs typeface="Arial" panose="020B0604020202020204" pitchFamily="34" charset="0"/>
              </a:rPr>
              <a:t>= </a:t>
            </a:r>
            <a:r>
              <a:rPr lang="en-US" altLang="en-US" sz="2400" dirty="0">
                <a:solidFill>
                  <a:schemeClr val="accent1">
                    <a:lumMod val="60000"/>
                    <a:lumOff val="40000"/>
                  </a:schemeClr>
                </a:solidFill>
                <a:latin typeface="Arial" panose="020B0604020202020204" pitchFamily="34" charset="0"/>
                <a:cs typeface="Arial" panose="020B0604020202020204" pitchFamily="34" charset="0"/>
              </a:rPr>
              <a:t>0</a:t>
            </a:r>
            <a:r>
              <a:rPr lang="en-US" altLang="en-US" sz="2400" dirty="0">
                <a:solidFill>
                  <a:srgbClr val="FFCC00"/>
                </a:solidFill>
                <a:latin typeface="Arial" panose="020B0604020202020204" pitchFamily="34" charset="0"/>
                <a:cs typeface="Arial" panose="020B0604020202020204" pitchFamily="34" charset="0"/>
              </a:rPr>
              <a:t>  (assuming no dividends or royalties paid to investors)</a:t>
            </a:r>
            <a:br>
              <a:rPr lang="en-US" altLang="en-US" sz="2400" dirty="0">
                <a:solidFill>
                  <a:srgbClr val="FFCC00"/>
                </a:solidFill>
                <a:latin typeface="Arial" panose="020B0604020202020204" pitchFamily="34" charset="0"/>
                <a:cs typeface="Arial" panose="020B0604020202020204" pitchFamily="34" charset="0"/>
              </a:rPr>
            </a:br>
            <a:r>
              <a:rPr lang="en-US" altLang="en-US" sz="2400" dirty="0" err="1">
                <a:solidFill>
                  <a:srgbClr val="FFCC00"/>
                </a:solidFill>
                <a:latin typeface="Arial" panose="020B0604020202020204" pitchFamily="34" charset="0"/>
                <a:cs typeface="Arial" panose="020B0604020202020204" pitchFamily="34" charset="0"/>
              </a:rPr>
              <a:t>FV</a:t>
            </a:r>
            <a:r>
              <a:rPr lang="en-US" altLang="en-US" sz="2400" dirty="0">
                <a:solidFill>
                  <a:srgbClr val="FFCC00"/>
                </a:solidFill>
                <a:latin typeface="Arial" panose="020B0604020202020204" pitchFamily="34" charset="0"/>
                <a:cs typeface="Arial" panose="020B0604020202020204" pitchFamily="34" charset="0"/>
              </a:rPr>
              <a:t>=  </a:t>
            </a:r>
            <a:r>
              <a:rPr lang="en-US" altLang="en-US" sz="2400" dirty="0">
                <a:solidFill>
                  <a:srgbClr val="99FF99"/>
                </a:solidFill>
                <a:latin typeface="Arial" panose="020B0604020202020204" pitchFamily="34" charset="0"/>
                <a:cs typeface="Arial" panose="020B0604020202020204" pitchFamily="34" charset="0"/>
              </a:rPr>
              <a:t>16</a:t>
            </a:r>
            <a:r>
              <a:rPr lang="en-US" altLang="en-US" sz="2400" dirty="0">
                <a:solidFill>
                  <a:srgbClr val="FFCC00"/>
                </a:solidFill>
                <a:latin typeface="Arial" panose="020B0604020202020204" pitchFamily="34" charset="0"/>
                <a:cs typeface="Arial" panose="020B0604020202020204" pitchFamily="34" charset="0"/>
              </a:rPr>
              <a:t>  (Estimated Exit Value </a:t>
            </a:r>
            <a:r>
              <a:rPr lang="en-US" altLang="en-US" sz="2400" dirty="0">
                <a:solidFill>
                  <a:srgbClr val="FFC000"/>
                </a:solidFill>
                <a:latin typeface="Arial" panose="020B0604020202020204" pitchFamily="34" charset="0"/>
                <a:cs typeface="Arial" panose="020B0604020202020204" pitchFamily="34" charset="0"/>
              </a:rPr>
              <a:t>of $16m – from our example</a:t>
            </a:r>
            <a:r>
              <a:rPr lang="en-US" altLang="en-US" sz="2400" dirty="0">
                <a:solidFill>
                  <a:srgbClr val="FFCC00"/>
                </a:solidFill>
                <a:latin typeface="Arial" panose="020B0604020202020204" pitchFamily="34" charset="0"/>
                <a:cs typeface="Arial" panose="020B0604020202020204" pitchFamily="34" charset="0"/>
              </a:rPr>
              <a:t>)</a:t>
            </a:r>
            <a:br>
              <a:rPr lang="en-US" altLang="en-US" sz="2400" dirty="0">
                <a:solidFill>
                  <a:srgbClr val="FFCC00"/>
                </a:solidFill>
                <a:latin typeface="Arial" panose="020B0604020202020204" pitchFamily="34" charset="0"/>
                <a:cs typeface="Arial" panose="020B0604020202020204" pitchFamily="34" charset="0"/>
              </a:rPr>
            </a:br>
            <a:r>
              <a:rPr lang="en-US" altLang="en-US" sz="2400" dirty="0">
                <a:solidFill>
                  <a:srgbClr val="FFCC00"/>
                </a:solidFill>
                <a:latin typeface="Arial" panose="020B0604020202020204" pitchFamily="34" charset="0"/>
                <a:cs typeface="Arial" panose="020B0604020202020204" pitchFamily="34" charset="0"/>
              </a:rPr>
              <a:t>I/Y=    </a:t>
            </a:r>
            <a:r>
              <a:rPr lang="en-US" altLang="en-US" sz="2400" dirty="0">
                <a:solidFill>
                  <a:schemeClr val="accent1">
                    <a:lumMod val="60000"/>
                    <a:lumOff val="40000"/>
                  </a:schemeClr>
                </a:solidFill>
                <a:latin typeface="Arial" panose="020B0604020202020204" pitchFamily="34" charset="0"/>
                <a:cs typeface="Arial" panose="020B0604020202020204" pitchFamily="34" charset="0"/>
              </a:rPr>
              <a:t>5</a:t>
            </a:r>
            <a:r>
              <a:rPr lang="en-US" altLang="en-US" sz="2400" dirty="0">
                <a:solidFill>
                  <a:srgbClr val="FFCC00"/>
                </a:solidFill>
                <a:latin typeface="Arial" panose="020B0604020202020204" pitchFamily="34" charset="0"/>
                <a:cs typeface="Arial" panose="020B0604020202020204" pitchFamily="34" charset="0"/>
              </a:rPr>
              <a:t>  (Opportunity cost of not investing in S&amp;P 500)</a:t>
            </a:r>
            <a:br>
              <a:rPr lang="en-US" altLang="en-US" sz="2400" dirty="0">
                <a:solidFill>
                  <a:srgbClr val="FFCC00"/>
                </a:solidFill>
                <a:latin typeface="Arial" panose="020B0604020202020204" pitchFamily="34" charset="0"/>
                <a:cs typeface="Arial" panose="020B0604020202020204" pitchFamily="34" charset="0"/>
              </a:rPr>
            </a:br>
            <a:r>
              <a:rPr lang="en-US" altLang="en-US" sz="2400" dirty="0">
                <a:solidFill>
                  <a:srgbClr val="FFCC00"/>
                </a:solidFill>
                <a:latin typeface="Arial" panose="020B0604020202020204" pitchFamily="34" charset="0"/>
                <a:cs typeface="Arial" panose="020B0604020202020204" pitchFamily="34" charset="0"/>
              </a:rPr>
              <a:t>CPT   PV of startup  =  $ ___m “Post-Money” (after investment)</a:t>
            </a:r>
          </a:p>
          <a:p>
            <a:pPr marL="0" indent="0">
              <a:buNone/>
            </a:pPr>
            <a:endParaRPr lang="en-US" altLang="en-US" sz="1100" dirty="0">
              <a:solidFill>
                <a:srgbClr val="FFCC00"/>
              </a:solidFill>
              <a:latin typeface="Arial" panose="020B0604020202020204" pitchFamily="34" charset="0"/>
              <a:cs typeface="Arial" panose="020B0604020202020204" pitchFamily="34" charset="0"/>
            </a:endParaRPr>
          </a:p>
          <a:p>
            <a:pPr marL="0" indent="0">
              <a:buNone/>
            </a:pPr>
            <a:r>
              <a:rPr lang="en-US" altLang="en-US" sz="2400" dirty="0">
                <a:solidFill>
                  <a:schemeClr val="bg1"/>
                </a:solidFill>
                <a:latin typeface="Arial" panose="020B0604020202020204" pitchFamily="34" charset="0"/>
                <a:cs typeface="Arial" panose="020B0604020202020204" pitchFamily="34" charset="0"/>
              </a:rPr>
              <a:t>What percentage of the shares should a $1m investor receive?</a:t>
            </a: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15</a:t>
            </a:fld>
            <a:endParaRPr lang="en-US" dirty="0"/>
          </a:p>
        </p:txBody>
      </p:sp>
    </p:spTree>
    <p:extLst>
      <p:ext uri="{BB962C8B-B14F-4D97-AF65-F5344CB8AC3E}">
        <p14:creationId xmlns:p14="http://schemas.microsoft.com/office/powerpoint/2010/main" val="254250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28600"/>
            <a:ext cx="7772400" cy="1143000"/>
          </a:xfrm>
        </p:spPr>
        <p:txBody>
          <a:bodyPr/>
          <a:lstStyle/>
          <a:p>
            <a:r>
              <a:rPr lang="en-US" sz="3200" dirty="0">
                <a:solidFill>
                  <a:schemeClr val="bg1"/>
                </a:solidFill>
                <a:latin typeface="Arial" panose="020B0604020202020204" pitchFamily="34" charset="0"/>
                <a:cs typeface="Arial" panose="020B0604020202020204" pitchFamily="34" charset="0"/>
              </a:rPr>
              <a:t>Factoring Illiquidity and “Execution Risk” into the Discount Rate</a:t>
            </a:r>
          </a:p>
        </p:txBody>
      </p:sp>
      <p:sp>
        <p:nvSpPr>
          <p:cNvPr id="5" name="Content Placeholder 4"/>
          <p:cNvSpPr>
            <a:spLocks noGrp="1"/>
          </p:cNvSpPr>
          <p:nvPr>
            <p:ph idx="1"/>
          </p:nvPr>
        </p:nvSpPr>
        <p:spPr>
          <a:xfrm>
            <a:off x="152400" y="1524000"/>
            <a:ext cx="8839200" cy="4114800"/>
          </a:xfrm>
        </p:spPr>
        <p:txBody>
          <a:bodyPr/>
          <a:lstStyle/>
          <a:p>
            <a:pPr marL="0" indent="0">
              <a:buNone/>
            </a:pPr>
            <a:r>
              <a:rPr lang="en-US" altLang="en-US" sz="2600" dirty="0">
                <a:solidFill>
                  <a:schemeClr val="bg1"/>
                </a:solidFill>
                <a:latin typeface="Arial" panose="020B0604020202020204" pitchFamily="34" charset="0"/>
                <a:cs typeface="Arial" panose="020B0604020202020204" pitchFamily="34" charset="0"/>
              </a:rPr>
              <a:t>There is a greater risk of investing in a startup versus the S&amp;P – and the investor should also be compensated for the fact that his or her funds will not be readily available.  (</a:t>
            </a:r>
            <a:r>
              <a:rPr lang="en-US" altLang="en-US" sz="2600" i="1" dirty="0">
                <a:solidFill>
                  <a:schemeClr val="bg1"/>
                </a:solidFill>
                <a:latin typeface="Arial" panose="020B0604020202020204" pitchFamily="34" charset="0"/>
                <a:cs typeface="Arial" panose="020B0604020202020204" pitchFamily="34" charset="0"/>
              </a:rPr>
              <a:t>There is no exchange on which to sell shares of your company and therefor you stock is “illiquid”.</a:t>
            </a:r>
            <a:r>
              <a:rPr lang="en-US" altLang="en-US" sz="2600" dirty="0">
                <a:solidFill>
                  <a:schemeClr val="bg1"/>
                </a:solidFill>
                <a:latin typeface="Arial" panose="020B0604020202020204" pitchFamily="34" charset="0"/>
                <a:cs typeface="Arial" panose="020B0604020202020204" pitchFamily="34" charset="0"/>
              </a:rPr>
              <a:t>)</a:t>
            </a:r>
          </a:p>
          <a:p>
            <a:pPr marL="0" indent="0">
              <a:buNone/>
            </a:pPr>
            <a:endParaRPr lang="en-US" altLang="en-US" sz="1400" dirty="0">
              <a:solidFill>
                <a:srgbClr val="FFCC00"/>
              </a:solidFill>
              <a:latin typeface="Arial" panose="020B0604020202020204" pitchFamily="34" charset="0"/>
              <a:cs typeface="Arial" panose="020B0604020202020204" pitchFamily="34" charset="0"/>
            </a:endParaRPr>
          </a:p>
          <a:p>
            <a:pPr marL="0" indent="0">
              <a:buNone/>
            </a:pPr>
            <a:r>
              <a:rPr lang="en-US" altLang="en-US" sz="2600" dirty="0">
                <a:solidFill>
                  <a:schemeClr val="bg1"/>
                </a:solidFill>
                <a:latin typeface="Arial" panose="020B0604020202020204" pitchFamily="34" charset="0"/>
                <a:cs typeface="Arial" panose="020B0604020202020204" pitchFamily="34" charset="0"/>
              </a:rPr>
              <a:t>We therefore should to add to the base discount rate of </a:t>
            </a:r>
            <a:r>
              <a:rPr lang="en-US" altLang="en-US" sz="2600" b="1" dirty="0">
                <a:solidFill>
                  <a:srgbClr val="99FF99"/>
                </a:solidFill>
                <a:latin typeface="Arial" panose="020B0604020202020204" pitchFamily="34" charset="0"/>
                <a:cs typeface="Arial" panose="020B0604020202020204" pitchFamily="34" charset="0"/>
              </a:rPr>
              <a:t>5</a:t>
            </a:r>
            <a:r>
              <a:rPr lang="en-US" altLang="en-US" sz="2600" b="1" dirty="0">
                <a:solidFill>
                  <a:schemeClr val="bg1"/>
                </a:solidFill>
                <a:latin typeface="Arial" panose="020B0604020202020204" pitchFamily="34" charset="0"/>
                <a:cs typeface="Arial" panose="020B0604020202020204" pitchFamily="34" charset="0"/>
              </a:rPr>
              <a:t>%</a:t>
            </a:r>
            <a:r>
              <a:rPr lang="en-US" altLang="en-US" sz="2600" dirty="0">
                <a:solidFill>
                  <a:schemeClr val="bg1"/>
                </a:solidFill>
                <a:latin typeface="Arial" panose="020B0604020202020204" pitchFamily="34" charset="0"/>
                <a:cs typeface="Arial" panose="020B0604020202020204" pitchFamily="34" charset="0"/>
              </a:rPr>
              <a:t> </a:t>
            </a:r>
          </a:p>
          <a:p>
            <a:pPr marL="0" indent="0">
              <a:buNone/>
            </a:pPr>
            <a:r>
              <a:rPr lang="en-US" altLang="en-US" sz="2600" dirty="0">
                <a:solidFill>
                  <a:schemeClr val="bg1"/>
                </a:solidFill>
                <a:latin typeface="Arial" panose="020B0604020202020204" pitchFamily="34" charset="0"/>
                <a:cs typeface="Arial" panose="020B0604020202020204" pitchFamily="34" charset="0"/>
              </a:rPr>
              <a:t>that an investor can easily earn from an S&amp;P portfolio – and with less risk and greater liquidity (easy conversion of stock to cash).  </a:t>
            </a:r>
          </a:p>
          <a:p>
            <a:pPr marL="0" indent="0">
              <a:buNone/>
            </a:pP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16</a:t>
            </a:fld>
            <a:endParaRPr lang="en-US" dirty="0"/>
          </a:p>
        </p:txBody>
      </p:sp>
    </p:spTree>
    <p:extLst>
      <p:ext uri="{BB962C8B-B14F-4D97-AF65-F5344CB8AC3E}">
        <p14:creationId xmlns:p14="http://schemas.microsoft.com/office/powerpoint/2010/main" val="421748345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18547"/>
            <a:ext cx="8778240" cy="872053"/>
          </a:xfrm>
        </p:spPr>
        <p:txBody>
          <a:bodyPr/>
          <a:lstStyle/>
          <a:p>
            <a:r>
              <a:rPr lang="en-US" sz="3200" dirty="0">
                <a:solidFill>
                  <a:schemeClr val="bg1"/>
                </a:solidFill>
                <a:latin typeface="Arial" panose="020B0604020202020204" pitchFamily="34" charset="0"/>
                <a:cs typeface="Arial" panose="020B0604020202020204" pitchFamily="34" charset="0"/>
              </a:rPr>
              <a:t>Discount Rate Premiums for illiquidity and Risk</a:t>
            </a:r>
            <a:endParaRPr lang="en-US" sz="3200" dirty="0">
              <a:solidFill>
                <a:schemeClr val="bg1"/>
              </a:solidFill>
            </a:endParaRPr>
          </a:p>
        </p:txBody>
      </p:sp>
      <p:sp>
        <p:nvSpPr>
          <p:cNvPr id="5" name="Content Placeholder 4"/>
          <p:cNvSpPr>
            <a:spLocks noGrp="1"/>
          </p:cNvSpPr>
          <p:nvPr>
            <p:ph idx="1"/>
          </p:nvPr>
        </p:nvSpPr>
        <p:spPr>
          <a:xfrm>
            <a:off x="381000" y="1219200"/>
            <a:ext cx="8625840" cy="5334000"/>
          </a:xfrm>
        </p:spPr>
        <p:txBody>
          <a:bodyPr/>
          <a:lstStyle/>
          <a:p>
            <a:pPr marL="0" lvl="0" indent="0">
              <a:buNone/>
            </a:pPr>
            <a:r>
              <a:rPr lang="en-US" altLang="en-US" sz="2400" b="1" dirty="0">
                <a:solidFill>
                  <a:schemeClr val="bg1"/>
                </a:solidFill>
                <a:latin typeface="Arial" panose="020B0604020202020204" pitchFamily="34" charset="0"/>
                <a:cs typeface="Arial" panose="020B0604020202020204" pitchFamily="34" charset="0"/>
              </a:rPr>
              <a:t>Execution Risk Premium</a:t>
            </a:r>
            <a:br>
              <a:rPr lang="en-US" altLang="en-US" sz="2400" dirty="0">
                <a:solidFill>
                  <a:schemeClr val="bg1"/>
                </a:solidFill>
                <a:latin typeface="Arial" panose="020B0604020202020204" pitchFamily="34" charset="0"/>
                <a:cs typeface="Arial" panose="020B0604020202020204" pitchFamily="34" charset="0"/>
              </a:rPr>
            </a:br>
            <a:endParaRPr lang="en-US" altLang="en-US" sz="400" dirty="0">
              <a:solidFill>
                <a:schemeClr val="bg1"/>
              </a:solidFill>
              <a:latin typeface="Arial" panose="020B0604020202020204" pitchFamily="34" charset="0"/>
              <a:cs typeface="Arial" panose="020B0604020202020204" pitchFamily="34" charset="0"/>
            </a:endParaRPr>
          </a:p>
          <a:p>
            <a:pPr marL="230188" lvl="0" indent="0">
              <a:buNone/>
              <a:tabLst>
                <a:tab pos="6400800" algn="l"/>
              </a:tabLst>
            </a:pPr>
            <a:r>
              <a:rPr lang="en-US" altLang="en-US" sz="2400" dirty="0">
                <a:solidFill>
                  <a:schemeClr val="bg1"/>
                </a:solidFill>
                <a:latin typeface="Arial" panose="020B0604020202020204" pitchFamily="34" charset="0"/>
                <a:cs typeface="Arial" panose="020B0604020202020204" pitchFamily="34" charset="0"/>
              </a:rPr>
              <a:t>Tech risk </a:t>
            </a:r>
            <a:r>
              <a:rPr lang="en-US" altLang="en-US" sz="2400" i="1" dirty="0">
                <a:solidFill>
                  <a:schemeClr val="bg1"/>
                </a:solidFill>
                <a:latin typeface="Arial" panose="020B0604020202020204" pitchFamily="34" charset="0"/>
                <a:cs typeface="Arial" panose="020B0604020202020204" pitchFamily="34" charset="0"/>
              </a:rPr>
              <a:t>(what if satellite crashes?)   </a:t>
            </a:r>
            <a:r>
              <a:rPr lang="en-US" altLang="en-US" sz="2400" dirty="0">
                <a:solidFill>
                  <a:schemeClr val="bg1"/>
                </a:solidFill>
                <a:latin typeface="Arial" panose="020B0604020202020204" pitchFamily="34" charset="0"/>
                <a:cs typeface="Arial" panose="020B0604020202020204" pitchFamily="34" charset="0"/>
              </a:rPr>
              <a:t>	       6 %</a:t>
            </a:r>
          </a:p>
          <a:p>
            <a:pPr marL="230188" lvl="0" indent="0">
              <a:buNone/>
              <a:tabLst>
                <a:tab pos="6400800" algn="l"/>
              </a:tabLst>
            </a:pPr>
            <a:r>
              <a:rPr lang="en-US" altLang="en-US" sz="2400" dirty="0">
                <a:solidFill>
                  <a:schemeClr val="bg1"/>
                </a:solidFill>
                <a:latin typeface="Arial" panose="020B0604020202020204" pitchFamily="34" charset="0"/>
                <a:cs typeface="Arial" panose="020B0604020202020204" pitchFamily="34" charset="0"/>
              </a:rPr>
              <a:t>Sales Risk      	     10 % 	</a:t>
            </a:r>
            <a:br>
              <a:rPr lang="en-US" altLang="en-US" sz="2400" dirty="0">
                <a:solidFill>
                  <a:schemeClr val="bg1"/>
                </a:solidFill>
                <a:latin typeface="Arial" panose="020B0604020202020204" pitchFamily="34" charset="0"/>
                <a:cs typeface="Arial" panose="020B0604020202020204" pitchFamily="34" charset="0"/>
              </a:rPr>
            </a:br>
            <a:r>
              <a:rPr lang="en-US" altLang="en-US" sz="2400" dirty="0">
                <a:solidFill>
                  <a:schemeClr val="bg1"/>
                </a:solidFill>
                <a:latin typeface="Arial" panose="020B0604020202020204" pitchFamily="34" charset="0"/>
                <a:cs typeface="Arial" panose="020B0604020202020204" pitchFamily="34" charset="0"/>
              </a:rPr>
              <a:t>Competition Risk </a:t>
            </a:r>
            <a:r>
              <a:rPr lang="en-US" altLang="en-US" sz="2400" i="1" dirty="0">
                <a:solidFill>
                  <a:schemeClr val="bg1"/>
                </a:solidFill>
                <a:latin typeface="Arial" panose="020B0604020202020204" pitchFamily="34" charset="0"/>
                <a:cs typeface="Arial" panose="020B0604020202020204" pitchFamily="34" charset="0"/>
              </a:rPr>
              <a:t>(big dogs cut prices by half)      </a:t>
            </a:r>
            <a:r>
              <a:rPr lang="en-US" altLang="en-US" sz="2400" dirty="0">
                <a:solidFill>
                  <a:schemeClr val="bg1"/>
                </a:solidFill>
                <a:latin typeface="Arial" panose="020B0604020202020204" pitchFamily="34" charset="0"/>
                <a:cs typeface="Arial" panose="020B0604020202020204" pitchFamily="34" charset="0"/>
              </a:rPr>
              <a:t>20 %     </a:t>
            </a:r>
          </a:p>
          <a:p>
            <a:pPr marL="230188" lvl="0" indent="0">
              <a:buNone/>
              <a:tabLst>
                <a:tab pos="6400800" algn="l"/>
              </a:tabLst>
            </a:pPr>
            <a:r>
              <a:rPr lang="en-US" altLang="en-US" sz="2400" dirty="0">
                <a:solidFill>
                  <a:schemeClr val="bg1"/>
                </a:solidFill>
                <a:latin typeface="Arial" panose="020B0604020202020204" pitchFamily="34" charset="0"/>
                <a:cs typeface="Arial" panose="020B0604020202020204" pitchFamily="34" charset="0"/>
              </a:rPr>
              <a:t>Management Risk     	       6 %</a:t>
            </a:r>
            <a:br>
              <a:rPr lang="en-US" altLang="en-US" sz="2400" dirty="0">
                <a:solidFill>
                  <a:schemeClr val="bg1"/>
                </a:solidFill>
                <a:latin typeface="Arial" panose="020B0604020202020204" pitchFamily="34" charset="0"/>
                <a:cs typeface="Arial" panose="020B0604020202020204" pitchFamily="34" charset="0"/>
              </a:rPr>
            </a:br>
            <a:r>
              <a:rPr lang="en-US" altLang="en-US" sz="2400" dirty="0">
                <a:solidFill>
                  <a:schemeClr val="bg1"/>
                </a:solidFill>
                <a:latin typeface="Arial" panose="020B0604020202020204" pitchFamily="34" charset="0"/>
                <a:cs typeface="Arial" panose="020B0604020202020204" pitchFamily="34" charset="0"/>
              </a:rPr>
              <a:t>Regulatory (External) Risk (</a:t>
            </a:r>
            <a:r>
              <a:rPr lang="en-US" altLang="en-US" sz="2400" i="1" dirty="0">
                <a:solidFill>
                  <a:schemeClr val="bg1"/>
                </a:solidFill>
                <a:latin typeface="Arial" panose="020B0604020202020204" pitchFamily="34" charset="0"/>
                <a:cs typeface="Arial" panose="020B0604020202020204" pitchFamily="34" charset="0"/>
              </a:rPr>
              <a:t>e.g. surprise tariff</a:t>
            </a:r>
            <a:r>
              <a:rPr lang="en-US" altLang="en-US" sz="2400" i="1" spc="400" dirty="0">
                <a:solidFill>
                  <a:schemeClr val="bg1"/>
                </a:solidFill>
                <a:latin typeface="Arial" panose="020B0604020202020204" pitchFamily="34" charset="0"/>
                <a:cs typeface="Arial" panose="020B0604020202020204" pitchFamily="34" charset="0"/>
              </a:rPr>
              <a:t>)</a:t>
            </a:r>
            <a:r>
              <a:rPr lang="en-US" altLang="en-US" sz="2400" i="1" dirty="0">
                <a:solidFill>
                  <a:schemeClr val="bg1"/>
                </a:solidFill>
                <a:latin typeface="Arial" panose="020B0604020202020204" pitchFamily="34" charset="0"/>
                <a:cs typeface="Arial" panose="020B0604020202020204" pitchFamily="34" charset="0"/>
              </a:rPr>
              <a:t>      </a:t>
            </a:r>
            <a:r>
              <a:rPr lang="en-US" altLang="en-US" sz="2400" dirty="0">
                <a:solidFill>
                  <a:schemeClr val="bg1"/>
                </a:solidFill>
                <a:latin typeface="Arial" panose="020B0604020202020204" pitchFamily="34" charset="0"/>
                <a:cs typeface="Arial" panose="020B0604020202020204" pitchFamily="34" charset="0"/>
              </a:rPr>
              <a:t>5 %    </a:t>
            </a:r>
            <a:br>
              <a:rPr lang="en-US" altLang="en-US" sz="2400" dirty="0">
                <a:solidFill>
                  <a:schemeClr val="bg1"/>
                </a:solidFill>
                <a:latin typeface="Arial" panose="020B0604020202020204" pitchFamily="34" charset="0"/>
                <a:cs typeface="Arial" panose="020B0604020202020204" pitchFamily="34" charset="0"/>
              </a:rPr>
            </a:br>
            <a:r>
              <a:rPr lang="en-US" altLang="en-US" sz="2400" dirty="0">
                <a:solidFill>
                  <a:schemeClr val="bg1"/>
                </a:solidFill>
                <a:latin typeface="Arial" panose="020B0604020202020204" pitchFamily="34" charset="0"/>
                <a:cs typeface="Arial" panose="020B0604020202020204" pitchFamily="34" charset="0"/>
              </a:rPr>
              <a:t>Economy (External) Risk  	  </a:t>
            </a:r>
            <a:r>
              <a:rPr lang="en-US" altLang="en-US" sz="2400" u="sng" dirty="0">
                <a:solidFill>
                  <a:srgbClr val="0000FF"/>
                </a:solidFill>
                <a:latin typeface="Arial" panose="020B0604020202020204" pitchFamily="34" charset="0"/>
                <a:cs typeface="Arial" panose="020B0604020202020204" pitchFamily="34" charset="0"/>
              </a:rPr>
              <a:t>.</a:t>
            </a:r>
            <a:r>
              <a:rPr lang="en-US" altLang="en-US" sz="2400" u="sng" dirty="0">
                <a:solidFill>
                  <a:schemeClr val="bg1"/>
                </a:solidFill>
                <a:latin typeface="Arial" panose="020B0604020202020204" pitchFamily="34" charset="0"/>
                <a:cs typeface="Arial" panose="020B0604020202020204" pitchFamily="34" charset="0"/>
              </a:rPr>
              <a:t>    5 %</a:t>
            </a:r>
            <a:r>
              <a:rPr lang="en-US" altLang="en-US" sz="2400" dirty="0">
                <a:solidFill>
                  <a:schemeClr val="bg1"/>
                </a:solidFill>
                <a:latin typeface="Arial" panose="020B0604020202020204" pitchFamily="34" charset="0"/>
                <a:cs typeface="Arial" panose="020B0604020202020204" pitchFamily="34" charset="0"/>
              </a:rPr>
              <a:t>                </a:t>
            </a:r>
            <a:br>
              <a:rPr lang="en-US" altLang="en-US" sz="2400" dirty="0">
                <a:solidFill>
                  <a:schemeClr val="bg1"/>
                </a:solidFill>
                <a:latin typeface="Arial" panose="020B0604020202020204" pitchFamily="34" charset="0"/>
                <a:cs typeface="Arial" panose="020B0604020202020204" pitchFamily="34" charset="0"/>
              </a:rPr>
            </a:br>
            <a:r>
              <a:rPr lang="en-US" altLang="en-US" sz="2400" dirty="0">
                <a:solidFill>
                  <a:schemeClr val="bg1"/>
                </a:solidFill>
                <a:latin typeface="Arial" panose="020B0604020202020204" pitchFamily="34" charset="0"/>
                <a:cs typeface="Arial" panose="020B0604020202020204" pitchFamily="34" charset="0"/>
              </a:rPr>
              <a:t>TOTAL EXECUTION RISK PREMIUM 	     </a:t>
            </a:r>
            <a:r>
              <a:rPr lang="en-US" altLang="en-US" sz="2400" b="1" dirty="0">
                <a:solidFill>
                  <a:schemeClr val="bg1"/>
                </a:solidFill>
                <a:latin typeface="Arial" panose="020B0604020202020204" pitchFamily="34" charset="0"/>
                <a:cs typeface="Arial" panose="020B0604020202020204" pitchFamily="34" charset="0"/>
              </a:rPr>
              <a:t>32 %</a:t>
            </a:r>
          </a:p>
          <a:p>
            <a:pPr marL="0" lvl="0" indent="0">
              <a:buNone/>
              <a:tabLst>
                <a:tab pos="6400800" algn="l"/>
              </a:tabLst>
            </a:pPr>
            <a:br>
              <a:rPr lang="en-US" altLang="en-US" sz="700" b="1" dirty="0">
                <a:solidFill>
                  <a:schemeClr val="bg1"/>
                </a:solidFill>
                <a:latin typeface="Arial" panose="020B0604020202020204" pitchFamily="34" charset="0"/>
                <a:cs typeface="Arial" panose="020B0604020202020204" pitchFamily="34" charset="0"/>
              </a:rPr>
            </a:br>
            <a:r>
              <a:rPr lang="en-US" altLang="en-US" sz="2400" b="1" dirty="0">
                <a:solidFill>
                  <a:schemeClr val="bg1"/>
                </a:solidFill>
                <a:latin typeface="Arial" panose="020B0604020202020204" pitchFamily="34" charset="0"/>
                <a:cs typeface="Arial" panose="020B0604020202020204" pitchFamily="34" charset="0"/>
              </a:rPr>
              <a:t>Illiquidity Premium 	       3 %</a:t>
            </a:r>
          </a:p>
          <a:p>
            <a:pPr marL="0" lvl="0" indent="0">
              <a:buNone/>
              <a:tabLst>
                <a:tab pos="6400800" algn="l"/>
              </a:tabLst>
            </a:pPr>
            <a:endParaRPr lang="en-US" altLang="en-US" sz="800" b="1" dirty="0">
              <a:solidFill>
                <a:schemeClr val="bg1"/>
              </a:solidFill>
              <a:latin typeface="Arial" panose="020B0604020202020204" pitchFamily="34" charset="0"/>
              <a:cs typeface="Arial" panose="020B0604020202020204" pitchFamily="34" charset="0"/>
            </a:endParaRPr>
          </a:p>
          <a:p>
            <a:pPr marL="0" lvl="0" indent="0">
              <a:buNone/>
              <a:tabLst>
                <a:tab pos="6400800" algn="l"/>
              </a:tabLst>
            </a:pPr>
            <a:r>
              <a:rPr lang="en-US" altLang="en-US" sz="2400" b="1" dirty="0">
                <a:solidFill>
                  <a:schemeClr val="bg1"/>
                </a:solidFill>
                <a:latin typeface="Arial" panose="020B0604020202020204" pitchFamily="34" charset="0"/>
                <a:cs typeface="Arial" panose="020B0604020202020204" pitchFamily="34" charset="0"/>
              </a:rPr>
              <a:t>Base Opportunity Cost </a:t>
            </a:r>
            <a:r>
              <a:rPr lang="en-US" altLang="en-US" sz="2400" dirty="0">
                <a:solidFill>
                  <a:schemeClr val="bg1"/>
                </a:solidFill>
                <a:latin typeface="Arial" panose="020B0604020202020204" pitchFamily="34" charset="0"/>
                <a:cs typeface="Arial" panose="020B0604020202020204" pitchFamily="34" charset="0"/>
              </a:rPr>
              <a:t>(S&amp;P safer return)</a:t>
            </a:r>
            <a:r>
              <a:rPr lang="en-US" altLang="en-US" sz="2400" b="1" dirty="0">
                <a:solidFill>
                  <a:schemeClr val="bg1"/>
                </a:solidFill>
                <a:latin typeface="Arial" panose="020B0604020202020204" pitchFamily="34" charset="0"/>
                <a:cs typeface="Arial" panose="020B0604020202020204" pitchFamily="34" charset="0"/>
              </a:rPr>
              <a:t>	  </a:t>
            </a:r>
            <a:r>
              <a:rPr lang="en-US" altLang="en-US" sz="2400" dirty="0">
                <a:solidFill>
                  <a:schemeClr val="bg1"/>
                </a:solidFill>
                <a:latin typeface="Arial" panose="020B0604020202020204" pitchFamily="34" charset="0"/>
                <a:cs typeface="Arial" panose="020B0604020202020204" pitchFamily="34" charset="0"/>
              </a:rPr>
              <a:t> </a:t>
            </a:r>
            <a:r>
              <a:rPr lang="en-US" altLang="en-US" sz="2400" u="sng" dirty="0">
                <a:solidFill>
                  <a:srgbClr val="0000FF"/>
                </a:solidFill>
                <a:latin typeface="Arial" panose="020B0604020202020204" pitchFamily="34" charset="0"/>
                <a:cs typeface="Arial" panose="020B0604020202020204" pitchFamily="34" charset="0"/>
              </a:rPr>
              <a:t>.</a:t>
            </a:r>
            <a:r>
              <a:rPr lang="en-US" altLang="en-US" sz="2400" u="sng" dirty="0">
                <a:solidFill>
                  <a:schemeClr val="bg1"/>
                </a:solidFill>
                <a:latin typeface="Arial" panose="020B0604020202020204" pitchFamily="34" charset="0"/>
                <a:cs typeface="Arial" panose="020B0604020202020204" pitchFamily="34" charset="0"/>
              </a:rPr>
              <a:t>   </a:t>
            </a:r>
            <a:r>
              <a:rPr lang="en-US" altLang="en-US" sz="2400" b="1" u="sng" dirty="0">
                <a:solidFill>
                  <a:schemeClr val="bg1"/>
                </a:solidFill>
                <a:latin typeface="Arial" panose="020B0604020202020204" pitchFamily="34" charset="0"/>
                <a:cs typeface="Arial" panose="020B0604020202020204" pitchFamily="34" charset="0"/>
              </a:rPr>
              <a:t>5 %</a:t>
            </a:r>
          </a:p>
          <a:p>
            <a:pPr marL="0" lvl="0" indent="0">
              <a:buNone/>
              <a:tabLst>
                <a:tab pos="6400800" algn="l"/>
              </a:tabLst>
            </a:pPr>
            <a:endParaRPr lang="en-US" altLang="en-US" sz="1600" b="1" u="sng" dirty="0">
              <a:solidFill>
                <a:schemeClr val="bg1"/>
              </a:solidFill>
              <a:latin typeface="Arial" panose="020B0604020202020204" pitchFamily="34" charset="0"/>
              <a:cs typeface="Arial" panose="020B0604020202020204" pitchFamily="34" charset="0"/>
            </a:endParaRPr>
          </a:p>
          <a:p>
            <a:pPr marL="0" lvl="0" indent="0">
              <a:buNone/>
              <a:tabLst>
                <a:tab pos="6400800" algn="l"/>
              </a:tabLst>
            </a:pPr>
            <a:r>
              <a:rPr lang="en-US" altLang="en-US" sz="2400" b="1" dirty="0">
                <a:solidFill>
                  <a:srgbClr val="FFCC00"/>
                </a:solidFill>
                <a:latin typeface="Arial" panose="020B0604020202020204" pitchFamily="34" charset="0"/>
                <a:cs typeface="Arial" panose="020B0604020202020204" pitchFamily="34" charset="0"/>
              </a:rPr>
              <a:t>Total Discount Rate Required by Investo</a:t>
            </a:r>
            <a:r>
              <a:rPr lang="en-US" altLang="en-US" sz="2400" b="1" spc="490" dirty="0">
                <a:solidFill>
                  <a:srgbClr val="FFCC00"/>
                </a:solidFill>
                <a:latin typeface="Arial" panose="020B0604020202020204" pitchFamily="34" charset="0"/>
                <a:cs typeface="Arial" panose="020B0604020202020204" pitchFamily="34" charset="0"/>
              </a:rPr>
              <a:t>r   </a:t>
            </a:r>
            <a:r>
              <a:rPr lang="en-US" altLang="en-US" sz="2400" b="1" spc="400" dirty="0">
                <a:solidFill>
                  <a:srgbClr val="FFCC00"/>
                </a:solidFill>
                <a:latin typeface="Arial" panose="020B0604020202020204" pitchFamily="34" charset="0"/>
                <a:cs typeface="Arial" panose="020B0604020202020204" pitchFamily="34" charset="0"/>
              </a:rPr>
              <a:t> </a:t>
            </a:r>
            <a:r>
              <a:rPr lang="en-US" altLang="en-US" sz="2400" b="1" dirty="0">
                <a:solidFill>
                  <a:srgbClr val="FFCC00"/>
                </a:solidFill>
                <a:latin typeface="Arial" panose="020B0604020202020204" pitchFamily="34" charset="0"/>
                <a:cs typeface="Arial" panose="020B0604020202020204" pitchFamily="34" charset="0"/>
              </a:rPr>
              <a:t>   </a:t>
            </a:r>
            <a:r>
              <a:rPr lang="en-US" altLang="en-US" sz="2400" b="1" dirty="0">
                <a:solidFill>
                  <a:schemeClr val="bg1"/>
                </a:solidFill>
                <a:latin typeface="Arial" panose="020B0604020202020204" pitchFamily="34" charset="0"/>
                <a:cs typeface="Arial" panose="020B0604020202020204" pitchFamily="34" charset="0"/>
              </a:rPr>
              <a:t>60 %</a:t>
            </a:r>
          </a:p>
          <a:p>
            <a:pPr marL="0" indent="0">
              <a:buNone/>
            </a:pP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17</a:t>
            </a:fld>
            <a:endParaRPr lang="en-US" dirty="0"/>
          </a:p>
        </p:txBody>
      </p:sp>
    </p:spTree>
    <p:extLst>
      <p:ext uri="{BB962C8B-B14F-4D97-AF65-F5344CB8AC3E}">
        <p14:creationId xmlns:p14="http://schemas.microsoft.com/office/powerpoint/2010/main" val="172816516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52400"/>
            <a:ext cx="7772400" cy="1143000"/>
          </a:xfrm>
        </p:spPr>
        <p:txBody>
          <a:bodyPr/>
          <a:lstStyle/>
          <a:p>
            <a:r>
              <a:rPr lang="en-US" altLang="en-US" sz="3200" dirty="0">
                <a:solidFill>
                  <a:schemeClr val="bg1"/>
                </a:solidFill>
                <a:latin typeface="Arial" panose="020B0604020202020204" pitchFamily="34" charset="0"/>
                <a:cs typeface="Arial" panose="020B0604020202020204" pitchFamily="34" charset="0"/>
              </a:rPr>
              <a:t>Calculating PV at a </a:t>
            </a:r>
            <a:r>
              <a:rPr lang="en-US" altLang="en-US" sz="3200" b="1" dirty="0">
                <a:solidFill>
                  <a:srgbClr val="99FFCC"/>
                </a:solidFill>
                <a:latin typeface="Arial" panose="020B0604020202020204" pitchFamily="34" charset="0"/>
                <a:cs typeface="Arial" panose="020B0604020202020204" pitchFamily="34" charset="0"/>
              </a:rPr>
              <a:t>60</a:t>
            </a:r>
            <a:r>
              <a:rPr lang="en-US" altLang="en-US" sz="3200" dirty="0">
                <a:solidFill>
                  <a:schemeClr val="bg1"/>
                </a:solidFill>
                <a:latin typeface="Arial" panose="020B0604020202020204" pitchFamily="34" charset="0"/>
                <a:cs typeface="Arial" panose="020B0604020202020204" pitchFamily="34" charset="0"/>
              </a:rPr>
              <a:t>% IRR</a:t>
            </a:r>
            <a:endParaRPr lang="en-US" sz="3200" dirty="0"/>
          </a:p>
        </p:txBody>
      </p:sp>
      <p:sp>
        <p:nvSpPr>
          <p:cNvPr id="5" name="Content Placeholder 4"/>
          <p:cNvSpPr>
            <a:spLocks noGrp="1"/>
          </p:cNvSpPr>
          <p:nvPr>
            <p:ph idx="1"/>
          </p:nvPr>
        </p:nvSpPr>
        <p:spPr>
          <a:xfrm>
            <a:off x="152400" y="1600200"/>
            <a:ext cx="8915400" cy="4114800"/>
          </a:xfrm>
        </p:spPr>
        <p:txBody>
          <a:bodyPr/>
          <a:lstStyle/>
          <a:p>
            <a:r>
              <a:rPr lang="en-US" sz="2400" dirty="0">
                <a:solidFill>
                  <a:schemeClr val="bg1"/>
                </a:solidFill>
                <a:latin typeface="Arial" panose="020B0604020202020204" pitchFamily="34" charset="0"/>
                <a:cs typeface="Arial" panose="020B0604020202020204" pitchFamily="34" charset="0"/>
              </a:rPr>
              <a:t>PV = FV / (1 + r)</a:t>
            </a:r>
            <a:r>
              <a:rPr lang="en-US" sz="2400" baseline="30000" dirty="0">
                <a:solidFill>
                  <a:schemeClr val="bg1"/>
                </a:solidFill>
                <a:latin typeface="Arial" panose="020B0604020202020204" pitchFamily="34" charset="0"/>
                <a:cs typeface="Arial" panose="020B0604020202020204" pitchFamily="34" charset="0"/>
              </a:rPr>
              <a:t>n   </a:t>
            </a:r>
            <a:r>
              <a:rPr lang="en-US" sz="2400" dirty="0">
                <a:solidFill>
                  <a:schemeClr val="bg1"/>
                </a:solidFill>
                <a:latin typeface="Arial" panose="020B0604020202020204" pitchFamily="34" charset="0"/>
                <a:cs typeface="Arial" panose="020B0604020202020204" pitchFamily="34" charset="0"/>
              </a:rPr>
              <a:t>where </a:t>
            </a:r>
            <a:r>
              <a:rPr lang="en-US" sz="2400" b="1" dirty="0">
                <a:solidFill>
                  <a:schemeClr val="bg1"/>
                </a:solidFill>
                <a:latin typeface="Arial" panose="020B0604020202020204" pitchFamily="34" charset="0"/>
                <a:cs typeface="Arial" panose="020B0604020202020204" pitchFamily="34" charset="0"/>
              </a:rPr>
              <a:t>r</a:t>
            </a:r>
            <a:r>
              <a:rPr lang="en-US" sz="2400" dirty="0">
                <a:solidFill>
                  <a:schemeClr val="bg1"/>
                </a:solidFill>
                <a:latin typeface="Arial" panose="020B0604020202020204" pitchFamily="34" charset="0"/>
                <a:cs typeface="Arial" panose="020B0604020202020204" pitchFamily="34" charset="0"/>
              </a:rPr>
              <a:t> is the discount rate and </a:t>
            </a:r>
            <a:r>
              <a:rPr lang="en-US" sz="2400" b="1" dirty="0">
                <a:solidFill>
                  <a:schemeClr val="bg1"/>
                </a:solidFill>
                <a:latin typeface="Arial" panose="020B0604020202020204" pitchFamily="34" charset="0"/>
                <a:cs typeface="Arial" panose="020B0604020202020204" pitchFamily="34" charset="0"/>
              </a:rPr>
              <a:t>n</a:t>
            </a:r>
            <a:r>
              <a:rPr lang="en-US" sz="2400" dirty="0">
                <a:solidFill>
                  <a:schemeClr val="bg1"/>
                </a:solidFill>
                <a:latin typeface="Arial" panose="020B0604020202020204" pitchFamily="34" charset="0"/>
                <a:cs typeface="Arial" panose="020B0604020202020204" pitchFamily="34" charset="0"/>
              </a:rPr>
              <a:t> the number of years.</a:t>
            </a:r>
            <a:br>
              <a:rPr lang="en-US" sz="2400" dirty="0">
                <a:solidFill>
                  <a:schemeClr val="bg1"/>
                </a:solidFill>
                <a:latin typeface="Arial" panose="020B0604020202020204" pitchFamily="34" charset="0"/>
                <a:cs typeface="Arial" panose="020B0604020202020204" pitchFamily="34" charset="0"/>
              </a:rPr>
            </a:br>
            <a:endParaRPr lang="en-US" sz="2400" dirty="0">
              <a:solidFill>
                <a:schemeClr val="bg1"/>
              </a:solidFill>
              <a:latin typeface="Arial" panose="020B0604020202020204" pitchFamily="34" charset="0"/>
              <a:cs typeface="Arial" panose="020B0604020202020204" pitchFamily="34" charset="0"/>
            </a:endParaRPr>
          </a:p>
          <a:p>
            <a:r>
              <a:rPr lang="en-US" sz="2400" dirty="0">
                <a:solidFill>
                  <a:schemeClr val="bg1"/>
                </a:solidFill>
                <a:latin typeface="Arial" panose="020B0604020202020204" pitchFamily="34" charset="0"/>
                <a:cs typeface="Arial" panose="020B0604020202020204" pitchFamily="34" charset="0"/>
              </a:rPr>
              <a:t>Assuming </a:t>
            </a:r>
            <a:r>
              <a:rPr lang="en-US" sz="2400" b="1" dirty="0">
                <a:solidFill>
                  <a:schemeClr val="bg1"/>
                </a:solidFill>
                <a:latin typeface="Arial" panose="020B0604020202020204" pitchFamily="34" charset="0"/>
                <a:cs typeface="Arial" panose="020B0604020202020204" pitchFamily="34" charset="0"/>
              </a:rPr>
              <a:t>60%</a:t>
            </a:r>
            <a:r>
              <a:rPr lang="en-US" sz="2400" dirty="0">
                <a:solidFill>
                  <a:schemeClr val="bg1"/>
                </a:solidFill>
                <a:latin typeface="Arial" panose="020B0604020202020204" pitchFamily="34" charset="0"/>
                <a:cs typeface="Arial" panose="020B0604020202020204" pitchFamily="34" charset="0"/>
              </a:rPr>
              <a:t> target IRR…  </a:t>
            </a: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PV = </a:t>
            </a:r>
            <a:r>
              <a:rPr lang="en-US" sz="2400" b="1" dirty="0">
                <a:solidFill>
                  <a:schemeClr val="bg1"/>
                </a:solidFill>
                <a:latin typeface="Arial" panose="020B0604020202020204" pitchFamily="34" charset="0"/>
                <a:cs typeface="Arial" panose="020B0604020202020204" pitchFamily="34" charset="0"/>
              </a:rPr>
              <a:t>40,000,000</a:t>
            </a:r>
            <a:r>
              <a:rPr lang="en-US" sz="2400" dirty="0">
                <a:solidFill>
                  <a:schemeClr val="bg1"/>
                </a:solidFill>
                <a:latin typeface="Arial" panose="020B0604020202020204" pitchFamily="34" charset="0"/>
                <a:cs typeface="Arial" panose="020B0604020202020204" pitchFamily="34" charset="0"/>
              </a:rPr>
              <a:t>/ (</a:t>
            </a:r>
            <a:r>
              <a:rPr lang="en-US" sz="2400" b="1" dirty="0">
                <a:solidFill>
                  <a:schemeClr val="bg1"/>
                </a:solidFill>
                <a:latin typeface="Arial" panose="020B0604020202020204" pitchFamily="34" charset="0"/>
                <a:cs typeface="Arial" panose="020B0604020202020204" pitchFamily="34" charset="0"/>
              </a:rPr>
              <a:t>1.6</a:t>
            </a:r>
            <a:r>
              <a:rPr lang="en-US" sz="2400" dirty="0">
                <a:solidFill>
                  <a:schemeClr val="bg1"/>
                </a:solidFill>
                <a:latin typeface="Arial" panose="020B0604020202020204" pitchFamily="34" charset="0"/>
                <a:cs typeface="Arial" panose="020B0604020202020204" pitchFamily="34" charset="0"/>
              </a:rPr>
              <a:t>)</a:t>
            </a:r>
            <a:r>
              <a:rPr lang="en-US" sz="2400" b="1" baseline="30000" dirty="0">
                <a:solidFill>
                  <a:schemeClr val="bg1"/>
                </a:solidFill>
                <a:latin typeface="Arial" panose="020B0604020202020204" pitchFamily="34" charset="0"/>
                <a:cs typeface="Arial" panose="020B0604020202020204" pitchFamily="34" charset="0"/>
              </a:rPr>
              <a:t>5</a:t>
            </a:r>
            <a:r>
              <a:rPr lang="en-US" sz="2400" baseline="30000" dirty="0">
                <a:solidFill>
                  <a:schemeClr val="bg1"/>
                </a:solidFill>
                <a:latin typeface="Arial" panose="020B0604020202020204" pitchFamily="34" charset="0"/>
                <a:cs typeface="Arial" panose="020B0604020202020204" pitchFamily="34" charset="0"/>
              </a:rPr>
              <a:t>        </a:t>
            </a:r>
            <a:r>
              <a:rPr lang="en-US" sz="2400" dirty="0">
                <a:solidFill>
                  <a:schemeClr val="bg1"/>
                </a:solidFill>
                <a:latin typeface="Arial" panose="020B0604020202020204" pitchFamily="34" charset="0"/>
                <a:cs typeface="Arial" panose="020B0604020202020204" pitchFamily="34" charset="0"/>
              </a:rPr>
              <a:t>=</a:t>
            </a:r>
            <a:r>
              <a:rPr lang="en-US" sz="2400" baseline="30000" dirty="0">
                <a:solidFill>
                  <a:schemeClr val="bg1"/>
                </a:solidFill>
                <a:latin typeface="Arial" panose="020B0604020202020204" pitchFamily="34" charset="0"/>
                <a:cs typeface="Arial" panose="020B0604020202020204" pitchFamily="34" charset="0"/>
              </a:rPr>
              <a:t> </a:t>
            </a:r>
            <a:br>
              <a:rPr lang="en-US" sz="2400" baseline="300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40,000,000/ 10.48576        = </a:t>
            </a:r>
            <a:br>
              <a:rPr lang="en-US" sz="2400" dirty="0">
                <a:solidFill>
                  <a:schemeClr val="bg1"/>
                </a:solidFill>
                <a:latin typeface="Arial" panose="020B0604020202020204" pitchFamily="34" charset="0"/>
                <a:cs typeface="Arial" panose="020B0604020202020204" pitchFamily="34" charset="0"/>
              </a:rPr>
            </a:br>
            <a:br>
              <a:rPr lang="en-US" sz="2400" dirty="0">
                <a:solidFill>
                  <a:schemeClr val="bg1"/>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 </a:t>
            </a:r>
            <a:r>
              <a:rPr lang="en-US" sz="2400" b="1" dirty="0">
                <a:solidFill>
                  <a:schemeClr val="bg1"/>
                </a:solidFill>
                <a:latin typeface="Arial" panose="020B0604020202020204" pitchFamily="34" charset="0"/>
                <a:cs typeface="Arial" panose="020B0604020202020204" pitchFamily="34" charset="0"/>
              </a:rPr>
              <a:t>3,814,697  PV</a:t>
            </a:r>
            <a:endParaRPr lang="en-US" sz="2400" dirty="0">
              <a:solidFill>
                <a:schemeClr val="bg1"/>
              </a:solidFill>
              <a:latin typeface="Arial" panose="020B0604020202020204" pitchFamily="34" charset="0"/>
              <a:cs typeface="Arial" panose="020B0604020202020204" pitchFamily="34" charset="0"/>
            </a:endParaRPr>
          </a:p>
          <a:p>
            <a:pPr marL="0" indent="0">
              <a:buNone/>
            </a:pPr>
            <a:endParaRPr lang="en-US" altLang="en-US" sz="2400" dirty="0">
              <a:solidFill>
                <a:schemeClr val="bg1"/>
              </a:solidFill>
              <a:latin typeface="Arial" panose="020B0604020202020204" pitchFamily="34" charset="0"/>
              <a:cs typeface="Arial" panose="020B0604020202020204" pitchFamily="34" charset="0"/>
            </a:endParaRPr>
          </a:p>
          <a:p>
            <a:pPr marL="0" indent="0">
              <a:buNone/>
            </a:pPr>
            <a:endParaRPr lang="en-US"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18</a:t>
            </a:fld>
            <a:endParaRPr lang="en-US" dirty="0"/>
          </a:p>
        </p:txBody>
      </p:sp>
    </p:spTree>
    <p:extLst>
      <p:ext uri="{BB962C8B-B14F-4D97-AF65-F5344CB8AC3E}">
        <p14:creationId xmlns:p14="http://schemas.microsoft.com/office/powerpoint/2010/main" val="1594433320"/>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1A5F562-78E8-11D1-6FBA-2A14B528F849}"/>
              </a:ext>
            </a:extLst>
          </p:cNvPr>
          <p:cNvSpPr>
            <a:spLocks noGrp="1"/>
          </p:cNvSpPr>
          <p:nvPr>
            <p:ph type="title"/>
          </p:nvPr>
        </p:nvSpPr>
        <p:spPr>
          <a:xfrm>
            <a:off x="533400" y="305730"/>
            <a:ext cx="7772400" cy="2055541"/>
          </a:xfrm>
        </p:spPr>
        <p:txBody>
          <a:bodyPr/>
          <a:lstStyle/>
          <a:p>
            <a:r>
              <a:rPr lang="en-US" altLang="en-US" sz="3200" dirty="0">
                <a:solidFill>
                  <a:srgbClr val="FFCC00"/>
                </a:solidFill>
                <a:latin typeface="Arial" charset="0"/>
                <a:cs typeface="Arial" charset="0"/>
              </a:rPr>
              <a:t>So, at the End of the Day, What Percentage of the Shares in Your Company is the Investor Entitled to?</a:t>
            </a:r>
            <a:endParaRPr lang="en-US" dirty="0"/>
          </a:p>
        </p:txBody>
      </p:sp>
      <p:sp>
        <p:nvSpPr>
          <p:cNvPr id="3" name="Content Placeholder 2"/>
          <p:cNvSpPr>
            <a:spLocks noGrp="1"/>
          </p:cNvSpPr>
          <p:nvPr>
            <p:ph idx="1"/>
          </p:nvPr>
        </p:nvSpPr>
        <p:spPr>
          <a:xfrm>
            <a:off x="990600" y="2209800"/>
            <a:ext cx="7772400" cy="1447800"/>
          </a:xfrm>
        </p:spPr>
        <p:txBody>
          <a:bodyPr/>
          <a:lstStyle/>
          <a:p>
            <a:pPr marL="0" indent="0" eaLnBrk="1" fontAlgn="auto" hangingPunct="1">
              <a:spcAft>
                <a:spcPts val="0"/>
              </a:spcAft>
              <a:buNone/>
              <a:defRPr/>
            </a:pPr>
            <a:r>
              <a:rPr lang="en-US" dirty="0">
                <a:solidFill>
                  <a:schemeClr val="bg1"/>
                </a:solidFill>
                <a:latin typeface="Arial" panose="020B0604020202020204" pitchFamily="34" charset="0"/>
                <a:cs typeface="Arial" panose="020B0604020202020204" pitchFamily="34" charset="0"/>
              </a:rPr>
              <a:t>           </a:t>
            </a:r>
          </a:p>
          <a:p>
            <a:pPr marL="0" indent="0" eaLnBrk="1" fontAlgn="auto" hangingPunct="1">
              <a:spcAft>
                <a:spcPts val="0"/>
              </a:spcAft>
              <a:buNone/>
              <a:defRPr/>
            </a:pPr>
            <a:r>
              <a:rPr lang="en-US" dirty="0">
                <a:solidFill>
                  <a:schemeClr val="bg1"/>
                </a:solidFill>
                <a:latin typeface="Arial" panose="020B0604020202020204" pitchFamily="34" charset="0"/>
                <a:cs typeface="Arial" panose="020B0604020202020204" pitchFamily="34" charset="0"/>
              </a:rPr>
              <a:t>              Amount of Investment </a:t>
            </a:r>
            <a:r>
              <a:rPr lang="en-US" sz="3600" b="1" dirty="0">
                <a:solidFill>
                  <a:schemeClr val="bg1"/>
                </a:solidFill>
                <a:latin typeface="Arial" panose="020B0604020202020204" pitchFamily="34" charset="0"/>
                <a:cs typeface="Arial" panose="020B0604020202020204" pitchFamily="34" charset="0"/>
              </a:rPr>
              <a:t>/</a:t>
            </a:r>
            <a:endParaRPr lang="en-US" b="1" dirty="0">
              <a:solidFill>
                <a:schemeClr val="bg1"/>
              </a:solidFill>
              <a:latin typeface="Arial" panose="020B0604020202020204" pitchFamily="34" charset="0"/>
              <a:cs typeface="Arial" panose="020B0604020202020204" pitchFamily="34" charset="0"/>
            </a:endParaRPr>
          </a:p>
          <a:p>
            <a:pPr marL="0" indent="0" eaLnBrk="1" fontAlgn="auto" hangingPunct="1">
              <a:spcBef>
                <a:spcPts val="0"/>
              </a:spcBef>
              <a:spcAft>
                <a:spcPts val="0"/>
              </a:spcAft>
              <a:buNone/>
              <a:defRPr/>
            </a:pPr>
            <a:r>
              <a:rPr lang="en-US" dirty="0">
                <a:solidFill>
                  <a:schemeClr val="bg1"/>
                </a:solidFill>
                <a:latin typeface="Arial" panose="020B0604020202020204" pitchFamily="34" charset="0"/>
                <a:cs typeface="Arial" panose="020B0604020202020204" pitchFamily="34" charset="0"/>
              </a:rPr>
              <a:t>       Present Post-Money Valuation</a:t>
            </a:r>
            <a:br>
              <a:rPr lang="en-US" dirty="0">
                <a:solidFill>
                  <a:schemeClr val="bg1"/>
                </a:solidFill>
                <a:latin typeface="Arial" panose="020B0604020202020204" pitchFamily="34" charset="0"/>
                <a:cs typeface="Arial" panose="020B0604020202020204" pitchFamily="34" charset="0"/>
              </a:rPr>
            </a:br>
            <a:endParaRPr lang="en-US" sz="2800" dirty="0">
              <a:solidFill>
                <a:schemeClr val="bg1"/>
              </a:solidFill>
            </a:endParaRPr>
          </a:p>
        </p:txBody>
      </p:sp>
      <p:sp>
        <p:nvSpPr>
          <p:cNvPr id="11" name="Content Placeholder 2">
            <a:extLst>
              <a:ext uri="{FF2B5EF4-FFF2-40B4-BE49-F238E27FC236}">
                <a16:creationId xmlns:a16="http://schemas.microsoft.com/office/drawing/2014/main" id="{C9CC108D-41CC-ABE8-DD44-F23487510382}"/>
              </a:ext>
            </a:extLst>
          </p:cNvPr>
          <p:cNvSpPr txBox="1">
            <a:spLocks/>
          </p:cNvSpPr>
          <p:nvPr/>
        </p:nvSpPr>
        <p:spPr bwMode="auto">
          <a:xfrm>
            <a:off x="1191322" y="4562707"/>
            <a:ext cx="7536366"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eaLnBrk="1" fontAlgn="auto" hangingPunct="1">
              <a:spcAft>
                <a:spcPts val="0"/>
              </a:spcAft>
              <a:buFontTx/>
              <a:buNone/>
              <a:defRPr/>
            </a:pPr>
            <a:r>
              <a:rPr lang="en-US" kern="0" dirty="0">
                <a:solidFill>
                  <a:schemeClr val="bg1"/>
                </a:solidFill>
                <a:latin typeface="Arial" panose="020B0604020202020204" pitchFamily="34" charset="0"/>
                <a:cs typeface="Arial" panose="020B0604020202020204" pitchFamily="34" charset="0"/>
              </a:rPr>
              <a:t>     =  $1,000,000 / $3,814,697</a:t>
            </a:r>
          </a:p>
          <a:p>
            <a:pPr marL="0" indent="0" eaLnBrk="1" fontAlgn="auto" hangingPunct="1">
              <a:spcAft>
                <a:spcPts val="0"/>
              </a:spcAft>
              <a:buFontTx/>
              <a:buNone/>
              <a:defRPr/>
            </a:pPr>
            <a:endParaRPr lang="en-US" sz="1050" kern="0" dirty="0">
              <a:solidFill>
                <a:schemeClr val="bg1"/>
              </a:solidFill>
              <a:latin typeface="Arial" panose="020B0604020202020204" pitchFamily="34" charset="0"/>
              <a:cs typeface="Arial" panose="020B0604020202020204" pitchFamily="34" charset="0"/>
            </a:endParaRPr>
          </a:p>
          <a:p>
            <a:pPr marL="0" indent="0" eaLnBrk="1" fontAlgn="auto" hangingPunct="1">
              <a:spcAft>
                <a:spcPts val="0"/>
              </a:spcAft>
              <a:buFontTx/>
              <a:buNone/>
              <a:defRPr/>
            </a:pPr>
            <a:r>
              <a:rPr lang="en-US" kern="0" dirty="0">
                <a:solidFill>
                  <a:schemeClr val="bg1"/>
                </a:solidFill>
                <a:latin typeface="Arial" panose="020B0604020202020204" pitchFamily="34" charset="0"/>
                <a:cs typeface="Arial" panose="020B0604020202020204" pitchFamily="34" charset="0"/>
              </a:rPr>
              <a:t>     =  26%</a:t>
            </a:r>
          </a:p>
          <a:p>
            <a:pPr marL="0" indent="0" eaLnBrk="1" fontAlgn="auto" hangingPunct="1">
              <a:spcAft>
                <a:spcPts val="0"/>
              </a:spcAft>
              <a:buFontTx/>
              <a:buNone/>
              <a:defRPr/>
            </a:pPr>
            <a:br>
              <a:rPr lang="en-US" kern="0" dirty="0">
                <a:solidFill>
                  <a:schemeClr val="bg1"/>
                </a:solidFill>
                <a:latin typeface="Arial" panose="020B0604020202020204" pitchFamily="34" charset="0"/>
                <a:cs typeface="Arial" panose="020B0604020202020204" pitchFamily="34" charset="0"/>
              </a:rPr>
            </a:br>
            <a:endParaRPr lang="en-US" sz="2800" kern="0" dirty="0">
              <a:solidFill>
                <a:schemeClr val="bg1"/>
              </a:solidFill>
            </a:endParaRPr>
          </a:p>
        </p:txBody>
      </p:sp>
      <p:sp>
        <p:nvSpPr>
          <p:cNvPr id="4" name="Slide Number Placeholder 3"/>
          <p:cNvSpPr>
            <a:spLocks noGrp="1"/>
          </p:cNvSpPr>
          <p:nvPr>
            <p:ph type="sldNum" sz="quarter" idx="12"/>
          </p:nvPr>
        </p:nvSpPr>
        <p:spPr/>
        <p:txBody>
          <a:bodyPr/>
          <a:lstStyle/>
          <a:p>
            <a:pPr>
              <a:defRPr/>
            </a:pPr>
            <a:fld id="{C3367E57-490D-409F-A22D-AE22CDF725E5}" type="slidenum">
              <a:rPr lang="en-US" smtClean="0"/>
              <a:pPr>
                <a:defRPr/>
              </a:pPr>
              <a:t>19</a:t>
            </a:fld>
            <a:endParaRPr lang="en-US"/>
          </a:p>
        </p:txBody>
      </p:sp>
    </p:spTree>
    <p:extLst>
      <p:ext uri="{BB962C8B-B14F-4D97-AF65-F5344CB8AC3E}">
        <p14:creationId xmlns:p14="http://schemas.microsoft.com/office/powerpoint/2010/main" val="51476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ltLang="en-US" dirty="0">
                <a:solidFill>
                  <a:srgbClr val="FFC000"/>
                </a:solidFill>
                <a:latin typeface="Arial" charset="0"/>
              </a:rPr>
              <a:t>Valuation Definition</a:t>
            </a:r>
            <a:endParaRPr lang="en-US" dirty="0">
              <a:solidFill>
                <a:srgbClr val="FFC000"/>
              </a:solidFill>
            </a:endParaRPr>
          </a:p>
        </p:txBody>
      </p:sp>
      <p:sp>
        <p:nvSpPr>
          <p:cNvPr id="3" name="Content Placeholder 2"/>
          <p:cNvSpPr>
            <a:spLocks noGrp="1"/>
          </p:cNvSpPr>
          <p:nvPr>
            <p:ph idx="1"/>
          </p:nvPr>
        </p:nvSpPr>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Ultimately, all </a:t>
            </a:r>
            <a:r>
              <a:rPr lang="en-US" sz="2800" i="1" dirty="0">
                <a:solidFill>
                  <a:schemeClr val="bg1"/>
                </a:solidFill>
                <a:latin typeface="Arial" panose="020B0604020202020204" pitchFamily="34" charset="0"/>
                <a:cs typeface="Arial" panose="020B0604020202020204" pitchFamily="34" charset="0"/>
              </a:rPr>
              <a:t>Valuations</a:t>
            </a:r>
            <a:r>
              <a:rPr lang="en-US" sz="2800" dirty="0">
                <a:solidFill>
                  <a:schemeClr val="bg1"/>
                </a:solidFill>
                <a:latin typeface="Arial" panose="020B0604020202020204" pitchFamily="34" charset="0"/>
                <a:cs typeface="Arial" panose="020B0604020202020204" pitchFamily="34" charset="0"/>
              </a:rPr>
              <a:t>, whether of public (exchange-listed) or private companies, are a measure of the </a:t>
            </a:r>
            <a:r>
              <a:rPr lang="en-US" sz="2800" u="sng" dirty="0">
                <a:solidFill>
                  <a:schemeClr val="bg1"/>
                </a:solidFill>
                <a:latin typeface="Arial" panose="020B0604020202020204" pitchFamily="34" charset="0"/>
                <a:cs typeface="Arial" panose="020B0604020202020204" pitchFamily="34" charset="0"/>
              </a:rPr>
              <a:t>estimated future earnings</a:t>
            </a:r>
            <a:r>
              <a:rPr lang="en-US" sz="2800" dirty="0">
                <a:solidFill>
                  <a:schemeClr val="bg1"/>
                </a:solidFill>
                <a:latin typeface="Arial" panose="020B0604020202020204" pitchFamily="34" charset="0"/>
                <a:cs typeface="Arial" panose="020B0604020202020204" pitchFamily="34" charset="0"/>
              </a:rPr>
              <a:t> of a company…</a:t>
            </a:r>
          </a:p>
          <a:p>
            <a:pPr marL="0" indent="0">
              <a:buNone/>
            </a:pPr>
            <a:r>
              <a:rPr lang="en-US" sz="1800" dirty="0">
                <a:solidFill>
                  <a:schemeClr val="bg1"/>
                </a:solidFill>
                <a:latin typeface="Arial" panose="020B0604020202020204" pitchFamily="34" charset="0"/>
                <a:cs typeface="Arial" panose="020B0604020202020204" pitchFamily="34" charset="0"/>
              </a:rPr>
              <a:t> </a:t>
            </a:r>
            <a:endParaRPr lang="en-US" sz="2800" dirty="0">
              <a:solidFill>
                <a:schemeClr val="bg1"/>
              </a:solidFill>
              <a:latin typeface="Arial" panose="020B0604020202020204" pitchFamily="34" charset="0"/>
              <a:cs typeface="Arial" panose="020B0604020202020204" pitchFamily="34" charset="0"/>
            </a:endParaRPr>
          </a:p>
          <a:p>
            <a:pPr marL="0" indent="0">
              <a:buNone/>
            </a:pPr>
            <a:r>
              <a:rPr lang="en-US" sz="2800" dirty="0">
                <a:solidFill>
                  <a:schemeClr val="bg1"/>
                </a:solidFill>
                <a:latin typeface="Arial" panose="020B0604020202020204" pitchFamily="34" charset="0"/>
                <a:cs typeface="Arial" panose="020B0604020202020204" pitchFamily="34" charset="0"/>
              </a:rPr>
              <a:t>which can be discounted to the present time to estimate the company’s present value.</a:t>
            </a:r>
            <a:endParaRPr lang="en-US" sz="2800" dirty="0">
              <a:solidFill>
                <a:schemeClr val="bg1"/>
              </a:solidFill>
            </a:endParaRPr>
          </a:p>
          <a:p>
            <a:pPr marL="0" indent="0">
              <a:buNone/>
            </a:pPr>
            <a:endParaRPr lang="en-US" sz="2800" dirty="0"/>
          </a:p>
        </p:txBody>
      </p:sp>
      <p:sp>
        <p:nvSpPr>
          <p:cNvPr id="35" name="Slide Number Placeholder 4"/>
          <p:cNvSpPr>
            <a:spLocks noGrp="1"/>
          </p:cNvSpPr>
          <p:nvPr>
            <p:ph type="sldNum" sz="quarter" idx="12"/>
          </p:nvPr>
        </p:nvSpPr>
        <p:spPr/>
        <p:txBody>
          <a:bodyPr/>
          <a:lstStyle/>
          <a:p>
            <a:pPr>
              <a:defRPr/>
            </a:pPr>
            <a:r>
              <a:rPr lang="en-US"/>
              <a:t>Page </a:t>
            </a:r>
            <a:fld id="{FB3C738C-24FA-4C94-B796-35F5551B38A3}" type="slidenum">
              <a:rPr lang="en-US"/>
              <a:pPr>
                <a:defRPr/>
              </a:pPr>
              <a:t>2</a:t>
            </a:fld>
            <a:endParaRPr lang="en-US"/>
          </a:p>
        </p:txBody>
      </p:sp>
    </p:spTree>
    <p:extLst>
      <p:ext uri="{BB962C8B-B14F-4D97-AF65-F5344CB8AC3E}">
        <p14:creationId xmlns:p14="http://schemas.microsoft.com/office/powerpoint/2010/main" val="3638197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473252"/>
            <a:ext cx="8153400" cy="1143000"/>
          </a:xfrm>
        </p:spPr>
        <p:txBody>
          <a:bodyPr/>
          <a:lstStyle/>
          <a:p>
            <a:pPr algn="l"/>
            <a:r>
              <a:rPr lang="en-US" sz="2800" b="1" dirty="0">
                <a:solidFill>
                  <a:srgbClr val="FFCC00"/>
                </a:solidFill>
                <a:latin typeface="Arial" panose="020B0604020202020204" pitchFamily="34" charset="0"/>
                <a:cs typeface="Arial" panose="020B0604020202020204" pitchFamily="34" charset="0"/>
              </a:rPr>
              <a:t>But Mark Cuban does not whip out a financial calculator during negotiations on Shark Tank.  </a:t>
            </a:r>
            <a:br>
              <a:rPr lang="en-US" sz="2800" b="1" dirty="0">
                <a:solidFill>
                  <a:srgbClr val="FFCC00"/>
                </a:solidFill>
                <a:latin typeface="Arial" panose="020B0604020202020204" pitchFamily="34" charset="0"/>
                <a:cs typeface="Arial" panose="020B0604020202020204" pitchFamily="34" charset="0"/>
              </a:rPr>
            </a:br>
            <a:endParaRPr lang="en-US" sz="2800" dirty="0"/>
          </a:p>
        </p:txBody>
      </p:sp>
      <p:pic>
        <p:nvPicPr>
          <p:cNvPr id="7" name="Content Placeholder 6" title="PHOTO: Shark Tank sharks"/>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600" y="3352800"/>
            <a:ext cx="6686386" cy="3352800"/>
          </a:xfrm>
        </p:spPr>
      </p:pic>
      <p:sp>
        <p:nvSpPr>
          <p:cNvPr id="2" name="Slide Number Placeholder 1"/>
          <p:cNvSpPr>
            <a:spLocks noGrp="1"/>
          </p:cNvSpPr>
          <p:nvPr>
            <p:ph type="sldNum" sz="quarter" idx="10"/>
          </p:nvPr>
        </p:nvSpPr>
        <p:spPr/>
        <p:txBody>
          <a:bodyPr/>
          <a:lstStyle/>
          <a:p>
            <a:pPr>
              <a:defRPr/>
            </a:pPr>
            <a:fld id="{C3367E57-490D-409F-A22D-AE22CDF725E5}" type="slidenum">
              <a:rPr lang="en-US" smtClean="0"/>
              <a:pPr>
                <a:defRPr/>
              </a:pPr>
              <a:t>20</a:t>
            </a:fld>
            <a:endParaRPr lang="en-US" dirty="0"/>
          </a:p>
        </p:txBody>
      </p:sp>
      <p:sp>
        <p:nvSpPr>
          <p:cNvPr id="4" name="Text Placeholder 3"/>
          <p:cNvSpPr>
            <a:spLocks noGrp="1"/>
          </p:cNvSpPr>
          <p:nvPr>
            <p:ph type="body" sz="half" idx="1"/>
          </p:nvPr>
        </p:nvSpPr>
        <p:spPr>
          <a:xfrm>
            <a:off x="609600" y="1524000"/>
            <a:ext cx="8127206" cy="2409378"/>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When making a quick analysis, most angel investors use a personal rule of thumb for the percentage ownership they need from each investment to meet their ROI goal, averaging their home runs with the singles and strike-outs.</a:t>
            </a:r>
            <a:br>
              <a:rPr lang="en-US" sz="2800" dirty="0">
                <a:solidFill>
                  <a:schemeClr val="bg1"/>
                </a:solidFill>
              </a:rPr>
            </a:br>
            <a:endParaRPr lang="en-US" sz="2800" dirty="0">
              <a:solidFill>
                <a:schemeClr val="bg1"/>
              </a:solidFill>
            </a:endParaRPr>
          </a:p>
          <a:p>
            <a:pPr marL="0" indent="0">
              <a:buNone/>
            </a:pPr>
            <a:endParaRPr lang="en-US" dirty="0"/>
          </a:p>
        </p:txBody>
      </p:sp>
    </p:spTree>
    <p:extLst>
      <p:ext uri="{BB962C8B-B14F-4D97-AF65-F5344CB8AC3E}">
        <p14:creationId xmlns:p14="http://schemas.microsoft.com/office/powerpoint/2010/main" val="36498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381000" y="1371600"/>
            <a:ext cx="8534400" cy="4953000"/>
          </a:xfrm>
        </p:spPr>
        <p:txBody>
          <a:bodyPr anchor="t"/>
          <a:lstStyle/>
          <a:p>
            <a:pPr algn="l"/>
            <a:r>
              <a:rPr lang="en-US" altLang="en-US" sz="2800" dirty="0">
                <a:solidFill>
                  <a:schemeClr val="bg1"/>
                </a:solidFill>
                <a:latin typeface="Arial" panose="020B0604020202020204" pitchFamily="34" charset="0"/>
                <a:cs typeface="Arial" panose="020B0604020202020204" pitchFamily="34" charset="0"/>
              </a:rPr>
              <a:t>Angel Investors know the IRR they need to strive for on every deal to hit their goal average.  They will express this as a multiplier (X) of the Final Value.</a:t>
            </a:r>
            <a:br>
              <a:rPr lang="en-US" altLang="en-US" sz="2800" dirty="0">
                <a:solidFill>
                  <a:schemeClr val="bg1"/>
                </a:solidFill>
                <a:latin typeface="Arial" panose="020B0604020202020204" pitchFamily="34" charset="0"/>
                <a:cs typeface="Arial" panose="020B0604020202020204" pitchFamily="34" charset="0"/>
              </a:rPr>
            </a:b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Today, most deals are done on a 10x or 20x basis, with a few higher or lower.</a:t>
            </a:r>
            <a:br>
              <a:rPr lang="en-US" altLang="en-US" sz="2800" dirty="0">
                <a:solidFill>
                  <a:schemeClr val="bg1"/>
                </a:solidFill>
                <a:latin typeface="Arial" panose="020B0604020202020204" pitchFamily="34" charset="0"/>
                <a:cs typeface="Arial" panose="020B0604020202020204" pitchFamily="34" charset="0"/>
              </a:rPr>
            </a:b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5x	=	~   40%  IRR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10x 	=	~   60%  IRR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20x 	=	~   80%  IRR</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30x 	=	~ 100%  IRR </a:t>
            </a: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endParaRPr lang="en-US" altLang="en-US" sz="2800" dirty="0">
              <a:solidFill>
                <a:schemeClr val="bg1"/>
              </a:solidFill>
              <a:latin typeface="Arial" charset="0"/>
            </a:endParaRPr>
          </a:p>
        </p:txBody>
      </p:sp>
      <p:sp>
        <p:nvSpPr>
          <p:cNvPr id="35" name="Slide Number Placeholder 4"/>
          <p:cNvSpPr>
            <a:spLocks noGrp="1"/>
          </p:cNvSpPr>
          <p:nvPr>
            <p:ph type="sldNum" sz="quarter" idx="10"/>
          </p:nvPr>
        </p:nvSpPr>
        <p:spPr/>
        <p:txBody>
          <a:bodyPr/>
          <a:lstStyle/>
          <a:p>
            <a:pPr>
              <a:defRPr/>
            </a:pPr>
            <a:r>
              <a:rPr lang="en-US" dirty="0"/>
              <a:t>Page </a:t>
            </a:r>
            <a:fld id="{FB3C738C-24FA-4C94-B796-35F5551B38A3}" type="slidenum">
              <a:rPr lang="en-US"/>
              <a:pPr>
                <a:defRPr/>
              </a:pPr>
              <a:t>21</a:t>
            </a:fld>
            <a:endParaRPr lang="en-US" dirty="0"/>
          </a:p>
        </p:txBody>
      </p:sp>
      <p:sp>
        <p:nvSpPr>
          <p:cNvPr id="3" name="Title 2">
            <a:extLst>
              <a:ext uri="{FF2B5EF4-FFF2-40B4-BE49-F238E27FC236}">
                <a16:creationId xmlns:a16="http://schemas.microsoft.com/office/drawing/2014/main" id="{D7A1CDD9-BD1F-F95B-CC25-1EF558729546}"/>
              </a:ext>
            </a:extLst>
          </p:cNvPr>
          <p:cNvSpPr txBox="1">
            <a:spLocks/>
          </p:cNvSpPr>
          <p:nvPr/>
        </p:nvSpPr>
        <p:spPr bwMode="auto">
          <a:xfrm>
            <a:off x="381000" y="381000"/>
            <a:ext cx="8382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pPr algn="l"/>
            <a:r>
              <a:rPr lang="en-US" sz="2800" b="1" kern="0" dirty="0">
                <a:solidFill>
                  <a:srgbClr val="FFCC00"/>
                </a:solidFill>
                <a:latin typeface="Arial" panose="020B0604020202020204" pitchFamily="34" charset="0"/>
                <a:cs typeface="Arial" panose="020B0604020202020204" pitchFamily="34" charset="0"/>
              </a:rPr>
              <a:t>Shorthand Used to Express ROI Goal</a:t>
            </a:r>
            <a:br>
              <a:rPr lang="en-US" sz="2800" b="1" kern="0" dirty="0">
                <a:solidFill>
                  <a:srgbClr val="FFCC00"/>
                </a:solidFill>
                <a:latin typeface="Arial" panose="020B0604020202020204" pitchFamily="34" charset="0"/>
                <a:cs typeface="Arial" panose="020B0604020202020204" pitchFamily="34" charset="0"/>
              </a:rPr>
            </a:br>
            <a:endParaRPr lang="en-US" sz="2800" kern="0" dirty="0"/>
          </a:p>
        </p:txBody>
      </p:sp>
    </p:spTree>
    <p:extLst>
      <p:ext uri="{BB962C8B-B14F-4D97-AF65-F5344CB8AC3E}">
        <p14:creationId xmlns:p14="http://schemas.microsoft.com/office/powerpoint/2010/main" val="1049763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942B0-EB49-0A33-F3EB-E94D148907DB}"/>
            </a:ext>
          </a:extLst>
        </p:cNvPr>
        <p:cNvGrpSpPr/>
        <p:nvPr/>
      </p:nvGrpSpPr>
      <p:grpSpPr>
        <a:xfrm>
          <a:off x="0" y="0"/>
          <a:ext cx="0" cy="0"/>
          <a:chOff x="0" y="0"/>
          <a:chExt cx="0" cy="0"/>
        </a:xfrm>
      </p:grpSpPr>
      <p:sp>
        <p:nvSpPr>
          <p:cNvPr id="6147" name="Rectangle 2">
            <a:extLst>
              <a:ext uri="{FF2B5EF4-FFF2-40B4-BE49-F238E27FC236}">
                <a16:creationId xmlns:a16="http://schemas.microsoft.com/office/drawing/2014/main" id="{A8F98594-7F24-0AE2-F173-AF6CA6C8B650}"/>
              </a:ext>
            </a:extLst>
          </p:cNvPr>
          <p:cNvSpPr>
            <a:spLocks noGrp="1" noChangeArrowheads="1"/>
          </p:cNvSpPr>
          <p:nvPr>
            <p:ph type="title"/>
          </p:nvPr>
        </p:nvSpPr>
        <p:spPr>
          <a:xfrm>
            <a:off x="381000" y="1371600"/>
            <a:ext cx="8686800" cy="4953000"/>
          </a:xfrm>
        </p:spPr>
        <p:txBody>
          <a:bodyPr anchor="t"/>
          <a:lstStyle/>
          <a:p>
            <a:pPr algn="l"/>
            <a:r>
              <a:rPr lang="en-US" altLang="en-US" sz="2800" dirty="0">
                <a:solidFill>
                  <a:schemeClr val="bg1"/>
                </a:solidFill>
                <a:latin typeface="Arial" panose="020B0604020202020204" pitchFamily="34" charset="0"/>
                <a:cs typeface="Arial" panose="020B0604020202020204" pitchFamily="34" charset="0"/>
              </a:rPr>
              <a:t>We have already determined that the Exit Value (FV) is estimated at $</a:t>
            </a:r>
            <a:r>
              <a:rPr lang="en-US" altLang="en-US" sz="2800" b="1" dirty="0">
                <a:solidFill>
                  <a:schemeClr val="bg1"/>
                </a:solidFill>
                <a:latin typeface="Arial" panose="020B0604020202020204" pitchFamily="34" charset="0"/>
                <a:cs typeface="Arial" panose="020B0604020202020204" pitchFamily="34" charset="0"/>
              </a:rPr>
              <a:t>40m</a:t>
            </a:r>
            <a:r>
              <a:rPr lang="en-US" altLang="en-US" sz="2800" dirty="0">
                <a:solidFill>
                  <a:schemeClr val="bg1"/>
                </a:solidFill>
                <a:latin typeface="Arial" panose="020B0604020202020204" pitchFamily="34" charset="0"/>
                <a:cs typeface="Arial" panose="020B0604020202020204" pitchFamily="34" charset="0"/>
              </a:rPr>
              <a:t>.</a:t>
            </a:r>
            <a:br>
              <a:rPr lang="en-US" altLang="en-US" sz="2800" dirty="0">
                <a:solidFill>
                  <a:schemeClr val="bg1"/>
                </a:solidFill>
                <a:latin typeface="Arial" panose="020B0604020202020204" pitchFamily="34" charset="0"/>
                <a:cs typeface="Arial" panose="020B0604020202020204" pitchFamily="34" charset="0"/>
              </a:rPr>
            </a:br>
            <a:br>
              <a:rPr lang="en-US" altLang="en-US" sz="16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If goal is   </a:t>
            </a:r>
            <a:r>
              <a:rPr lang="en-US" altLang="en-US" sz="2800" b="1" dirty="0">
                <a:solidFill>
                  <a:schemeClr val="bg1"/>
                </a:solidFill>
                <a:latin typeface="Arial" panose="020B0604020202020204" pitchFamily="34" charset="0"/>
                <a:cs typeface="Arial" panose="020B0604020202020204" pitchFamily="34" charset="0"/>
              </a:rPr>
              <a:t>10x</a:t>
            </a:r>
            <a:r>
              <a:rPr lang="en-US" altLang="en-US" sz="2800" dirty="0">
                <a:solidFill>
                  <a:schemeClr val="bg1"/>
                </a:solidFill>
                <a:latin typeface="Arial" panose="020B0604020202020204" pitchFamily="34" charset="0"/>
                <a:cs typeface="Arial" panose="020B0604020202020204" pitchFamily="34" charset="0"/>
              </a:rPr>
              <a:t> the investment,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and the investment is $</a:t>
            </a:r>
            <a:r>
              <a:rPr lang="en-US" altLang="en-US" sz="2800" b="1" dirty="0">
                <a:solidFill>
                  <a:schemeClr val="bg1"/>
                </a:solidFill>
                <a:latin typeface="Arial" panose="020B0604020202020204" pitchFamily="34" charset="0"/>
                <a:cs typeface="Arial" panose="020B0604020202020204" pitchFamily="34" charset="0"/>
              </a:rPr>
              <a:t>1m</a:t>
            </a:r>
            <a:r>
              <a:rPr lang="en-US" altLang="en-US" sz="2800" dirty="0">
                <a:solidFill>
                  <a:schemeClr val="bg1"/>
                </a:solidFill>
                <a:latin typeface="Arial" panose="020B0604020202020204" pitchFamily="34" charset="0"/>
                <a:cs typeface="Arial" panose="020B0604020202020204" pitchFamily="34" charset="0"/>
              </a:rPr>
              <a:t>, then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the investor needs to receive </a:t>
            </a:r>
            <a:r>
              <a:rPr lang="en-US" altLang="en-US" sz="2800" b="1" dirty="0">
                <a:solidFill>
                  <a:schemeClr val="bg1"/>
                </a:solidFill>
                <a:latin typeface="Arial" panose="020B0604020202020204" pitchFamily="34" charset="0"/>
                <a:cs typeface="Arial" panose="020B0604020202020204" pitchFamily="34" charset="0"/>
              </a:rPr>
              <a:t>$10m </a:t>
            </a:r>
            <a:r>
              <a:rPr lang="en-US" altLang="en-US" sz="2800" dirty="0">
                <a:solidFill>
                  <a:schemeClr val="bg1"/>
                </a:solidFill>
                <a:latin typeface="Arial" panose="020B0604020202020204" pitchFamily="34" charset="0"/>
                <a:cs typeface="Arial" panose="020B0604020202020204" pitchFamily="34" charset="0"/>
              </a:rPr>
              <a:t>at the Exit.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The Exit Value (FV) is </a:t>
            </a:r>
            <a:r>
              <a:rPr lang="en-US" altLang="en-US" sz="2800" b="1" dirty="0">
                <a:solidFill>
                  <a:schemeClr val="bg1"/>
                </a:solidFill>
                <a:latin typeface="Arial" panose="020B0604020202020204" pitchFamily="34" charset="0"/>
                <a:cs typeface="Arial" panose="020B0604020202020204" pitchFamily="34" charset="0"/>
              </a:rPr>
              <a:t>$40m</a:t>
            </a:r>
            <a:r>
              <a:rPr lang="en-US" altLang="en-US" sz="2800" dirty="0">
                <a:solidFill>
                  <a:schemeClr val="bg1"/>
                </a:solidFill>
                <a:latin typeface="Arial" panose="020B0604020202020204" pitchFamily="34" charset="0"/>
                <a:cs typeface="Arial" panose="020B0604020202020204" pitchFamily="34" charset="0"/>
              </a:rPr>
              <a:t>, so </a:t>
            </a:r>
            <a:r>
              <a:rPr lang="en-US" altLang="en-US" sz="2800" b="1" dirty="0">
                <a:solidFill>
                  <a:schemeClr val="bg1"/>
                </a:solidFill>
                <a:latin typeface="Arial" panose="020B0604020202020204" pitchFamily="34" charset="0"/>
                <a:cs typeface="Arial" panose="020B0604020202020204" pitchFamily="34" charset="0"/>
              </a:rPr>
              <a:t>$10m </a:t>
            </a:r>
            <a:r>
              <a:rPr lang="en-US" altLang="en-US" sz="2800" dirty="0">
                <a:solidFill>
                  <a:schemeClr val="bg1"/>
                </a:solidFill>
                <a:latin typeface="Arial" panose="020B0604020202020204" pitchFamily="34" charset="0"/>
                <a:cs typeface="Arial" panose="020B0604020202020204" pitchFamily="34" charset="0"/>
              </a:rPr>
              <a:t>goal would be </a:t>
            </a:r>
            <a:r>
              <a:rPr lang="en-US" altLang="en-US" sz="2800" b="1" dirty="0">
                <a:solidFill>
                  <a:schemeClr val="bg1"/>
                </a:solidFill>
                <a:latin typeface="Arial" panose="020B0604020202020204" pitchFamily="34" charset="0"/>
                <a:cs typeface="Arial" panose="020B0604020202020204" pitchFamily="34" charset="0"/>
              </a:rPr>
              <a:t>25%</a:t>
            </a:r>
            <a:r>
              <a:rPr lang="en-US" altLang="en-US" sz="2800" dirty="0">
                <a:solidFill>
                  <a:schemeClr val="bg1"/>
                </a:solidFill>
                <a:latin typeface="Arial" panose="020B0604020202020204" pitchFamily="34" charset="0"/>
                <a:cs typeface="Arial" panose="020B0604020202020204" pitchFamily="34" charset="0"/>
              </a:rPr>
              <a:t> of the shares: .25 x $40,000,000 = $10,000,000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a:t>
            </a:r>
            <a:br>
              <a:rPr lang="en-US" altLang="en-US" sz="2800" dirty="0">
                <a:solidFill>
                  <a:schemeClr val="bg1"/>
                </a:solidFill>
                <a:latin typeface="Arial" panose="020B0604020202020204" pitchFamily="34" charset="0"/>
                <a:cs typeface="Arial" panose="020B0604020202020204" pitchFamily="34" charset="0"/>
              </a:rPr>
            </a:br>
            <a:r>
              <a:rPr lang="en-US" altLang="en-US" sz="2800" dirty="0">
                <a:solidFill>
                  <a:schemeClr val="bg1"/>
                </a:solidFill>
                <a:latin typeface="Arial" panose="020B0604020202020204" pitchFamily="34" charset="0"/>
                <a:cs typeface="Arial" panose="020B0604020202020204" pitchFamily="34" charset="0"/>
              </a:rPr>
              <a:t>	</a:t>
            </a: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endParaRPr lang="en-US" altLang="en-US" sz="2800" dirty="0">
              <a:solidFill>
                <a:schemeClr val="bg1"/>
              </a:solidFill>
              <a:latin typeface="Arial" charset="0"/>
            </a:endParaRPr>
          </a:p>
        </p:txBody>
      </p:sp>
      <p:sp>
        <p:nvSpPr>
          <p:cNvPr id="35" name="Slide Number Placeholder 4">
            <a:extLst>
              <a:ext uri="{FF2B5EF4-FFF2-40B4-BE49-F238E27FC236}">
                <a16:creationId xmlns:a16="http://schemas.microsoft.com/office/drawing/2014/main" id="{8955506F-6A34-A79B-4614-217016FF89EE}"/>
              </a:ext>
            </a:extLst>
          </p:cNvPr>
          <p:cNvSpPr>
            <a:spLocks noGrp="1"/>
          </p:cNvSpPr>
          <p:nvPr>
            <p:ph type="sldNum" sz="quarter" idx="10"/>
          </p:nvPr>
        </p:nvSpPr>
        <p:spPr/>
        <p:txBody>
          <a:bodyPr/>
          <a:lstStyle/>
          <a:p>
            <a:pPr>
              <a:defRPr/>
            </a:pPr>
            <a:r>
              <a:rPr lang="en-US" dirty="0"/>
              <a:t>Page </a:t>
            </a:r>
            <a:fld id="{FB3C738C-24FA-4C94-B796-35F5551B38A3}" type="slidenum">
              <a:rPr lang="en-US"/>
              <a:pPr>
                <a:defRPr/>
              </a:pPr>
              <a:t>22</a:t>
            </a:fld>
            <a:endParaRPr lang="en-US" dirty="0"/>
          </a:p>
        </p:txBody>
      </p:sp>
      <p:sp>
        <p:nvSpPr>
          <p:cNvPr id="3" name="Title 2">
            <a:extLst>
              <a:ext uri="{FF2B5EF4-FFF2-40B4-BE49-F238E27FC236}">
                <a16:creationId xmlns:a16="http://schemas.microsoft.com/office/drawing/2014/main" id="{644C66C0-BFE7-A90F-8E29-5A4E429AA536}"/>
              </a:ext>
            </a:extLst>
          </p:cNvPr>
          <p:cNvSpPr txBox="1">
            <a:spLocks/>
          </p:cNvSpPr>
          <p:nvPr/>
        </p:nvSpPr>
        <p:spPr bwMode="auto">
          <a:xfrm>
            <a:off x="381000" y="381000"/>
            <a:ext cx="8534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pPr algn="l"/>
            <a:r>
              <a:rPr lang="en-US" sz="2800" b="1" kern="0" dirty="0">
                <a:solidFill>
                  <a:srgbClr val="FFCC00"/>
                </a:solidFill>
                <a:latin typeface="Arial" panose="020B0604020202020204" pitchFamily="34" charset="0"/>
                <a:cs typeface="Arial" panose="020B0604020202020204" pitchFamily="34" charset="0"/>
              </a:rPr>
              <a:t>Translating ROI Goal into Ownership Percentage</a:t>
            </a:r>
            <a:br>
              <a:rPr lang="en-US" sz="2800" b="1" kern="0" dirty="0">
                <a:solidFill>
                  <a:srgbClr val="FFCC00"/>
                </a:solidFill>
                <a:latin typeface="Arial" panose="020B0604020202020204" pitchFamily="34" charset="0"/>
                <a:cs typeface="Arial" panose="020B0604020202020204" pitchFamily="34" charset="0"/>
              </a:rPr>
            </a:br>
            <a:endParaRPr lang="en-US" sz="2800" kern="0" dirty="0"/>
          </a:p>
        </p:txBody>
      </p:sp>
    </p:spTree>
    <p:extLst>
      <p:ext uri="{BB962C8B-B14F-4D97-AF65-F5344CB8AC3E}">
        <p14:creationId xmlns:p14="http://schemas.microsoft.com/office/powerpoint/2010/main" val="1764295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980C-2497-2602-0521-333A39120206}"/>
              </a:ext>
            </a:extLst>
          </p:cNvPr>
          <p:cNvSpPr>
            <a:spLocks noGrp="1"/>
          </p:cNvSpPr>
          <p:nvPr>
            <p:ph type="title"/>
          </p:nvPr>
        </p:nvSpPr>
        <p:spPr/>
        <p:txBody>
          <a:bodyPr/>
          <a:lstStyle/>
          <a:p>
            <a:r>
              <a:rPr lang="en-US" dirty="0">
                <a:solidFill>
                  <a:srgbClr val="0000CC"/>
                </a:solidFill>
              </a:rPr>
              <a:t>Blank slide</a:t>
            </a:r>
          </a:p>
        </p:txBody>
      </p:sp>
      <p:sp>
        <p:nvSpPr>
          <p:cNvPr id="3" name="Slide Number Placeholder 2">
            <a:extLst>
              <a:ext uri="{FF2B5EF4-FFF2-40B4-BE49-F238E27FC236}">
                <a16:creationId xmlns:a16="http://schemas.microsoft.com/office/drawing/2014/main" id="{D1C66843-BE4C-66A9-4DBB-E482AECC5E7A}"/>
              </a:ext>
            </a:extLst>
          </p:cNvPr>
          <p:cNvSpPr>
            <a:spLocks noGrp="1"/>
          </p:cNvSpPr>
          <p:nvPr>
            <p:ph type="sldNum" sz="quarter" idx="12"/>
          </p:nvPr>
        </p:nvSpPr>
        <p:spPr/>
        <p:txBody>
          <a:bodyPr/>
          <a:lstStyle/>
          <a:p>
            <a:pPr>
              <a:defRPr/>
            </a:pPr>
            <a:fld id="{5288D3E1-CA6D-4EA3-9933-AB56969E4738}" type="slidenum">
              <a:rPr lang="en-US" smtClean="0"/>
              <a:pPr>
                <a:defRPr/>
              </a:pPr>
              <a:t>23</a:t>
            </a:fld>
            <a:endParaRPr lang="en-US"/>
          </a:p>
        </p:txBody>
      </p:sp>
    </p:spTree>
    <p:extLst>
      <p:ext uri="{BB962C8B-B14F-4D97-AF65-F5344CB8AC3E}">
        <p14:creationId xmlns:p14="http://schemas.microsoft.com/office/powerpoint/2010/main" val="3188617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ltLang="en-US" dirty="0">
                <a:solidFill>
                  <a:srgbClr val="FFC000"/>
                </a:solidFill>
                <a:latin typeface="Arial" charset="0"/>
              </a:rPr>
              <a:t>Basis for Valuation</a:t>
            </a:r>
            <a:endParaRPr lang="en-US" dirty="0">
              <a:solidFill>
                <a:srgbClr val="FFC000"/>
              </a:solidFill>
            </a:endParaRPr>
          </a:p>
        </p:txBody>
      </p:sp>
      <p:sp>
        <p:nvSpPr>
          <p:cNvPr id="3" name="Content Placeholder 2"/>
          <p:cNvSpPr>
            <a:spLocks noGrp="1"/>
          </p:cNvSpPr>
          <p:nvPr>
            <p:ph idx="1"/>
          </p:nvPr>
        </p:nvSpPr>
        <p:spPr/>
        <p:txBody>
          <a:bodyPr/>
          <a:lstStyle/>
          <a:p>
            <a:pPr marL="0" indent="0" eaLnBrk="1" hangingPunct="1">
              <a:buNone/>
            </a:pPr>
            <a:r>
              <a:rPr lang="en-US" altLang="en-US" sz="2800" dirty="0">
                <a:solidFill>
                  <a:schemeClr val="bg1"/>
                </a:solidFill>
                <a:latin typeface="Arial" charset="0"/>
              </a:rPr>
              <a:t>In a PUBLIC company the [stock] market system determines a fair share value.  </a:t>
            </a:r>
          </a:p>
          <a:p>
            <a:pPr marL="0" indent="0" eaLnBrk="1" hangingPunct="1">
              <a:buNone/>
            </a:pPr>
            <a:endParaRPr lang="en-US" altLang="en-US" sz="1600" dirty="0">
              <a:solidFill>
                <a:schemeClr val="bg1"/>
              </a:solidFill>
              <a:latin typeface="Arial" charset="0"/>
            </a:endParaRPr>
          </a:p>
          <a:p>
            <a:pPr marL="0" indent="0" eaLnBrk="1" hangingPunct="1">
              <a:buNone/>
            </a:pPr>
            <a:r>
              <a:rPr lang="en-US" altLang="en-US" sz="2800" dirty="0">
                <a:solidFill>
                  <a:schemeClr val="bg1"/>
                </a:solidFill>
                <a:latin typeface="Arial" charset="0"/>
              </a:rPr>
              <a:t>But a pre-IPO PRIVATE company, by definition, has no </a:t>
            </a:r>
            <a:r>
              <a:rPr lang="en-US" altLang="en-US" sz="2800" i="1" dirty="0">
                <a:solidFill>
                  <a:schemeClr val="bg1"/>
                </a:solidFill>
                <a:latin typeface="Arial" charset="0"/>
              </a:rPr>
              <a:t>public</a:t>
            </a:r>
            <a:r>
              <a:rPr lang="en-US" altLang="en-US" sz="2800" dirty="0">
                <a:solidFill>
                  <a:schemeClr val="bg1"/>
                </a:solidFill>
                <a:latin typeface="Arial" charset="0"/>
              </a:rPr>
              <a:t> trading of its shares, and therefore requires a different (and more complicated) method of determining a fair valuation that both the entrepreneur and investor can agree upon.</a:t>
            </a:r>
          </a:p>
          <a:p>
            <a:pPr marL="0" indent="0">
              <a:buNone/>
            </a:pPr>
            <a:endParaRPr lang="en-US" sz="2800" dirty="0"/>
          </a:p>
        </p:txBody>
      </p:sp>
      <p:sp>
        <p:nvSpPr>
          <p:cNvPr id="35" name="Slide Number Placeholder 4"/>
          <p:cNvSpPr>
            <a:spLocks noGrp="1"/>
          </p:cNvSpPr>
          <p:nvPr>
            <p:ph type="sldNum" sz="quarter" idx="12"/>
          </p:nvPr>
        </p:nvSpPr>
        <p:spPr/>
        <p:txBody>
          <a:bodyPr/>
          <a:lstStyle/>
          <a:p>
            <a:pPr>
              <a:defRPr/>
            </a:pPr>
            <a:r>
              <a:rPr lang="en-US"/>
              <a:t>Page </a:t>
            </a:r>
            <a:fld id="{FB3C738C-24FA-4C94-B796-35F5551B38A3}" type="slidenum">
              <a:rPr lang="en-US"/>
              <a:pPr>
                <a:defRPr/>
              </a:pPr>
              <a:t>3</a:t>
            </a:fld>
            <a:endParaRPr lang="en-US"/>
          </a:p>
        </p:txBody>
      </p:sp>
    </p:spTree>
    <p:extLst>
      <p:ext uri="{BB962C8B-B14F-4D97-AF65-F5344CB8AC3E}">
        <p14:creationId xmlns:p14="http://schemas.microsoft.com/office/powerpoint/2010/main" val="173535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200" dirty="0">
                <a:solidFill>
                  <a:schemeClr val="bg1"/>
                </a:solidFill>
                <a:latin typeface="Arial" panose="020B0604020202020204" pitchFamily="34" charset="0"/>
                <a:cs typeface="Arial" panose="020B0604020202020204" pitchFamily="34" charset="0"/>
              </a:rPr>
              <a:t>Pre-Money versus Post-Money Valuation</a:t>
            </a:r>
            <a:br>
              <a:rPr lang="en-US" altLang="en-US" dirty="0">
                <a:solidFill>
                  <a:schemeClr val="bg1"/>
                </a:solidFill>
                <a:latin typeface="Arial" panose="020B0604020202020204" pitchFamily="34" charset="0"/>
                <a:cs typeface="Arial" panose="020B0604020202020204" pitchFamily="34" charset="0"/>
              </a:rPr>
            </a:br>
            <a:endParaRPr lang="en-US" dirty="0"/>
          </a:p>
        </p:txBody>
      </p:sp>
      <p:sp>
        <p:nvSpPr>
          <p:cNvPr id="5" name="Content Placeholder 4"/>
          <p:cNvSpPr>
            <a:spLocks noGrp="1"/>
          </p:cNvSpPr>
          <p:nvPr>
            <p:ph idx="1"/>
          </p:nvPr>
        </p:nvSpPr>
        <p:spPr>
          <a:xfrm>
            <a:off x="381000" y="1600200"/>
            <a:ext cx="8458200" cy="4114800"/>
          </a:xfrm>
        </p:spPr>
        <p:txBody>
          <a:bodyPr/>
          <a:lstStyle/>
          <a:p>
            <a:pPr marL="0" indent="0">
              <a:buNone/>
            </a:pPr>
            <a:r>
              <a:rPr lang="en-US" altLang="en-US" sz="2800" dirty="0">
                <a:solidFill>
                  <a:schemeClr val="bg1"/>
                </a:solidFill>
                <a:latin typeface="Arial" panose="020B0604020202020204" pitchFamily="34" charset="0"/>
                <a:cs typeface="Arial" panose="020B0604020202020204" pitchFamily="34" charset="0"/>
              </a:rPr>
              <a:t>When speaking with investors, it is important to distinguish which “valuation” you mean: </a:t>
            </a:r>
            <a:r>
              <a:rPr lang="en-US" altLang="en-US" sz="2800" i="1" dirty="0">
                <a:solidFill>
                  <a:schemeClr val="bg1"/>
                </a:solidFill>
                <a:latin typeface="Arial" panose="020B0604020202020204" pitchFamily="34" charset="0"/>
                <a:cs typeface="Arial" panose="020B0604020202020204" pitchFamily="34" charset="0"/>
              </a:rPr>
              <a:t>Pre-money</a:t>
            </a:r>
            <a:r>
              <a:rPr lang="en-US" altLang="en-US" sz="2800" dirty="0">
                <a:solidFill>
                  <a:schemeClr val="bg1"/>
                </a:solidFill>
                <a:latin typeface="Arial" panose="020B0604020202020204" pitchFamily="34" charset="0"/>
                <a:cs typeface="Arial" panose="020B0604020202020204" pitchFamily="34" charset="0"/>
              </a:rPr>
              <a:t> or </a:t>
            </a:r>
            <a:r>
              <a:rPr lang="en-US" altLang="en-US" sz="2800" i="1" dirty="0">
                <a:solidFill>
                  <a:schemeClr val="bg1"/>
                </a:solidFill>
                <a:latin typeface="Arial" panose="020B0604020202020204" pitchFamily="34" charset="0"/>
                <a:cs typeface="Arial" panose="020B0604020202020204" pitchFamily="34" charset="0"/>
              </a:rPr>
              <a:t>Post-money</a:t>
            </a:r>
            <a:r>
              <a:rPr lang="en-US" altLang="en-US" sz="2800" dirty="0">
                <a:solidFill>
                  <a:schemeClr val="bg1"/>
                </a:solidFill>
                <a:latin typeface="Arial" panose="020B0604020202020204" pitchFamily="34" charset="0"/>
                <a:cs typeface="Arial" panose="020B0604020202020204" pitchFamily="34" charset="0"/>
              </a:rPr>
              <a:t>.</a:t>
            </a:r>
          </a:p>
          <a:p>
            <a:pPr marL="0" indent="0">
              <a:buNone/>
            </a:pPr>
            <a:endParaRPr lang="en-US" altLang="en-US" sz="2000" dirty="0">
              <a:solidFill>
                <a:schemeClr val="bg1"/>
              </a:solidFill>
              <a:latin typeface="Arial" panose="020B0604020202020204" pitchFamily="34" charset="0"/>
              <a:cs typeface="Arial" panose="020B0604020202020204" pitchFamily="34" charset="0"/>
            </a:endParaRPr>
          </a:p>
          <a:p>
            <a:pPr marL="0" indent="0">
              <a:buNone/>
            </a:pPr>
            <a:r>
              <a:rPr lang="en-US" altLang="en-US" sz="2800" dirty="0">
                <a:solidFill>
                  <a:schemeClr val="bg1"/>
                </a:solidFill>
                <a:latin typeface="Arial" panose="020B0604020202020204" pitchFamily="34" charset="0"/>
                <a:cs typeface="Arial" panose="020B0604020202020204" pitchFamily="34" charset="0"/>
              </a:rPr>
              <a:t>Allocation of stock is based on </a:t>
            </a:r>
            <a:r>
              <a:rPr lang="en-US" altLang="en-US" sz="2800" i="1" dirty="0">
                <a:solidFill>
                  <a:schemeClr val="bg1"/>
                </a:solidFill>
                <a:latin typeface="Arial" panose="020B0604020202020204" pitchFamily="34" charset="0"/>
                <a:cs typeface="Arial" panose="020B0604020202020204" pitchFamily="34" charset="0"/>
              </a:rPr>
              <a:t>post-money</a:t>
            </a:r>
            <a:r>
              <a:rPr lang="en-US" altLang="en-US" sz="2800" dirty="0">
                <a:solidFill>
                  <a:schemeClr val="bg1"/>
                </a:solidFill>
                <a:latin typeface="Arial" panose="020B0604020202020204" pitchFamily="34" charset="0"/>
                <a:cs typeface="Arial" panose="020B0604020202020204" pitchFamily="34" charset="0"/>
              </a:rPr>
              <a:t> valuation (the inherent value of the company before the round of funding </a:t>
            </a:r>
            <a:r>
              <a:rPr lang="en-US" altLang="en-US" sz="2800" dirty="0">
                <a:solidFill>
                  <a:srgbClr val="FFC000"/>
                </a:solidFill>
                <a:latin typeface="Arial" panose="020B0604020202020204" pitchFamily="34" charset="0"/>
                <a:cs typeface="Arial" panose="020B0604020202020204" pitchFamily="34" charset="0"/>
              </a:rPr>
              <a:t>+</a:t>
            </a:r>
            <a:r>
              <a:rPr lang="en-US" altLang="en-US" sz="2800" dirty="0">
                <a:solidFill>
                  <a:schemeClr val="bg1"/>
                </a:solidFill>
                <a:latin typeface="Arial" panose="020B0604020202020204" pitchFamily="34" charset="0"/>
                <a:cs typeface="Arial" panose="020B0604020202020204" pitchFamily="34" charset="0"/>
              </a:rPr>
              <a:t> the new investment</a:t>
            </a:r>
            <a:r>
              <a:rPr lang="en-US" altLang="en-US" sz="2800" i="1" dirty="0">
                <a:solidFill>
                  <a:schemeClr val="bg1"/>
                </a:solidFill>
                <a:latin typeface="Arial" panose="020B0604020202020204" pitchFamily="34" charset="0"/>
                <a:cs typeface="Arial" panose="020B0604020202020204" pitchFamily="34" charset="0"/>
              </a:rPr>
              <a:t>).  </a:t>
            </a:r>
          </a:p>
          <a:p>
            <a:pPr marL="0" indent="0">
              <a:buNone/>
            </a:pPr>
            <a:r>
              <a:rPr lang="en-US" altLang="en-US" sz="2800" i="1" dirty="0">
                <a:solidFill>
                  <a:schemeClr val="bg1"/>
                </a:solidFill>
                <a:latin typeface="Arial" panose="020B0604020202020204" pitchFamily="34" charset="0"/>
                <a:cs typeface="Arial" panose="020B0604020202020204" pitchFamily="34" charset="0"/>
              </a:rPr>
              <a:t>If you are worth $1,000,000 and an investor gives you $1,000,000, you are now worth $2,000,000.  That is post-money valuation</a:t>
            </a:r>
            <a:r>
              <a:rPr lang="en-US" altLang="en-US" sz="2800" dirty="0">
                <a:solidFill>
                  <a:schemeClr val="bg1"/>
                </a:solidFill>
                <a:latin typeface="Arial" panose="020B0604020202020204" pitchFamily="34" charset="0"/>
                <a:cs typeface="Arial" panose="020B0604020202020204" pitchFamily="34" charset="0"/>
              </a:rPr>
              <a:t>.</a:t>
            </a:r>
          </a:p>
          <a:p>
            <a:pPr marL="0" indent="0">
              <a:buNone/>
            </a:pPr>
            <a:endParaRPr lang="en-US" sz="2800" dirty="0"/>
          </a:p>
        </p:txBody>
      </p:sp>
      <p:sp>
        <p:nvSpPr>
          <p:cNvPr id="3" name="Slide Number Placeholder 2"/>
          <p:cNvSpPr>
            <a:spLocks noGrp="1"/>
          </p:cNvSpPr>
          <p:nvPr>
            <p:ph type="sldNum" sz="quarter" idx="12"/>
          </p:nvPr>
        </p:nvSpPr>
        <p:spPr/>
        <p:txBody>
          <a:bodyPr/>
          <a:lstStyle/>
          <a:p>
            <a:pPr>
              <a:defRPr/>
            </a:pPr>
            <a:r>
              <a:rPr lang="en-US" dirty="0"/>
              <a:t>Page </a:t>
            </a:r>
            <a:fld id="{355F65D2-9419-4CCD-AC13-222B452B4518}" type="slidenum">
              <a:rPr lang="en-US" smtClean="0"/>
              <a:pPr>
                <a:defRPr/>
              </a:pPr>
              <a:t>4</a:t>
            </a:fld>
            <a:endParaRPr lang="en-US" dirty="0"/>
          </a:p>
        </p:txBody>
      </p:sp>
    </p:spTree>
    <p:extLst>
      <p:ext uri="{BB962C8B-B14F-4D97-AF65-F5344CB8AC3E}">
        <p14:creationId xmlns:p14="http://schemas.microsoft.com/office/powerpoint/2010/main" val="3020194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762000" y="304800"/>
            <a:ext cx="7772400" cy="1143000"/>
          </a:xfrm>
        </p:spPr>
        <p:txBody>
          <a:bodyPr/>
          <a:lstStyle/>
          <a:p>
            <a:pPr eaLnBrk="1" hangingPunct="1"/>
            <a:r>
              <a:rPr lang="en-US" altLang="en-US" dirty="0">
                <a:solidFill>
                  <a:srgbClr val="FFCC00"/>
                </a:solidFill>
                <a:latin typeface="Arial" charset="0"/>
              </a:rPr>
              <a:t>Why Valuation Is Important</a:t>
            </a:r>
            <a:endParaRPr lang="en-US" altLang="en-US" dirty="0">
              <a:solidFill>
                <a:srgbClr val="FFCC00"/>
              </a:solidFill>
            </a:endParaRPr>
          </a:p>
        </p:txBody>
      </p:sp>
      <p:sp>
        <p:nvSpPr>
          <p:cNvPr id="2" name="Content Placeholder 1"/>
          <p:cNvSpPr>
            <a:spLocks noGrp="1"/>
          </p:cNvSpPr>
          <p:nvPr>
            <p:ph idx="1"/>
          </p:nvPr>
        </p:nvSpPr>
        <p:spPr>
          <a:xfrm>
            <a:off x="228600" y="1752600"/>
            <a:ext cx="8763000" cy="4114800"/>
          </a:xfrm>
        </p:spPr>
        <p:txBody>
          <a:bodyPr/>
          <a:lstStyle/>
          <a:p>
            <a:pPr marL="0" indent="0" eaLnBrk="1" hangingPunct="1">
              <a:buNone/>
            </a:pPr>
            <a:r>
              <a:rPr lang="en-US" altLang="en-US" sz="2800" dirty="0">
                <a:solidFill>
                  <a:schemeClr val="bg1"/>
                </a:solidFill>
                <a:latin typeface="Arial" charset="0"/>
              </a:rPr>
              <a:t>If an angel (private individual) or Venture Capital Fund invests $1 million in your business, you both need to agree on the percentage of stock the investor will receive, and the percentage you will retain.</a:t>
            </a:r>
          </a:p>
          <a:p>
            <a:pPr marL="0" indent="0" eaLnBrk="1" hangingPunct="1">
              <a:buNone/>
            </a:pPr>
            <a:endParaRPr lang="en-US" altLang="en-US" sz="1050" dirty="0">
              <a:solidFill>
                <a:srgbClr val="FFCC00"/>
              </a:solidFill>
              <a:latin typeface="Arial" charset="0"/>
            </a:endParaRPr>
          </a:p>
          <a:p>
            <a:pPr marL="0" indent="0" eaLnBrk="1" hangingPunct="1">
              <a:buNone/>
            </a:pPr>
            <a:r>
              <a:rPr lang="en-US" altLang="en-US" sz="2800" u="sng" dirty="0">
                <a:solidFill>
                  <a:srgbClr val="FFCC00"/>
                </a:solidFill>
                <a:latin typeface="Arial" charset="0"/>
              </a:rPr>
              <a:t>If</a:t>
            </a:r>
            <a:r>
              <a:rPr lang="en-US" altLang="en-US" sz="2800" dirty="0">
                <a:solidFill>
                  <a:srgbClr val="FFCC00"/>
                </a:solidFill>
                <a:latin typeface="Arial" charset="0"/>
              </a:rPr>
              <a:t> we can agree that, pre-money, the present value of your company (PV) = </a:t>
            </a:r>
            <a:r>
              <a:rPr lang="en-US" altLang="en-US" sz="2800" dirty="0">
                <a:solidFill>
                  <a:srgbClr val="99FF99"/>
                </a:solidFill>
                <a:latin typeface="Arial" charset="0"/>
              </a:rPr>
              <a:t>$1m </a:t>
            </a:r>
            <a:r>
              <a:rPr lang="en-US" altLang="en-US" sz="2800" dirty="0">
                <a:solidFill>
                  <a:srgbClr val="FFCC00"/>
                </a:solidFill>
                <a:latin typeface="Arial" charset="0"/>
              </a:rPr>
              <a:t>(</a:t>
            </a:r>
            <a:r>
              <a:rPr lang="en-US" altLang="en-US" sz="2800" i="1" dirty="0">
                <a:solidFill>
                  <a:srgbClr val="FFCC00"/>
                </a:solidFill>
                <a:latin typeface="Arial" charset="0"/>
              </a:rPr>
              <a:t>based on expected future earnings</a:t>
            </a:r>
            <a:r>
              <a:rPr lang="en-US" altLang="en-US" sz="2800" dirty="0">
                <a:solidFill>
                  <a:srgbClr val="FFCC00"/>
                </a:solidFill>
                <a:latin typeface="Arial" charset="0"/>
              </a:rPr>
              <a:t>), and an angel invests </a:t>
            </a:r>
            <a:r>
              <a:rPr lang="en-US" altLang="en-US" sz="2800" dirty="0">
                <a:solidFill>
                  <a:srgbClr val="99FF99"/>
                </a:solidFill>
                <a:latin typeface="Arial" charset="0"/>
              </a:rPr>
              <a:t>$1m </a:t>
            </a:r>
            <a:r>
              <a:rPr lang="en-US" altLang="en-US" sz="2800" dirty="0">
                <a:solidFill>
                  <a:srgbClr val="FFCC00"/>
                </a:solidFill>
                <a:latin typeface="Arial" charset="0"/>
              </a:rPr>
              <a:t>(</a:t>
            </a:r>
            <a:r>
              <a:rPr lang="en-US" altLang="en-US" sz="2800" i="1" dirty="0">
                <a:solidFill>
                  <a:srgbClr val="FFCC00"/>
                </a:solidFill>
                <a:latin typeface="Arial" charset="0"/>
              </a:rPr>
              <a:t>then the business is </a:t>
            </a:r>
            <a:r>
              <a:rPr lang="en-US" altLang="en-US" sz="2800" i="1" dirty="0">
                <a:solidFill>
                  <a:srgbClr val="99CCFF"/>
                </a:solidFill>
                <a:latin typeface="Arial" charset="0"/>
              </a:rPr>
              <a:t>$2m </a:t>
            </a:r>
            <a:r>
              <a:rPr lang="en-US" altLang="en-US" sz="2800" i="1" dirty="0">
                <a:solidFill>
                  <a:srgbClr val="FFCC00"/>
                </a:solidFill>
                <a:latin typeface="Arial" charset="0"/>
              </a:rPr>
              <a:t>post-money</a:t>
            </a:r>
            <a:r>
              <a:rPr lang="en-US" altLang="en-US" sz="2800" dirty="0">
                <a:solidFill>
                  <a:srgbClr val="FFCC00"/>
                </a:solidFill>
                <a:latin typeface="Arial" charset="0"/>
              </a:rPr>
              <a:t>), then the angel should be entitled to 50% ownership in the entrepreneur’s company. ($1m is 50% of the $2m post-money val.)</a:t>
            </a:r>
          </a:p>
        </p:txBody>
      </p:sp>
      <p:sp>
        <p:nvSpPr>
          <p:cNvPr id="35" name="Slide Number Placeholder 4"/>
          <p:cNvSpPr>
            <a:spLocks noGrp="1"/>
          </p:cNvSpPr>
          <p:nvPr>
            <p:ph type="sldNum" sz="quarter" idx="12"/>
          </p:nvPr>
        </p:nvSpPr>
        <p:spPr/>
        <p:txBody>
          <a:bodyPr/>
          <a:lstStyle/>
          <a:p>
            <a:pPr>
              <a:defRPr/>
            </a:pPr>
            <a:r>
              <a:rPr lang="en-US"/>
              <a:t>Page </a:t>
            </a:r>
            <a:fld id="{FB3C738C-24FA-4C94-B796-35F5551B38A3}" type="slidenum">
              <a:rPr lang="en-US"/>
              <a:pPr>
                <a:defRPr/>
              </a:pPr>
              <a:t>5</a:t>
            </a:fld>
            <a:endParaRPr lang="en-US"/>
          </a:p>
        </p:txBody>
      </p:sp>
    </p:spTree>
    <p:extLst>
      <p:ext uri="{BB962C8B-B14F-4D97-AF65-F5344CB8AC3E}">
        <p14:creationId xmlns:p14="http://schemas.microsoft.com/office/powerpoint/2010/main" val="117831901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sz="3200" dirty="0">
                <a:solidFill>
                  <a:schemeClr val="bg1"/>
                </a:solidFill>
                <a:latin typeface="Arial" panose="020B0604020202020204" pitchFamily="34" charset="0"/>
                <a:cs typeface="Arial" panose="020B0604020202020204" pitchFamily="34" charset="0"/>
              </a:rPr>
              <a:t>Another Example  </a:t>
            </a:r>
            <a:endParaRPr lang="en-US" sz="3200" dirty="0"/>
          </a:p>
        </p:txBody>
      </p:sp>
      <p:sp>
        <p:nvSpPr>
          <p:cNvPr id="5" name="Content Placeholder 4"/>
          <p:cNvSpPr>
            <a:spLocks noGrp="1"/>
          </p:cNvSpPr>
          <p:nvPr>
            <p:ph idx="1"/>
          </p:nvPr>
        </p:nvSpPr>
        <p:spPr>
          <a:xfrm>
            <a:off x="609600" y="2209800"/>
            <a:ext cx="7772400" cy="4114800"/>
          </a:xfrm>
        </p:spPr>
        <p:txBody>
          <a:bodyPr/>
          <a:lstStyle/>
          <a:p>
            <a:pPr marL="0" indent="0">
              <a:buNone/>
            </a:pPr>
            <a:r>
              <a:rPr lang="en-US" altLang="en-US" sz="2800" dirty="0">
                <a:solidFill>
                  <a:schemeClr val="bg1"/>
                </a:solidFill>
                <a:latin typeface="Arial" panose="020B0604020202020204" pitchFamily="34" charset="0"/>
                <a:cs typeface="Arial" panose="020B0604020202020204" pitchFamily="34" charset="0"/>
              </a:rPr>
              <a:t>A company valued at $3,000,000 </a:t>
            </a:r>
            <a:r>
              <a:rPr lang="en-US" altLang="en-US" sz="2800" i="1" dirty="0">
                <a:solidFill>
                  <a:schemeClr val="bg1"/>
                </a:solidFill>
                <a:latin typeface="Arial" panose="020B0604020202020204" pitchFamily="34" charset="0"/>
                <a:cs typeface="Arial" panose="020B0604020202020204" pitchFamily="34" charset="0"/>
              </a:rPr>
              <a:t>pre-money</a:t>
            </a:r>
            <a:r>
              <a:rPr lang="en-US" altLang="en-US" sz="2800" dirty="0">
                <a:solidFill>
                  <a:schemeClr val="bg1"/>
                </a:solidFill>
                <a:latin typeface="Arial" panose="020B0604020202020204" pitchFamily="34" charset="0"/>
                <a:cs typeface="Arial" panose="020B0604020202020204" pitchFamily="34" charset="0"/>
              </a:rPr>
              <a:t> that receives a </a:t>
            </a:r>
            <a:r>
              <a:rPr lang="en-US" altLang="en-US" sz="2800" dirty="0">
                <a:solidFill>
                  <a:srgbClr val="FFCC00"/>
                </a:solidFill>
                <a:latin typeface="Arial" panose="020B0604020202020204" pitchFamily="34" charset="0"/>
                <a:cs typeface="Arial" panose="020B0604020202020204" pitchFamily="34" charset="0"/>
              </a:rPr>
              <a:t>$1,000,000 </a:t>
            </a:r>
            <a:r>
              <a:rPr lang="en-US" altLang="en-US" sz="2800" dirty="0">
                <a:solidFill>
                  <a:schemeClr val="bg1"/>
                </a:solidFill>
                <a:latin typeface="Arial" panose="020B0604020202020204" pitchFamily="34" charset="0"/>
                <a:cs typeface="Arial" panose="020B0604020202020204" pitchFamily="34" charset="0"/>
              </a:rPr>
              <a:t>round of funding is worth </a:t>
            </a:r>
            <a:r>
              <a:rPr lang="en-US" altLang="en-US" sz="2800" dirty="0">
                <a:solidFill>
                  <a:srgbClr val="FFCC00"/>
                </a:solidFill>
                <a:latin typeface="Arial" panose="020B0604020202020204" pitchFamily="34" charset="0"/>
                <a:cs typeface="Arial" panose="020B0604020202020204" pitchFamily="34" charset="0"/>
              </a:rPr>
              <a:t>$4,000,000 </a:t>
            </a:r>
            <a:r>
              <a:rPr lang="en-US" altLang="en-US" sz="2800" i="1" dirty="0">
                <a:solidFill>
                  <a:srgbClr val="FFCC00"/>
                </a:solidFill>
                <a:latin typeface="Arial" panose="020B0604020202020204" pitchFamily="34" charset="0"/>
                <a:cs typeface="Arial" panose="020B0604020202020204" pitchFamily="34" charset="0"/>
              </a:rPr>
              <a:t>post money </a:t>
            </a:r>
            <a:r>
              <a:rPr lang="en-US" altLang="en-US" sz="2800" dirty="0">
                <a:solidFill>
                  <a:schemeClr val="bg1"/>
                </a:solidFill>
                <a:latin typeface="Arial" panose="020B0604020202020204" pitchFamily="34" charset="0"/>
                <a:cs typeface="Arial" panose="020B0604020202020204" pitchFamily="34" charset="0"/>
              </a:rPr>
              <a:t>...</a:t>
            </a:r>
          </a:p>
          <a:p>
            <a:pPr marL="0" indent="0">
              <a:buNone/>
            </a:pPr>
            <a:endParaRPr lang="en-US" altLang="en-US" sz="2800" dirty="0">
              <a:solidFill>
                <a:schemeClr val="bg1"/>
              </a:solidFill>
              <a:latin typeface="Arial" panose="020B0604020202020204" pitchFamily="34" charset="0"/>
              <a:cs typeface="Arial" panose="020B0604020202020204" pitchFamily="34" charset="0"/>
            </a:endParaRPr>
          </a:p>
          <a:p>
            <a:pPr marL="0" indent="0">
              <a:buNone/>
            </a:pPr>
            <a:r>
              <a:rPr lang="en-US" altLang="en-US" sz="2800" dirty="0">
                <a:solidFill>
                  <a:schemeClr val="bg1"/>
                </a:solidFill>
                <a:latin typeface="Arial" panose="020B0604020202020204" pitchFamily="34" charset="0"/>
                <a:cs typeface="Arial" panose="020B0604020202020204" pitchFamily="34" charset="0"/>
              </a:rPr>
              <a:t>Entitling the investor to what % of the company.</a:t>
            </a:r>
          </a:p>
          <a:p>
            <a:pPr marL="0" indent="0">
              <a:buNone/>
            </a:pPr>
            <a:endParaRPr lang="en-US" dirty="0"/>
          </a:p>
        </p:txBody>
      </p:sp>
      <p:sp>
        <p:nvSpPr>
          <p:cNvPr id="3" name="Slide Number Placeholder 2"/>
          <p:cNvSpPr>
            <a:spLocks noGrp="1"/>
          </p:cNvSpPr>
          <p:nvPr>
            <p:ph type="sldNum" sz="quarter" idx="12"/>
          </p:nvPr>
        </p:nvSpPr>
        <p:spPr/>
        <p:txBody>
          <a:bodyPr/>
          <a:lstStyle/>
          <a:p>
            <a:pPr>
              <a:defRPr/>
            </a:pPr>
            <a:fld id="{355F65D2-9419-4CCD-AC13-222B452B4518}" type="slidenum">
              <a:rPr lang="en-US" smtClean="0"/>
              <a:pPr>
                <a:defRPr/>
              </a:pPr>
              <a:t>6</a:t>
            </a:fld>
            <a:endParaRPr lang="en-US"/>
          </a:p>
        </p:txBody>
      </p:sp>
    </p:spTree>
    <p:extLst>
      <p:ext uri="{BB962C8B-B14F-4D97-AF65-F5344CB8AC3E}">
        <p14:creationId xmlns:p14="http://schemas.microsoft.com/office/powerpoint/2010/main" val="220592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52400" y="304800"/>
            <a:ext cx="8839200" cy="5562600"/>
          </a:xfrm>
        </p:spPr>
        <p:txBody>
          <a:bodyPr/>
          <a:lstStyle/>
          <a:p>
            <a:pPr eaLnBrk="1" hangingPunct="1"/>
            <a:r>
              <a:rPr lang="en-US" altLang="en-US" sz="3600" dirty="0">
                <a:solidFill>
                  <a:schemeClr val="bg1"/>
                </a:solidFill>
                <a:latin typeface="Arial" charset="0"/>
              </a:rPr>
              <a:t>But, to arrive at the Present Valuation (PV), first we have to compute the Future Value (</a:t>
            </a:r>
            <a:r>
              <a:rPr lang="en-US" altLang="en-US" sz="3600" dirty="0" err="1">
                <a:solidFill>
                  <a:schemeClr val="bg1"/>
                </a:solidFill>
                <a:latin typeface="Arial" charset="0"/>
              </a:rPr>
              <a:t>FV</a:t>
            </a:r>
            <a:r>
              <a:rPr lang="en-US" altLang="en-US" sz="3600" dirty="0">
                <a:solidFill>
                  <a:schemeClr val="bg1"/>
                </a:solidFill>
                <a:latin typeface="Arial" charset="0"/>
              </a:rPr>
              <a:t>) of your company in year 5 (when investors typically want to cash out) </a:t>
            </a:r>
            <a:br>
              <a:rPr lang="en-US" altLang="en-US" sz="3600" dirty="0">
                <a:solidFill>
                  <a:schemeClr val="bg1"/>
                </a:solidFill>
                <a:latin typeface="Arial" charset="0"/>
              </a:rPr>
            </a:br>
            <a:br>
              <a:rPr lang="en-US" altLang="en-US" sz="3600" dirty="0">
                <a:solidFill>
                  <a:schemeClr val="bg1"/>
                </a:solidFill>
                <a:latin typeface="Arial" charset="0"/>
              </a:rPr>
            </a:br>
            <a:r>
              <a:rPr lang="en-US" altLang="en-US" sz="3600" dirty="0">
                <a:solidFill>
                  <a:schemeClr val="bg1"/>
                </a:solidFill>
                <a:latin typeface="Arial" charset="0"/>
              </a:rPr>
              <a:t>…and then discount the </a:t>
            </a:r>
            <a:r>
              <a:rPr lang="en-US" altLang="en-US" sz="3600" dirty="0" err="1">
                <a:solidFill>
                  <a:schemeClr val="bg1"/>
                </a:solidFill>
                <a:latin typeface="Arial" charset="0"/>
              </a:rPr>
              <a:t>FV</a:t>
            </a:r>
            <a:r>
              <a:rPr lang="en-US" altLang="en-US" sz="3600" dirty="0">
                <a:solidFill>
                  <a:schemeClr val="bg1"/>
                </a:solidFill>
                <a:latin typeface="Arial" charset="0"/>
              </a:rPr>
              <a:t> back to today to determine the Present Value (PV).</a:t>
            </a:r>
            <a:endParaRPr lang="en-US" altLang="en-US" sz="3600" dirty="0">
              <a:solidFill>
                <a:schemeClr val="bg1"/>
              </a:solidFill>
            </a:endParaRPr>
          </a:p>
        </p:txBody>
      </p:sp>
      <p:sp>
        <p:nvSpPr>
          <p:cNvPr id="35" name="Slide Number Placeholder 4"/>
          <p:cNvSpPr>
            <a:spLocks noGrp="1"/>
          </p:cNvSpPr>
          <p:nvPr>
            <p:ph type="sldNum" sz="quarter" idx="12"/>
          </p:nvPr>
        </p:nvSpPr>
        <p:spPr/>
        <p:txBody>
          <a:bodyPr/>
          <a:lstStyle/>
          <a:p>
            <a:pPr>
              <a:defRPr/>
            </a:pPr>
            <a:r>
              <a:rPr lang="en-US"/>
              <a:t>Page </a:t>
            </a:r>
            <a:fld id="{FB3C738C-24FA-4C94-B796-35F5551B38A3}" type="slidenum">
              <a:rPr lang="en-US"/>
              <a:pPr>
                <a:defRPr/>
              </a:pPr>
              <a:t>7</a:t>
            </a:fld>
            <a:endParaRPr lang="en-US"/>
          </a:p>
        </p:txBody>
      </p:sp>
    </p:spTree>
    <p:extLst>
      <p:ext uri="{BB962C8B-B14F-4D97-AF65-F5344CB8AC3E}">
        <p14:creationId xmlns:p14="http://schemas.microsoft.com/office/powerpoint/2010/main" val="20903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327C2-4AEE-A94F-93EF-9127B3B371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468386-160F-4BE2-5C87-07C28F6B3499}"/>
              </a:ext>
            </a:extLst>
          </p:cNvPr>
          <p:cNvSpPr>
            <a:spLocks noGrp="1"/>
          </p:cNvSpPr>
          <p:nvPr>
            <p:ph type="title"/>
          </p:nvPr>
        </p:nvSpPr>
        <p:spPr>
          <a:xfrm>
            <a:off x="459059" y="442331"/>
            <a:ext cx="7772400" cy="1371600"/>
          </a:xfrm>
        </p:spPr>
        <p:txBody>
          <a:bodyPr/>
          <a:lstStyle/>
          <a:p>
            <a:r>
              <a:rPr lang="en-US" altLang="en-US" sz="3600" kern="1200" dirty="0">
                <a:solidFill>
                  <a:srgbClr val="FFCC00"/>
                </a:solidFill>
                <a:latin typeface="Arial" panose="020B0604020202020204" pitchFamily="34" charset="0"/>
                <a:cs typeface="Arial" panose="020B0604020202020204" pitchFamily="34" charset="0"/>
              </a:rPr>
              <a:t>Methods of Determining </a:t>
            </a:r>
            <a:br>
              <a:rPr lang="en-US" altLang="en-US" sz="3600" kern="1200" dirty="0">
                <a:solidFill>
                  <a:srgbClr val="FFCC00"/>
                </a:solidFill>
                <a:latin typeface="Arial" panose="020B0604020202020204" pitchFamily="34" charset="0"/>
                <a:cs typeface="Arial" panose="020B0604020202020204" pitchFamily="34" charset="0"/>
              </a:rPr>
            </a:br>
            <a:r>
              <a:rPr lang="en-US" altLang="en-US" sz="3600" kern="1200" dirty="0">
                <a:solidFill>
                  <a:srgbClr val="FFCC00"/>
                </a:solidFill>
                <a:latin typeface="Arial" panose="020B0604020202020204" pitchFamily="34" charset="0"/>
                <a:cs typeface="Arial" panose="020B0604020202020204" pitchFamily="34" charset="0"/>
              </a:rPr>
              <a:t>Future Value (</a:t>
            </a:r>
            <a:r>
              <a:rPr lang="en-US" altLang="en-US" sz="3600" kern="1200" dirty="0" err="1">
                <a:solidFill>
                  <a:srgbClr val="FFCC00"/>
                </a:solidFill>
                <a:latin typeface="Arial" panose="020B0604020202020204" pitchFamily="34" charset="0"/>
                <a:cs typeface="Arial" panose="020B0604020202020204" pitchFamily="34" charset="0"/>
              </a:rPr>
              <a:t>FV</a:t>
            </a:r>
            <a:r>
              <a:rPr lang="en-US" altLang="en-US" sz="3600" kern="1200" dirty="0">
                <a:solidFill>
                  <a:srgbClr val="FFCC00"/>
                </a:solidFill>
                <a:latin typeface="Arial" panose="020B0604020202020204" pitchFamily="34" charset="0"/>
                <a:cs typeface="Arial" panose="020B0604020202020204" pitchFamily="34" charset="0"/>
              </a:rPr>
              <a:t>)</a:t>
            </a:r>
            <a:endParaRPr lang="en-US" sz="3200" dirty="0"/>
          </a:p>
        </p:txBody>
      </p:sp>
      <p:sp>
        <p:nvSpPr>
          <p:cNvPr id="4" name="Slide Number Placeholder 3">
            <a:extLst>
              <a:ext uri="{FF2B5EF4-FFF2-40B4-BE49-F238E27FC236}">
                <a16:creationId xmlns:a16="http://schemas.microsoft.com/office/drawing/2014/main" id="{4E2FBCD2-D68E-F2C2-FAF5-44D1269A05DF}"/>
              </a:ext>
            </a:extLst>
          </p:cNvPr>
          <p:cNvSpPr>
            <a:spLocks noGrp="1"/>
          </p:cNvSpPr>
          <p:nvPr>
            <p:ph type="sldNum" sz="quarter" idx="12"/>
          </p:nvPr>
        </p:nvSpPr>
        <p:spPr/>
        <p:txBody>
          <a:bodyPr/>
          <a:lstStyle/>
          <a:p>
            <a:pPr>
              <a:defRPr/>
            </a:pPr>
            <a:fld id="{C3367E57-490D-409F-A22D-AE22CDF725E5}" type="slidenum">
              <a:rPr lang="en-US" smtClean="0"/>
              <a:pPr>
                <a:defRPr/>
              </a:pPr>
              <a:t>8</a:t>
            </a:fld>
            <a:endParaRPr lang="en-US"/>
          </a:p>
        </p:txBody>
      </p:sp>
    </p:spTree>
    <p:extLst>
      <p:ext uri="{BB962C8B-B14F-4D97-AF65-F5344CB8AC3E}">
        <p14:creationId xmlns:p14="http://schemas.microsoft.com/office/powerpoint/2010/main" val="3975675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BC331-2C56-AABD-F100-4F86CEA985E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228E2D4-25AF-F630-63C5-C34DC998F55F}"/>
              </a:ext>
              <a:ext uri="{C183D7F6-B498-43B3-948B-1728B52AA6E4}">
                <adec:decorative xmlns:adec="http://schemas.microsoft.com/office/drawing/2017/decorative" val="0"/>
              </a:ext>
            </a:extLst>
          </p:cNvPr>
          <p:cNvSpPr txBox="1">
            <a:spLocks noGrp="1"/>
          </p:cNvSpPr>
          <p:nvPr>
            <p:ph type="title" idx="4294967295"/>
          </p:nvPr>
        </p:nvSpPr>
        <p:spPr>
          <a:xfrm>
            <a:off x="278130" y="522982"/>
            <a:ext cx="8686800" cy="107721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CC00"/>
                </a:solidFill>
                <a:effectLst/>
                <a:uLnTx/>
                <a:uFillTx/>
                <a:latin typeface="Arial" panose="020B0604020202020204" pitchFamily="34" charset="0"/>
                <a:ea typeface="+mn-ea"/>
                <a:cs typeface="Arial" panose="020B0604020202020204" pitchFamily="34" charset="0"/>
              </a:rPr>
              <a:t>1. REVENUE MODEL </a:t>
            </a:r>
            <a:br>
              <a:rPr kumimoji="0" lang="en-US" sz="3200" b="1" i="0" u="none" strike="noStrike" kern="1200" cap="none" spc="0" normalizeH="0" baseline="0" noProof="0" dirty="0">
                <a:ln>
                  <a:noFill/>
                </a:ln>
                <a:solidFill>
                  <a:srgbClr val="FFCC00"/>
                </a:solidFill>
                <a:effectLst/>
                <a:uLnTx/>
                <a:uFillTx/>
                <a:latin typeface="Arial" panose="020B0604020202020204" pitchFamily="34" charset="0"/>
                <a:ea typeface="+mn-ea"/>
                <a:cs typeface="Arial" panose="020B0604020202020204" pitchFamily="34" charset="0"/>
              </a:rPr>
            </a:br>
            <a:r>
              <a:rPr kumimoji="0" lang="en-US" sz="3200" b="1" i="0" u="none" strike="noStrike" kern="1200" cap="none" spc="0" normalizeH="0" baseline="0" noProof="0" dirty="0">
                <a:ln>
                  <a:noFill/>
                </a:ln>
                <a:solidFill>
                  <a:srgbClr val="FFCC00"/>
                </a:solidFill>
                <a:effectLst/>
                <a:uLnTx/>
                <a:uFillTx/>
                <a:latin typeface="Arial" panose="020B0604020202020204" pitchFamily="34" charset="0"/>
                <a:ea typeface="+mn-ea"/>
                <a:cs typeface="Arial" panose="020B0604020202020204" pitchFamily="34" charset="0"/>
              </a:rPr>
              <a:t>for Determining Future Value</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Content Placeholder 4">
            <a:extLst>
              <a:ext uri="{FF2B5EF4-FFF2-40B4-BE49-F238E27FC236}">
                <a16:creationId xmlns:a16="http://schemas.microsoft.com/office/drawing/2014/main" id="{40D8C26A-AE9D-74CA-8D66-931C9BB5B268}"/>
              </a:ext>
            </a:extLst>
          </p:cNvPr>
          <p:cNvSpPr>
            <a:spLocks noGrp="1"/>
          </p:cNvSpPr>
          <p:nvPr>
            <p:ph idx="1"/>
          </p:nvPr>
        </p:nvSpPr>
        <p:spPr>
          <a:xfrm>
            <a:off x="300990" y="1905000"/>
            <a:ext cx="8686800" cy="4267200"/>
          </a:xfrm>
        </p:spPr>
        <p:txBody>
          <a:bodyPr/>
          <a:lstStyle/>
          <a:p>
            <a:pPr marL="0" indent="0">
              <a:spcBef>
                <a:spcPts val="1200"/>
              </a:spcBef>
              <a:buNone/>
            </a:pPr>
            <a:r>
              <a:rPr lang="en-US" sz="2800" i="1" dirty="0">
                <a:solidFill>
                  <a:schemeClr val="bg1"/>
                </a:solidFill>
                <a:latin typeface="Arial" panose="020B0604020202020204" pitchFamily="34" charset="0"/>
                <a:cs typeface="Arial" panose="020B0604020202020204" pitchFamily="34" charset="0"/>
              </a:rPr>
              <a:t>Based on </a:t>
            </a:r>
            <a:r>
              <a:rPr lang="en-US" sz="2800" b="1" i="1" dirty="0">
                <a:solidFill>
                  <a:schemeClr val="bg1"/>
                </a:solidFill>
                <a:latin typeface="Arial" panose="020B0604020202020204" pitchFamily="34" charset="0"/>
                <a:cs typeface="Arial" panose="020B0604020202020204" pitchFamily="34" charset="0"/>
              </a:rPr>
              <a:t>value</a:t>
            </a:r>
            <a:r>
              <a:rPr lang="en-US" sz="2800" i="1" dirty="0">
                <a:solidFill>
                  <a:schemeClr val="bg1"/>
                </a:solidFill>
                <a:latin typeface="Arial" panose="020B0604020202020204" pitchFamily="34" charset="0"/>
                <a:cs typeface="Arial" panose="020B0604020202020204" pitchFamily="34" charset="0"/>
              </a:rPr>
              <a:t> of </a:t>
            </a:r>
            <a:r>
              <a:rPr lang="en-US" sz="2800" b="1" i="1" u="sng" dirty="0">
                <a:solidFill>
                  <a:schemeClr val="bg1"/>
                </a:solidFill>
                <a:latin typeface="Arial" panose="020B0604020202020204" pitchFamily="34" charset="0"/>
                <a:cs typeface="Arial" panose="020B0604020202020204" pitchFamily="34" charset="0"/>
              </a:rPr>
              <a:t>public</a:t>
            </a:r>
            <a:r>
              <a:rPr lang="en-US" sz="2800" b="1" i="1" dirty="0">
                <a:solidFill>
                  <a:schemeClr val="bg1"/>
                </a:solidFill>
                <a:latin typeface="Arial" panose="020B0604020202020204" pitchFamily="34" charset="0"/>
                <a:cs typeface="Arial" panose="020B0604020202020204" pitchFamily="34" charset="0"/>
              </a:rPr>
              <a:t> </a:t>
            </a:r>
            <a:r>
              <a:rPr lang="en-US" sz="2800" i="1" dirty="0">
                <a:solidFill>
                  <a:srgbClr val="99FFCC"/>
                </a:solidFill>
                <a:latin typeface="Arial" panose="020B0604020202020204" pitchFamily="34" charset="0"/>
                <a:cs typeface="Arial" panose="020B0604020202020204" pitchFamily="34" charset="0"/>
              </a:rPr>
              <a:t>Comparable Companies </a:t>
            </a:r>
            <a:r>
              <a:rPr lang="en-US" sz="2800" i="1" dirty="0">
                <a:solidFill>
                  <a:schemeClr val="bg1"/>
                </a:solidFill>
                <a:latin typeface="Arial" panose="020B0604020202020204" pitchFamily="34" charset="0"/>
                <a:cs typeface="Arial" panose="020B0604020202020204" pitchFamily="34" charset="0"/>
              </a:rPr>
              <a:t>    as a percentage of their revenues.</a:t>
            </a:r>
          </a:p>
          <a:p>
            <a:pPr marL="0" indent="0">
              <a:spcBef>
                <a:spcPts val="1200"/>
              </a:spcBef>
              <a:buNone/>
            </a:pPr>
            <a:endParaRPr lang="en-US" altLang="en-US" sz="1100" dirty="0">
              <a:solidFill>
                <a:schemeClr val="bg1"/>
              </a:solidFill>
              <a:latin typeface="Arial" panose="020B0604020202020204" pitchFamily="34" charset="0"/>
              <a:cs typeface="Arial" panose="020B0604020202020204" pitchFamily="34" charset="0"/>
            </a:endParaRPr>
          </a:p>
          <a:p>
            <a:pPr marL="0" indent="0">
              <a:spcBef>
                <a:spcPts val="1200"/>
              </a:spcBef>
              <a:buNone/>
            </a:pPr>
            <a:r>
              <a:rPr lang="en-US" altLang="en-US" sz="2800" dirty="0">
                <a:solidFill>
                  <a:schemeClr val="bg1"/>
                </a:solidFill>
                <a:latin typeface="Arial" panose="020B0604020202020204" pitchFamily="34" charset="0"/>
                <a:cs typeface="Arial" panose="020B0604020202020204" pitchFamily="34" charset="0"/>
              </a:rPr>
              <a:t>Research PUBLIC companies in your industry.  Compare their current sales to market value (</a:t>
            </a:r>
            <a:r>
              <a:rPr lang="en-US" altLang="en-US" sz="2800" i="1" dirty="0">
                <a:solidFill>
                  <a:schemeClr val="bg1"/>
                </a:solidFill>
                <a:latin typeface="Arial" panose="020B0604020202020204" pitchFamily="34" charset="0"/>
                <a:cs typeface="Arial" panose="020B0604020202020204" pitchFamily="34" charset="0"/>
              </a:rPr>
              <a:t>stock price x number of outstanding shares</a:t>
            </a:r>
            <a:r>
              <a:rPr lang="en-US" altLang="en-US" sz="2800" dirty="0">
                <a:solidFill>
                  <a:schemeClr val="bg1"/>
                </a:solidFill>
                <a:latin typeface="Arial" panose="020B0604020202020204" pitchFamily="34" charset="0"/>
                <a:cs typeface="Arial" panose="020B0604020202020204" pitchFamily="34" charset="0"/>
              </a:rPr>
              <a:t>). </a:t>
            </a:r>
          </a:p>
          <a:p>
            <a:pPr marL="0" indent="0">
              <a:spcBef>
                <a:spcPts val="1200"/>
              </a:spcBef>
              <a:buNone/>
            </a:pPr>
            <a:r>
              <a:rPr lang="en-US" altLang="en-US" sz="2800" dirty="0">
                <a:solidFill>
                  <a:schemeClr val="bg1"/>
                </a:solidFill>
                <a:latin typeface="Arial" panose="020B0604020202020204" pitchFamily="34" charset="0"/>
                <a:cs typeface="Arial" panose="020B0604020202020204" pitchFamily="34" charset="0"/>
              </a:rPr>
              <a:t>Then use the same ratio to determine your FV based on estimated sales in year 5.</a:t>
            </a:r>
          </a:p>
          <a:p>
            <a:pPr marL="0" indent="0">
              <a:buNone/>
            </a:pPr>
            <a:endParaRPr lang="en-US" dirty="0"/>
          </a:p>
        </p:txBody>
      </p:sp>
      <p:sp>
        <p:nvSpPr>
          <p:cNvPr id="3" name="Slide Number Placeholder 2">
            <a:extLst>
              <a:ext uri="{FF2B5EF4-FFF2-40B4-BE49-F238E27FC236}">
                <a16:creationId xmlns:a16="http://schemas.microsoft.com/office/drawing/2014/main" id="{53D20C9F-18C1-3710-E68B-E291C6139BAA}"/>
              </a:ext>
            </a:extLst>
          </p:cNvPr>
          <p:cNvSpPr>
            <a:spLocks noGrp="1"/>
          </p:cNvSpPr>
          <p:nvPr>
            <p:ph type="sldNum" sz="quarter" idx="12"/>
          </p:nvPr>
        </p:nvSpPr>
        <p:spPr/>
        <p:txBody>
          <a:bodyPr/>
          <a:lstStyle/>
          <a:p>
            <a:pPr>
              <a:defRPr/>
            </a:pPr>
            <a:r>
              <a:rPr lang="en-US" dirty="0"/>
              <a:t>Page </a:t>
            </a:r>
            <a:fld id="{355F65D2-9419-4CCD-AC13-222B452B4518}" type="slidenum">
              <a:rPr lang="en-US" smtClean="0"/>
              <a:pPr>
                <a:defRPr/>
              </a:pPr>
              <a:t>9</a:t>
            </a:fld>
            <a:endParaRPr lang="en-US" dirty="0"/>
          </a:p>
        </p:txBody>
      </p:sp>
    </p:spTree>
    <p:extLst>
      <p:ext uri="{BB962C8B-B14F-4D97-AF65-F5344CB8AC3E}">
        <p14:creationId xmlns:p14="http://schemas.microsoft.com/office/powerpoint/2010/main" val="37531272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2127</TotalTime>
  <Words>1821</Words>
  <Application>Microsoft Office PowerPoint</Application>
  <PresentationFormat>On-screen Show (4:3)</PresentationFormat>
  <Paragraphs>153</Paragraphs>
  <Slides>23</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Verdana</vt:lpstr>
      <vt:lpstr>Default Design</vt:lpstr>
      <vt:lpstr>Valuation  Determining an Appropriate Ownership Percentage  for Investors</vt:lpstr>
      <vt:lpstr>Valuation Definition</vt:lpstr>
      <vt:lpstr>Basis for Valuation</vt:lpstr>
      <vt:lpstr>Pre-Money versus Post-Money Valuation </vt:lpstr>
      <vt:lpstr>Why Valuation Is Important</vt:lpstr>
      <vt:lpstr>Another Example  </vt:lpstr>
      <vt:lpstr>But, to arrive at the Present Valuation (PV), first we have to compute the Future Value (FV) of your company in year 5 (when investors typically want to cash out)   …and then discount the FV back to today to determine the Present Value (PV).</vt:lpstr>
      <vt:lpstr>Methods of Determining  Future Value (FV)</vt:lpstr>
      <vt:lpstr>1. REVENUE MODEL  for Determining Future Value</vt:lpstr>
      <vt:lpstr>The Math for Revenue Model to Estimate Future Valuation (FV)</vt:lpstr>
      <vt:lpstr>Example Computation of Future Value (FV) Using the Revenue Model</vt:lpstr>
      <vt:lpstr>2.  EXIT PRICE Model for Determining FV</vt:lpstr>
      <vt:lpstr>Determining Present Valuation (PV)</vt:lpstr>
      <vt:lpstr>Discounting Future Value of Your Company to Arrive at Present Value</vt:lpstr>
      <vt:lpstr>Determining Discount Rate  to Compensate investor for the opportunity cost of  not receiving the capital gains and dividends from an alternative investment of portfolio of S&amp;P stocks.</vt:lpstr>
      <vt:lpstr>Factoring Illiquidity and “Execution Risk” into the Discount Rate</vt:lpstr>
      <vt:lpstr>Discount Rate Premiums for illiquidity and Risk</vt:lpstr>
      <vt:lpstr>Calculating PV at a 60% IRR</vt:lpstr>
      <vt:lpstr>So, at the End of the Day, What Percentage of the Shares in Your Company is the Investor Entitled to?</vt:lpstr>
      <vt:lpstr>But Mark Cuban does not whip out a financial calculator during negotiations on Shark Tank.   </vt:lpstr>
      <vt:lpstr>Angel Investors know the IRR they need to strive for on every deal to hit their goal average.  They will express this as a multiplier (X) of the Final Value.  Today, most deals are done on a 10x or 20x basis, with a few higher or lower.     5x = ~   40%  IRR       10x  = ~   60%  IRR       20x  = ~   80%  IRR  30x  = ~ 100%  IRR          </vt:lpstr>
      <vt:lpstr>We have already determined that the Exit Value (FV) is estimated at $40m.  If goal is   10x the investment,  and the investment is $1m, then  the investor needs to receive $10m at the Exit.     The Exit Value (FV) is $40m, so $10m goal would be 25% of the shares: .25 x $40,000,000 = $10,000,000              </vt:lpstr>
      <vt:lpstr>Blank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Mike Roer</cp:lastModifiedBy>
  <cp:revision>27</cp:revision>
  <dcterms:created xsi:type="dcterms:W3CDTF">2016-11-13T03:22:13Z</dcterms:created>
  <dcterms:modified xsi:type="dcterms:W3CDTF">2025-07-17T19:34:34Z</dcterms:modified>
</cp:coreProperties>
</file>