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3" r:id="rId2"/>
  </p:sldMasterIdLst>
  <p:notesMasterIdLst>
    <p:notesMasterId r:id="rId17"/>
  </p:notesMasterIdLst>
  <p:handoutMasterIdLst>
    <p:handoutMasterId r:id="rId18"/>
  </p:handoutMasterIdLst>
  <p:sldIdLst>
    <p:sldId id="369" r:id="rId3"/>
    <p:sldId id="353" r:id="rId4"/>
    <p:sldId id="366" r:id="rId5"/>
    <p:sldId id="320" r:id="rId6"/>
    <p:sldId id="322" r:id="rId7"/>
    <p:sldId id="336" r:id="rId8"/>
    <p:sldId id="370" r:id="rId9"/>
    <p:sldId id="371" r:id="rId10"/>
    <p:sldId id="372" r:id="rId11"/>
    <p:sldId id="365" r:id="rId12"/>
    <p:sldId id="373" r:id="rId13"/>
    <p:sldId id="376" r:id="rId14"/>
    <p:sldId id="375" r:id="rId15"/>
    <p:sldId id="330" r:id="rId1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0000CC"/>
    <a:srgbClr val="CC0000"/>
    <a:srgbClr val="99FF99"/>
    <a:srgbClr val="99FFCC"/>
    <a:srgbClr val="0000FF"/>
    <a:srgbClr val="000099"/>
    <a:srgbClr val="FF99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927" autoAdjust="0"/>
    <p:restoredTop sz="86554" autoAdjust="0"/>
  </p:normalViewPr>
  <p:slideViewPr>
    <p:cSldViewPr>
      <p:cViewPr varScale="1">
        <p:scale>
          <a:sx n="88" d="100"/>
          <a:sy n="88" d="100"/>
        </p:scale>
        <p:origin x="84"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408C89-1D21-433D-A19D-DB30A9817ACD}" type="datetimeFigureOut">
              <a:rPr lang="en-US" smtClean="0"/>
              <a:t>7/17/2025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2533AF-287D-4548-8AA9-AEC075633226}" type="slidenum">
              <a:rPr lang="en-US" smtClean="0"/>
              <a:t>‹#›</a:t>
            </a:fld>
            <a:endParaRPr lang="en-US"/>
          </a:p>
        </p:txBody>
      </p:sp>
    </p:spTree>
    <p:extLst>
      <p:ext uri="{BB962C8B-B14F-4D97-AF65-F5344CB8AC3E}">
        <p14:creationId xmlns:p14="http://schemas.microsoft.com/office/powerpoint/2010/main" val="18063258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D80426-893B-4EB1-B969-E3A75B4EC98B}" type="datetimeFigureOut">
              <a:rPr lang="en-US" smtClean="0"/>
              <a:t>7/17/2025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DEAFDE-9B85-4A78-9CEF-FCB16F2F577E}" type="slidenum">
              <a:rPr lang="en-US" smtClean="0"/>
              <a:t>‹#›</a:t>
            </a:fld>
            <a:endParaRPr lang="en-US"/>
          </a:p>
        </p:txBody>
      </p:sp>
    </p:spTree>
    <p:extLst>
      <p:ext uri="{BB962C8B-B14F-4D97-AF65-F5344CB8AC3E}">
        <p14:creationId xmlns:p14="http://schemas.microsoft.com/office/powerpoint/2010/main" val="3888695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financialmentor.com/calculator/present-value-calculator"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1</a:t>
            </a:fld>
            <a:endParaRPr lang="en-US"/>
          </a:p>
        </p:txBody>
      </p:sp>
    </p:spTree>
    <p:extLst>
      <p:ext uri="{BB962C8B-B14F-4D97-AF65-F5344CB8AC3E}">
        <p14:creationId xmlns:p14="http://schemas.microsoft.com/office/powerpoint/2010/main" val="2110172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Times New Roman" pitchFamily="18" charset="0"/>
                <a:ea typeface="+mn-ea"/>
                <a:cs typeface="+mn-cs"/>
              </a:rPr>
              <a:t>There are additional factors that may affect the percentages in the preceding chart. These variables may exert an upward pull on the percentage of ownership the entrepreneur might retain (dotted line); or they may lower the ownership percentage the entrepreneur should expect to retain.</a:t>
            </a:r>
            <a:br>
              <a:rPr lang="en-US" sz="1200" kern="1200" dirty="0">
                <a:solidFill>
                  <a:schemeClr val="tx1"/>
                </a:solidFill>
                <a:effectLst/>
                <a:latin typeface="Times New Roman" pitchFamily="18" charset="0"/>
                <a:ea typeface="+mn-ea"/>
                <a:cs typeface="+mn-cs"/>
              </a:rPr>
            </a:br>
            <a:endParaRPr lang="en-US" sz="1400" kern="1200" dirty="0">
              <a:solidFill>
                <a:schemeClr val="tx1"/>
              </a:solidFill>
              <a:effectLst/>
              <a:latin typeface="Times New Roman" pitchFamily="18" charset="0"/>
              <a:ea typeface="+mn-ea"/>
              <a:cs typeface="+mn-cs"/>
            </a:endParaRPr>
          </a:p>
          <a:p>
            <a:r>
              <a:rPr lang="en-US" sz="1600" kern="1200" cap="all" dirty="0">
                <a:solidFill>
                  <a:schemeClr val="tx1"/>
                </a:solidFill>
                <a:effectLst/>
                <a:latin typeface="Times New Roman" pitchFamily="18" charset="0"/>
                <a:ea typeface="+mn-ea"/>
                <a:cs typeface="+mn-cs"/>
              </a:rPr>
              <a:t>External factors </a:t>
            </a:r>
            <a:r>
              <a:rPr lang="en-US" sz="1200" kern="1200" dirty="0">
                <a:solidFill>
                  <a:schemeClr val="tx1"/>
                </a:solidFill>
                <a:effectLst/>
                <a:latin typeface="Times New Roman" pitchFamily="18" charset="0"/>
                <a:ea typeface="+mn-ea"/>
                <a:cs typeface="+mn-cs"/>
              </a:rPr>
              <a:t>(variables not within your control):</a:t>
            </a:r>
          </a:p>
          <a:p>
            <a:r>
              <a:rPr lang="en-US" sz="1200" kern="1200" dirty="0">
                <a:solidFill>
                  <a:schemeClr val="tx1"/>
                </a:solidFill>
                <a:effectLst/>
                <a:latin typeface="Times New Roman" pitchFamily="18" charset="0"/>
                <a:ea typeface="+mn-ea"/>
                <a:cs typeface="+mn-cs"/>
              </a:rPr>
              <a:t>   The Economy </a:t>
            </a:r>
            <a:endParaRPr lang="en-US" sz="1800" kern="1200" dirty="0">
              <a:solidFill>
                <a:schemeClr val="tx1"/>
              </a:solidFill>
              <a:effectLst/>
              <a:latin typeface="Times New Roman" pitchFamily="18" charset="0"/>
              <a:ea typeface="+mn-ea"/>
              <a:cs typeface="+mn-cs"/>
            </a:endParaRPr>
          </a:p>
          <a:p>
            <a:r>
              <a:rPr lang="en-US" sz="1800" kern="1200" baseline="0" dirty="0">
                <a:solidFill>
                  <a:schemeClr val="tx1"/>
                </a:solidFill>
                <a:effectLst/>
                <a:latin typeface="Times New Roman" pitchFamily="18" charset="0"/>
                <a:ea typeface="+mn-ea"/>
                <a:cs typeface="+mn-cs"/>
              </a:rPr>
              <a:t>   </a:t>
            </a:r>
            <a:r>
              <a:rPr lang="en-US" sz="1200" kern="1200" dirty="0">
                <a:solidFill>
                  <a:schemeClr val="tx1"/>
                </a:solidFill>
                <a:effectLst/>
                <a:latin typeface="Times New Roman" pitchFamily="18" charset="0"/>
                <a:ea typeface="+mn-ea"/>
                <a:cs typeface="+mn-cs"/>
              </a:rPr>
              <a:t>Amount of Capital Available</a:t>
            </a:r>
          </a:p>
          <a:p>
            <a:r>
              <a:rPr lang="en-US" sz="1200" kern="1200" dirty="0">
                <a:solidFill>
                  <a:schemeClr val="tx1"/>
                </a:solidFill>
                <a:effectLst/>
                <a:latin typeface="Times New Roman" pitchFamily="18" charset="0"/>
                <a:ea typeface="+mn-ea"/>
                <a:cs typeface="+mn-cs"/>
              </a:rPr>
              <a:t>   Investor Confidence  </a:t>
            </a:r>
          </a:p>
          <a:p>
            <a:r>
              <a:rPr lang="en-US" sz="1200" kern="1200" dirty="0">
                <a:solidFill>
                  <a:schemeClr val="tx1"/>
                </a:solidFill>
                <a:effectLst/>
                <a:latin typeface="Times New Roman" pitchFamily="18" charset="0"/>
                <a:ea typeface="+mn-ea"/>
                <a:cs typeface="+mn-cs"/>
              </a:rPr>
              <a:t>   Total amount of capital available in the investment market</a:t>
            </a:r>
          </a:p>
          <a:p>
            <a:endParaRPr lang="en-US" sz="1800" kern="1200" dirty="0">
              <a:solidFill>
                <a:schemeClr val="tx1"/>
              </a:solidFill>
              <a:effectLst/>
              <a:latin typeface="Times New Roman" pitchFamily="18" charset="0"/>
              <a:ea typeface="+mn-ea"/>
              <a:cs typeface="+mn-cs"/>
            </a:endParaRPr>
          </a:p>
          <a:p>
            <a:r>
              <a:rPr lang="en-US" sz="1600" kern="1200" cap="all" dirty="0">
                <a:solidFill>
                  <a:schemeClr val="tx1"/>
                </a:solidFill>
                <a:effectLst/>
                <a:latin typeface="Times New Roman" pitchFamily="18" charset="0"/>
                <a:ea typeface="+mn-ea"/>
                <a:cs typeface="+mn-cs"/>
              </a:rPr>
              <a:t>Internal Factors</a:t>
            </a:r>
            <a:r>
              <a:rPr lang="en-US" sz="1200" b="1" kern="1200" dirty="0">
                <a:solidFill>
                  <a:schemeClr val="tx1"/>
                </a:solidFill>
                <a:effectLst/>
                <a:latin typeface="Times New Roman" pitchFamily="18" charset="0"/>
                <a:ea typeface="+mn-ea"/>
                <a:cs typeface="+mn-cs"/>
              </a:rPr>
              <a:t> </a:t>
            </a:r>
            <a:r>
              <a:rPr lang="en-US" sz="1200" kern="1200" dirty="0">
                <a:solidFill>
                  <a:schemeClr val="tx1"/>
                </a:solidFill>
                <a:effectLst/>
                <a:latin typeface="Times New Roman" pitchFamily="18" charset="0"/>
                <a:ea typeface="+mn-ea"/>
                <a:cs typeface="+mn-cs"/>
              </a:rPr>
              <a:t>(variables under your control):  </a:t>
            </a:r>
          </a:p>
          <a:p>
            <a:r>
              <a:rPr lang="en-US" sz="1200" kern="1200" dirty="0">
                <a:solidFill>
                  <a:schemeClr val="tx1"/>
                </a:solidFill>
                <a:effectLst/>
                <a:latin typeface="Times New Roman" pitchFamily="18" charset="0"/>
                <a:ea typeface="+mn-ea"/>
                <a:cs typeface="+mn-cs"/>
              </a:rPr>
              <a:t>   Newness or uniqueness of product or service  </a:t>
            </a:r>
          </a:p>
          <a:p>
            <a:r>
              <a:rPr lang="en-US" sz="1200" kern="1200" dirty="0">
                <a:solidFill>
                  <a:schemeClr val="tx1"/>
                </a:solidFill>
                <a:effectLst/>
                <a:latin typeface="Times New Roman" pitchFamily="18" charset="0"/>
                <a:ea typeface="+mn-ea"/>
                <a:cs typeface="+mn-cs"/>
              </a:rPr>
              <a:t>   Experience (Serial entrepreneurs can retain a larger share of ownership)</a:t>
            </a:r>
          </a:p>
          <a:p>
            <a:r>
              <a:rPr lang="en-US" sz="1200" kern="1200" dirty="0">
                <a:solidFill>
                  <a:schemeClr val="tx1"/>
                </a:solidFill>
                <a:effectLst/>
                <a:latin typeface="Times New Roman" pitchFamily="18" charset="0"/>
                <a:ea typeface="+mn-ea"/>
                <a:cs typeface="+mn-cs"/>
              </a:rPr>
              <a:t>   Profit potential</a:t>
            </a:r>
            <a:endParaRPr lang="en-US" sz="1800" kern="1200" dirty="0">
              <a:solidFill>
                <a:schemeClr val="tx1"/>
              </a:solidFill>
              <a:effectLst/>
              <a:latin typeface="Times New Roman" pitchFamily="18"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66788" rtl="0" eaLnBrk="1" fontAlgn="base" latinLnBrk="0" hangingPunct="1">
              <a:lnSpc>
                <a:spcPct val="100000"/>
              </a:lnSpc>
              <a:spcBef>
                <a:spcPct val="0"/>
              </a:spcBef>
              <a:spcAft>
                <a:spcPct val="0"/>
              </a:spcAft>
              <a:buClrTx/>
              <a:buSzTx/>
              <a:buFontTx/>
              <a:buNone/>
              <a:tabLst/>
              <a:defRPr/>
            </a:pPr>
            <a:fld id="{26CEDF9E-0DA9-4D39-AF40-510BB5D303B4}" type="slidenum">
              <a:rPr kumimoji="0" lang="en-US" sz="13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66788" rtl="0" eaLnBrk="1" fontAlgn="base" latinLnBrk="0" hangingPunct="1">
                <a:lnSpc>
                  <a:spcPct val="100000"/>
                </a:lnSpc>
                <a:spcBef>
                  <a:spcPct val="0"/>
                </a:spcBef>
                <a:spcAft>
                  <a:spcPct val="0"/>
                </a:spcAft>
                <a:buClrTx/>
                <a:buSzTx/>
                <a:buFontTx/>
                <a:buNone/>
                <a:tabLst/>
                <a:defRPr/>
              </a:pPr>
              <a:t>2</a:t>
            </a:fld>
            <a:endParaRPr kumimoji="0" lang="en-US" sz="13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2571171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For online calculator, see </a:t>
            </a:r>
            <a:r>
              <a:rPr lang="en-US" sz="1600" u="sng" kern="1200" dirty="0">
                <a:solidFill>
                  <a:schemeClr val="tx1"/>
                </a:solidFill>
                <a:effectLst/>
                <a:latin typeface="+mn-lt"/>
                <a:ea typeface="+mn-ea"/>
                <a:cs typeface="+mn-cs"/>
                <a:hlinkClick r:id="rId3"/>
              </a:rPr>
              <a:t>www.financialmentor.com/calculator/present-value-calculator</a:t>
            </a:r>
            <a:r>
              <a:rPr lang="en-US" sz="1600" kern="1200" dirty="0">
                <a:solidFill>
                  <a:schemeClr val="tx1"/>
                </a:solidFill>
                <a:effectLst/>
                <a:latin typeface="+mn-lt"/>
                <a:ea typeface="+mn-ea"/>
                <a:cs typeface="+mn-cs"/>
              </a:rPr>
              <a:t> </a:t>
            </a:r>
            <a:endParaRPr lang="en-US" sz="1600" dirty="0"/>
          </a:p>
          <a:p>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4</a:t>
            </a:fld>
            <a:endParaRPr lang="en-US"/>
          </a:p>
        </p:txBody>
      </p:sp>
    </p:spTree>
    <p:extLst>
      <p:ext uri="{BB962C8B-B14F-4D97-AF65-F5344CB8AC3E}">
        <p14:creationId xmlns:p14="http://schemas.microsoft.com/office/powerpoint/2010/main" val="24321785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50%</a:t>
            </a:r>
          </a:p>
          <a:p>
            <a:endParaRPr lang="en-US" dirty="0"/>
          </a:p>
          <a:p>
            <a:r>
              <a:rPr lang="en-US" dirty="0"/>
              <a:t>$2 million current Post-Money Valuation</a:t>
            </a:r>
            <a:r>
              <a:rPr lang="en-US" baseline="0" dirty="0"/>
              <a:t> / $1 million of valuation represented by investment</a:t>
            </a:r>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6</a:t>
            </a:fld>
            <a:endParaRPr lang="en-US"/>
          </a:p>
        </p:txBody>
      </p:sp>
    </p:spTree>
    <p:extLst>
      <p:ext uri="{BB962C8B-B14F-4D97-AF65-F5344CB8AC3E}">
        <p14:creationId xmlns:p14="http://schemas.microsoft.com/office/powerpoint/2010/main" val="829129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7</a:t>
            </a:fld>
            <a:endParaRPr lang="en-US"/>
          </a:p>
        </p:txBody>
      </p:sp>
    </p:spTree>
    <p:extLst>
      <p:ext uri="{BB962C8B-B14F-4D97-AF65-F5344CB8AC3E}">
        <p14:creationId xmlns:p14="http://schemas.microsoft.com/office/powerpoint/2010/main" val="2565651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indent="0">
              <a:buNone/>
            </a:pPr>
            <a:r>
              <a:rPr lang="en-US" sz="1200" dirty="0">
                <a:solidFill>
                  <a:schemeClr val="bg1"/>
                </a:solidFill>
                <a:latin typeface="Arial" panose="020B0604020202020204" pitchFamily="34" charset="0"/>
                <a:cs typeface="Arial" panose="020B0604020202020204" pitchFamily="34" charset="0"/>
              </a:rPr>
              <a:t>Contrary to popular belief, investors do NOT want to take control (and all the headaches that come with it).</a:t>
            </a:r>
          </a:p>
          <a:p>
            <a:pPr marL="0" indent="0">
              <a:buNone/>
            </a:pPr>
            <a:r>
              <a:rPr lang="en-US" sz="1200" dirty="0">
                <a:solidFill>
                  <a:schemeClr val="bg1"/>
                </a:solidFill>
                <a:latin typeface="Arial" panose="020B0604020202020204" pitchFamily="34" charset="0"/>
                <a:cs typeface="Arial" panose="020B0604020202020204" pitchFamily="34" charset="0"/>
              </a:rPr>
              <a:t>They want to provide capital, connections and advice, but leave the responsibility with the entrepreneur.</a:t>
            </a:r>
            <a:br>
              <a:rPr lang="en-US" sz="1200" dirty="0">
                <a:solidFill>
                  <a:schemeClr val="bg1"/>
                </a:solidFill>
                <a:latin typeface="Arial" panose="020B0604020202020204" pitchFamily="34" charset="0"/>
                <a:cs typeface="Arial" panose="020B0604020202020204" pitchFamily="34" charset="0"/>
              </a:rPr>
            </a:br>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8</a:t>
            </a:fld>
            <a:endParaRPr lang="en-US"/>
          </a:p>
        </p:txBody>
      </p:sp>
    </p:spTree>
    <p:extLst>
      <p:ext uri="{BB962C8B-B14F-4D97-AF65-F5344CB8AC3E}">
        <p14:creationId xmlns:p14="http://schemas.microsoft.com/office/powerpoint/2010/main" val="2565651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DEAFDE-9B85-4A78-9CEF-FCB16F2F577E}" type="slidenum">
              <a:rPr lang="en-US" smtClean="0"/>
              <a:t>11</a:t>
            </a:fld>
            <a:endParaRPr lang="en-US"/>
          </a:p>
        </p:txBody>
      </p:sp>
    </p:spTree>
    <p:extLst>
      <p:ext uri="{BB962C8B-B14F-4D97-AF65-F5344CB8AC3E}">
        <p14:creationId xmlns:p14="http://schemas.microsoft.com/office/powerpoint/2010/main" val="2565651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0B72CF-A895-47F1-9F5B-09A4DC827CF0}" type="slidenum">
              <a:rPr lang="en-US"/>
              <a:pPr>
                <a:defRPr/>
              </a:pPr>
              <a:t>‹#›</a:t>
            </a:fld>
            <a:endParaRPr lang="en-US"/>
          </a:p>
        </p:txBody>
      </p:sp>
    </p:spTree>
    <p:extLst>
      <p:ext uri="{BB962C8B-B14F-4D97-AF65-F5344CB8AC3E}">
        <p14:creationId xmlns:p14="http://schemas.microsoft.com/office/powerpoint/2010/main" val="127811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F92E789-BC7D-41F6-A011-470AE536D279}" type="slidenum">
              <a:rPr lang="en-US"/>
              <a:pPr>
                <a:defRPr/>
              </a:pPr>
              <a:t>‹#›</a:t>
            </a:fld>
            <a:endParaRPr lang="en-US"/>
          </a:p>
        </p:txBody>
      </p:sp>
    </p:spTree>
    <p:extLst>
      <p:ext uri="{BB962C8B-B14F-4D97-AF65-F5344CB8AC3E}">
        <p14:creationId xmlns:p14="http://schemas.microsoft.com/office/powerpoint/2010/main" val="3051091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C390BB-603C-4C72-AAD0-FEE3C65F3AD1}" type="slidenum">
              <a:rPr lang="en-US"/>
              <a:pPr>
                <a:defRPr/>
              </a:pPr>
              <a:t>‹#›</a:t>
            </a:fld>
            <a:endParaRPr lang="en-US"/>
          </a:p>
        </p:txBody>
      </p:sp>
    </p:spTree>
    <p:extLst>
      <p:ext uri="{BB962C8B-B14F-4D97-AF65-F5344CB8AC3E}">
        <p14:creationId xmlns:p14="http://schemas.microsoft.com/office/powerpoint/2010/main" val="722046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5107D1-CA07-450D-A21B-FE2834F1F75F}" type="slidenum">
              <a:rPr lang="en-US"/>
              <a:pPr>
                <a:defRPr/>
              </a:pPr>
              <a:t>‹#›</a:t>
            </a:fld>
            <a:endParaRPr lang="en-US"/>
          </a:p>
        </p:txBody>
      </p:sp>
    </p:spTree>
    <p:extLst>
      <p:ext uri="{BB962C8B-B14F-4D97-AF65-F5344CB8AC3E}">
        <p14:creationId xmlns:p14="http://schemas.microsoft.com/office/powerpoint/2010/main" val="2295148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12788" y="1946275"/>
            <a:ext cx="3910012"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75200" y="1946275"/>
            <a:ext cx="3911600" cy="4302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1"/>
          <p:cNvSpPr>
            <a:spLocks noGrp="1" noChangeArrowheads="1"/>
          </p:cNvSpPr>
          <p:nvPr>
            <p:ph type="sldNum" sz="quarter" idx="10"/>
          </p:nvPr>
        </p:nvSpPr>
        <p:spPr>
          <a:xfrm>
            <a:off x="8153400" y="6477000"/>
            <a:ext cx="990600" cy="381000"/>
          </a:xfrm>
          <a:ln/>
        </p:spPr>
        <p:txBody>
          <a:bodyPr/>
          <a:lstStyle>
            <a:lvl1pPr>
              <a:defRPr sz="1050">
                <a:solidFill>
                  <a:schemeClr val="bg1"/>
                </a:solidFill>
                <a:latin typeface="Arial" panose="020B0604020202020204" pitchFamily="34" charset="0"/>
                <a:cs typeface="Arial" panose="020B0604020202020204" pitchFamily="34" charset="0"/>
              </a:defRPr>
            </a:lvl1pPr>
          </a:lstStyle>
          <a:p>
            <a:pPr>
              <a:defRPr/>
            </a:pPr>
            <a:r>
              <a:rPr lang="en-US" dirty="0"/>
              <a:t>Page </a:t>
            </a:r>
            <a:fld id="{25A53417-A9C5-4A5B-83BB-FC2768F42865}" type="slidenum">
              <a:rPr lang="en-US" smtClean="0"/>
              <a:pPr>
                <a:defRPr/>
              </a:pPr>
              <a:t>‹#›</a:t>
            </a:fld>
            <a:endParaRPr lang="en-US" dirty="0"/>
          </a:p>
        </p:txBody>
      </p:sp>
    </p:spTree>
    <p:extLst>
      <p:ext uri="{BB962C8B-B14F-4D97-AF65-F5344CB8AC3E}">
        <p14:creationId xmlns:p14="http://schemas.microsoft.com/office/powerpoint/2010/main" val="35090933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Interior NC">
    <p:spTree>
      <p:nvGrpSpPr>
        <p:cNvPr id="1" name=""/>
        <p:cNvGrpSpPr/>
        <p:nvPr/>
      </p:nvGrpSpPr>
      <p:grpSpPr>
        <a:xfrm>
          <a:off x="0" y="0"/>
          <a:ext cx="0" cy="0"/>
          <a:chOff x="0" y="0"/>
          <a:chExt cx="0" cy="0"/>
        </a:xfrm>
      </p:grpSpPr>
      <p:sp>
        <p:nvSpPr>
          <p:cNvPr id="5" name="Line 24"/>
          <p:cNvSpPr>
            <a:spLocks noChangeShapeType="1"/>
          </p:cNvSpPr>
          <p:nvPr userDrawn="1">
            <p:custDataLst>
              <p:tags r:id="rId1"/>
            </p:custDataLst>
          </p:nvPr>
        </p:nvSpPr>
        <p:spPr bwMode="auto">
          <a:xfrm>
            <a:off x="533400" y="1320800"/>
            <a:ext cx="80676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Title Placeholder 9"/>
          <p:cNvSpPr>
            <a:spLocks noGrp="1"/>
          </p:cNvSpPr>
          <p:nvPr>
            <p:ph type="title"/>
          </p:nvPr>
        </p:nvSpPr>
        <p:spPr>
          <a:xfrm>
            <a:off x="457200" y="533400"/>
            <a:ext cx="8229600" cy="707886"/>
          </a:xfrm>
          <a:prstGeom prst="rect">
            <a:avLst/>
          </a:prstGeom>
        </p:spPr>
        <p:txBody>
          <a:bodyPr rtlCol="0">
            <a:normAutofit/>
          </a:bodyPr>
          <a:lstStyle/>
          <a:p>
            <a:r>
              <a:rPr lang="en-US"/>
              <a:t>Click to edit Master title style</a:t>
            </a:r>
            <a:endParaRPr lang="en-US" dirty="0"/>
          </a:p>
        </p:txBody>
      </p:sp>
      <p:sp>
        <p:nvSpPr>
          <p:cNvPr id="13" name="Content Placeholder 2"/>
          <p:cNvSpPr>
            <a:spLocks noGrp="1"/>
          </p:cNvSpPr>
          <p:nvPr>
            <p:ph idx="1"/>
          </p:nvPr>
        </p:nvSpPr>
        <p:spPr>
          <a:xfrm>
            <a:off x="457200" y="1524001"/>
            <a:ext cx="8229600" cy="4602163"/>
          </a:xfrm>
          <a:prstGeom prst="rect">
            <a:avLst/>
          </a:prstGeom>
        </p:spPr>
        <p:txBody>
          <a:bodyPr/>
          <a:lstStyle>
            <a:lvl1pPr marL="228600" indent="-228600">
              <a:defRPr sz="2000"/>
            </a:lvl1pPr>
            <a:lvl2pPr marL="630238" indent="-173038">
              <a:defRPr sz="1600"/>
            </a:lvl2pPr>
            <a:lvl3pPr marL="1033463" indent="-119063">
              <a:defRPr sz="1600"/>
            </a:lvl3pPr>
            <a:lvl4pPr marL="1490663" indent="-119063">
              <a:defRPr sz="1400"/>
            </a:lvl4pPr>
            <a:lvl5pPr marL="1941513" indent="-112713">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p:cNvSpPr>
            <a:spLocks noGrp="1"/>
          </p:cNvSpPr>
          <p:nvPr>
            <p:ph type="ftr" sz="quarter" idx="10"/>
          </p:nvPr>
        </p:nvSpPr>
        <p:spPr>
          <a:xfrm>
            <a:off x="3124200" y="6413500"/>
            <a:ext cx="2895600" cy="457200"/>
          </a:xfrm>
        </p:spPr>
        <p:txBody>
          <a:bodyPr/>
          <a:lstStyle>
            <a:lvl1pPr algn="ctr">
              <a:defRPr sz="1200">
                <a:solidFill>
                  <a:schemeClr val="tx1">
                    <a:tint val="75000"/>
                  </a:schemeClr>
                </a:solidFill>
              </a:defRPr>
            </a:lvl1pPr>
          </a:lstStyle>
          <a:p>
            <a:pPr>
              <a:defRPr/>
            </a:pPr>
            <a:endParaRPr lang="en-US"/>
          </a:p>
        </p:txBody>
      </p:sp>
    </p:spTree>
    <p:extLst>
      <p:ext uri="{BB962C8B-B14F-4D97-AF65-F5344CB8AC3E}">
        <p14:creationId xmlns:p14="http://schemas.microsoft.com/office/powerpoint/2010/main" val="13954888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66" name="Rectangle 34"/>
          <p:cNvSpPr>
            <a:spLocks noGrp="1" noChangeArrowheads="1"/>
          </p:cNvSpPr>
          <p:nvPr>
            <p:ph type="ctrTitle" sz="quarter"/>
          </p:nvPr>
        </p:nvSpPr>
        <p:spPr>
          <a:xfrm>
            <a:off x="685800" y="2286000"/>
            <a:ext cx="7772400" cy="1143000"/>
          </a:xfrm>
        </p:spPr>
        <p:txBody>
          <a:bodyPr/>
          <a:lstStyle>
            <a:lvl1pPr>
              <a:defRPr/>
            </a:lvl1pPr>
          </a:lstStyle>
          <a:p>
            <a:r>
              <a:rPr lang="en-US"/>
              <a:t>Click to edit Master title style</a:t>
            </a:r>
          </a:p>
        </p:txBody>
      </p:sp>
      <p:sp>
        <p:nvSpPr>
          <p:cNvPr id="18467" name="Rectangle 35"/>
          <p:cNvSpPr>
            <a:spLocks noGrp="1" noChangeArrowheads="1"/>
          </p:cNvSpPr>
          <p:nvPr>
            <p:ph type="subTitle" sz="quarter" idx="1"/>
          </p:nvPr>
        </p:nvSpPr>
        <p:spPr>
          <a:xfrm>
            <a:off x="1371600" y="3886200"/>
            <a:ext cx="6400800" cy="1752600"/>
          </a:xfrm>
        </p:spPr>
        <p:txBody>
          <a:bodyPr lIns="92075" tIns="46038" rIns="92075" bIns="46038"/>
          <a:lstStyle>
            <a:lvl1pPr marL="0" indent="0" algn="ctr">
              <a:buFontTx/>
              <a:buNone/>
              <a:defRPr>
                <a:solidFill>
                  <a:srgbClr val="FFFFFF"/>
                </a:solidFill>
              </a:defRPr>
            </a:lvl1pPr>
          </a:lstStyle>
          <a:p>
            <a:r>
              <a:rPr lang="en-US"/>
              <a:t>Click to edit Master subtitle style</a:t>
            </a:r>
          </a:p>
        </p:txBody>
      </p:sp>
      <p:sp>
        <p:nvSpPr>
          <p:cNvPr id="4" name="Rectangle 36"/>
          <p:cNvSpPr>
            <a:spLocks noGrp="1" noChangeArrowheads="1"/>
          </p:cNvSpPr>
          <p:nvPr>
            <p:ph type="dt" sz="quarter" idx="10"/>
          </p:nvPr>
        </p:nvSpPr>
        <p:spPr bwMode="auto">
          <a:xfrm>
            <a:off x="685800" y="6248400"/>
            <a:ext cx="19050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defRPr sz="1400">
                <a:solidFill>
                  <a:srgbClr val="FFFFFF"/>
                </a:solidFill>
              </a:defRPr>
            </a:lvl1pPr>
          </a:lstStyle>
          <a:p>
            <a:pPr>
              <a:defRPr/>
            </a:pPr>
            <a:endParaRPr lang="en-US"/>
          </a:p>
        </p:txBody>
      </p:sp>
      <p:sp>
        <p:nvSpPr>
          <p:cNvPr id="5" name="Rectangle 37"/>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lgn="ctr">
              <a:defRPr sz="1400">
                <a:solidFill>
                  <a:srgbClr val="FFFFFF"/>
                </a:solidFill>
              </a:defRPr>
            </a:lvl1pPr>
          </a:lstStyle>
          <a:p>
            <a:pPr>
              <a:defRPr/>
            </a:pPr>
            <a:endParaRPr lang="en-US"/>
          </a:p>
        </p:txBody>
      </p:sp>
      <p:sp>
        <p:nvSpPr>
          <p:cNvPr id="6" name="Rectangle 38"/>
          <p:cNvSpPr>
            <a:spLocks noGrp="1" noChangeArrowheads="1"/>
          </p:cNvSpPr>
          <p:nvPr>
            <p:ph type="sldNum" sz="quarter" idx="12"/>
          </p:nvPr>
        </p:nvSpPr>
        <p:spPr>
          <a:xfrm>
            <a:off x="6553200" y="6248400"/>
            <a:ext cx="1905000" cy="457200"/>
          </a:xfrm>
        </p:spPr>
        <p:txBody>
          <a:bodyPr/>
          <a:lstStyle>
            <a:lvl1pPr>
              <a:defRPr sz="1400">
                <a:latin typeface="Times New Roman" pitchFamily="18" charset="0"/>
              </a:defRPr>
            </a:lvl1pPr>
          </a:lstStyle>
          <a:p>
            <a:pPr>
              <a:defRPr/>
            </a:pPr>
            <a:fld id="{0A9C5CFB-72FC-46BB-92E8-2A9AE65E8D99}" type="slidenum">
              <a:rPr lang="en-US"/>
              <a:pPr>
                <a:defRPr/>
              </a:pPr>
              <a:t>‹#›</a:t>
            </a:fld>
            <a:endParaRPr lang="en-US" dirty="0"/>
          </a:p>
        </p:txBody>
      </p:sp>
    </p:spTree>
    <p:extLst>
      <p:ext uri="{BB962C8B-B14F-4D97-AF65-F5344CB8AC3E}">
        <p14:creationId xmlns:p14="http://schemas.microsoft.com/office/powerpoint/2010/main" val="645442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1"/>
          <p:cNvSpPr>
            <a:spLocks noGrp="1" noChangeArrowheads="1"/>
          </p:cNvSpPr>
          <p:nvPr>
            <p:ph type="sldNum" sz="quarter" idx="10"/>
          </p:nvPr>
        </p:nvSpPr>
        <p:spPr>
          <a:ln/>
        </p:spPr>
        <p:txBody>
          <a:bodyPr/>
          <a:lstStyle>
            <a:lvl1pPr>
              <a:defRPr/>
            </a:lvl1pPr>
          </a:lstStyle>
          <a:p>
            <a:pPr>
              <a:defRPr/>
            </a:pPr>
            <a:r>
              <a:rPr lang="en-US"/>
              <a:t>Page </a:t>
            </a:r>
            <a:fld id="{48ED5CC8-533F-472B-85F1-FFF8178AF098}" type="slidenum">
              <a:rPr lang="en-US"/>
              <a:pPr>
                <a:defRPr/>
              </a:pPr>
              <a:t>‹#›</a:t>
            </a:fld>
            <a:endParaRPr lang="en-US"/>
          </a:p>
        </p:txBody>
      </p:sp>
    </p:spTree>
    <p:extLst>
      <p:ext uri="{BB962C8B-B14F-4D97-AF65-F5344CB8AC3E}">
        <p14:creationId xmlns:p14="http://schemas.microsoft.com/office/powerpoint/2010/main" val="14847233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1"/>
          <p:cNvSpPr>
            <a:spLocks noGrp="1" noChangeArrowheads="1"/>
          </p:cNvSpPr>
          <p:nvPr>
            <p:ph type="sldNum" sz="quarter" idx="10"/>
          </p:nvPr>
        </p:nvSpPr>
        <p:spPr>
          <a:ln/>
        </p:spPr>
        <p:txBody>
          <a:bodyPr/>
          <a:lstStyle>
            <a:lvl1pPr>
              <a:defRPr/>
            </a:lvl1pPr>
          </a:lstStyle>
          <a:p>
            <a:pPr>
              <a:defRPr/>
            </a:pPr>
            <a:r>
              <a:rPr lang="en-US"/>
              <a:t>Page </a:t>
            </a:r>
            <a:fld id="{1918101C-FD51-413F-86F8-F7DEBADE7BEF}" type="slidenum">
              <a:rPr lang="en-US"/>
              <a:pPr>
                <a:defRPr/>
              </a:pPr>
              <a:t>‹#›</a:t>
            </a:fld>
            <a:endParaRPr lang="en-US"/>
          </a:p>
        </p:txBody>
      </p:sp>
    </p:spTree>
    <p:extLst>
      <p:ext uri="{BB962C8B-B14F-4D97-AF65-F5344CB8AC3E}">
        <p14:creationId xmlns:p14="http://schemas.microsoft.com/office/powerpoint/2010/main" val="39853523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12788" y="1946275"/>
            <a:ext cx="3910012"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75200" y="1946275"/>
            <a:ext cx="3911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1"/>
          <p:cNvSpPr>
            <a:spLocks noGrp="1" noChangeArrowheads="1"/>
          </p:cNvSpPr>
          <p:nvPr>
            <p:ph type="sldNum" sz="quarter" idx="10"/>
          </p:nvPr>
        </p:nvSpPr>
        <p:spPr>
          <a:ln/>
        </p:spPr>
        <p:txBody>
          <a:bodyPr/>
          <a:lstStyle>
            <a:lvl1pPr>
              <a:defRPr/>
            </a:lvl1pPr>
          </a:lstStyle>
          <a:p>
            <a:pPr>
              <a:defRPr/>
            </a:pPr>
            <a:r>
              <a:rPr lang="en-US"/>
              <a:t>Page </a:t>
            </a:r>
            <a:fld id="{8EE7E7CD-411C-4536-90D9-06DA49B29CB2}" type="slidenum">
              <a:rPr lang="en-US"/>
              <a:pPr>
                <a:defRPr/>
              </a:pPr>
              <a:t>‹#›</a:t>
            </a:fld>
            <a:endParaRPr lang="en-US"/>
          </a:p>
        </p:txBody>
      </p:sp>
    </p:spTree>
    <p:extLst>
      <p:ext uri="{BB962C8B-B14F-4D97-AF65-F5344CB8AC3E}">
        <p14:creationId xmlns:p14="http://schemas.microsoft.com/office/powerpoint/2010/main" val="17092055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1"/>
          <p:cNvSpPr>
            <a:spLocks noGrp="1" noChangeArrowheads="1"/>
          </p:cNvSpPr>
          <p:nvPr>
            <p:ph type="sldNum" sz="quarter" idx="10"/>
          </p:nvPr>
        </p:nvSpPr>
        <p:spPr>
          <a:ln/>
        </p:spPr>
        <p:txBody>
          <a:bodyPr/>
          <a:lstStyle>
            <a:lvl1pPr>
              <a:defRPr/>
            </a:lvl1pPr>
          </a:lstStyle>
          <a:p>
            <a:pPr>
              <a:defRPr/>
            </a:pPr>
            <a:r>
              <a:rPr lang="en-US"/>
              <a:t>Page </a:t>
            </a:r>
            <a:fld id="{5E36C931-3DD4-428C-8B8D-7281A05E9609}" type="slidenum">
              <a:rPr lang="en-US"/>
              <a:pPr>
                <a:defRPr/>
              </a:pPr>
              <a:t>‹#›</a:t>
            </a:fld>
            <a:endParaRPr lang="en-US"/>
          </a:p>
        </p:txBody>
      </p:sp>
    </p:spTree>
    <p:extLst>
      <p:ext uri="{BB962C8B-B14F-4D97-AF65-F5344CB8AC3E}">
        <p14:creationId xmlns:p14="http://schemas.microsoft.com/office/powerpoint/2010/main" val="1379781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367E57-490D-409F-A22D-AE22CDF725E5}" type="slidenum">
              <a:rPr lang="en-US"/>
              <a:pPr>
                <a:defRPr/>
              </a:pPr>
              <a:t>‹#›</a:t>
            </a:fld>
            <a:endParaRPr lang="en-US"/>
          </a:p>
        </p:txBody>
      </p:sp>
    </p:spTree>
    <p:extLst>
      <p:ext uri="{BB962C8B-B14F-4D97-AF65-F5344CB8AC3E}">
        <p14:creationId xmlns:p14="http://schemas.microsoft.com/office/powerpoint/2010/main" val="2235055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1"/>
          <p:cNvSpPr>
            <a:spLocks noGrp="1" noChangeArrowheads="1"/>
          </p:cNvSpPr>
          <p:nvPr>
            <p:ph type="sldNum" sz="quarter" idx="10"/>
          </p:nvPr>
        </p:nvSpPr>
        <p:spPr>
          <a:ln/>
        </p:spPr>
        <p:txBody>
          <a:bodyPr/>
          <a:lstStyle>
            <a:lvl1pPr>
              <a:defRPr/>
            </a:lvl1pPr>
          </a:lstStyle>
          <a:p>
            <a:pPr>
              <a:defRPr/>
            </a:pPr>
            <a:r>
              <a:rPr lang="en-US"/>
              <a:t>Page </a:t>
            </a:r>
            <a:fld id="{59788EC7-E225-4A0E-98CA-DC9FAE0A9630}" type="slidenum">
              <a:rPr lang="en-US"/>
              <a:pPr>
                <a:defRPr/>
              </a:pPr>
              <a:t>‹#›</a:t>
            </a:fld>
            <a:endParaRPr lang="en-US"/>
          </a:p>
        </p:txBody>
      </p:sp>
    </p:spTree>
    <p:extLst>
      <p:ext uri="{BB962C8B-B14F-4D97-AF65-F5344CB8AC3E}">
        <p14:creationId xmlns:p14="http://schemas.microsoft.com/office/powerpoint/2010/main" val="7685888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1"/>
          <p:cNvSpPr>
            <a:spLocks noGrp="1" noChangeArrowheads="1"/>
          </p:cNvSpPr>
          <p:nvPr>
            <p:ph type="sldNum" sz="quarter" idx="10"/>
          </p:nvPr>
        </p:nvSpPr>
        <p:spPr>
          <a:ln/>
        </p:spPr>
        <p:txBody>
          <a:bodyPr/>
          <a:lstStyle>
            <a:lvl1pPr>
              <a:defRPr/>
            </a:lvl1pPr>
          </a:lstStyle>
          <a:p>
            <a:pPr>
              <a:defRPr/>
            </a:pPr>
            <a:r>
              <a:rPr lang="en-US"/>
              <a:t>Page </a:t>
            </a:r>
            <a:fld id="{47EB60F3-8F9C-4BE4-A0D3-A4C7602A3DCE}" type="slidenum">
              <a:rPr lang="en-US"/>
              <a:pPr>
                <a:defRPr/>
              </a:pPr>
              <a:t>‹#›</a:t>
            </a:fld>
            <a:endParaRPr lang="en-US"/>
          </a:p>
        </p:txBody>
      </p:sp>
    </p:spTree>
    <p:extLst>
      <p:ext uri="{BB962C8B-B14F-4D97-AF65-F5344CB8AC3E}">
        <p14:creationId xmlns:p14="http://schemas.microsoft.com/office/powerpoint/2010/main" val="42373704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1"/>
          <p:cNvSpPr>
            <a:spLocks noGrp="1" noChangeArrowheads="1"/>
          </p:cNvSpPr>
          <p:nvPr>
            <p:ph type="sldNum" sz="quarter" idx="10"/>
          </p:nvPr>
        </p:nvSpPr>
        <p:spPr>
          <a:ln/>
        </p:spPr>
        <p:txBody>
          <a:bodyPr/>
          <a:lstStyle>
            <a:lvl1pPr>
              <a:defRPr/>
            </a:lvl1pPr>
          </a:lstStyle>
          <a:p>
            <a:pPr>
              <a:defRPr/>
            </a:pPr>
            <a:r>
              <a:rPr lang="en-US"/>
              <a:t>Page </a:t>
            </a:r>
            <a:fld id="{77ACB74F-9B98-4292-8874-371119FCC4B3}" type="slidenum">
              <a:rPr lang="en-US"/>
              <a:pPr>
                <a:defRPr/>
              </a:pPr>
              <a:t>‹#›</a:t>
            </a:fld>
            <a:endParaRPr lang="en-US"/>
          </a:p>
        </p:txBody>
      </p:sp>
    </p:spTree>
    <p:extLst>
      <p:ext uri="{BB962C8B-B14F-4D97-AF65-F5344CB8AC3E}">
        <p14:creationId xmlns:p14="http://schemas.microsoft.com/office/powerpoint/2010/main" val="18197185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1"/>
          <p:cNvSpPr>
            <a:spLocks noGrp="1" noChangeArrowheads="1"/>
          </p:cNvSpPr>
          <p:nvPr>
            <p:ph type="sldNum" sz="quarter" idx="10"/>
          </p:nvPr>
        </p:nvSpPr>
        <p:spPr>
          <a:ln/>
        </p:spPr>
        <p:txBody>
          <a:bodyPr/>
          <a:lstStyle>
            <a:lvl1pPr>
              <a:defRPr/>
            </a:lvl1pPr>
          </a:lstStyle>
          <a:p>
            <a:pPr>
              <a:defRPr/>
            </a:pPr>
            <a:r>
              <a:rPr lang="en-US"/>
              <a:t>Page </a:t>
            </a:r>
            <a:fld id="{2B72F340-6DA8-4681-8009-CA38171711F0}" type="slidenum">
              <a:rPr lang="en-US"/>
              <a:pPr>
                <a:defRPr/>
              </a:pPr>
              <a:t>‹#›</a:t>
            </a:fld>
            <a:endParaRPr lang="en-US"/>
          </a:p>
        </p:txBody>
      </p:sp>
    </p:spTree>
    <p:extLst>
      <p:ext uri="{BB962C8B-B14F-4D97-AF65-F5344CB8AC3E}">
        <p14:creationId xmlns:p14="http://schemas.microsoft.com/office/powerpoint/2010/main" val="21912971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1"/>
          <p:cNvSpPr>
            <a:spLocks noGrp="1" noChangeArrowheads="1"/>
          </p:cNvSpPr>
          <p:nvPr>
            <p:ph type="sldNum" sz="quarter" idx="10"/>
          </p:nvPr>
        </p:nvSpPr>
        <p:spPr>
          <a:ln/>
        </p:spPr>
        <p:txBody>
          <a:bodyPr/>
          <a:lstStyle>
            <a:lvl1pPr>
              <a:defRPr/>
            </a:lvl1pPr>
          </a:lstStyle>
          <a:p>
            <a:pPr>
              <a:defRPr/>
            </a:pPr>
            <a:r>
              <a:rPr lang="en-US"/>
              <a:t>Page </a:t>
            </a:r>
            <a:fld id="{481B8DA4-70B7-4CD5-B954-8B2C5B3ED25D}" type="slidenum">
              <a:rPr lang="en-US"/>
              <a:pPr>
                <a:defRPr/>
              </a:pPr>
              <a:t>‹#›</a:t>
            </a:fld>
            <a:endParaRPr lang="en-US"/>
          </a:p>
        </p:txBody>
      </p:sp>
    </p:spTree>
    <p:extLst>
      <p:ext uri="{BB962C8B-B14F-4D97-AF65-F5344CB8AC3E}">
        <p14:creationId xmlns:p14="http://schemas.microsoft.com/office/powerpoint/2010/main" val="1982571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609600"/>
            <a:ext cx="200025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84835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1"/>
          <p:cNvSpPr>
            <a:spLocks noGrp="1" noChangeArrowheads="1"/>
          </p:cNvSpPr>
          <p:nvPr>
            <p:ph type="sldNum" sz="quarter" idx="10"/>
          </p:nvPr>
        </p:nvSpPr>
        <p:spPr>
          <a:ln/>
        </p:spPr>
        <p:txBody>
          <a:bodyPr/>
          <a:lstStyle>
            <a:lvl1pPr>
              <a:defRPr/>
            </a:lvl1pPr>
          </a:lstStyle>
          <a:p>
            <a:pPr>
              <a:defRPr/>
            </a:pPr>
            <a:r>
              <a:rPr lang="en-US"/>
              <a:t>Page </a:t>
            </a:r>
            <a:fld id="{F0CC7306-FBBA-46C5-B33A-9E8F96506598}" type="slidenum">
              <a:rPr lang="en-US"/>
              <a:pPr>
                <a:defRPr/>
              </a:pPr>
              <a:t>‹#›</a:t>
            </a:fld>
            <a:endParaRPr lang="en-US"/>
          </a:p>
        </p:txBody>
      </p:sp>
    </p:spTree>
    <p:extLst>
      <p:ext uri="{BB962C8B-B14F-4D97-AF65-F5344CB8AC3E}">
        <p14:creationId xmlns:p14="http://schemas.microsoft.com/office/powerpoint/2010/main" val="3609851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28F7820-CBB5-4637-B6FB-FBC23DD26492}" type="slidenum">
              <a:rPr lang="en-US"/>
              <a:pPr>
                <a:defRPr/>
              </a:pPr>
              <a:t>‹#›</a:t>
            </a:fld>
            <a:endParaRPr lang="en-US"/>
          </a:p>
        </p:txBody>
      </p:sp>
    </p:spTree>
    <p:extLst>
      <p:ext uri="{BB962C8B-B14F-4D97-AF65-F5344CB8AC3E}">
        <p14:creationId xmlns:p14="http://schemas.microsoft.com/office/powerpoint/2010/main" val="1475765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B158C43-AD45-4265-9E39-F7A8E118FB4B}" type="slidenum">
              <a:rPr lang="en-US"/>
              <a:pPr>
                <a:defRPr/>
              </a:pPr>
              <a:t>‹#›</a:t>
            </a:fld>
            <a:endParaRPr lang="en-US"/>
          </a:p>
        </p:txBody>
      </p:sp>
    </p:spTree>
    <p:extLst>
      <p:ext uri="{BB962C8B-B14F-4D97-AF65-F5344CB8AC3E}">
        <p14:creationId xmlns:p14="http://schemas.microsoft.com/office/powerpoint/2010/main" val="1075251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DFE83A4-CEA8-4B27-9716-E6017EBD1EF3}" type="slidenum">
              <a:rPr lang="en-US"/>
              <a:pPr>
                <a:defRPr/>
              </a:pPr>
              <a:t>‹#›</a:t>
            </a:fld>
            <a:endParaRPr lang="en-US"/>
          </a:p>
        </p:txBody>
      </p:sp>
    </p:spTree>
    <p:extLst>
      <p:ext uri="{BB962C8B-B14F-4D97-AF65-F5344CB8AC3E}">
        <p14:creationId xmlns:p14="http://schemas.microsoft.com/office/powerpoint/2010/main" val="1545870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288D3E1-CA6D-4EA3-9933-AB56969E4738}" type="slidenum">
              <a:rPr lang="en-US"/>
              <a:pPr>
                <a:defRPr/>
              </a:pPr>
              <a:t>‹#›</a:t>
            </a:fld>
            <a:endParaRPr lang="en-US"/>
          </a:p>
        </p:txBody>
      </p:sp>
    </p:spTree>
    <p:extLst>
      <p:ext uri="{BB962C8B-B14F-4D97-AF65-F5344CB8AC3E}">
        <p14:creationId xmlns:p14="http://schemas.microsoft.com/office/powerpoint/2010/main" val="3847613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55F65D2-9419-4CCD-AC13-222B452B4518}" type="slidenum">
              <a:rPr lang="en-US"/>
              <a:pPr>
                <a:defRPr/>
              </a:pPr>
              <a:t>‹#›</a:t>
            </a:fld>
            <a:endParaRPr lang="en-US"/>
          </a:p>
        </p:txBody>
      </p:sp>
    </p:spTree>
    <p:extLst>
      <p:ext uri="{BB962C8B-B14F-4D97-AF65-F5344CB8AC3E}">
        <p14:creationId xmlns:p14="http://schemas.microsoft.com/office/powerpoint/2010/main" val="155958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152BC02-45FB-4E75-93DC-7B28D15C66FA}" type="slidenum">
              <a:rPr lang="en-US"/>
              <a:pPr>
                <a:defRPr/>
              </a:pPr>
              <a:t>‹#›</a:t>
            </a:fld>
            <a:endParaRPr lang="en-US"/>
          </a:p>
        </p:txBody>
      </p:sp>
    </p:spTree>
    <p:extLst>
      <p:ext uri="{BB962C8B-B14F-4D97-AF65-F5344CB8AC3E}">
        <p14:creationId xmlns:p14="http://schemas.microsoft.com/office/powerpoint/2010/main" val="4035323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D4179A-7F53-4784-9823-8223C506A75C}" type="slidenum">
              <a:rPr lang="en-US"/>
              <a:pPr>
                <a:defRPr/>
              </a:pPr>
              <a:t>‹#›</a:t>
            </a:fld>
            <a:endParaRPr lang="en-US"/>
          </a:p>
        </p:txBody>
      </p:sp>
    </p:spTree>
    <p:extLst>
      <p:ext uri="{BB962C8B-B14F-4D97-AF65-F5344CB8AC3E}">
        <p14:creationId xmlns:p14="http://schemas.microsoft.com/office/powerpoint/2010/main" val="1296831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1.pn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3.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CC"/>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8077199" y="6477000"/>
            <a:ext cx="1076325"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50">
                <a:solidFill>
                  <a:schemeClr val="bg1"/>
                </a:solidFill>
                <a:latin typeface="Arial" panose="020B0604020202020204" pitchFamily="34" charset="0"/>
                <a:cs typeface="Arial" panose="020B0604020202020204" pitchFamily="34" charset="0"/>
              </a:defRPr>
            </a:lvl1pPr>
          </a:lstStyle>
          <a:p>
            <a:pPr>
              <a:defRPr/>
            </a:pPr>
            <a:r>
              <a:rPr lang="en-US" sz="1000" dirty="0"/>
              <a:t>Page</a:t>
            </a:r>
            <a:r>
              <a:rPr lang="en-US" dirty="0"/>
              <a:t> </a:t>
            </a:r>
            <a:fld id="{E5878103-2E31-4A56-952F-BF9A86B0EEF6}"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59000">
              <a:srgbClr val="0047FF">
                <a:lumMod val="75000"/>
              </a:srgbClr>
            </a:gs>
            <a:gs pos="100000">
              <a:srgbClr val="000082">
                <a:alpha val="91000"/>
              </a:srgbClr>
            </a:gs>
            <a:gs pos="91000">
              <a:srgbClr val="0047FF">
                <a:lumMod val="73000"/>
              </a:srgbClr>
            </a:gs>
            <a:gs pos="91000">
              <a:srgbClr val="000082">
                <a:lumMod val="18000"/>
              </a:srgbClr>
            </a:gs>
          </a:gsLst>
          <a:lin ang="5400000" scaled="0"/>
          <a:tileRect/>
        </a:gradFill>
        <a:effectLst/>
      </p:bgPr>
    </p:bg>
    <p:spTree>
      <p:nvGrpSpPr>
        <p:cNvPr id="1" name=""/>
        <p:cNvGrpSpPr/>
        <p:nvPr/>
      </p:nvGrpSpPr>
      <p:grpSpPr>
        <a:xfrm>
          <a:off x="0" y="0"/>
          <a:ext cx="0" cy="0"/>
          <a:chOff x="0" y="0"/>
          <a:chExt cx="0" cy="0"/>
        </a:xfrm>
      </p:grpSpPr>
      <p:sp>
        <p:nvSpPr>
          <p:cNvPr id="1026" name="Rectangle 34"/>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7446" name="Rectangle 38"/>
          <p:cNvSpPr>
            <a:spLocks noGrp="1" noChangeArrowheads="1"/>
          </p:cNvSpPr>
          <p:nvPr>
            <p:ph type="body" idx="1"/>
          </p:nvPr>
        </p:nvSpPr>
        <p:spPr bwMode="auto">
          <a:xfrm>
            <a:off x="712788" y="1946275"/>
            <a:ext cx="7974012" cy="430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 Fourth level</a:t>
            </a:r>
          </a:p>
          <a:p>
            <a:pPr lvl="4"/>
            <a:r>
              <a:rPr lang="en-US"/>
              <a:t> Fifth level</a:t>
            </a:r>
          </a:p>
        </p:txBody>
      </p:sp>
      <p:sp>
        <p:nvSpPr>
          <p:cNvPr id="17449" name="Rectangle 41"/>
          <p:cNvSpPr>
            <a:spLocks noGrp="1" noChangeArrowheads="1"/>
          </p:cNvSpPr>
          <p:nvPr>
            <p:ph type="sldNum" sz="quarter" idx="4"/>
          </p:nvPr>
        </p:nvSpPr>
        <p:spPr bwMode="auto">
          <a:xfrm>
            <a:off x="7239000" y="64770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000">
                <a:solidFill>
                  <a:srgbClr val="FFFFFF"/>
                </a:solidFill>
                <a:latin typeface="+mn-lt"/>
              </a:defRPr>
            </a:lvl1pPr>
          </a:lstStyle>
          <a:p>
            <a:pPr>
              <a:defRPr/>
            </a:pPr>
            <a:r>
              <a:rPr lang="en-US"/>
              <a:t>Page </a:t>
            </a:r>
            <a:fld id="{20DB25E9-DB03-4222-80C1-9FFBBD1F3F6F}" type="slidenum">
              <a:rPr lang="en-US"/>
              <a:pPr>
                <a:defRPr/>
              </a:pPr>
              <a:t>‹#›</a:t>
            </a:fld>
            <a:endParaRPr lang="en-US"/>
          </a:p>
        </p:txBody>
      </p:sp>
    </p:spTree>
    <p:extLst>
      <p:ext uri="{BB962C8B-B14F-4D97-AF65-F5344CB8AC3E}">
        <p14:creationId xmlns:p14="http://schemas.microsoft.com/office/powerpoint/2010/main" val="3108642076"/>
      </p:ext>
    </p:extLst>
  </p:cSld>
  <p:clrMap bg1="dk2" tx1="lt1" bg2="dk1"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519113" indent="-519113" algn="l" rtl="0" eaLnBrk="0" fontAlgn="base" hangingPunct="0">
        <a:spcBef>
          <a:spcPct val="40000"/>
        </a:spcBef>
        <a:spcAft>
          <a:spcPct val="0"/>
        </a:spcAft>
        <a:buClr>
          <a:srgbClr val="FFCC00"/>
        </a:buClr>
        <a:buSzPct val="110000"/>
        <a:buBlip>
          <a:blip r:embed="rId13"/>
        </a:buBlip>
        <a:defRPr sz="3200">
          <a:solidFill>
            <a:schemeClr val="tx1"/>
          </a:solidFill>
          <a:effectLst>
            <a:outerShdw blurRad="38100" dist="38100" dir="2700000" algn="tl">
              <a:srgbClr val="000000"/>
            </a:outerShdw>
          </a:effectLst>
          <a:latin typeface="+mn-lt"/>
          <a:ea typeface="+mn-ea"/>
          <a:cs typeface="+mn-cs"/>
        </a:defRPr>
      </a:lvl1pPr>
      <a:lvl2pPr marL="1023938" indent="-390525" algn="l" rtl="0" eaLnBrk="0" fontAlgn="base" hangingPunct="0">
        <a:spcBef>
          <a:spcPct val="20000"/>
        </a:spcBef>
        <a:spcAft>
          <a:spcPct val="0"/>
        </a:spcAft>
        <a:buClr>
          <a:srgbClr val="CC0000"/>
        </a:buClr>
        <a:buSzPct val="110000"/>
        <a:buFont typeface="Wingdings" pitchFamily="2" charset="2"/>
        <a:buBlip>
          <a:blip r:embed="rId14"/>
        </a:buBlip>
        <a:defRPr sz="3200">
          <a:solidFill>
            <a:schemeClr val="tx1"/>
          </a:solidFill>
          <a:effectLst>
            <a:outerShdw blurRad="38100" dist="38100" dir="2700000" algn="tl">
              <a:srgbClr val="000000"/>
            </a:outerShdw>
          </a:effectLst>
          <a:latin typeface="+mn-lt"/>
        </a:defRPr>
      </a:lvl2pPr>
      <a:lvl3pPr marL="1601788" indent="-463550" algn="l" rtl="0" eaLnBrk="0" fontAlgn="base" hangingPunct="0">
        <a:spcBef>
          <a:spcPct val="20000"/>
        </a:spcBef>
        <a:spcAft>
          <a:spcPct val="0"/>
        </a:spcAft>
        <a:buClr>
          <a:schemeClr val="hlink"/>
        </a:buClr>
        <a:buBlip>
          <a:blip r:embed="rId15"/>
        </a:buBlip>
        <a:defRPr sz="3200">
          <a:solidFill>
            <a:schemeClr val="tx1"/>
          </a:solidFill>
          <a:effectLst>
            <a:outerShdw blurRad="38100" dist="38100" dir="2700000" algn="tl">
              <a:srgbClr val="000000"/>
            </a:outerShdw>
          </a:effectLst>
          <a:latin typeface="+mn-lt"/>
        </a:defRPr>
      </a:lvl3pPr>
      <a:lvl4pPr marL="1944688" indent="-228600" algn="l" rtl="0" eaLnBrk="0" fontAlgn="base" hangingPunct="0">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4pPr>
      <a:lvl5pPr marL="2287588" indent="-228600" algn="l" rtl="0" eaLnBrk="0" fontAlgn="base" hangingPunct="0">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5pPr>
      <a:lvl6pPr marL="27447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6pPr>
      <a:lvl7pPr marL="32019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7pPr>
      <a:lvl8pPr marL="36591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8pPr>
      <a:lvl9pPr marL="4116388" indent="-228600" algn="l" rtl="0" fontAlgn="base">
        <a:spcBef>
          <a:spcPct val="20000"/>
        </a:spcBef>
        <a:spcAft>
          <a:spcPct val="0"/>
        </a:spcAft>
        <a:buClr>
          <a:schemeClr val="tx1"/>
        </a:buClr>
        <a:buChar char="•"/>
        <a:defRPr sz="32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6.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04800" y="990600"/>
            <a:ext cx="8686800" cy="3962400"/>
          </a:xfrm>
        </p:spPr>
        <p:txBody>
          <a:bodyPr/>
          <a:lstStyle/>
          <a:p>
            <a:r>
              <a:rPr lang="en-US" dirty="0">
                <a:solidFill>
                  <a:srgbClr val="FFCC00"/>
                </a:solidFill>
                <a:latin typeface="Arial" panose="020B0604020202020204" pitchFamily="34" charset="0"/>
                <a:cs typeface="Arial" panose="020B0604020202020204" pitchFamily="34" charset="0"/>
              </a:rPr>
              <a:t>Ownership Retention When Raising Equity Capital</a:t>
            </a:r>
            <a:br>
              <a:rPr lang="en-US" altLang="en-US" b="1" dirty="0">
                <a:solidFill>
                  <a:schemeClr val="bg1"/>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a:xfrm>
            <a:off x="533400" y="6248400"/>
            <a:ext cx="8077200" cy="457200"/>
          </a:xfrm>
        </p:spPr>
        <p:txBody>
          <a:bodyPr/>
          <a:lstStyle/>
          <a:p>
            <a:pPr>
              <a:defRPr/>
            </a:pPr>
            <a:r>
              <a:rPr lang="en-US" dirty="0">
                <a:solidFill>
                  <a:schemeClr val="bg1"/>
                </a:solidFill>
              </a:rPr>
              <a:t>Published by the Entrepreneurship Foundation, a 501(c)3 non profit.   Copyright © Academy Group</a:t>
            </a:r>
          </a:p>
        </p:txBody>
      </p:sp>
    </p:spTree>
    <p:extLst>
      <p:ext uri="{BB962C8B-B14F-4D97-AF65-F5344CB8AC3E}">
        <p14:creationId xmlns:p14="http://schemas.microsoft.com/office/powerpoint/2010/main" val="2413736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457200"/>
            <a:ext cx="8229600" cy="1143000"/>
          </a:xfrm>
        </p:spPr>
        <p:txBody>
          <a:bodyPr/>
          <a:lstStyle/>
          <a:p>
            <a:pPr algn="l" eaLnBrk="1" hangingPunct="1"/>
            <a:r>
              <a:rPr lang="en-US" sz="3000" dirty="0">
                <a:solidFill>
                  <a:schemeClr val="bg1"/>
                </a:solidFill>
                <a:latin typeface="Arial" charset="0"/>
              </a:rPr>
              <a:t>When Markets Are Out of Equilibrium</a:t>
            </a:r>
          </a:p>
        </p:txBody>
      </p:sp>
      <p:sp>
        <p:nvSpPr>
          <p:cNvPr id="3" name="Content Placeholder 2"/>
          <p:cNvSpPr>
            <a:spLocks noGrp="1"/>
          </p:cNvSpPr>
          <p:nvPr>
            <p:ph idx="1"/>
          </p:nvPr>
        </p:nvSpPr>
        <p:spPr>
          <a:xfrm>
            <a:off x="762000" y="1752600"/>
            <a:ext cx="7543800" cy="4114800"/>
          </a:xfrm>
        </p:spPr>
        <p:txBody>
          <a:bodyPr/>
          <a:lstStyle/>
          <a:p>
            <a:pPr marL="0" indent="0" eaLnBrk="1" fontAlgn="auto" hangingPunct="1">
              <a:spcAft>
                <a:spcPts val="0"/>
              </a:spcAft>
              <a:buNone/>
              <a:defRPr/>
            </a:pPr>
            <a:endParaRPr lang="en-US" sz="1200" dirty="0">
              <a:solidFill>
                <a:schemeClr val="bg1"/>
              </a:solidFill>
              <a:latin typeface="Arial" panose="020B0604020202020204" pitchFamily="34" charset="0"/>
              <a:cs typeface="Arial" panose="020B0604020202020204" pitchFamily="34" charset="0"/>
            </a:endParaRPr>
          </a:p>
          <a:p>
            <a:pPr marL="0" indent="0" eaLnBrk="1" fontAlgn="auto" hangingPunct="1">
              <a:spcAft>
                <a:spcPts val="0"/>
              </a:spcAft>
              <a:buNone/>
              <a:defRPr/>
            </a:pPr>
            <a:r>
              <a:rPr lang="en-US" sz="2400" dirty="0">
                <a:solidFill>
                  <a:schemeClr val="bg1"/>
                </a:solidFill>
                <a:latin typeface="Arial" panose="020B0604020202020204" pitchFamily="34" charset="0"/>
                <a:cs typeface="Arial" panose="020B0604020202020204" pitchFamily="34" charset="0"/>
              </a:rPr>
              <a:t>During the dot-com bubble, when investors were chasing deals, </a:t>
            </a:r>
            <a:r>
              <a:rPr lang="en-US" sz="2400" i="1" dirty="0">
                <a:solidFill>
                  <a:schemeClr val="bg1"/>
                </a:solidFill>
                <a:latin typeface="Arial" panose="020B0604020202020204" pitchFamily="34" charset="0"/>
                <a:cs typeface="Arial" panose="020B0604020202020204" pitchFamily="34" charset="0"/>
              </a:rPr>
              <a:t>presumed</a:t>
            </a:r>
            <a:r>
              <a:rPr lang="en-US" sz="2400" dirty="0">
                <a:solidFill>
                  <a:schemeClr val="bg1"/>
                </a:solidFill>
                <a:latin typeface="Arial" panose="020B0604020202020204" pitchFamily="34" charset="0"/>
                <a:cs typeface="Arial" panose="020B0604020202020204" pitchFamily="34" charset="0"/>
              </a:rPr>
              <a:t> valuations were high and many deals netted investors only a 10% stake.</a:t>
            </a:r>
          </a:p>
          <a:p>
            <a:pPr marL="0" indent="0" eaLnBrk="1" fontAlgn="auto" hangingPunct="1">
              <a:spcAft>
                <a:spcPts val="0"/>
              </a:spcAft>
              <a:buNone/>
              <a:defRPr/>
            </a:pPr>
            <a:endParaRPr lang="en-US" sz="1600" dirty="0">
              <a:solidFill>
                <a:schemeClr val="bg1"/>
              </a:solidFill>
              <a:latin typeface="Arial" panose="020B0604020202020204" pitchFamily="34" charset="0"/>
              <a:cs typeface="Arial" panose="020B0604020202020204" pitchFamily="34" charset="0"/>
            </a:endParaRPr>
          </a:p>
          <a:p>
            <a:pPr marL="0" indent="0" eaLnBrk="1" fontAlgn="auto" hangingPunct="1">
              <a:spcAft>
                <a:spcPts val="0"/>
              </a:spcAft>
              <a:buNone/>
              <a:defRPr/>
            </a:pPr>
            <a:r>
              <a:rPr lang="en-US" sz="2400" i="1" dirty="0">
                <a:solidFill>
                  <a:schemeClr val="bg1"/>
                </a:solidFill>
                <a:latin typeface="Arial" panose="020B0604020202020204" pitchFamily="34" charset="0"/>
                <a:cs typeface="Arial" panose="020B0604020202020204" pitchFamily="34" charset="0"/>
              </a:rPr>
              <a:t>Moral:  As in other forms of investment, emotion often plays an outsize role in equity financing deals.</a:t>
            </a:r>
          </a:p>
        </p:txBody>
      </p:sp>
      <p:sp>
        <p:nvSpPr>
          <p:cNvPr id="4" name="Slide Number Placeholder 3"/>
          <p:cNvSpPr>
            <a:spLocks noGrp="1"/>
          </p:cNvSpPr>
          <p:nvPr>
            <p:ph type="sldNum" sz="quarter" idx="12"/>
          </p:nvPr>
        </p:nvSpPr>
        <p:spPr/>
        <p:txBody>
          <a:bodyPr/>
          <a:lstStyle/>
          <a:p>
            <a:pPr>
              <a:defRPr/>
            </a:pPr>
            <a:fld id="{C3367E57-490D-409F-A22D-AE22CDF725E5}" type="slidenum">
              <a:rPr lang="en-US" smtClean="0"/>
              <a:pPr>
                <a:defRPr/>
              </a:pPr>
              <a:t>10</a:t>
            </a:fld>
            <a:endParaRPr lang="en-US"/>
          </a:p>
        </p:txBody>
      </p:sp>
    </p:spTree>
    <p:extLst>
      <p:ext uri="{BB962C8B-B14F-4D97-AF65-F5344CB8AC3E}">
        <p14:creationId xmlns:p14="http://schemas.microsoft.com/office/powerpoint/2010/main" val="2393777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04800" y="228600"/>
            <a:ext cx="8763000" cy="1219200"/>
          </a:xfrm>
        </p:spPr>
        <p:txBody>
          <a:bodyPr/>
          <a:lstStyle/>
          <a:p>
            <a:pPr algn="l" eaLnBrk="1" hangingPunct="1"/>
            <a:r>
              <a:rPr lang="en-US" altLang="en-US" sz="3000" dirty="0">
                <a:solidFill>
                  <a:srgbClr val="FFCC00"/>
                </a:solidFill>
                <a:latin typeface="Arial" panose="020B0604020202020204" pitchFamily="34" charset="0"/>
                <a:cs typeface="Arial" panose="020B0604020202020204" pitchFamily="34" charset="0"/>
              </a:rPr>
              <a:t>3.  Valuation Based on Risk</a:t>
            </a:r>
            <a:endParaRPr lang="en-US" sz="3000" dirty="0">
              <a:solidFill>
                <a:schemeClr val="bg1"/>
              </a:solidFill>
            </a:endParaRPr>
          </a:p>
        </p:txBody>
      </p:sp>
      <p:sp>
        <p:nvSpPr>
          <p:cNvPr id="35" name="Slide Number Placeholder 4"/>
          <p:cNvSpPr>
            <a:spLocks noGrp="1"/>
          </p:cNvSpPr>
          <p:nvPr>
            <p:ph type="sldNum" sz="quarter" idx="12"/>
          </p:nvPr>
        </p:nvSpPr>
        <p:spPr/>
        <p:txBody>
          <a:bodyPr/>
          <a:lstStyle/>
          <a:p>
            <a:pPr>
              <a:defRPr/>
            </a:pPr>
            <a:r>
              <a:rPr lang="en-US" dirty="0"/>
              <a:t>Page </a:t>
            </a:r>
            <a:fld id="{FB3C738C-24FA-4C94-B796-35F5551B38A3}" type="slidenum">
              <a:rPr lang="en-US"/>
              <a:pPr>
                <a:defRPr/>
              </a:pPr>
              <a:t>11</a:t>
            </a:fld>
            <a:endParaRPr lang="en-US" dirty="0"/>
          </a:p>
        </p:txBody>
      </p:sp>
      <p:sp>
        <p:nvSpPr>
          <p:cNvPr id="3" name="Content Placeholder 2"/>
          <p:cNvSpPr>
            <a:spLocks noGrp="1"/>
          </p:cNvSpPr>
          <p:nvPr>
            <p:ph idx="1"/>
          </p:nvPr>
        </p:nvSpPr>
        <p:spPr>
          <a:xfrm>
            <a:off x="304800" y="1752600"/>
            <a:ext cx="8763000" cy="4114800"/>
          </a:xfrm>
        </p:spPr>
        <p:txBody>
          <a:bodyPr/>
          <a:lstStyle/>
          <a:p>
            <a:pPr marL="0" indent="0">
              <a:buNone/>
            </a:pPr>
            <a:r>
              <a:rPr lang="en-US" altLang="en-US" sz="2800" dirty="0">
                <a:solidFill>
                  <a:schemeClr val="bg1"/>
                </a:solidFill>
                <a:latin typeface="Arial" charset="0"/>
              </a:rPr>
              <a:t>Investors will also look at the risk inherent in a venture and adjust their requested reward accordingly.</a:t>
            </a:r>
          </a:p>
          <a:p>
            <a:pPr marL="0" indent="0">
              <a:buNone/>
            </a:pPr>
            <a:endParaRPr lang="en-US" sz="2800" dirty="0">
              <a:solidFill>
                <a:schemeClr val="bg1"/>
              </a:solidFill>
              <a:latin typeface="Arial" charset="0"/>
            </a:endParaRPr>
          </a:p>
          <a:p>
            <a:pPr marL="0" indent="0">
              <a:buNone/>
            </a:pPr>
            <a:r>
              <a:rPr lang="en-US" sz="2800" dirty="0">
                <a:solidFill>
                  <a:schemeClr val="bg1"/>
                </a:solidFill>
                <a:latin typeface="Arial" charset="0"/>
              </a:rPr>
              <a:t>Note: this is a factor in </a:t>
            </a:r>
            <a:r>
              <a:rPr lang="en-US" sz="2800" u="sng" dirty="0">
                <a:solidFill>
                  <a:schemeClr val="bg1"/>
                </a:solidFill>
                <a:latin typeface="Arial" charset="0"/>
              </a:rPr>
              <a:t>all deals</a:t>
            </a:r>
            <a:r>
              <a:rPr lang="en-US" sz="2800" dirty="0">
                <a:solidFill>
                  <a:schemeClr val="bg1"/>
                </a:solidFill>
                <a:latin typeface="Arial" charset="0"/>
              </a:rPr>
              <a:t>.  Entrepreneurs should hold off raising capital for as long as possible, to squeeze as much risk out of the deal for investors as is possible.</a:t>
            </a:r>
            <a:endParaRPr lang="en-US" sz="2800" dirty="0"/>
          </a:p>
        </p:txBody>
      </p:sp>
    </p:spTree>
    <p:extLst>
      <p:ext uri="{BB962C8B-B14F-4D97-AF65-F5344CB8AC3E}">
        <p14:creationId xmlns:p14="http://schemas.microsoft.com/office/powerpoint/2010/main" val="4030393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5940"/>
            <a:ext cx="8686800" cy="1143000"/>
          </a:xfrm>
        </p:spPr>
        <p:txBody>
          <a:bodyPr/>
          <a:lstStyle/>
          <a:p>
            <a:r>
              <a:rPr lang="en-US" altLang="en-US" sz="2800" dirty="0">
                <a:solidFill>
                  <a:srgbClr val="FFFFFF"/>
                </a:solidFill>
                <a:latin typeface="Arial" panose="020B0604020202020204" pitchFamily="34" charset="0"/>
                <a:cs typeface="Arial" panose="020B0604020202020204" pitchFamily="34" charset="0"/>
              </a:rPr>
              <a:t>Sample Investor Allocation Based on Perceived Risk</a:t>
            </a:r>
            <a:endParaRPr lang="en-US" dirty="0"/>
          </a:p>
        </p:txBody>
      </p:sp>
      <p:pic>
        <p:nvPicPr>
          <p:cNvPr id="2050" name="Picture 2" descr="This graph illustrates that the more advanced a businesss is, the less risk to investors, and therefor the more stock can be retained by the owner.  &#10;&#10;This amount increases for the owner roughly 10$ for each of the following stages reached: prototype, patent, production model, orders received from customers, products actually delivered to customers, company at break-even, profits exceed $1 millioni, Profits in excess of $10 million." title="Graph"/>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52400" y="990599"/>
            <a:ext cx="8394198" cy="4501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3"/>
          <p:cNvSpPr>
            <a:spLocks noGrp="1"/>
          </p:cNvSpPr>
          <p:nvPr>
            <p:ph sz="half" idx="2"/>
          </p:nvPr>
        </p:nvSpPr>
        <p:spPr>
          <a:xfrm>
            <a:off x="228600" y="5715000"/>
            <a:ext cx="8763000" cy="762000"/>
          </a:xfrm>
          <a:solidFill>
            <a:schemeClr val="bg1"/>
          </a:solidFill>
        </p:spPr>
        <p:txBody>
          <a:bodyPr/>
          <a:lstStyle/>
          <a:p>
            <a:pPr marL="0" indent="0">
              <a:buNone/>
            </a:pPr>
            <a:r>
              <a:rPr lang="en-US" altLang="en-US" sz="2000" b="1" dirty="0">
                <a:solidFill>
                  <a:schemeClr val="tx2"/>
                </a:solidFill>
              </a:rPr>
              <a:t>External factors</a:t>
            </a:r>
            <a:r>
              <a:rPr lang="en-US" altLang="en-US" sz="2000" dirty="0">
                <a:solidFill>
                  <a:schemeClr val="tx2"/>
                </a:solidFill>
              </a:rPr>
              <a:t>:</a:t>
            </a:r>
            <a:r>
              <a:rPr lang="en-US" altLang="en-US" sz="2000" dirty="0">
                <a:solidFill>
                  <a:schemeClr val="accent2"/>
                </a:solidFill>
              </a:rPr>
              <a:t>  </a:t>
            </a:r>
            <a:r>
              <a:rPr lang="en-US" altLang="en-US" sz="2000" dirty="0"/>
              <a:t>Economy – Capital available – Confidence – Competition </a:t>
            </a:r>
            <a:r>
              <a:rPr lang="en-US" altLang="en-US" sz="2000" b="1" dirty="0"/>
              <a:t>Internal Factors</a:t>
            </a:r>
            <a:r>
              <a:rPr lang="en-US" altLang="en-US" sz="2000" dirty="0"/>
              <a:t>:  Hot New Tech  –  Serial Entrepreneur   –   Mega Potential</a:t>
            </a:r>
            <a:endParaRPr lang="en-US" sz="2000" dirty="0"/>
          </a:p>
        </p:txBody>
      </p:sp>
      <p:sp>
        <p:nvSpPr>
          <p:cNvPr id="5" name="Slide Number Placeholder 4"/>
          <p:cNvSpPr>
            <a:spLocks noGrp="1"/>
          </p:cNvSpPr>
          <p:nvPr>
            <p:ph type="sldNum" sz="quarter" idx="12"/>
          </p:nvPr>
        </p:nvSpPr>
        <p:spPr/>
        <p:txBody>
          <a:bodyPr/>
          <a:lstStyle/>
          <a:p>
            <a:pPr>
              <a:defRPr/>
            </a:pPr>
            <a:fld id="{8B158C43-AD45-4265-9E39-F7A8E118FB4B}" type="slidenum">
              <a:rPr lang="en-US" smtClean="0"/>
              <a:pPr>
                <a:defRPr/>
              </a:pPr>
              <a:t>12</a:t>
            </a:fld>
            <a:endParaRPr lang="en-US"/>
          </a:p>
        </p:txBody>
      </p:sp>
    </p:spTree>
    <p:extLst>
      <p:ext uri="{BB962C8B-B14F-4D97-AF65-F5344CB8AC3E}">
        <p14:creationId xmlns:p14="http://schemas.microsoft.com/office/powerpoint/2010/main" val="701744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828800"/>
          </a:xfrm>
        </p:spPr>
        <p:txBody>
          <a:bodyPr/>
          <a:lstStyle/>
          <a:p>
            <a:r>
              <a:rPr lang="en-US" altLang="en-US" sz="3200" dirty="0">
                <a:solidFill>
                  <a:srgbClr val="FFCC00"/>
                </a:solidFill>
                <a:latin typeface="Arial" charset="0"/>
              </a:rPr>
              <a:t>1.  The “X” Return on Investment in 5 Years.</a:t>
            </a:r>
            <a:br>
              <a:rPr lang="en-US" altLang="en-US" sz="3200" dirty="0">
                <a:solidFill>
                  <a:srgbClr val="FFCC00"/>
                </a:solidFill>
                <a:latin typeface="Arial" charset="0"/>
              </a:rPr>
            </a:br>
            <a:r>
              <a:rPr lang="en-US" altLang="en-US" sz="2800" dirty="0">
                <a:solidFill>
                  <a:srgbClr val="FFFFFF"/>
                </a:solidFill>
                <a:latin typeface="Arial" charset="0"/>
              </a:rPr>
              <a:t>Most serial investors will expect a deal that offers a </a:t>
            </a:r>
            <a:br>
              <a:rPr lang="en-US" altLang="en-US" sz="2800" dirty="0">
                <a:solidFill>
                  <a:srgbClr val="FFFFFF"/>
                </a:solidFill>
                <a:latin typeface="Arial" charset="0"/>
              </a:rPr>
            </a:br>
            <a:r>
              <a:rPr lang="en-US" altLang="en-US" sz="2800" dirty="0">
                <a:solidFill>
                  <a:srgbClr val="FFFFFF"/>
                </a:solidFill>
                <a:latin typeface="Arial" charset="0"/>
              </a:rPr>
              <a:t>10x to 20x return in 5 years—</a:t>
            </a:r>
            <a:br>
              <a:rPr lang="en-US" altLang="en-US" sz="2800" dirty="0">
                <a:solidFill>
                  <a:srgbClr val="FFFFFF"/>
                </a:solidFill>
                <a:latin typeface="Arial" charset="0"/>
              </a:rPr>
            </a:br>
            <a:r>
              <a:rPr lang="en-US" altLang="en-US" sz="2800" dirty="0">
                <a:solidFill>
                  <a:srgbClr val="FFFFFF"/>
                </a:solidFill>
                <a:latin typeface="Arial" charset="0"/>
              </a:rPr>
              <a:t>assuming all goes according to your business plan. </a:t>
            </a:r>
            <a:endParaRPr lang="en-US" dirty="0"/>
          </a:p>
        </p:txBody>
      </p:sp>
      <p:sp>
        <p:nvSpPr>
          <p:cNvPr id="3" name="Content Placeholder 2"/>
          <p:cNvSpPr>
            <a:spLocks noGrp="1"/>
          </p:cNvSpPr>
          <p:nvPr>
            <p:ph sz="half" idx="1"/>
          </p:nvPr>
        </p:nvSpPr>
        <p:spPr>
          <a:xfrm>
            <a:off x="0" y="3352800"/>
            <a:ext cx="3581400" cy="3048000"/>
          </a:xfrm>
        </p:spPr>
        <p:txBody>
          <a:bodyPr/>
          <a:lstStyle/>
          <a:p>
            <a:pPr marL="0" indent="0" algn="r">
              <a:buNone/>
            </a:pPr>
            <a:r>
              <a:rPr lang="en-US" altLang="en-US" dirty="0">
                <a:solidFill>
                  <a:schemeClr val="bg1"/>
                </a:solidFill>
                <a:latin typeface="Arial" charset="0"/>
              </a:rPr>
              <a:t>Example of a $1 Million Investment achieving a 10x return in 5 years.</a:t>
            </a:r>
            <a:endParaRPr lang="en-US" dirty="0"/>
          </a:p>
          <a:p>
            <a:endParaRPr lang="en-US" dirty="0"/>
          </a:p>
        </p:txBody>
      </p:sp>
      <p:pic>
        <p:nvPicPr>
          <p:cNvPr id="1026" name="Picture 2" descr="This chart shows that a 10x (ten times) return on an investment in 5 years is equal to an IRR -- or Internal Rate of Return -- of 60% per annum." title="Chart"/>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3760389" y="2590800"/>
            <a:ext cx="4850211"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pPr>
              <a:defRPr/>
            </a:pPr>
            <a:fld id="{8B158C43-AD45-4265-9E39-F7A8E118FB4B}" type="slidenum">
              <a:rPr lang="en-US" smtClean="0"/>
              <a:pPr>
                <a:defRPr/>
              </a:pPr>
              <a:t>13</a:t>
            </a:fld>
            <a:endParaRPr lang="en-US"/>
          </a:p>
        </p:txBody>
      </p:sp>
    </p:spTree>
    <p:extLst>
      <p:ext uri="{BB962C8B-B14F-4D97-AF65-F5344CB8AC3E}">
        <p14:creationId xmlns:p14="http://schemas.microsoft.com/office/powerpoint/2010/main" val="2126128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01557"/>
            <a:ext cx="8382000" cy="1143000"/>
          </a:xfrm>
        </p:spPr>
        <p:txBody>
          <a:bodyPr/>
          <a:lstStyle/>
          <a:p>
            <a:r>
              <a:rPr lang="en-US" sz="3600" dirty="0">
                <a:solidFill>
                  <a:schemeClr val="bg1"/>
                </a:solidFill>
                <a:latin typeface="Arial" panose="020B0604020202020204" pitchFamily="34" charset="0"/>
                <a:cs typeface="Arial" panose="020B0604020202020204" pitchFamily="34" charset="0"/>
              </a:rPr>
              <a:t>Reality Check</a:t>
            </a:r>
            <a:endParaRPr lang="en-US" sz="3600" dirty="0"/>
          </a:p>
        </p:txBody>
      </p:sp>
      <p:sp>
        <p:nvSpPr>
          <p:cNvPr id="4" name="Content Placeholder 3"/>
          <p:cNvSpPr>
            <a:spLocks noGrp="1"/>
          </p:cNvSpPr>
          <p:nvPr>
            <p:ph idx="1"/>
          </p:nvPr>
        </p:nvSpPr>
        <p:spPr>
          <a:xfrm>
            <a:off x="533400" y="1752600"/>
            <a:ext cx="8229600" cy="4724400"/>
          </a:xfrm>
        </p:spPr>
        <p:txBody>
          <a:bodyPr/>
          <a:lstStyle/>
          <a:p>
            <a:pPr marL="0" indent="0">
              <a:buNone/>
            </a:pPr>
            <a:r>
              <a:rPr lang="en-US" dirty="0">
                <a:solidFill>
                  <a:schemeClr val="bg1"/>
                </a:solidFill>
                <a:latin typeface="Arial" panose="020B0604020202020204" pitchFamily="34" charset="0"/>
                <a:cs typeface="Arial" panose="020B0604020202020204" pitchFamily="34" charset="0"/>
              </a:rPr>
              <a:t>So does that mean an investor whose deals always allows for a 10x ROI (if sales and profit goals are met) will actually earn ten times his or her money back over a typical 5-year horizon (an average annual compounded ROI of 60%)?</a:t>
            </a:r>
          </a:p>
          <a:p>
            <a:pPr marL="0" indent="0">
              <a:buNone/>
            </a:pPr>
            <a:endParaRPr lang="en-US" dirty="0"/>
          </a:p>
        </p:txBody>
      </p:sp>
      <p:sp>
        <p:nvSpPr>
          <p:cNvPr id="2" name="Slide Number Placeholder 1"/>
          <p:cNvSpPr>
            <a:spLocks noGrp="1"/>
          </p:cNvSpPr>
          <p:nvPr>
            <p:ph type="sldNum" sz="quarter" idx="12"/>
          </p:nvPr>
        </p:nvSpPr>
        <p:spPr/>
        <p:txBody>
          <a:bodyPr/>
          <a:lstStyle/>
          <a:p>
            <a:pPr>
              <a:defRPr/>
            </a:pPr>
            <a:r>
              <a:rPr lang="en-US" dirty="0"/>
              <a:t>Page </a:t>
            </a:r>
            <a:fld id="{C3367E57-490D-409F-A22D-AE22CDF725E5}" type="slidenum">
              <a:rPr lang="en-US" smtClean="0"/>
              <a:pPr>
                <a:defRPr/>
              </a:pPr>
              <a:t>14</a:t>
            </a:fld>
            <a:endParaRPr lang="en-US" dirty="0"/>
          </a:p>
        </p:txBody>
      </p:sp>
    </p:spTree>
    <p:extLst>
      <p:ext uri="{BB962C8B-B14F-4D97-AF65-F5344CB8AC3E}">
        <p14:creationId xmlns:p14="http://schemas.microsoft.com/office/powerpoint/2010/main" val="249612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Grp="1" noChangeArrowheads="1"/>
          </p:cNvSpPr>
          <p:nvPr>
            <p:ph type="title"/>
          </p:nvPr>
        </p:nvSpPr>
        <p:spPr bwMode="auto">
          <a:xfrm>
            <a:off x="685800" y="534448"/>
            <a:ext cx="7772400" cy="1293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spcBef>
                <a:spcPct val="40000"/>
              </a:spcBef>
              <a:buClr>
                <a:srgbClr val="FFCC00"/>
              </a:buClr>
              <a:buSzPct val="110000"/>
              <a:buBlip>
                <a:blip r:embed="rId3"/>
              </a:buBlip>
              <a:defRPr sz="3200">
                <a:solidFill>
                  <a:schemeClr val="tx1"/>
                </a:solidFill>
                <a:latin typeface="Arial" pitchFamily="34" charset="0"/>
              </a:defRPr>
            </a:lvl1pPr>
            <a:lvl2pPr marL="742950" indent="-285750" eaLnBrk="0" hangingPunct="0">
              <a:spcBef>
                <a:spcPct val="20000"/>
              </a:spcBef>
              <a:buClr>
                <a:srgbClr val="CC0000"/>
              </a:buClr>
              <a:buSzPct val="110000"/>
              <a:buFont typeface="Wingdings" pitchFamily="2" charset="2"/>
              <a:buBlip>
                <a:blip r:embed="rId4"/>
              </a:buBlip>
              <a:defRPr sz="3200">
                <a:solidFill>
                  <a:schemeClr val="tx1"/>
                </a:solidFill>
                <a:latin typeface="Arial" pitchFamily="34" charset="0"/>
              </a:defRPr>
            </a:lvl2pPr>
            <a:lvl3pPr marL="1143000" indent="-228600" eaLnBrk="0" hangingPunct="0">
              <a:spcBef>
                <a:spcPct val="20000"/>
              </a:spcBef>
              <a:buClr>
                <a:schemeClr val="hlink"/>
              </a:buClr>
              <a:buBlip>
                <a:blip r:embed="rId5"/>
              </a:buBlip>
              <a:defRPr sz="3200">
                <a:solidFill>
                  <a:schemeClr val="tx1"/>
                </a:solidFill>
                <a:latin typeface="Arial" pitchFamily="34" charset="0"/>
              </a:defRPr>
            </a:lvl3pPr>
            <a:lvl4pPr marL="1600200" indent="-228600" eaLnBrk="0" hangingPunct="0">
              <a:spcBef>
                <a:spcPct val="20000"/>
              </a:spcBef>
              <a:buClr>
                <a:schemeClr val="tx1"/>
              </a:buClr>
              <a:buChar char="•"/>
              <a:defRPr sz="3200">
                <a:solidFill>
                  <a:schemeClr val="tx1"/>
                </a:solidFill>
                <a:latin typeface="Arial" pitchFamily="34" charset="0"/>
              </a:defRPr>
            </a:lvl4pPr>
            <a:lvl5pPr marL="2057400" indent="-228600" eaLnBrk="0" hangingPunct="0">
              <a:spcBef>
                <a:spcPct val="20000"/>
              </a:spcBef>
              <a:buClr>
                <a:schemeClr val="tx1"/>
              </a:buClr>
              <a:buChar char="•"/>
              <a:defRPr sz="3200">
                <a:solidFill>
                  <a:schemeClr val="tx1"/>
                </a:solidFill>
                <a:latin typeface="Arial" pitchFamily="34" charset="0"/>
              </a:defRPr>
            </a:lvl5pPr>
            <a:lvl6pPr marL="2514600" indent="-228600" eaLnBrk="0" fontAlgn="base" hangingPunct="0">
              <a:spcBef>
                <a:spcPct val="20000"/>
              </a:spcBef>
              <a:spcAft>
                <a:spcPct val="0"/>
              </a:spcAft>
              <a:buClr>
                <a:schemeClr val="tx1"/>
              </a:buClr>
              <a:buChar char="•"/>
              <a:defRPr sz="3200">
                <a:solidFill>
                  <a:schemeClr val="tx1"/>
                </a:solidFill>
                <a:latin typeface="Arial" pitchFamily="34" charset="0"/>
              </a:defRPr>
            </a:lvl6pPr>
            <a:lvl7pPr marL="2971800" indent="-228600" eaLnBrk="0" fontAlgn="base" hangingPunct="0">
              <a:spcBef>
                <a:spcPct val="20000"/>
              </a:spcBef>
              <a:spcAft>
                <a:spcPct val="0"/>
              </a:spcAft>
              <a:buClr>
                <a:schemeClr val="tx1"/>
              </a:buClr>
              <a:buChar char="•"/>
              <a:defRPr sz="3200">
                <a:solidFill>
                  <a:schemeClr val="tx1"/>
                </a:solidFill>
                <a:latin typeface="Arial" pitchFamily="34" charset="0"/>
              </a:defRPr>
            </a:lvl7pPr>
            <a:lvl8pPr marL="3429000" indent="-228600" eaLnBrk="0" fontAlgn="base" hangingPunct="0">
              <a:spcBef>
                <a:spcPct val="20000"/>
              </a:spcBef>
              <a:spcAft>
                <a:spcPct val="0"/>
              </a:spcAft>
              <a:buClr>
                <a:schemeClr val="tx1"/>
              </a:buClr>
              <a:buChar char="•"/>
              <a:defRPr sz="3200">
                <a:solidFill>
                  <a:schemeClr val="tx1"/>
                </a:solidFill>
                <a:latin typeface="Arial" pitchFamily="34" charset="0"/>
              </a:defRPr>
            </a:lvl8pPr>
            <a:lvl9pPr marL="3886200" indent="-228600" eaLnBrk="0" fontAlgn="base" hangingPunct="0">
              <a:spcBef>
                <a:spcPct val="20000"/>
              </a:spcBef>
              <a:spcAft>
                <a:spcPct val="0"/>
              </a:spcAft>
              <a:buClr>
                <a:schemeClr val="tx1"/>
              </a:buClr>
              <a:buChar char="•"/>
              <a:defRPr sz="3200">
                <a:solidFill>
                  <a:schemeClr val="tx1"/>
                </a:solidFill>
                <a:latin typeface="Arial" pitchFamily="34" charset="0"/>
              </a:defRPr>
            </a:lvl9pPr>
          </a:lstStyle>
          <a:p>
            <a:pPr eaLnBrk="1" hangingPunct="1">
              <a:spcBef>
                <a:spcPct val="0"/>
              </a:spcBef>
              <a:buClrTx/>
              <a:buSzTx/>
              <a:buNone/>
            </a:pPr>
            <a:r>
              <a:rPr lang="en-US" sz="2600" dirty="0"/>
              <a:t>The more advanced the business development, the less execution risk for the investor, and therefor the greater percentage founders might expect to retain.</a:t>
            </a:r>
            <a:endParaRPr lang="en-US" altLang="en-US" sz="2600" dirty="0">
              <a:solidFill>
                <a:srgbClr val="FFCC00"/>
              </a:solidFill>
            </a:endParaRPr>
          </a:p>
        </p:txBody>
      </p:sp>
      <p:pic>
        <p:nvPicPr>
          <p:cNvPr id="3" name="Content Placeholder 2" descr="The graph shows that the more advanced a business concept in its development, the less execution risk for the investor, and therefor the greater percentage the founders might expect to retain.&#10;&#10;STAGES range from &quot;idea&quot; to &quot;Profit greater than $1 million&quot;. &#10;" title="GRAPH:  Ownership Retention with Equity Capital"/>
          <p:cNvPicPr>
            <a:picLocks noGrp="1" noChangeAspect="1"/>
          </p:cNvPicPr>
          <p:nvPr>
            <p:ph idx="1"/>
          </p:nvPr>
        </p:nvPicPr>
        <p:blipFill>
          <a:blip r:embed="rId6">
            <a:extLst>
              <a:ext uri="{28A0092B-C50C-407E-A947-70E740481C1C}">
                <a14:useLocalDpi xmlns:a14="http://schemas.microsoft.com/office/drawing/2010/main" val="0"/>
              </a:ext>
            </a:extLst>
          </a:blip>
          <a:stretch>
            <a:fillRect/>
          </a:stretch>
        </p:blipFill>
        <p:spPr>
          <a:xfrm>
            <a:off x="152400" y="2209800"/>
            <a:ext cx="8839200" cy="4351804"/>
          </a:xfrm>
        </p:spPr>
      </p:pic>
      <p:sp>
        <p:nvSpPr>
          <p:cNvPr id="5"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a:ln>
                  <a:noFill/>
                </a:ln>
                <a:solidFill>
                  <a:srgbClr val="FFFFFF"/>
                </a:solidFill>
                <a:effectLst/>
                <a:uLnTx/>
                <a:uFillTx/>
                <a:latin typeface="Arial"/>
                <a:ea typeface="+mn-ea"/>
                <a:cs typeface="+mn-cs"/>
              </a:rPr>
              <a:t>Page </a:t>
            </a:r>
            <a:fld id="{03352931-25C4-43B5-BB65-EDA1464D90C1}" type="slidenum">
              <a:rPr kumimoji="0" lang="en-US" sz="1000" b="0" i="0" u="none" strike="noStrike" kern="1200" cap="none" spc="0" normalizeH="0" baseline="0" noProof="0">
                <a:ln>
                  <a:noFill/>
                </a:ln>
                <a:solidFill>
                  <a:srgbClr val="FFFFFF"/>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0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138961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CC"/>
                </a:solidFill>
              </a:rPr>
              <a:t>Blank Slide</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pPr>
              <a:defRPr/>
            </a:pPr>
            <a:fld id="{C3367E57-490D-409F-A22D-AE22CDF725E5}" type="slidenum">
              <a:rPr lang="en-US" smtClean="0"/>
              <a:pPr>
                <a:defRPr/>
              </a:pPr>
              <a:t>3</a:t>
            </a:fld>
            <a:endParaRPr lang="en-US"/>
          </a:p>
        </p:txBody>
      </p:sp>
    </p:spTree>
    <p:extLst>
      <p:ext uri="{BB962C8B-B14F-4D97-AF65-F5344CB8AC3E}">
        <p14:creationId xmlns:p14="http://schemas.microsoft.com/office/powerpoint/2010/main" val="335917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381000" y="304800"/>
            <a:ext cx="8534400" cy="6019800"/>
          </a:xfrm>
        </p:spPr>
        <p:txBody>
          <a:bodyPr anchor="t"/>
          <a:lstStyle/>
          <a:p>
            <a:pPr algn="l"/>
            <a:r>
              <a:rPr lang="en-US" sz="2800" dirty="0">
                <a:solidFill>
                  <a:schemeClr val="bg1"/>
                </a:solidFill>
                <a:latin typeface="Arial" panose="020B0604020202020204" pitchFamily="34" charset="0"/>
                <a:cs typeface="Arial" panose="020B0604020202020204" pitchFamily="34" charset="0"/>
              </a:rPr>
              <a:t>No.  </a:t>
            </a:r>
            <a:r>
              <a:rPr lang="en-US" altLang="en-US" sz="2800" dirty="0">
                <a:solidFill>
                  <a:schemeClr val="bg1"/>
                </a:solidFill>
                <a:latin typeface="Arial" charset="0"/>
              </a:rPr>
              <a:t>Assume a $1 Million Investment in each of 10 startups ($10m total), with terms that provide a 10x on each investment, IF the profit goals are met.</a:t>
            </a: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br>
              <a:rPr lang="en-US" altLang="en-US" sz="2800" dirty="0">
                <a:solidFill>
                  <a:schemeClr val="bg1"/>
                </a:solidFill>
                <a:latin typeface="Arial" charset="0"/>
              </a:rPr>
            </a:br>
            <a:r>
              <a:rPr lang="en-US" sz="2800" dirty="0">
                <a:solidFill>
                  <a:srgbClr val="FFCC00"/>
                </a:solidFill>
                <a:latin typeface="Arial" panose="020B0604020202020204" pitchFamily="34" charset="0"/>
                <a:cs typeface="Arial" panose="020B0604020202020204" pitchFamily="34" charset="0"/>
              </a:rPr>
              <a:t>How did we do?  What was our actual I/Y?</a:t>
            </a:r>
            <a:br>
              <a:rPr lang="en-US" sz="2800" dirty="0">
                <a:solidFill>
                  <a:srgbClr val="FFCC00"/>
                </a:solidFill>
                <a:latin typeface="Arial" panose="020B0604020202020204" pitchFamily="34" charset="0"/>
                <a:cs typeface="Arial" panose="020B0604020202020204" pitchFamily="34" charset="0"/>
              </a:rPr>
            </a:br>
            <a:r>
              <a:rPr lang="en-US" sz="2400" dirty="0">
                <a:solidFill>
                  <a:schemeClr val="bg1"/>
                </a:solidFill>
                <a:latin typeface="Arial" panose="020B0604020202020204" pitchFamily="34" charset="0"/>
                <a:cs typeface="Arial" panose="020B0604020202020204" pitchFamily="34" charset="0"/>
              </a:rPr>
              <a:t>PV=           N=           </a:t>
            </a:r>
            <a:r>
              <a:rPr lang="en-US" sz="2400" dirty="0" err="1">
                <a:solidFill>
                  <a:schemeClr val="bg1"/>
                </a:solidFill>
                <a:latin typeface="Arial" panose="020B0604020202020204" pitchFamily="34" charset="0"/>
                <a:cs typeface="Arial" panose="020B0604020202020204" pitchFamily="34" charset="0"/>
              </a:rPr>
              <a:t>FV</a:t>
            </a:r>
            <a:r>
              <a:rPr lang="en-US" sz="2400" dirty="0">
                <a:solidFill>
                  <a:schemeClr val="bg1"/>
                </a:solidFill>
                <a:latin typeface="Arial" panose="020B0604020202020204" pitchFamily="34" charset="0"/>
                <a:cs typeface="Arial" panose="020B0604020202020204" pitchFamily="34" charset="0"/>
              </a:rPr>
              <a:t>=        </a:t>
            </a:r>
            <a:r>
              <a:rPr lang="en-US" sz="2400" dirty="0" err="1">
                <a:solidFill>
                  <a:schemeClr val="bg1"/>
                </a:solidFill>
                <a:latin typeface="Arial" panose="020B0604020202020204" pitchFamily="34" charset="0"/>
                <a:cs typeface="Arial" panose="020B0604020202020204" pitchFamily="34" charset="0"/>
              </a:rPr>
              <a:t>PMT</a:t>
            </a:r>
            <a:r>
              <a:rPr lang="en-US" sz="2400" dirty="0">
                <a:solidFill>
                  <a:schemeClr val="bg1"/>
                </a:solidFill>
                <a:latin typeface="Arial" panose="020B0604020202020204" pitchFamily="34" charset="0"/>
                <a:cs typeface="Arial" panose="020B0604020202020204" pitchFamily="34" charset="0"/>
              </a:rPr>
              <a:t> = 0         </a:t>
            </a:r>
            <a:r>
              <a:rPr lang="en-US" sz="2400" dirty="0" err="1">
                <a:solidFill>
                  <a:schemeClr val="bg1"/>
                </a:solidFill>
                <a:latin typeface="Arial" panose="020B0604020202020204" pitchFamily="34" charset="0"/>
                <a:cs typeface="Arial" panose="020B0604020202020204" pitchFamily="34" charset="0"/>
              </a:rPr>
              <a:t>CMT</a:t>
            </a:r>
            <a:r>
              <a:rPr lang="en-US" sz="2400" dirty="0">
                <a:solidFill>
                  <a:schemeClr val="bg1"/>
                </a:solidFill>
                <a:latin typeface="Arial" panose="020B0604020202020204" pitchFamily="34" charset="0"/>
                <a:cs typeface="Arial" panose="020B0604020202020204" pitchFamily="34" charset="0"/>
              </a:rPr>
              <a:t>  I/Y  = __ %</a:t>
            </a:r>
            <a:br>
              <a:rPr lang="en-US" altLang="en-US" sz="2800" dirty="0">
                <a:solidFill>
                  <a:schemeClr val="bg1"/>
                </a:solidFill>
                <a:latin typeface="Arial" charset="0"/>
              </a:rPr>
            </a:br>
            <a:endParaRPr lang="en-US" altLang="en-US" sz="2800" dirty="0">
              <a:solidFill>
                <a:schemeClr val="bg1"/>
              </a:solidFill>
              <a:latin typeface="Arial" charset="0"/>
            </a:endParaRPr>
          </a:p>
        </p:txBody>
      </p:sp>
      <p:pic>
        <p:nvPicPr>
          <p:cNvPr id="6" name="Content Placeholder 5" descr="This chart shows a typical AVERAGE return in 5 years on a portfolio of 10 company investments.  In this example, the investor earned $18 million total on $10 million of investment (10 companies at $1 million each) for an average IRR of 12.5%." title="CHART: Typical returns on an equity investment portfolio"/>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304800" y="1752600"/>
            <a:ext cx="8400014" cy="3581400"/>
          </a:xfrm>
        </p:spPr>
      </p:pic>
      <p:sp>
        <p:nvSpPr>
          <p:cNvPr id="35" name="Slide Number Placeholder 4"/>
          <p:cNvSpPr>
            <a:spLocks noGrp="1"/>
          </p:cNvSpPr>
          <p:nvPr>
            <p:ph type="sldNum" sz="quarter" idx="10"/>
          </p:nvPr>
        </p:nvSpPr>
        <p:spPr/>
        <p:txBody>
          <a:bodyPr/>
          <a:lstStyle/>
          <a:p>
            <a:pPr>
              <a:defRPr/>
            </a:pPr>
            <a:r>
              <a:rPr lang="en-US" dirty="0"/>
              <a:t>Page </a:t>
            </a:r>
            <a:fld id="{FB3C738C-24FA-4C94-B796-35F5551B38A3}" type="slidenum">
              <a:rPr lang="en-US"/>
              <a:pPr>
                <a:defRPr/>
              </a:pPr>
              <a:t>4</a:t>
            </a:fld>
            <a:endParaRPr lang="en-US" dirty="0"/>
          </a:p>
        </p:txBody>
      </p:sp>
    </p:spTree>
    <p:extLst>
      <p:ext uri="{BB962C8B-B14F-4D97-AF65-F5344CB8AC3E}">
        <p14:creationId xmlns:p14="http://schemas.microsoft.com/office/powerpoint/2010/main" val="1049763641"/>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1219200"/>
            <a:ext cx="7772400" cy="1143000"/>
          </a:xfrm>
        </p:spPr>
        <p:txBody>
          <a:bodyPr/>
          <a:lstStyle/>
          <a:p>
            <a:r>
              <a:rPr lang="en-US" sz="3200" dirty="0">
                <a:solidFill>
                  <a:schemeClr val="bg1"/>
                </a:solidFill>
                <a:latin typeface="Arial" panose="020B0604020202020204" pitchFamily="34" charset="0"/>
                <a:cs typeface="Arial" panose="020B0604020202020204" pitchFamily="34" charset="0"/>
              </a:rPr>
              <a:t>So how do we structure an offering calculated to provide a 10X return?</a:t>
            </a:r>
            <a:endParaRPr lang="en-US" sz="3200" dirty="0"/>
          </a:p>
        </p:txBody>
      </p:sp>
      <p:sp>
        <p:nvSpPr>
          <p:cNvPr id="2" name="Slide Number Placeholder 1"/>
          <p:cNvSpPr>
            <a:spLocks noGrp="1"/>
          </p:cNvSpPr>
          <p:nvPr>
            <p:ph type="sldNum" sz="quarter" idx="12"/>
          </p:nvPr>
        </p:nvSpPr>
        <p:spPr/>
        <p:txBody>
          <a:bodyPr/>
          <a:lstStyle/>
          <a:p>
            <a:pPr>
              <a:defRPr/>
            </a:pPr>
            <a:r>
              <a:rPr lang="en-US" dirty="0"/>
              <a:t>Page </a:t>
            </a:r>
            <a:fld id="{C3367E57-490D-409F-A22D-AE22CDF725E5}" type="slidenum">
              <a:rPr lang="en-US" smtClean="0"/>
              <a:pPr>
                <a:defRPr/>
              </a:pPr>
              <a:t>5</a:t>
            </a:fld>
            <a:endParaRPr lang="en-US" dirty="0"/>
          </a:p>
        </p:txBody>
      </p:sp>
    </p:spTree>
    <p:extLst>
      <p:ext uri="{BB962C8B-B14F-4D97-AF65-F5344CB8AC3E}">
        <p14:creationId xmlns:p14="http://schemas.microsoft.com/office/powerpoint/2010/main" val="303312019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1143000"/>
          </a:xfrm>
        </p:spPr>
        <p:txBody>
          <a:bodyPr/>
          <a:lstStyle/>
          <a:p>
            <a:r>
              <a:rPr lang="en-US" altLang="en-US" sz="3200" kern="1200" dirty="0">
                <a:solidFill>
                  <a:schemeClr val="bg1"/>
                </a:solidFill>
                <a:latin typeface="Arial" panose="020B0604020202020204" pitchFamily="34" charset="0"/>
                <a:cs typeface="Arial" panose="020B0604020202020204" pitchFamily="34" charset="0"/>
              </a:rPr>
              <a:t>“X” Return on Investment Method Made Easy</a:t>
            </a:r>
            <a:endParaRPr lang="en-US" sz="3200" dirty="0">
              <a:solidFill>
                <a:schemeClr val="bg1"/>
              </a:solidFill>
            </a:endParaRPr>
          </a:p>
        </p:txBody>
      </p:sp>
      <p:sp>
        <p:nvSpPr>
          <p:cNvPr id="3" name="Content Placeholder 2"/>
          <p:cNvSpPr>
            <a:spLocks noGrp="1"/>
          </p:cNvSpPr>
          <p:nvPr>
            <p:ph idx="1"/>
          </p:nvPr>
        </p:nvSpPr>
        <p:spPr>
          <a:xfrm>
            <a:off x="304800" y="1676400"/>
            <a:ext cx="8686800" cy="4953000"/>
          </a:xfrm>
        </p:spPr>
        <p:txBody>
          <a:bodyPr/>
          <a:lstStyle/>
          <a:p>
            <a:pPr eaLnBrk="1" fontAlgn="auto" hangingPunct="1">
              <a:spcAft>
                <a:spcPts val="0"/>
              </a:spcAft>
              <a:buFont typeface="Arial"/>
              <a:buChar char="•"/>
              <a:defRPr/>
            </a:pPr>
            <a:r>
              <a:rPr lang="en-US" sz="2600" dirty="0">
                <a:solidFill>
                  <a:schemeClr val="bg1"/>
                </a:solidFill>
                <a:latin typeface="Arial" panose="020B0604020202020204" pitchFamily="34" charset="0"/>
                <a:cs typeface="Arial" panose="020B0604020202020204" pitchFamily="34" charset="0"/>
              </a:rPr>
              <a:t>Determine the potential value of company at exit </a:t>
            </a:r>
            <a:br>
              <a:rPr lang="en-US" sz="2600" dirty="0">
                <a:solidFill>
                  <a:schemeClr val="bg1"/>
                </a:solidFill>
                <a:latin typeface="Arial" panose="020B0604020202020204" pitchFamily="34" charset="0"/>
                <a:cs typeface="Arial" panose="020B0604020202020204" pitchFamily="34" charset="0"/>
              </a:rPr>
            </a:br>
            <a:r>
              <a:rPr lang="en-US" sz="2600" dirty="0">
                <a:solidFill>
                  <a:schemeClr val="bg1"/>
                </a:solidFill>
                <a:latin typeface="Arial" panose="020B0604020202020204" pitchFamily="34" charset="0"/>
                <a:cs typeface="Arial" panose="020B0604020202020204" pitchFamily="34" charset="0"/>
              </a:rPr>
              <a:t>(“terminal value”  AKA  </a:t>
            </a:r>
            <a:r>
              <a:rPr lang="en-US" sz="2600" dirty="0" err="1">
                <a:solidFill>
                  <a:srgbClr val="FFCC00"/>
                </a:solidFill>
                <a:latin typeface="Arial" panose="020B0604020202020204" pitchFamily="34" charset="0"/>
                <a:cs typeface="Arial" panose="020B0604020202020204" pitchFamily="34" charset="0"/>
              </a:rPr>
              <a:t>FV</a:t>
            </a:r>
            <a:r>
              <a:rPr lang="en-US" sz="2600" dirty="0">
                <a:solidFill>
                  <a:schemeClr val="bg1"/>
                </a:solidFill>
                <a:latin typeface="Arial" panose="020B0604020202020204" pitchFamily="34" charset="0"/>
                <a:cs typeface="Arial" panose="020B0604020202020204" pitchFamily="34" charset="0"/>
              </a:rPr>
              <a:t>)  for example, </a:t>
            </a:r>
            <a:r>
              <a:rPr lang="en-US" sz="2600" b="1" dirty="0">
                <a:solidFill>
                  <a:srgbClr val="FFCC00"/>
                </a:solidFill>
                <a:latin typeface="Arial" panose="020B0604020202020204" pitchFamily="34" charset="0"/>
                <a:cs typeface="Arial" panose="020B0604020202020204" pitchFamily="34" charset="0"/>
              </a:rPr>
              <a:t>$ 20 </a:t>
            </a:r>
            <a:r>
              <a:rPr lang="en-US" sz="2600" dirty="0">
                <a:solidFill>
                  <a:srgbClr val="FFCC00"/>
                </a:solidFill>
                <a:latin typeface="Arial" panose="020B0604020202020204" pitchFamily="34" charset="0"/>
                <a:cs typeface="Arial" panose="020B0604020202020204" pitchFamily="34" charset="0"/>
              </a:rPr>
              <a:t>million</a:t>
            </a:r>
            <a:br>
              <a:rPr lang="en-US" sz="2600" b="1" dirty="0">
                <a:solidFill>
                  <a:srgbClr val="FFCC00"/>
                </a:solidFill>
                <a:latin typeface="Arial" panose="020B0604020202020204" pitchFamily="34" charset="0"/>
                <a:cs typeface="Arial" panose="020B0604020202020204" pitchFamily="34" charset="0"/>
              </a:rPr>
            </a:br>
            <a:endParaRPr lang="en-US" sz="1600" b="1" dirty="0">
              <a:solidFill>
                <a:srgbClr val="FFCC00"/>
              </a:solidFill>
              <a:latin typeface="Arial" panose="020B0604020202020204" pitchFamily="34" charset="0"/>
              <a:cs typeface="Arial" panose="020B0604020202020204" pitchFamily="34" charset="0"/>
            </a:endParaRPr>
          </a:p>
          <a:p>
            <a:pPr eaLnBrk="1" fontAlgn="auto" hangingPunct="1">
              <a:spcAft>
                <a:spcPts val="0"/>
              </a:spcAft>
              <a:buFont typeface="Arial"/>
              <a:buChar char="•"/>
              <a:defRPr/>
            </a:pPr>
            <a:r>
              <a:rPr lang="en-US" sz="2600" dirty="0">
                <a:solidFill>
                  <a:schemeClr val="bg1"/>
                </a:solidFill>
                <a:latin typeface="Arial" panose="020B0604020202020204" pitchFamily="34" charset="0"/>
                <a:cs typeface="Arial" panose="020B0604020202020204" pitchFamily="34" charset="0"/>
              </a:rPr>
              <a:t>Determine the return on investment required: e.g. </a:t>
            </a:r>
            <a:r>
              <a:rPr lang="en-US" sz="2600" b="1" dirty="0">
                <a:solidFill>
                  <a:srgbClr val="FF99FF"/>
                </a:solidFill>
                <a:latin typeface="Arial" panose="020B0604020202020204" pitchFamily="34" charset="0"/>
                <a:cs typeface="Arial" panose="020B0604020202020204" pitchFamily="34" charset="0"/>
              </a:rPr>
              <a:t>10X</a:t>
            </a:r>
            <a:br>
              <a:rPr lang="en-US" sz="2600" b="1" dirty="0">
                <a:solidFill>
                  <a:srgbClr val="FF99FF"/>
                </a:solidFill>
                <a:latin typeface="Arial" panose="020B0604020202020204" pitchFamily="34" charset="0"/>
                <a:cs typeface="Arial" panose="020B0604020202020204" pitchFamily="34" charset="0"/>
              </a:rPr>
            </a:br>
            <a:endParaRPr lang="en-US" sz="2400" b="1" dirty="0">
              <a:solidFill>
                <a:srgbClr val="FFCC00"/>
              </a:solidFill>
              <a:latin typeface="Arial" panose="020B0604020202020204" pitchFamily="34" charset="0"/>
              <a:cs typeface="Arial" panose="020B0604020202020204" pitchFamily="34" charset="0"/>
            </a:endParaRPr>
          </a:p>
          <a:p>
            <a:pPr eaLnBrk="1" fontAlgn="auto" hangingPunct="1">
              <a:spcAft>
                <a:spcPts val="0"/>
              </a:spcAft>
              <a:buFont typeface="Arial"/>
              <a:buChar char="•"/>
              <a:defRPr/>
            </a:pPr>
            <a:r>
              <a:rPr lang="en-US" sz="2600" dirty="0">
                <a:solidFill>
                  <a:schemeClr val="bg1"/>
                </a:solidFill>
                <a:latin typeface="Arial" panose="020B0604020202020204" pitchFamily="34" charset="0"/>
                <a:cs typeface="Arial" panose="020B0604020202020204" pitchFamily="34" charset="0"/>
              </a:rPr>
              <a:t>Calculate </a:t>
            </a:r>
            <a:r>
              <a:rPr lang="en-US" sz="2600" b="1" dirty="0">
                <a:solidFill>
                  <a:schemeClr val="bg1"/>
                </a:solidFill>
                <a:latin typeface="Arial" panose="020B0604020202020204" pitchFamily="34" charset="0"/>
                <a:cs typeface="Arial" panose="020B0604020202020204" pitchFamily="34" charset="0"/>
              </a:rPr>
              <a:t>PV</a:t>
            </a:r>
            <a:r>
              <a:rPr lang="en-US" sz="2600" dirty="0">
                <a:solidFill>
                  <a:schemeClr val="bg1"/>
                </a:solidFill>
                <a:latin typeface="Arial" panose="020B0604020202020204" pitchFamily="34" charset="0"/>
                <a:cs typeface="Arial" panose="020B0604020202020204" pitchFamily="34" charset="0"/>
              </a:rPr>
              <a:t> (</a:t>
            </a:r>
            <a:r>
              <a:rPr lang="en-US" sz="2600" u="sng" dirty="0">
                <a:solidFill>
                  <a:schemeClr val="bg1"/>
                </a:solidFill>
                <a:latin typeface="Arial" panose="020B0604020202020204" pitchFamily="34" charset="0"/>
                <a:cs typeface="Arial" panose="020B0604020202020204" pitchFamily="34" charset="0"/>
              </a:rPr>
              <a:t>Post-Money </a:t>
            </a:r>
            <a:r>
              <a:rPr lang="en-US" sz="2600" u="sng" dirty="0" err="1">
                <a:solidFill>
                  <a:schemeClr val="bg1"/>
                </a:solidFill>
                <a:latin typeface="Arial" panose="020B0604020202020204" pitchFamily="34" charset="0"/>
                <a:cs typeface="Arial" panose="020B0604020202020204" pitchFamily="34" charset="0"/>
              </a:rPr>
              <a:t>val</a:t>
            </a:r>
            <a:r>
              <a:rPr lang="en-US" sz="2600" dirty="0">
                <a:solidFill>
                  <a:schemeClr val="bg1"/>
                </a:solidFill>
                <a:latin typeface="Arial" panose="020B0604020202020204" pitchFamily="34" charset="0"/>
                <a:cs typeface="Arial" panose="020B0604020202020204" pitchFamily="34" charset="0"/>
              </a:rPr>
              <a:t>):   </a:t>
            </a:r>
            <a:r>
              <a:rPr lang="en-US" sz="2600" b="1" dirty="0">
                <a:solidFill>
                  <a:srgbClr val="FFCC00"/>
                </a:solidFill>
                <a:latin typeface="Arial" panose="020B0604020202020204" pitchFamily="34" charset="0"/>
                <a:cs typeface="Arial" panose="020B0604020202020204" pitchFamily="34" charset="0"/>
              </a:rPr>
              <a:t>$ 20m </a:t>
            </a:r>
            <a:r>
              <a:rPr lang="en-US" sz="2600" dirty="0">
                <a:solidFill>
                  <a:schemeClr val="bg1"/>
                </a:solidFill>
                <a:latin typeface="Arial" panose="020B0604020202020204" pitchFamily="34" charset="0"/>
                <a:cs typeface="Arial" panose="020B0604020202020204" pitchFamily="34" charset="0"/>
              </a:rPr>
              <a:t>/</a:t>
            </a:r>
            <a:r>
              <a:rPr lang="en-US" sz="2600" b="1" dirty="0">
                <a:solidFill>
                  <a:srgbClr val="FF99FF"/>
                </a:solidFill>
                <a:latin typeface="Arial" panose="020B0604020202020204" pitchFamily="34" charset="0"/>
                <a:cs typeface="Arial" panose="020B0604020202020204" pitchFamily="34" charset="0"/>
              </a:rPr>
              <a:t>10X</a:t>
            </a:r>
            <a:r>
              <a:rPr lang="en-US" sz="2600" dirty="0">
                <a:solidFill>
                  <a:schemeClr val="bg1"/>
                </a:solidFill>
                <a:latin typeface="Arial" panose="020B0604020202020204" pitchFamily="34" charset="0"/>
                <a:cs typeface="Arial" panose="020B0604020202020204" pitchFamily="34" charset="0"/>
              </a:rPr>
              <a:t> = </a:t>
            </a:r>
            <a:r>
              <a:rPr lang="en-US" sz="2600" b="1" dirty="0">
                <a:solidFill>
                  <a:srgbClr val="FFCC00"/>
                </a:solidFill>
                <a:latin typeface="Arial" panose="020B0604020202020204" pitchFamily="34" charset="0"/>
                <a:cs typeface="Arial" panose="020B0604020202020204" pitchFamily="34" charset="0"/>
              </a:rPr>
              <a:t>$ 2 m</a:t>
            </a:r>
            <a:br>
              <a:rPr lang="en-US" sz="2600" b="1" dirty="0">
                <a:solidFill>
                  <a:srgbClr val="FFCC00"/>
                </a:solidFill>
                <a:latin typeface="Arial" panose="020B0604020202020204" pitchFamily="34" charset="0"/>
                <a:cs typeface="Arial" panose="020B0604020202020204" pitchFamily="34" charset="0"/>
              </a:rPr>
            </a:br>
            <a:br>
              <a:rPr lang="en-US" sz="2600" b="1" dirty="0">
                <a:solidFill>
                  <a:srgbClr val="FFCC00"/>
                </a:solidFill>
                <a:latin typeface="Arial" panose="020B0604020202020204" pitchFamily="34" charset="0"/>
                <a:cs typeface="Arial" panose="020B0604020202020204" pitchFamily="34" charset="0"/>
              </a:rPr>
            </a:br>
            <a:r>
              <a:rPr lang="en-US" sz="2600" b="1" dirty="0">
                <a:solidFill>
                  <a:srgbClr val="99FF99"/>
                </a:solidFill>
                <a:latin typeface="Arial" panose="020B0604020202020204" pitchFamily="34" charset="0"/>
                <a:cs typeface="Arial" panose="020B0604020202020204" pitchFamily="34" charset="0"/>
              </a:rPr>
              <a:t>Why should PV be “Post”?</a:t>
            </a:r>
            <a:br>
              <a:rPr lang="en-US" sz="2600" b="1" dirty="0">
                <a:solidFill>
                  <a:srgbClr val="99FF99"/>
                </a:solidFill>
                <a:latin typeface="Arial" panose="020B0604020202020204" pitchFamily="34" charset="0"/>
                <a:cs typeface="Arial" panose="020B0604020202020204" pitchFamily="34" charset="0"/>
              </a:rPr>
            </a:br>
            <a:endParaRPr lang="en-US" sz="2600" dirty="0">
              <a:solidFill>
                <a:srgbClr val="99FF99"/>
              </a:solidFill>
              <a:latin typeface="Arial" panose="020B0604020202020204" pitchFamily="34" charset="0"/>
              <a:cs typeface="Arial" panose="020B0604020202020204" pitchFamily="34" charset="0"/>
            </a:endParaRPr>
          </a:p>
          <a:p>
            <a:pPr eaLnBrk="1" fontAlgn="auto" hangingPunct="1">
              <a:spcAft>
                <a:spcPts val="0"/>
              </a:spcAft>
              <a:buFont typeface="Arial"/>
              <a:buChar char="•"/>
              <a:defRPr/>
            </a:pPr>
            <a:r>
              <a:rPr lang="en-US" sz="2600" dirty="0">
                <a:solidFill>
                  <a:schemeClr val="bg1"/>
                </a:solidFill>
                <a:latin typeface="Arial" panose="020B0604020202020204" pitchFamily="34" charset="0"/>
                <a:cs typeface="Arial" panose="020B0604020202020204" pitchFamily="34" charset="0"/>
              </a:rPr>
              <a:t>If size of investment is </a:t>
            </a:r>
            <a:r>
              <a:rPr lang="en-US" sz="2600" b="1" dirty="0">
                <a:solidFill>
                  <a:srgbClr val="99FF99"/>
                </a:solidFill>
                <a:latin typeface="Arial" panose="020B0604020202020204" pitchFamily="34" charset="0"/>
                <a:cs typeface="Arial" panose="020B0604020202020204" pitchFamily="34" charset="0"/>
              </a:rPr>
              <a:t>$ 1 m</a:t>
            </a:r>
            <a:br>
              <a:rPr lang="en-US" sz="2600" b="1" dirty="0">
                <a:solidFill>
                  <a:srgbClr val="99FF99"/>
                </a:solidFill>
                <a:latin typeface="Arial" panose="020B0604020202020204" pitchFamily="34" charset="0"/>
                <a:cs typeface="Arial" panose="020B0604020202020204" pitchFamily="34" charset="0"/>
              </a:rPr>
            </a:br>
            <a:r>
              <a:rPr lang="en-US" sz="2600" dirty="0">
                <a:solidFill>
                  <a:schemeClr val="bg1"/>
                </a:solidFill>
                <a:latin typeface="Arial" panose="020B0604020202020204" pitchFamily="34" charset="0"/>
                <a:cs typeface="Arial" panose="020B0604020202020204" pitchFamily="34" charset="0"/>
              </a:rPr>
              <a:t>then fair ownership for investors is ______ %</a:t>
            </a:r>
          </a:p>
          <a:p>
            <a:pPr marL="0" indent="0">
              <a:buNone/>
            </a:pPr>
            <a:endParaRPr lang="en-US" sz="2800" dirty="0">
              <a:solidFill>
                <a:schemeClr val="bg1"/>
              </a:solidFill>
            </a:endParaRPr>
          </a:p>
        </p:txBody>
      </p:sp>
      <p:sp>
        <p:nvSpPr>
          <p:cNvPr id="4" name="Slide Number Placeholder 3"/>
          <p:cNvSpPr>
            <a:spLocks noGrp="1"/>
          </p:cNvSpPr>
          <p:nvPr>
            <p:ph type="sldNum" sz="quarter" idx="12"/>
          </p:nvPr>
        </p:nvSpPr>
        <p:spPr/>
        <p:txBody>
          <a:bodyPr/>
          <a:lstStyle/>
          <a:p>
            <a:pPr>
              <a:defRPr/>
            </a:pPr>
            <a:fld id="{C3367E57-490D-409F-A22D-AE22CDF725E5}" type="slidenum">
              <a:rPr lang="en-US" smtClean="0"/>
              <a:pPr>
                <a:defRPr/>
              </a:pPr>
              <a:t>6</a:t>
            </a:fld>
            <a:endParaRPr lang="en-US"/>
          </a:p>
        </p:txBody>
      </p:sp>
    </p:spTree>
    <p:extLst>
      <p:ext uri="{BB962C8B-B14F-4D97-AF65-F5344CB8AC3E}">
        <p14:creationId xmlns:p14="http://schemas.microsoft.com/office/powerpoint/2010/main" val="1897898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04800" y="228600"/>
            <a:ext cx="8763000" cy="1219200"/>
          </a:xfrm>
        </p:spPr>
        <p:txBody>
          <a:bodyPr/>
          <a:lstStyle/>
          <a:p>
            <a:pPr algn="l" eaLnBrk="1" hangingPunct="1"/>
            <a:r>
              <a:rPr lang="en-US" altLang="en-US" sz="3000" dirty="0">
                <a:solidFill>
                  <a:srgbClr val="FFCC00"/>
                </a:solidFill>
                <a:latin typeface="Arial" charset="0"/>
              </a:rPr>
              <a:t>2.  Rule of Thumb Based on Investor’s Experience</a:t>
            </a:r>
            <a:endParaRPr lang="en-US" sz="2800" dirty="0">
              <a:solidFill>
                <a:schemeClr val="bg1"/>
              </a:solidFill>
            </a:endParaRPr>
          </a:p>
        </p:txBody>
      </p:sp>
      <p:sp>
        <p:nvSpPr>
          <p:cNvPr id="35" name="Slide Number Placeholder 4"/>
          <p:cNvSpPr>
            <a:spLocks noGrp="1"/>
          </p:cNvSpPr>
          <p:nvPr>
            <p:ph type="sldNum" sz="quarter" idx="12"/>
          </p:nvPr>
        </p:nvSpPr>
        <p:spPr/>
        <p:txBody>
          <a:bodyPr/>
          <a:lstStyle/>
          <a:p>
            <a:pPr>
              <a:defRPr/>
            </a:pPr>
            <a:r>
              <a:rPr lang="en-US" dirty="0"/>
              <a:t>Page </a:t>
            </a:r>
            <a:fld id="{FB3C738C-24FA-4C94-B796-35F5551B38A3}" type="slidenum">
              <a:rPr lang="en-US"/>
              <a:pPr>
                <a:defRPr/>
              </a:pPr>
              <a:t>7</a:t>
            </a:fld>
            <a:endParaRPr lang="en-US" dirty="0"/>
          </a:p>
        </p:txBody>
      </p:sp>
      <p:sp>
        <p:nvSpPr>
          <p:cNvPr id="3" name="Content Placeholder 2"/>
          <p:cNvSpPr>
            <a:spLocks noGrp="1"/>
          </p:cNvSpPr>
          <p:nvPr>
            <p:ph idx="1"/>
          </p:nvPr>
        </p:nvSpPr>
        <p:spPr>
          <a:xfrm>
            <a:off x="304800" y="1752600"/>
            <a:ext cx="8763000" cy="4114800"/>
          </a:xfrm>
        </p:spPr>
        <p:txBody>
          <a:bodyPr/>
          <a:lstStyle/>
          <a:p>
            <a:pPr marL="0" indent="0">
              <a:buNone/>
            </a:pPr>
            <a:r>
              <a:rPr lang="en-US" altLang="en-US" sz="2800" dirty="0">
                <a:solidFill>
                  <a:schemeClr val="bg1"/>
                </a:solidFill>
                <a:latin typeface="Arial" charset="0"/>
              </a:rPr>
              <a:t>Many angel investors feel that based on their track record they need a Y% stake in every portfolio company in order for them to meet their ROI goal; And to own enough of company to have some influence over decisions.</a:t>
            </a:r>
          </a:p>
          <a:p>
            <a:pPr marL="0" indent="0">
              <a:buNone/>
            </a:pPr>
            <a:endParaRPr lang="en-US" sz="2800" dirty="0">
              <a:solidFill>
                <a:schemeClr val="bg1"/>
              </a:solidFill>
              <a:latin typeface="Arial" charset="0"/>
            </a:endParaRPr>
          </a:p>
          <a:p>
            <a:pPr marL="0" indent="0">
              <a:buNone/>
            </a:pPr>
            <a:r>
              <a:rPr lang="en-US" sz="2800" dirty="0">
                <a:solidFill>
                  <a:schemeClr val="bg1"/>
                </a:solidFill>
                <a:latin typeface="Arial" charset="0"/>
              </a:rPr>
              <a:t>You can see this rule of thumb at play on Shark Tank.</a:t>
            </a:r>
            <a:endParaRPr lang="en-US" sz="2800" dirty="0"/>
          </a:p>
        </p:txBody>
      </p:sp>
    </p:spTree>
    <p:extLst>
      <p:ext uri="{BB962C8B-B14F-4D97-AF65-F5344CB8AC3E}">
        <p14:creationId xmlns:p14="http://schemas.microsoft.com/office/powerpoint/2010/main" val="2476069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04800" y="228600"/>
            <a:ext cx="8763000" cy="1219200"/>
          </a:xfrm>
        </p:spPr>
        <p:txBody>
          <a:bodyPr/>
          <a:lstStyle/>
          <a:p>
            <a:pPr algn="l" eaLnBrk="1" hangingPunct="1"/>
            <a:r>
              <a:rPr lang="en-US" altLang="en-US" sz="3000" dirty="0">
                <a:solidFill>
                  <a:srgbClr val="FFCC00"/>
                </a:solidFill>
                <a:latin typeface="Arial" charset="0"/>
              </a:rPr>
              <a:t>EFFECT OF SUPPLY AND DEMAND </a:t>
            </a:r>
            <a:br>
              <a:rPr lang="en-US" altLang="en-US" sz="3000" dirty="0">
                <a:solidFill>
                  <a:schemeClr val="bg1"/>
                </a:solidFill>
                <a:latin typeface="Arial" charset="0"/>
              </a:rPr>
            </a:br>
            <a:r>
              <a:rPr lang="en-US" altLang="en-US" sz="3000" dirty="0">
                <a:solidFill>
                  <a:schemeClr val="bg1"/>
                </a:solidFill>
                <a:latin typeface="Arial" charset="0"/>
              </a:rPr>
              <a:t>on Average Percentage Allocation to Investors</a:t>
            </a:r>
            <a:endParaRPr lang="en-US" sz="2800" dirty="0">
              <a:solidFill>
                <a:schemeClr val="bg1"/>
              </a:solidFill>
            </a:endParaRPr>
          </a:p>
        </p:txBody>
      </p:sp>
      <p:sp>
        <p:nvSpPr>
          <p:cNvPr id="35" name="Slide Number Placeholder 4"/>
          <p:cNvSpPr>
            <a:spLocks noGrp="1"/>
          </p:cNvSpPr>
          <p:nvPr>
            <p:ph type="sldNum" sz="quarter" idx="12"/>
          </p:nvPr>
        </p:nvSpPr>
        <p:spPr/>
        <p:txBody>
          <a:bodyPr/>
          <a:lstStyle/>
          <a:p>
            <a:pPr>
              <a:defRPr/>
            </a:pPr>
            <a:r>
              <a:rPr lang="en-US" dirty="0"/>
              <a:t>Page </a:t>
            </a:r>
            <a:fld id="{FB3C738C-24FA-4C94-B796-35F5551B38A3}" type="slidenum">
              <a:rPr lang="en-US"/>
              <a:pPr>
                <a:defRPr/>
              </a:pPr>
              <a:t>8</a:t>
            </a:fld>
            <a:endParaRPr lang="en-US" dirty="0"/>
          </a:p>
        </p:txBody>
      </p:sp>
      <p:sp>
        <p:nvSpPr>
          <p:cNvPr id="3" name="Content Placeholder 2"/>
          <p:cNvSpPr>
            <a:spLocks noGrp="1"/>
          </p:cNvSpPr>
          <p:nvPr>
            <p:ph idx="1"/>
          </p:nvPr>
        </p:nvSpPr>
        <p:spPr>
          <a:xfrm>
            <a:off x="304800" y="1676400"/>
            <a:ext cx="8763000" cy="4953000"/>
          </a:xfrm>
        </p:spPr>
        <p:txBody>
          <a:bodyPr/>
          <a:lstStyle/>
          <a:p>
            <a:pPr marL="0" indent="0">
              <a:buNone/>
            </a:pPr>
            <a:r>
              <a:rPr lang="en-US" sz="2800" dirty="0">
                <a:solidFill>
                  <a:schemeClr val="bg1"/>
                </a:solidFill>
                <a:latin typeface="Arial" panose="020B0604020202020204" pitchFamily="34" charset="0"/>
                <a:cs typeface="Arial" panose="020B0604020202020204" pitchFamily="34" charset="0"/>
              </a:rPr>
              <a:t>Investor shares usually range between 10% and 50%,</a:t>
            </a:r>
          </a:p>
          <a:p>
            <a:pPr marL="0" indent="0">
              <a:buNone/>
            </a:pPr>
            <a:r>
              <a:rPr lang="en-US" sz="2800" dirty="0">
                <a:solidFill>
                  <a:schemeClr val="bg1"/>
                </a:solidFill>
                <a:latin typeface="Arial" panose="020B0604020202020204" pitchFamily="34" charset="0"/>
                <a:cs typeface="Arial" panose="020B0604020202020204" pitchFamily="34" charset="0"/>
              </a:rPr>
              <a:t>but most deals are done for approximately a 30-33% stake to investors:</a:t>
            </a:r>
          </a:p>
          <a:p>
            <a:pPr marL="0" indent="0">
              <a:buNone/>
            </a:pPr>
            <a:endParaRPr lang="en-US" sz="1800" dirty="0">
              <a:solidFill>
                <a:schemeClr val="bg1"/>
              </a:solidFill>
              <a:latin typeface="Arial" panose="020B0604020202020204" pitchFamily="34" charset="0"/>
              <a:cs typeface="Arial" panose="020B0604020202020204" pitchFamily="34" charset="0"/>
            </a:endParaRPr>
          </a:p>
          <a:p>
            <a:r>
              <a:rPr lang="en-US" sz="2600" dirty="0">
                <a:solidFill>
                  <a:schemeClr val="bg1"/>
                </a:solidFill>
                <a:latin typeface="Arial" panose="020B0604020202020204" pitchFamily="34" charset="0"/>
                <a:cs typeface="Arial" panose="020B0604020202020204" pitchFamily="34" charset="0"/>
              </a:rPr>
              <a:t>Not so a percentage little that investors don’t have a significant stake</a:t>
            </a:r>
            <a:br>
              <a:rPr lang="en-US" sz="2600" dirty="0">
                <a:solidFill>
                  <a:schemeClr val="bg1"/>
                </a:solidFill>
                <a:latin typeface="Arial" panose="020B0604020202020204" pitchFamily="34" charset="0"/>
                <a:cs typeface="Arial" panose="020B0604020202020204" pitchFamily="34" charset="0"/>
              </a:rPr>
            </a:br>
            <a:endParaRPr lang="en-US" sz="2600" dirty="0">
              <a:solidFill>
                <a:schemeClr val="bg1"/>
              </a:solidFill>
              <a:latin typeface="Arial" panose="020B0604020202020204" pitchFamily="34" charset="0"/>
              <a:cs typeface="Arial" panose="020B0604020202020204" pitchFamily="34" charset="0"/>
            </a:endParaRPr>
          </a:p>
          <a:p>
            <a:r>
              <a:rPr lang="en-US" sz="2600" dirty="0">
                <a:solidFill>
                  <a:schemeClr val="bg1"/>
                </a:solidFill>
                <a:latin typeface="Arial" panose="020B0604020202020204" pitchFamily="34" charset="0"/>
                <a:cs typeface="Arial" panose="020B0604020202020204" pitchFamily="34" charset="0"/>
              </a:rPr>
              <a:t>Nor so much that entrepreneurs lose control or motivation</a:t>
            </a:r>
          </a:p>
          <a:p>
            <a:pPr marL="0" indent="0">
              <a:buNone/>
            </a:pPr>
            <a:endParaRPr lang="en-US" sz="1800" dirty="0">
              <a:solidFill>
                <a:schemeClr val="bg1"/>
              </a:solidFill>
              <a:latin typeface="Arial" panose="020B0604020202020204" pitchFamily="34" charset="0"/>
              <a:cs typeface="Arial" panose="020B0604020202020204" pitchFamily="34" charset="0"/>
            </a:endParaRPr>
          </a:p>
          <a:p>
            <a:pPr marL="0" indent="0">
              <a:buNone/>
            </a:pPr>
            <a:r>
              <a:rPr lang="en-US" sz="2800" dirty="0">
                <a:solidFill>
                  <a:schemeClr val="bg1"/>
                </a:solidFill>
                <a:latin typeface="Arial" panose="020B0604020202020204" pitchFamily="34" charset="0"/>
                <a:cs typeface="Arial" panose="020B0604020202020204" pitchFamily="34" charset="0"/>
              </a:rPr>
              <a:t>  </a:t>
            </a:r>
            <a:endParaRPr lang="en-US" sz="2800" dirty="0"/>
          </a:p>
        </p:txBody>
      </p:sp>
    </p:spTree>
    <p:extLst>
      <p:ext uri="{BB962C8B-B14F-4D97-AF65-F5344CB8AC3E}">
        <p14:creationId xmlns:p14="http://schemas.microsoft.com/office/powerpoint/2010/main" val="3238525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eaLnBrk="1" hangingPunct="1"/>
            <a:r>
              <a:rPr lang="en-US" sz="3200" dirty="0">
                <a:solidFill>
                  <a:schemeClr val="bg1"/>
                </a:solidFill>
                <a:latin typeface="Arial" charset="0"/>
              </a:rPr>
              <a:t>Effect of Market Equilibrium</a:t>
            </a:r>
          </a:p>
        </p:txBody>
      </p:sp>
      <p:sp>
        <p:nvSpPr>
          <p:cNvPr id="3" name="Content Placeholder 2"/>
          <p:cNvSpPr>
            <a:spLocks noGrp="1"/>
          </p:cNvSpPr>
          <p:nvPr>
            <p:ph idx="1"/>
          </p:nvPr>
        </p:nvSpPr>
        <p:spPr>
          <a:xfrm>
            <a:off x="533400" y="1752600"/>
            <a:ext cx="8305800" cy="4114800"/>
          </a:xfrm>
        </p:spPr>
        <p:txBody>
          <a:bodyPr/>
          <a:lstStyle/>
          <a:p>
            <a:pPr marL="0" indent="0" eaLnBrk="1" fontAlgn="auto" hangingPunct="1">
              <a:spcAft>
                <a:spcPts val="0"/>
              </a:spcAft>
              <a:buNone/>
              <a:defRPr/>
            </a:pPr>
            <a:endParaRPr lang="en-US" sz="1200" dirty="0">
              <a:solidFill>
                <a:schemeClr val="bg1"/>
              </a:solidFill>
              <a:latin typeface="Arial" panose="020B0604020202020204" pitchFamily="34" charset="0"/>
              <a:cs typeface="Arial" panose="020B0604020202020204" pitchFamily="34" charset="0"/>
            </a:endParaRPr>
          </a:p>
          <a:p>
            <a:pPr marL="0" indent="0" eaLnBrk="1" fontAlgn="auto" hangingPunct="1">
              <a:spcAft>
                <a:spcPts val="0"/>
              </a:spcAft>
              <a:buNone/>
              <a:defRPr/>
            </a:pPr>
            <a:r>
              <a:rPr lang="en-US" sz="2800" dirty="0">
                <a:solidFill>
                  <a:schemeClr val="bg1"/>
                </a:solidFill>
                <a:latin typeface="Arial" panose="020B0604020202020204" pitchFamily="34" charset="0"/>
                <a:cs typeface="Arial" panose="020B0604020202020204" pitchFamily="34" charset="0"/>
              </a:rPr>
              <a:t>Because so many deals have now been done, investor know they can find a better deal if an entrepreneur insists on giving up no more than a few percentage points.</a:t>
            </a:r>
          </a:p>
          <a:p>
            <a:pPr marL="0" indent="0" eaLnBrk="1" fontAlgn="auto" hangingPunct="1">
              <a:spcAft>
                <a:spcPts val="0"/>
              </a:spcAft>
              <a:buNone/>
              <a:defRPr/>
            </a:pPr>
            <a:endParaRPr lang="en-US" sz="1600" dirty="0">
              <a:solidFill>
                <a:schemeClr val="bg1"/>
              </a:solidFill>
              <a:latin typeface="Arial" panose="020B0604020202020204" pitchFamily="34" charset="0"/>
              <a:cs typeface="Arial" panose="020B0604020202020204" pitchFamily="34" charset="0"/>
            </a:endParaRPr>
          </a:p>
          <a:p>
            <a:pPr marL="0" indent="0" eaLnBrk="1" fontAlgn="auto" hangingPunct="1">
              <a:spcAft>
                <a:spcPts val="0"/>
              </a:spcAft>
              <a:buNone/>
              <a:defRPr/>
            </a:pPr>
            <a:r>
              <a:rPr lang="en-US" sz="2800" dirty="0">
                <a:solidFill>
                  <a:schemeClr val="bg1"/>
                </a:solidFill>
                <a:latin typeface="Arial" panose="020B0604020202020204" pitchFamily="34" charset="0"/>
                <a:cs typeface="Arial" panose="020B0604020202020204" pitchFamily="34" charset="0"/>
              </a:rPr>
              <a:t>Likewise, knowledgeable entrepreneurs know that if an investor demands much more than 50%, he or she can probably find a more reasonable capital provider.</a:t>
            </a:r>
          </a:p>
        </p:txBody>
      </p:sp>
      <p:sp>
        <p:nvSpPr>
          <p:cNvPr id="4" name="Slide Number Placeholder 3"/>
          <p:cNvSpPr>
            <a:spLocks noGrp="1"/>
          </p:cNvSpPr>
          <p:nvPr>
            <p:ph type="sldNum" sz="quarter" idx="12"/>
          </p:nvPr>
        </p:nvSpPr>
        <p:spPr/>
        <p:txBody>
          <a:bodyPr/>
          <a:lstStyle/>
          <a:p>
            <a:pPr>
              <a:defRPr/>
            </a:pPr>
            <a:fld id="{C3367E57-490D-409F-A22D-AE22CDF725E5}" type="slidenum">
              <a:rPr lang="en-US" smtClean="0"/>
              <a:pPr>
                <a:defRPr/>
              </a:pPr>
              <a:t>9</a:t>
            </a:fld>
            <a:endParaRPr lang="en-US"/>
          </a:p>
        </p:txBody>
      </p:sp>
    </p:spTree>
    <p:extLst>
      <p:ext uri="{BB962C8B-B14F-4D97-AF65-F5344CB8AC3E}">
        <p14:creationId xmlns:p14="http://schemas.microsoft.com/office/powerpoint/2010/main" val="101520962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3ATcJdMFHEac6TYAVx13wQ"/>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zure">
  <a:themeElements>
    <a:clrScheme name="">
      <a:dk1>
        <a:srgbClr val="000000"/>
      </a:dk1>
      <a:lt1>
        <a:srgbClr val="FFFFFF"/>
      </a:lt1>
      <a:dk2>
        <a:srgbClr val="3333FF"/>
      </a:dk2>
      <a:lt2>
        <a:srgbClr val="FF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2057</TotalTime>
  <Words>876</Words>
  <Application>Microsoft Office PowerPoint</Application>
  <PresentationFormat>On-screen Show (4:3)</PresentationFormat>
  <Paragraphs>81</Paragraphs>
  <Slides>14</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Arial</vt:lpstr>
      <vt:lpstr>Calibri</vt:lpstr>
      <vt:lpstr>Times New Roman</vt:lpstr>
      <vt:lpstr>Wingdings</vt:lpstr>
      <vt:lpstr>Default Design</vt:lpstr>
      <vt:lpstr>Azure</vt:lpstr>
      <vt:lpstr>Ownership Retention When Raising Equity Capital </vt:lpstr>
      <vt:lpstr>The more advanced the business development, the less execution risk for the investor, and therefor the greater percentage founders might expect to retain.</vt:lpstr>
      <vt:lpstr>Blank Slide</vt:lpstr>
      <vt:lpstr>No.  Assume a $1 Million Investment in each of 10 startups ($10m total), with terms that provide a 10x on each investment, IF the profit goals are met.          How did we do?  What was our actual I/Y? PV=           N=           FV=        PMT = 0         CMT  I/Y  = __ % </vt:lpstr>
      <vt:lpstr>So how do we structure an offering calculated to provide a 10X return?</vt:lpstr>
      <vt:lpstr>“X” Return on Investment Method Made Easy</vt:lpstr>
      <vt:lpstr>2.  Rule of Thumb Based on Investor’s Experience</vt:lpstr>
      <vt:lpstr>EFFECT OF SUPPLY AND DEMAND  on Average Percentage Allocation to Investors</vt:lpstr>
      <vt:lpstr>Effect of Market Equilibrium</vt:lpstr>
      <vt:lpstr>When Markets Are Out of Equilibrium</vt:lpstr>
      <vt:lpstr>3.  Valuation Based on Risk</vt:lpstr>
      <vt:lpstr>Sample Investor Allocation Based on Perceived Risk</vt:lpstr>
      <vt:lpstr>1.  The “X” Return on Investment in 5 Years. Most serial investors will expect a deal that offers a  10x to 20x return in 5 years— assuming all goes according to your business plan. </vt:lpstr>
      <vt:lpstr>Reality Check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Mike Roer</dc:creator>
  <cp:lastModifiedBy>Mike Roer</cp:lastModifiedBy>
  <cp:revision>6</cp:revision>
  <dcterms:created xsi:type="dcterms:W3CDTF">2016-11-13T03:22:13Z</dcterms:created>
  <dcterms:modified xsi:type="dcterms:W3CDTF">2025-07-17T19:31:59Z</dcterms:modified>
</cp:coreProperties>
</file>