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382" r:id="rId2"/>
    <p:sldId id="383" r:id="rId3"/>
    <p:sldId id="346" r:id="rId4"/>
    <p:sldId id="380" r:id="rId5"/>
    <p:sldId id="381" r:id="rId6"/>
    <p:sldId id="378" r:id="rId7"/>
    <p:sldId id="379" r:id="rId8"/>
    <p:sldId id="384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00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10" autoAdjust="0"/>
    <p:restoredTop sz="87217" autoAdjust="0"/>
  </p:normalViewPr>
  <p:slideViewPr>
    <p:cSldViewPr>
      <p:cViewPr varScale="1">
        <p:scale>
          <a:sx n="49" d="100"/>
          <a:sy n="49" d="100"/>
        </p:scale>
        <p:origin x="42" y="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96B8BBF-3AC3-4C77-BC82-C36001AF8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5F6822-AFA4-4B5A-B65E-B843AFF99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2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Team players.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  </a:t>
            </a:r>
          </a:p>
          <a:p>
            <a:pPr lvl="0"/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Self-motivate and self-direct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and don’t need to be told what to do every minute.  </a:t>
            </a:r>
          </a:p>
          <a:p>
            <a:pPr lvl="0"/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Have similar working styles.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Do you like to get up at 5:00, jog for an hour and then work from 6:00 am to 5:00 pm.  You probably will never see your partners if they are ex-rockers accustomed to rising at noon.   </a:t>
            </a:r>
          </a:p>
          <a:p>
            <a:pPr lvl="0"/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Share a common vision and commitment.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If you want to feed the world’s poor, and he or she wants to make billions selling food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the third world, you’ll never agree when it comes to pricing the product.</a:t>
            </a:r>
          </a:p>
          <a:p>
            <a:pPr lvl="0"/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Are honest.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If your new partner has ideas on how to hide income from the IRS, he’ll also steal from you the first chance he gets.  Integrity is not a relative term.</a:t>
            </a:r>
          </a:p>
          <a:p>
            <a:pPr lvl="0"/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Have complementary skills.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If everyone on the team is expert at coding, in a year you’ll have a warehouse full of great unsold software.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23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Steve Jobs/ Steve Wozniak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(top left)</a:t>
            </a:r>
            <a:b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endParaRPr lang="en-US" sz="1200" i="1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Orville Wright/ Wilbur Wright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(top right)</a:t>
            </a:r>
            <a:b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endParaRPr lang="en-US" sz="1200" i="1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Sergay Brin / Larry Page  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(bottom left)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David Packard/ Bill Hewlett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(bottom right)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1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and content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4A53B2-FA11-4B79-8639-6B844E5A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9C2496-AC93-4088-AC3A-F9A039D4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DCDEF07-CF7B-4444-8F11-CA4F8DCD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6" r:id="rId3"/>
    <p:sldLayoutId id="2147483918" r:id="rId4"/>
    <p:sldLayoutId id="2147483920" r:id="rId5"/>
    <p:sldLayoutId id="2147483921" r:id="rId6"/>
    <p:sldLayoutId id="2147483919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14300" y="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Building the Management Team</a:t>
            </a:r>
            <a:endParaRPr lang="en-US" altLang="en-US" sz="3600" dirty="0">
              <a:solidFill>
                <a:srgbClr val="FFCC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457200" y="1447800"/>
            <a:ext cx="8458200" cy="4419600"/>
          </a:xfrm>
        </p:spPr>
        <p:txBody>
          <a:bodyPr/>
          <a:lstStyle/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/>
              <a:t>“My model for business is the Beatles.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/>
              <a:t>They kept each other’s…negative tendencies in check.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/>
              <a:t>The total was greater than the sum of their parts.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endParaRPr lang="en-US" sz="1800" dirty="0"/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/>
              <a:t>Great things in business are never done by one person;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/>
              <a:t>They’re done by a team of people.” 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endParaRPr lang="en-US" sz="1200" dirty="0"/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/>
              <a:t>					– Steve Jobs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r>
              <a:rPr lang="en-US" altLang="en-US" sz="4000" dirty="0"/>
              <a:t>Teams Outperform Solopreneurs</a:t>
            </a:r>
            <a:endParaRPr lang="en-US" sz="4000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1025525"/>
          </a:xfrm>
        </p:spPr>
        <p:txBody>
          <a:bodyPr/>
          <a:lstStyle/>
          <a:p>
            <a:pPr marL="0" lvl="2" indent="0" algn="ctr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800" dirty="0"/>
              <a:t>Experience has proven that teams that cover all the bases are the most successful.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5" descr="Finance, Production, Marketing, and Management" title="Requisite skill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2192875"/>
            <a:ext cx="6269114" cy="46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C8A7D6CE-AACC-4D0F-8D54-297582A1B73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9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altLang="en-US" sz="4000" dirty="0"/>
              <a:t>Traits to Look For in Co-Founders and Key Employees</a:t>
            </a:r>
            <a:endParaRPr lang="en-US" sz="4000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>
                <a:effectLst/>
              </a:rPr>
              <a:t>Team players    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</a:rPr>
              <a:t>Self-motivated and self-directed  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</a:rPr>
              <a:t>Have similar working styles. 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</a:rPr>
              <a:t>Share a common vision and commitment..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</a:rPr>
              <a:t>Integrity.   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</a:rPr>
              <a:t>Complementary skills.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C8A7D6CE-AACC-4D0F-8D54-297582A1B732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How many of these successful team can you identify?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6" name="Content Placeholder 5" descr="From top left to bottom right:&#10;&#10;1  Steve Jobs/ Steve Wozniak  (top left)&#10;&#10;2  Orville Wright/ Wilbur Wright  (top right)&#10;&#10;3  Sergay Brin / Larry Page    (bottom left)&#10;&#10;4  David Packard/ Bill Hewlett  (bottom right)&#10;" title="Successful business partnership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46275"/>
            <a:ext cx="6172200" cy="43021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6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9029"/>
            <a:ext cx="8763000" cy="1143000"/>
          </a:xfrm>
        </p:spPr>
        <p:txBody>
          <a:bodyPr/>
          <a:lstStyle/>
          <a:p>
            <a:r>
              <a:rPr lang="en-US" altLang="en-US" sz="4000" dirty="0"/>
              <a:t>Keep Some Dry Powder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3021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effectLst/>
              </a:rPr>
              <a:t>Don’t give out all your shares to co-founders and key hires immediately.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400" dirty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effectLst/>
              </a:rPr>
              <a:t>You’ll need at least a third of shares available for investors in first funding round.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effectLst/>
              </a:rPr>
              <a:t>Consider 2-5% per key person.  And insist they earn even that over time.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0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</p:spPr>
        <p:txBody>
          <a:bodyPr/>
          <a:lstStyle/>
          <a:p>
            <a:r>
              <a:rPr lang="en-US" altLang="en-US" sz="4000" dirty="0"/>
              <a:t>Not all members of the team need to be paid or receive shares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021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Consider forming an ADVISORY BOARD of volunteer mentors to ask as a sounding board.  </a:t>
            </a:r>
          </a:p>
          <a:p>
            <a:pPr marL="0" indent="0">
              <a:buNone/>
            </a:pPr>
            <a:endParaRPr lang="en-US" sz="1600" dirty="0">
              <a:effectLst/>
            </a:endParaRPr>
          </a:p>
          <a:p>
            <a:pPr marL="0" indent="0">
              <a:buNone/>
            </a:pPr>
            <a:r>
              <a:rPr lang="en-US" dirty="0">
                <a:effectLst/>
              </a:rPr>
              <a:t>Advisory Board members do not have any liability as a result of their association – as do members of an official Board of Directors.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6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Well-Known Service Providers Also Add Prestige to a Letterhead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021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Ask your attorney and account if you can list their firms on your letterhead and website.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List them on same page as advisory board in their capacities:</a:t>
            </a:r>
          </a:p>
          <a:p>
            <a:pPr marL="0" indent="0">
              <a:buNone/>
            </a:pPr>
            <a:r>
              <a:rPr lang="en-US" dirty="0">
                <a:solidFill>
                  <a:srgbClr val="FFCC00"/>
                </a:solidFill>
                <a:effectLst/>
              </a:rPr>
              <a:t>Attorney:  </a:t>
            </a:r>
            <a:r>
              <a:rPr lang="en-US" dirty="0">
                <a:effectLst/>
              </a:rPr>
              <a:t>Dewey, </a:t>
            </a:r>
            <a:r>
              <a:rPr lang="en-US" dirty="0" err="1">
                <a:effectLst/>
              </a:rPr>
              <a:t>Cheatam</a:t>
            </a:r>
            <a:r>
              <a:rPr lang="en-US" dirty="0">
                <a:effectLst/>
              </a:rPr>
              <a:t> &amp; Howe </a:t>
            </a:r>
          </a:p>
          <a:p>
            <a:pPr marL="0" indent="0">
              <a:buNone/>
            </a:pPr>
            <a:r>
              <a:rPr lang="en-US" dirty="0">
                <a:solidFill>
                  <a:srgbClr val="FFCC00"/>
                </a:solidFill>
                <a:effectLst/>
              </a:rPr>
              <a:t>Accountant:  </a:t>
            </a:r>
            <a:r>
              <a:rPr lang="en-US" sz="2800" dirty="0">
                <a:effectLst/>
              </a:rPr>
              <a:t>Cooke &amp; Hyde LLP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9029"/>
            <a:ext cx="8763000" cy="1143000"/>
          </a:xfrm>
        </p:spPr>
        <p:txBody>
          <a:bodyPr/>
          <a:lstStyle/>
          <a:p>
            <a:r>
              <a:rPr lang="en-US" altLang="en-US" sz="4000" dirty="0">
                <a:solidFill>
                  <a:srgbClr val="0000CC"/>
                </a:solidFill>
              </a:rPr>
              <a:t>Blank Slide</a:t>
            </a:r>
            <a:endParaRPr lang="en-US" sz="4000" dirty="0">
              <a:solidFill>
                <a:srgbClr val="0000CC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302125"/>
          </a:xfrm>
        </p:spPr>
        <p:txBody>
          <a:bodyPr/>
          <a:lstStyle/>
          <a:p>
            <a:pPr marL="0" indent="0">
              <a:buNone/>
            </a:pPr>
            <a:endParaRPr lang="en-US" dirty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55083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510</Words>
  <Application>Microsoft Office PowerPoint</Application>
  <PresentationFormat>On-screen Show (4:3)</PresentationFormat>
  <Paragraphs>64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Azure</vt:lpstr>
      <vt:lpstr>Building the Management Team</vt:lpstr>
      <vt:lpstr>Teams Outperform Solopreneurs</vt:lpstr>
      <vt:lpstr>Traits to Look For in Co-Founders and Key Employees</vt:lpstr>
      <vt:lpstr>How many of these successful team can you identify?</vt:lpstr>
      <vt:lpstr>Keep Some Dry Powder</vt:lpstr>
      <vt:lpstr>Not all members of the team need to be paid or receive shares</vt:lpstr>
      <vt:lpstr>Well-Known Service Providers Also Add Prestige to a Letterhead</vt:lpstr>
      <vt:lpstr>Blank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>Mike Roer</cp:lastModifiedBy>
  <cp:revision>2</cp:revision>
  <dcterms:modified xsi:type="dcterms:W3CDTF">2025-07-19T00:07:04Z</dcterms:modified>
</cp:coreProperties>
</file>