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744" y="-78"/>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9FAC1E-21AE-489B-B389-FCA3D0E76C1C}" type="datetimeFigureOut">
              <a:rPr lang="en-US" smtClean="0"/>
              <a:t>11/12/2020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EAFB14-A1AD-4965-A0D4-0F1C0F3F4A08}" type="slidenum">
              <a:rPr lang="en-US" smtClean="0"/>
              <a:t>‹#›</a:t>
            </a:fld>
            <a:endParaRPr lang="en-US"/>
          </a:p>
        </p:txBody>
      </p:sp>
    </p:spTree>
    <p:extLst>
      <p:ext uri="{BB962C8B-B14F-4D97-AF65-F5344CB8AC3E}">
        <p14:creationId xmlns:p14="http://schemas.microsoft.com/office/powerpoint/2010/main" val="813353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bwMode="auto">
          <a:xfrm>
            <a:off x="382588" y="685800"/>
            <a:ext cx="60928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smtClean="0"/>
              <a:t>Exodus 40:2</a:t>
            </a:r>
            <a:r>
              <a:rPr lang="en-US" smtClean="0"/>
              <a:t> "Set up the tabernacle, the Tent of Meeting, on the first day of the first month.</a:t>
            </a:r>
          </a:p>
          <a:p>
            <a:pPr eaLnBrk="1" hangingPunct="1">
              <a:spcBef>
                <a:spcPct val="0"/>
              </a:spcBef>
            </a:pPr>
            <a:r>
              <a:rPr lang="en-US" b="1" smtClean="0"/>
              <a:t>Exodus 40:17</a:t>
            </a:r>
            <a:r>
              <a:rPr lang="en-US" smtClean="0"/>
              <a:t> So the tabernacle was set up on the first day of the first month in the second year.</a:t>
            </a:r>
          </a:p>
          <a:p>
            <a:pPr eaLnBrk="1" hangingPunct="1">
              <a:spcBef>
                <a:spcPct val="0"/>
              </a:spcBef>
            </a:pPr>
            <a:r>
              <a:rPr lang="en-US" b="1" smtClean="0"/>
              <a:t>Leviticus 1:1</a:t>
            </a:r>
            <a:r>
              <a:rPr lang="en-US" smtClean="0"/>
              <a:t> The LORD called to Moses and spoke to him from the Tent of Meeting. He said,</a:t>
            </a:r>
          </a:p>
        </p:txBody>
      </p:sp>
      <p:sp>
        <p:nvSpPr>
          <p:cNvPr id="4" name="Slide Number Placeholder 3"/>
          <p:cNvSpPr>
            <a:spLocks noGrp="1"/>
          </p:cNvSpPr>
          <p:nvPr>
            <p:ph type="sldNum" sz="quarter" idx="5"/>
          </p:nvPr>
        </p:nvSpPr>
        <p:spPr/>
        <p:txBody>
          <a:bodyPr/>
          <a:lstStyle/>
          <a:p>
            <a:pPr>
              <a:defRPr/>
            </a:pPr>
            <a:fld id="{B82ED116-B18C-4C32-AE6E-F1A9AFA60089}" type="slidenum">
              <a:rPr lang="en-US" smtClean="0"/>
              <a:pPr>
                <a:defRPr/>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872342-C0C5-4BFA-8C2A-DEE681E8A97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2048022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872342-C0C5-4BFA-8C2A-DEE681E8A97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1730440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0415" y="274639"/>
            <a:ext cx="3654531"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589" y="274639"/>
            <a:ext cx="1076468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872342-C0C5-4BFA-8C2A-DEE681E8A97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2504224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872342-C0C5-4BFA-8C2A-DEE681E8A97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1974072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872342-C0C5-4BFA-8C2A-DEE681E8A97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3746010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872342-C0C5-4BFA-8C2A-DEE681E8A970}"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243131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872342-C0C5-4BFA-8C2A-DEE681E8A970}"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1337109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872342-C0C5-4BFA-8C2A-DEE681E8A970}" type="datetimeFigureOut">
              <a:rPr lang="en-US" smtClean="0"/>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248334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872342-C0C5-4BFA-8C2A-DEE681E8A970}" type="datetimeFigureOut">
              <a:rPr lang="en-US" smtClean="0"/>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1547257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872342-C0C5-4BFA-8C2A-DEE681E8A970}"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836611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872342-C0C5-4BFA-8C2A-DEE681E8A970}"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37A8C-DB66-4462-AF5F-8C2328953D70}" type="slidenum">
              <a:rPr lang="en-US" smtClean="0"/>
              <a:t>‹#›</a:t>
            </a:fld>
            <a:endParaRPr lang="en-US"/>
          </a:p>
        </p:txBody>
      </p:sp>
    </p:spTree>
    <p:extLst>
      <p:ext uri="{BB962C8B-B14F-4D97-AF65-F5344CB8AC3E}">
        <p14:creationId xmlns:p14="http://schemas.microsoft.com/office/powerpoint/2010/main" val="297620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872342-C0C5-4BFA-8C2A-DEE681E8A970}" type="datetimeFigureOut">
              <a:rPr lang="en-US" smtClean="0"/>
              <a:t>11/12/2020</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37A8C-DB66-4462-AF5F-8C2328953D70}" type="slidenum">
              <a:rPr lang="en-US" smtClean="0"/>
              <a:t>‹#›</a:t>
            </a:fld>
            <a:endParaRPr lang="en-US"/>
          </a:p>
        </p:txBody>
      </p:sp>
    </p:spTree>
    <p:extLst>
      <p:ext uri="{BB962C8B-B14F-4D97-AF65-F5344CB8AC3E}">
        <p14:creationId xmlns:p14="http://schemas.microsoft.com/office/powerpoint/2010/main" val="1252569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
          <p:cNvSpPr>
            <a:spLocks noChangeArrowheads="1"/>
          </p:cNvSpPr>
          <p:nvPr/>
        </p:nvSpPr>
        <p:spPr bwMode="auto">
          <a:xfrm>
            <a:off x="2" y="60325"/>
            <a:ext cx="12190413" cy="7048500"/>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sz="2800" b="1" dirty="0">
              <a:solidFill>
                <a:srgbClr val="FFFF00"/>
              </a:solidFill>
            </a:endParaRPr>
          </a:p>
          <a:p>
            <a:endParaRPr lang="en-US" sz="2800" b="1" dirty="0">
              <a:solidFill>
                <a:srgbClr val="FFFF00"/>
              </a:solidFill>
            </a:endParaRPr>
          </a:p>
          <a:p>
            <a:endParaRPr lang="en-US" sz="2800" b="1" dirty="0">
              <a:solidFill>
                <a:schemeClr val="bg1"/>
              </a:solidFill>
            </a:endParaRPr>
          </a:p>
          <a:p>
            <a:pPr algn="ctr"/>
            <a:r>
              <a:rPr lang="en-US" sz="5400" b="1" dirty="0">
                <a:solidFill>
                  <a:schemeClr val="bg1"/>
                </a:solidFill>
              </a:rPr>
              <a:t> </a:t>
            </a:r>
            <a:r>
              <a:rPr lang="en-US" sz="7200" b="1" dirty="0">
                <a:solidFill>
                  <a:srgbClr val="FFFF00"/>
                </a:solidFill>
              </a:rPr>
              <a:t>Ash Theology</a:t>
            </a:r>
          </a:p>
          <a:p>
            <a:pPr algn="ctr"/>
            <a:r>
              <a:rPr lang="zh-TW" altLang="en-US" sz="8800" b="1" dirty="0">
                <a:solidFill>
                  <a:srgbClr val="FFFF00"/>
                </a:solidFill>
              </a:rPr>
              <a:t>灰神学</a:t>
            </a:r>
            <a:endParaRPr lang="en-US" sz="3200" b="1" dirty="0">
              <a:solidFill>
                <a:schemeClr val="bg1"/>
              </a:solidFill>
            </a:endParaRPr>
          </a:p>
          <a:p>
            <a:pPr algn="ctr"/>
            <a:endParaRPr lang="en-US" sz="3200" b="1" dirty="0">
              <a:solidFill>
                <a:schemeClr val="bg1"/>
              </a:solidFill>
            </a:endParaRPr>
          </a:p>
          <a:p>
            <a:pPr algn="ctr"/>
            <a:endParaRPr lang="en-US" sz="3200" b="1" dirty="0">
              <a:solidFill>
                <a:schemeClr val="bg1"/>
              </a:solidFill>
            </a:endParaRPr>
          </a:p>
          <a:p>
            <a:r>
              <a:rPr lang="zh-TW" altLang="en-US" sz="4000" b="1" dirty="0">
                <a:solidFill>
                  <a:schemeClr val="bg1"/>
                </a:solidFill>
              </a:rPr>
              <a:t>         </a:t>
            </a:r>
            <a:r>
              <a:rPr lang="zh-TW" altLang="en-US" sz="4000" b="1" dirty="0" smtClean="0">
                <a:solidFill>
                  <a:schemeClr val="bg1"/>
                </a:solidFill>
              </a:rPr>
              <a:t>              </a:t>
            </a:r>
            <a:r>
              <a:rPr lang="zh-TW" altLang="en-US" sz="4000" b="1" dirty="0">
                <a:solidFill>
                  <a:schemeClr val="bg1"/>
                </a:solidFill>
              </a:rPr>
              <a:t>金京來博士 </a:t>
            </a:r>
            <a:r>
              <a:rPr lang="en-US" sz="4000" b="1" dirty="0">
                <a:solidFill>
                  <a:schemeClr val="bg1"/>
                </a:solidFill>
              </a:rPr>
              <a:t>  </a:t>
            </a:r>
            <a:r>
              <a:rPr lang="en-US" sz="4000" b="1" dirty="0" err="1">
                <a:solidFill>
                  <a:schemeClr val="bg1"/>
                </a:solidFill>
              </a:rPr>
              <a:t>Kyungrae</a:t>
            </a:r>
            <a:r>
              <a:rPr lang="en-US" sz="4000" b="1" dirty="0">
                <a:solidFill>
                  <a:schemeClr val="bg1"/>
                </a:solidFill>
              </a:rPr>
              <a:t> Kim, Ph.D.</a:t>
            </a:r>
          </a:p>
          <a:p>
            <a:endParaRPr lang="en-US" sz="3200" b="1" dirty="0">
              <a:solidFill>
                <a:schemeClr val="bg1"/>
              </a:solidFill>
            </a:endParaRPr>
          </a:p>
          <a:p>
            <a:pPr algn="ctr"/>
            <a:endParaRPr lang="en-US" sz="4000" dirty="0">
              <a:solidFill>
                <a:schemeClr val="bg1"/>
              </a:solidFill>
            </a:endParaRPr>
          </a:p>
          <a:p>
            <a:pPr algn="ctr"/>
            <a:endParaRPr lang="en-US" sz="3200" b="1" dirty="0">
              <a:solidFill>
                <a:schemeClr val="bg1"/>
              </a:solidFill>
            </a:endParaRPr>
          </a:p>
        </p:txBody>
      </p:sp>
    </p:spTree>
    <p:extLst>
      <p:ext uri="{BB962C8B-B14F-4D97-AF65-F5344CB8AC3E}">
        <p14:creationId xmlns:p14="http://schemas.microsoft.com/office/powerpoint/2010/main" val="1621018444"/>
      </p:ext>
    </p:extLst>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ChangeArrowheads="1"/>
          </p:cNvSpPr>
          <p:nvPr/>
        </p:nvSpPr>
        <p:spPr bwMode="auto">
          <a:xfrm>
            <a:off x="150813" y="152401"/>
            <a:ext cx="11887200" cy="6001643"/>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000" b="1">
                <a:solidFill>
                  <a:srgbClr val="FFFF00"/>
                </a:solidFill>
              </a:rPr>
              <a:t>  </a:t>
            </a:r>
          </a:p>
          <a:p>
            <a:r>
              <a:rPr lang="en-US" sz="3400" b="1">
                <a:solidFill>
                  <a:srgbClr val="FFFF00"/>
                </a:solidFill>
              </a:rPr>
              <a:t>   4) The ashes of the red heifer for cleansing </a:t>
            </a:r>
          </a:p>
          <a:p>
            <a:r>
              <a:rPr lang="en-US" sz="2800">
                <a:solidFill>
                  <a:schemeClr val="bg1"/>
                </a:solidFill>
              </a:rPr>
              <a:t>  were kept probably at the same place outside the camp.  </a:t>
            </a:r>
            <a:endParaRPr lang="en-US" sz="1600">
              <a:solidFill>
                <a:schemeClr val="bg1"/>
              </a:solidFill>
            </a:endParaRPr>
          </a:p>
          <a:p>
            <a:endParaRPr lang="en-US" sz="1600" b="1">
              <a:solidFill>
                <a:schemeClr val="bg1"/>
              </a:solidFill>
            </a:endParaRPr>
          </a:p>
          <a:p>
            <a:r>
              <a:rPr lang="en-US" sz="2800" b="1">
                <a:solidFill>
                  <a:schemeClr val="bg1"/>
                </a:solidFill>
              </a:rPr>
              <a:t>-</a:t>
            </a:r>
            <a:r>
              <a:rPr lang="en-US" sz="2800" b="1">
                <a:solidFill>
                  <a:srgbClr val="FFFF00"/>
                </a:solidFill>
              </a:rPr>
              <a:t>Numbers 19:3</a:t>
            </a:r>
            <a:r>
              <a:rPr lang="en-US" sz="2800">
                <a:solidFill>
                  <a:srgbClr val="FFFF00"/>
                </a:solidFill>
              </a:rPr>
              <a:t> </a:t>
            </a:r>
            <a:r>
              <a:rPr lang="en-US" sz="2800" baseline="30000">
                <a:solidFill>
                  <a:schemeClr val="bg1"/>
                </a:solidFill>
              </a:rPr>
              <a:t>NKJ </a:t>
            </a:r>
            <a:r>
              <a:rPr lang="en-US" sz="2800">
                <a:solidFill>
                  <a:schemeClr val="bg1"/>
                </a:solidFill>
              </a:rPr>
              <a:t>You shall give it to Eleazar the priest,</a:t>
            </a:r>
          </a:p>
          <a:p>
            <a:r>
              <a:rPr lang="en-US" sz="2800">
                <a:solidFill>
                  <a:schemeClr val="bg1"/>
                </a:solidFill>
              </a:rPr>
              <a:t>that he may take it outside the camp, and it shall be slaughtered before him; </a:t>
            </a:r>
          </a:p>
          <a:p>
            <a:r>
              <a:rPr lang="zh-CN" altLang="en-US" sz="2800">
                <a:solidFill>
                  <a:schemeClr val="bg1"/>
                </a:solidFill>
              </a:rPr>
              <a:t>交給祭司以利亞撒</a:t>
            </a:r>
            <a:r>
              <a:rPr lang="en-US" sz="2800">
                <a:solidFill>
                  <a:schemeClr val="bg1"/>
                </a:solidFill>
              </a:rPr>
              <a:t>,</a:t>
            </a:r>
            <a:r>
              <a:rPr lang="zh-CN" altLang="en-US" sz="2800">
                <a:solidFill>
                  <a:schemeClr val="bg1"/>
                </a:solidFill>
              </a:rPr>
              <a:t>他必牽到營外</a:t>
            </a:r>
            <a:r>
              <a:rPr lang="en-US" sz="2800">
                <a:solidFill>
                  <a:schemeClr val="bg1"/>
                </a:solidFill>
              </a:rPr>
              <a:t>,</a:t>
            </a:r>
            <a:r>
              <a:rPr lang="zh-CN" altLang="en-US" sz="2800">
                <a:solidFill>
                  <a:schemeClr val="bg1"/>
                </a:solidFill>
              </a:rPr>
              <a:t>人就把牛宰在他面前。</a:t>
            </a:r>
            <a:endParaRPr lang="en-US" sz="1200">
              <a:solidFill>
                <a:schemeClr val="bg1"/>
              </a:solidFill>
            </a:endParaRPr>
          </a:p>
          <a:p>
            <a:endParaRPr lang="en-US" sz="1200">
              <a:solidFill>
                <a:schemeClr val="bg1"/>
              </a:solidFill>
            </a:endParaRPr>
          </a:p>
          <a:p>
            <a:r>
              <a:rPr lang="en-US" sz="2800">
                <a:solidFill>
                  <a:schemeClr val="bg1"/>
                </a:solidFill>
              </a:rPr>
              <a:t>-</a:t>
            </a:r>
            <a:r>
              <a:rPr lang="en-US" sz="2800" b="1">
                <a:solidFill>
                  <a:srgbClr val="FFFF00"/>
                </a:solidFill>
              </a:rPr>
              <a:t>Numbers 19:9</a:t>
            </a:r>
            <a:r>
              <a:rPr lang="en-US" sz="2800">
                <a:solidFill>
                  <a:srgbClr val="FFFF00"/>
                </a:solidFill>
              </a:rPr>
              <a:t> </a:t>
            </a:r>
            <a:r>
              <a:rPr lang="en-US" sz="2800" baseline="30000">
                <a:solidFill>
                  <a:schemeClr val="bg1"/>
                </a:solidFill>
              </a:rPr>
              <a:t>NIV </a:t>
            </a:r>
            <a:r>
              <a:rPr lang="en-US" sz="2800">
                <a:solidFill>
                  <a:schemeClr val="bg1"/>
                </a:solidFill>
              </a:rPr>
              <a:t>A man who is clean shall gather up the ashes of the heifer and put them </a:t>
            </a:r>
            <a:r>
              <a:rPr lang="en-US" sz="2800" b="1">
                <a:solidFill>
                  <a:schemeClr val="bg1"/>
                </a:solidFill>
              </a:rPr>
              <a:t>in a ceremonially clean place outside the camp</a:t>
            </a:r>
            <a:r>
              <a:rPr lang="en-US" sz="2800">
                <a:solidFill>
                  <a:schemeClr val="bg1"/>
                </a:solidFill>
              </a:rPr>
              <a:t>. They shall be kept by the Israelite community for use in the water of cleansing; it is for purification from sin. </a:t>
            </a:r>
          </a:p>
          <a:p>
            <a:r>
              <a:rPr lang="zh-CN" altLang="en-US" sz="2800">
                <a:solidFill>
                  <a:schemeClr val="bg1"/>
                </a:solidFill>
              </a:rPr>
              <a:t>有一個潔淨的人收起母牛的灰</a:t>
            </a:r>
            <a:r>
              <a:rPr lang="en-US" sz="2800">
                <a:solidFill>
                  <a:schemeClr val="bg1"/>
                </a:solidFill>
              </a:rPr>
              <a:t>,</a:t>
            </a:r>
            <a:r>
              <a:rPr lang="zh-CN" altLang="en-US" sz="2800">
                <a:solidFill>
                  <a:schemeClr val="bg1"/>
                </a:solidFill>
              </a:rPr>
              <a:t>存在</a:t>
            </a:r>
            <a:r>
              <a:rPr lang="zh-CN" altLang="en-US" sz="2800" b="1" u="sng">
                <a:solidFill>
                  <a:schemeClr val="bg1"/>
                </a:solidFill>
              </a:rPr>
              <a:t>營外潔淨的地方</a:t>
            </a:r>
            <a:r>
              <a:rPr lang="en-US" sz="2800">
                <a:solidFill>
                  <a:schemeClr val="bg1"/>
                </a:solidFill>
              </a:rPr>
              <a:t>,</a:t>
            </a:r>
            <a:r>
              <a:rPr lang="zh-CN" altLang="en-US" sz="2800">
                <a:solidFill>
                  <a:schemeClr val="bg1"/>
                </a:solidFill>
              </a:rPr>
              <a:t>為以色列會眾調做除污穢的水</a:t>
            </a:r>
            <a:r>
              <a:rPr lang="en-US" sz="2800">
                <a:solidFill>
                  <a:schemeClr val="bg1"/>
                </a:solidFill>
              </a:rPr>
              <a:t>.</a:t>
            </a:r>
            <a:r>
              <a:rPr lang="zh-CN" altLang="en-US" sz="2800">
                <a:solidFill>
                  <a:schemeClr val="bg1"/>
                </a:solidFill>
              </a:rPr>
              <a:t>這本是除罪的</a:t>
            </a:r>
            <a:r>
              <a:rPr lang="en-US" sz="2800">
                <a:solidFill>
                  <a:schemeClr val="bg1"/>
                </a:solidFill>
              </a:rPr>
              <a:t>.</a:t>
            </a:r>
          </a:p>
          <a:p>
            <a:endParaRPr lang="en-US" sz="3200">
              <a:solidFill>
                <a:schemeClr val="bg1"/>
              </a:solidFill>
            </a:endParaRPr>
          </a:p>
        </p:txBody>
      </p:sp>
    </p:spTree>
    <p:extLst>
      <p:ext uri="{BB962C8B-B14F-4D97-AF65-F5344CB8AC3E}">
        <p14:creationId xmlns:p14="http://schemas.microsoft.com/office/powerpoint/2010/main" val="3273322941"/>
      </p:ext>
    </p:extLst>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
          <p:cNvSpPr>
            <a:spLocks noChangeArrowheads="1"/>
          </p:cNvSpPr>
          <p:nvPr/>
        </p:nvSpPr>
        <p:spPr bwMode="auto">
          <a:xfrm>
            <a:off x="150813" y="152402"/>
            <a:ext cx="11887200" cy="5970865"/>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b="1">
                <a:solidFill>
                  <a:srgbClr val="FFFF00"/>
                </a:solidFill>
              </a:rPr>
              <a:t>                5) The author of Hebrews </a:t>
            </a:r>
          </a:p>
          <a:p>
            <a:r>
              <a:rPr lang="en-US" sz="2600">
                <a:solidFill>
                  <a:schemeClr val="bg1"/>
                </a:solidFill>
              </a:rPr>
              <a:t>alludes to this place when mentioning the crucifixion of Jesus.</a:t>
            </a:r>
          </a:p>
          <a:p>
            <a:endParaRPr lang="en-US" sz="2800" b="1">
              <a:solidFill>
                <a:schemeClr val="bg1"/>
              </a:solidFill>
            </a:endParaRPr>
          </a:p>
          <a:p>
            <a:r>
              <a:rPr lang="en-US" sz="2800" b="1">
                <a:solidFill>
                  <a:schemeClr val="bg1"/>
                </a:solidFill>
              </a:rPr>
              <a:t>-</a:t>
            </a:r>
            <a:r>
              <a:rPr lang="en-US" sz="2800" b="1">
                <a:solidFill>
                  <a:srgbClr val="FFFF00"/>
                </a:solidFill>
              </a:rPr>
              <a:t>Hebrews 13:11-13</a:t>
            </a:r>
            <a:r>
              <a:rPr lang="en-US" sz="2800" b="1">
                <a:solidFill>
                  <a:schemeClr val="bg1"/>
                </a:solidFill>
              </a:rPr>
              <a:t>. </a:t>
            </a:r>
            <a:r>
              <a:rPr lang="en-US" sz="2800">
                <a:solidFill>
                  <a:schemeClr val="bg1"/>
                </a:solidFill>
              </a:rPr>
              <a:t> </a:t>
            </a:r>
            <a:r>
              <a:rPr lang="en-US" sz="2800" baseline="30000">
                <a:solidFill>
                  <a:schemeClr val="bg1"/>
                </a:solidFill>
              </a:rPr>
              <a:t>NIV </a:t>
            </a:r>
            <a:r>
              <a:rPr lang="en-US" sz="2800" b="1">
                <a:solidFill>
                  <a:schemeClr val="bg1"/>
                </a:solidFill>
              </a:rPr>
              <a:t>11</a:t>
            </a:r>
            <a:r>
              <a:rPr lang="en-US" sz="2800">
                <a:solidFill>
                  <a:schemeClr val="bg1"/>
                </a:solidFill>
              </a:rPr>
              <a:t> The high priest carries the </a:t>
            </a:r>
          </a:p>
          <a:p>
            <a:r>
              <a:rPr lang="en-US" sz="2800">
                <a:solidFill>
                  <a:schemeClr val="bg1"/>
                </a:solidFill>
              </a:rPr>
              <a:t>blood of animals into the Most Holy Place as a sin offering, but the bodies are burned </a:t>
            </a:r>
            <a:r>
              <a:rPr lang="en-US" sz="2800" b="1">
                <a:solidFill>
                  <a:schemeClr val="bg1"/>
                </a:solidFill>
              </a:rPr>
              <a:t>outside the camp</a:t>
            </a:r>
            <a:r>
              <a:rPr lang="en-US" sz="2800">
                <a:solidFill>
                  <a:schemeClr val="bg1"/>
                </a:solidFill>
              </a:rPr>
              <a:t>. </a:t>
            </a:r>
            <a:r>
              <a:rPr lang="en-US" sz="2800" b="1">
                <a:solidFill>
                  <a:schemeClr val="bg1"/>
                </a:solidFill>
              </a:rPr>
              <a:t>12</a:t>
            </a:r>
            <a:r>
              <a:rPr lang="en-US" sz="2800">
                <a:solidFill>
                  <a:schemeClr val="bg1"/>
                </a:solidFill>
              </a:rPr>
              <a:t> And </a:t>
            </a:r>
            <a:r>
              <a:rPr lang="en-US" sz="2800" b="1">
                <a:solidFill>
                  <a:schemeClr val="bg1"/>
                </a:solidFill>
              </a:rPr>
              <a:t>so Jesus also suffered outside the city gate</a:t>
            </a:r>
            <a:r>
              <a:rPr lang="en-US" sz="2800">
                <a:solidFill>
                  <a:schemeClr val="bg1"/>
                </a:solidFill>
              </a:rPr>
              <a:t> to make the people holy through his own blood.</a:t>
            </a:r>
          </a:p>
          <a:p>
            <a:r>
              <a:rPr lang="en-US" sz="2800" b="1">
                <a:solidFill>
                  <a:schemeClr val="bg1"/>
                </a:solidFill>
              </a:rPr>
              <a:t>11 </a:t>
            </a:r>
            <a:r>
              <a:rPr lang="zh-TW" altLang="en-US" sz="2800">
                <a:solidFill>
                  <a:schemeClr val="bg1"/>
                </a:solidFill>
              </a:rPr>
              <a:t>原來牲畜的血</a:t>
            </a:r>
            <a:r>
              <a:rPr lang="en-US" sz="2800">
                <a:solidFill>
                  <a:schemeClr val="bg1"/>
                </a:solidFill>
              </a:rPr>
              <a:t>,</a:t>
            </a:r>
            <a:r>
              <a:rPr lang="zh-TW" altLang="en-US" sz="2800">
                <a:solidFill>
                  <a:schemeClr val="bg1"/>
                </a:solidFill>
              </a:rPr>
              <a:t>被大祭司帶入聖所作贖罪祭</a:t>
            </a:r>
            <a:r>
              <a:rPr lang="en-US" sz="2800">
                <a:solidFill>
                  <a:schemeClr val="bg1"/>
                </a:solidFill>
              </a:rPr>
              <a:t>,</a:t>
            </a:r>
            <a:r>
              <a:rPr lang="zh-TW" altLang="en-US" sz="2800">
                <a:solidFill>
                  <a:schemeClr val="bg1"/>
                </a:solidFill>
              </a:rPr>
              <a:t>牲畜的身子</a:t>
            </a:r>
            <a:r>
              <a:rPr lang="en-US" sz="2800">
                <a:solidFill>
                  <a:schemeClr val="bg1"/>
                </a:solidFill>
              </a:rPr>
              <a:t>,</a:t>
            </a:r>
            <a:r>
              <a:rPr lang="zh-TW" altLang="en-US" sz="2800">
                <a:solidFill>
                  <a:schemeClr val="bg1"/>
                </a:solidFill>
              </a:rPr>
              <a:t>被燒在營外。</a:t>
            </a:r>
            <a:r>
              <a:rPr lang="en-US" sz="2800" b="1">
                <a:solidFill>
                  <a:schemeClr val="bg1"/>
                </a:solidFill>
              </a:rPr>
              <a:t>12 </a:t>
            </a:r>
            <a:r>
              <a:rPr lang="zh-TW" altLang="en-US" sz="2800">
                <a:solidFill>
                  <a:schemeClr val="bg1"/>
                </a:solidFill>
              </a:rPr>
              <a:t>所以耶穌</a:t>
            </a:r>
            <a:r>
              <a:rPr lang="en-US" sz="2800">
                <a:solidFill>
                  <a:schemeClr val="bg1"/>
                </a:solidFill>
              </a:rPr>
              <a:t>,</a:t>
            </a:r>
            <a:r>
              <a:rPr lang="zh-TW" altLang="en-US" sz="2800">
                <a:solidFill>
                  <a:schemeClr val="bg1"/>
                </a:solidFill>
              </a:rPr>
              <a:t>要用自己的血叫百姓成聖</a:t>
            </a:r>
            <a:r>
              <a:rPr lang="en-US" sz="2800">
                <a:solidFill>
                  <a:schemeClr val="bg1"/>
                </a:solidFill>
              </a:rPr>
              <a:t>,</a:t>
            </a:r>
            <a:r>
              <a:rPr lang="zh-TW" altLang="en-US" sz="2800" b="1" u="sng">
                <a:solidFill>
                  <a:srgbClr val="FFFF00"/>
                </a:solidFill>
              </a:rPr>
              <a:t>也就在城門外受苦</a:t>
            </a:r>
            <a:r>
              <a:rPr lang="zh-TW" altLang="en-US" sz="2800">
                <a:solidFill>
                  <a:schemeClr val="bg1"/>
                </a:solidFill>
              </a:rPr>
              <a:t>。</a:t>
            </a:r>
            <a:r>
              <a:rPr lang="en-US" sz="2800" b="1">
                <a:solidFill>
                  <a:schemeClr val="bg1"/>
                </a:solidFill>
              </a:rPr>
              <a:t>13 </a:t>
            </a:r>
            <a:r>
              <a:rPr lang="zh-TW" altLang="en-US" sz="2800">
                <a:solidFill>
                  <a:schemeClr val="bg1"/>
                </a:solidFill>
              </a:rPr>
              <a:t>這樣</a:t>
            </a:r>
            <a:r>
              <a:rPr lang="en-US" sz="2800">
                <a:solidFill>
                  <a:schemeClr val="bg1"/>
                </a:solidFill>
              </a:rPr>
              <a:t>,</a:t>
            </a:r>
            <a:r>
              <a:rPr lang="zh-TW" altLang="en-US" sz="2800">
                <a:solidFill>
                  <a:schemeClr val="bg1"/>
                </a:solidFill>
              </a:rPr>
              <a:t>我們也當出到營外就了他去</a:t>
            </a:r>
            <a:r>
              <a:rPr lang="en-US" sz="2800">
                <a:solidFill>
                  <a:schemeClr val="bg1"/>
                </a:solidFill>
              </a:rPr>
              <a:t>,</a:t>
            </a:r>
            <a:r>
              <a:rPr lang="zh-TW" altLang="en-US" sz="2800">
                <a:solidFill>
                  <a:schemeClr val="bg1"/>
                </a:solidFill>
              </a:rPr>
              <a:t>忍受他所受的凌辱</a:t>
            </a:r>
            <a:r>
              <a:rPr lang="en-US" sz="2800">
                <a:solidFill>
                  <a:schemeClr val="bg1"/>
                </a:solidFill>
              </a:rPr>
              <a:t>.</a:t>
            </a:r>
          </a:p>
          <a:p>
            <a:r>
              <a:rPr lang="en-US" sz="2800">
                <a:solidFill>
                  <a:schemeClr val="bg1"/>
                </a:solidFill>
              </a:rPr>
              <a:t>	</a:t>
            </a:r>
            <a:r>
              <a:rPr lang="en-US" sz="2400">
                <a:solidFill>
                  <a:schemeClr val="bg1"/>
                </a:solidFill>
              </a:rPr>
              <a:t>*This important passages allude to some passages of the Old Testament, such as </a:t>
            </a:r>
            <a:r>
              <a:rPr lang="en-US" sz="2400" b="1">
                <a:solidFill>
                  <a:schemeClr val="bg1"/>
                </a:solidFill>
              </a:rPr>
              <a:t>Leviticus 4:12, 21; 16:27; Exodus 29:14</a:t>
            </a:r>
            <a:r>
              <a:rPr lang="en-US" sz="2400">
                <a:solidFill>
                  <a:schemeClr val="bg1"/>
                </a:solidFill>
              </a:rPr>
              <a:t>. There is a place outside the camp, where the ashes removed from the altar are collected. It is called ‘a clean place.’ This place is quite symbolic and very important, because it refers to </a:t>
            </a:r>
            <a:r>
              <a:rPr lang="en-US" sz="2400" b="1">
                <a:solidFill>
                  <a:schemeClr val="bg1"/>
                </a:solidFill>
              </a:rPr>
              <a:t>the place of crucifixion of Jesus Christ</a:t>
            </a:r>
            <a:r>
              <a:rPr lang="en-US" sz="2400">
                <a:solidFill>
                  <a:schemeClr val="bg1"/>
                </a:solidFill>
              </a:rPr>
              <a:t>. </a:t>
            </a:r>
          </a:p>
        </p:txBody>
      </p:sp>
    </p:spTree>
    <p:extLst>
      <p:ext uri="{BB962C8B-B14F-4D97-AF65-F5344CB8AC3E}">
        <p14:creationId xmlns:p14="http://schemas.microsoft.com/office/powerpoint/2010/main" val="1852474846"/>
      </p:ext>
    </p:extLst>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
          <p:cNvSpPr>
            <a:spLocks noChangeArrowheads="1"/>
          </p:cNvSpPr>
          <p:nvPr/>
        </p:nvSpPr>
        <p:spPr bwMode="auto">
          <a:xfrm>
            <a:off x="150813" y="152401"/>
            <a:ext cx="11887200" cy="6124754"/>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3000" b="1" dirty="0">
                <a:solidFill>
                  <a:srgbClr val="FFFF00"/>
                </a:solidFill>
              </a:rPr>
              <a:t>   Ash &amp; the Cross: Spiritual Funeral</a:t>
            </a:r>
            <a:r>
              <a:rPr lang="zh-CN" altLang="en-US" sz="3000" b="1" dirty="0">
                <a:solidFill>
                  <a:srgbClr val="FFFF00"/>
                </a:solidFill>
              </a:rPr>
              <a:t> </a:t>
            </a:r>
            <a:r>
              <a:rPr lang="en-US" sz="3000" b="1" dirty="0">
                <a:solidFill>
                  <a:srgbClr val="FFFF00"/>
                </a:solidFill>
              </a:rPr>
              <a:t>/ Galatians 6:14</a:t>
            </a:r>
          </a:p>
          <a:p>
            <a:pPr>
              <a:defRPr/>
            </a:pPr>
            <a:r>
              <a:rPr lang="en-US" sz="3200" dirty="0">
                <a:solidFill>
                  <a:srgbClr val="FFFF00"/>
                </a:solidFill>
              </a:rPr>
              <a:t>	    </a:t>
            </a:r>
            <a:r>
              <a:rPr lang="zh-TW" altLang="en-US" sz="3200" b="1" dirty="0">
                <a:solidFill>
                  <a:srgbClr val="FFFF00"/>
                </a:solidFill>
                <a:latin typeface="+mn-lt"/>
              </a:rPr>
              <a:t>灰</a:t>
            </a:r>
            <a:r>
              <a:rPr lang="zh-CN" altLang="en-US" sz="3200" b="1" dirty="0">
                <a:solidFill>
                  <a:srgbClr val="FFFF00"/>
                </a:solidFill>
                <a:latin typeface="+mn-lt"/>
              </a:rPr>
              <a:t>與十字架</a:t>
            </a:r>
            <a:r>
              <a:rPr lang="en-US" altLang="zh-CN" sz="3200" b="1" dirty="0">
                <a:solidFill>
                  <a:srgbClr val="FFFF00"/>
                </a:solidFill>
                <a:latin typeface="+mn-lt"/>
              </a:rPr>
              <a:t>:</a:t>
            </a:r>
            <a:r>
              <a:rPr lang="zh-CN" altLang="en-US" sz="3200" b="1" dirty="0">
                <a:solidFill>
                  <a:srgbClr val="FFFF00"/>
                </a:solidFill>
                <a:latin typeface="+mn-lt"/>
              </a:rPr>
              <a:t>屬靈的葬禮 </a:t>
            </a:r>
            <a:r>
              <a:rPr lang="en-US" altLang="zh-CN" sz="3200" b="1" dirty="0">
                <a:solidFill>
                  <a:srgbClr val="FFFF00"/>
                </a:solidFill>
                <a:latin typeface="+mn-lt"/>
              </a:rPr>
              <a:t>/ </a:t>
            </a:r>
            <a:r>
              <a:rPr lang="zh-CN" altLang="en-US" sz="3200" b="1" dirty="0">
                <a:solidFill>
                  <a:srgbClr val="FFFF00"/>
                </a:solidFill>
                <a:latin typeface="+mn-lt"/>
              </a:rPr>
              <a:t>加拉太書</a:t>
            </a:r>
            <a:r>
              <a:rPr lang="en-US" sz="3200" b="1" dirty="0">
                <a:solidFill>
                  <a:srgbClr val="FFFF00"/>
                </a:solidFill>
              </a:rPr>
              <a:t>6:14</a:t>
            </a:r>
            <a:endParaRPr lang="en-US" sz="1200" b="1" dirty="0">
              <a:solidFill>
                <a:srgbClr val="FFFF00"/>
              </a:solidFill>
            </a:endParaRPr>
          </a:p>
          <a:p>
            <a:pPr>
              <a:defRPr/>
            </a:pPr>
            <a:endParaRPr lang="en-US" sz="1200" b="1" dirty="0">
              <a:solidFill>
                <a:srgbClr val="FFFF00"/>
              </a:solidFill>
              <a:latin typeface="+mn-lt"/>
            </a:endParaRPr>
          </a:p>
          <a:p>
            <a:pPr>
              <a:defRPr/>
            </a:pPr>
            <a:r>
              <a:rPr lang="en-US" sz="2800" b="1" dirty="0">
                <a:solidFill>
                  <a:srgbClr val="FFFF00"/>
                </a:solidFill>
              </a:rPr>
              <a:t>Galatians 6:14</a:t>
            </a:r>
            <a:r>
              <a:rPr lang="en-US" sz="2800" dirty="0">
                <a:solidFill>
                  <a:srgbClr val="FFFF00"/>
                </a:solidFill>
              </a:rPr>
              <a:t>  </a:t>
            </a:r>
            <a:r>
              <a:rPr lang="en-US" sz="2800" baseline="30000" dirty="0">
                <a:solidFill>
                  <a:schemeClr val="bg1"/>
                </a:solidFill>
              </a:rPr>
              <a:t>ESV </a:t>
            </a:r>
            <a:r>
              <a:rPr lang="en-US" sz="2800" dirty="0">
                <a:solidFill>
                  <a:schemeClr val="bg1"/>
                </a:solidFill>
              </a:rPr>
              <a:t>But far be it from me to boast except </a:t>
            </a:r>
          </a:p>
          <a:p>
            <a:pPr>
              <a:defRPr/>
            </a:pPr>
            <a:r>
              <a:rPr lang="en-US" sz="2800" dirty="0">
                <a:solidFill>
                  <a:schemeClr val="bg1"/>
                </a:solidFill>
              </a:rPr>
              <a:t>in the cross of our Lord Jesus Christ, by which the world </a:t>
            </a:r>
          </a:p>
          <a:p>
            <a:pPr>
              <a:defRPr/>
            </a:pPr>
            <a:r>
              <a:rPr lang="en-US" sz="2800" dirty="0">
                <a:solidFill>
                  <a:schemeClr val="bg1"/>
                </a:solidFill>
              </a:rPr>
              <a:t>has been crucified to me, and I to the world. </a:t>
            </a:r>
          </a:p>
          <a:p>
            <a:pPr>
              <a:defRPr/>
            </a:pPr>
            <a:r>
              <a:rPr lang="zh-CN" altLang="en-US" sz="2800" dirty="0">
                <a:solidFill>
                  <a:schemeClr val="bg1"/>
                </a:solidFill>
              </a:rPr>
              <a:t>但我斷不以別的誇口</a:t>
            </a:r>
            <a:r>
              <a:rPr lang="en-US" sz="2800" dirty="0">
                <a:solidFill>
                  <a:schemeClr val="bg1"/>
                </a:solidFill>
              </a:rPr>
              <a:t>,</a:t>
            </a:r>
            <a:r>
              <a:rPr lang="zh-CN" altLang="en-US" sz="2800" dirty="0">
                <a:solidFill>
                  <a:schemeClr val="bg1"/>
                </a:solidFill>
              </a:rPr>
              <a:t>只誇我們主耶穌基督的十字架</a:t>
            </a:r>
            <a:r>
              <a:rPr lang="en-US" sz="2800" dirty="0">
                <a:solidFill>
                  <a:schemeClr val="bg1"/>
                </a:solidFill>
              </a:rPr>
              <a:t>.</a:t>
            </a:r>
            <a:r>
              <a:rPr lang="zh-CN" altLang="en-US" sz="2800" dirty="0">
                <a:solidFill>
                  <a:schemeClr val="bg1"/>
                </a:solidFill>
              </a:rPr>
              <a:t>因這十字架</a:t>
            </a:r>
            <a:r>
              <a:rPr lang="en-US" sz="2800" dirty="0">
                <a:solidFill>
                  <a:schemeClr val="bg1"/>
                </a:solidFill>
              </a:rPr>
              <a:t>,</a:t>
            </a:r>
            <a:r>
              <a:rPr lang="zh-CN" altLang="en-US" sz="2800" dirty="0">
                <a:solidFill>
                  <a:schemeClr val="bg1"/>
                </a:solidFill>
              </a:rPr>
              <a:t>就我而論</a:t>
            </a:r>
            <a:r>
              <a:rPr lang="en-US" sz="2800" dirty="0">
                <a:solidFill>
                  <a:schemeClr val="bg1"/>
                </a:solidFill>
              </a:rPr>
              <a:t>,</a:t>
            </a:r>
            <a:r>
              <a:rPr lang="zh-CN" altLang="en-US" sz="2800" dirty="0">
                <a:solidFill>
                  <a:schemeClr val="bg1"/>
                </a:solidFill>
              </a:rPr>
              <a:t>世界已經釘在十字架上</a:t>
            </a:r>
            <a:r>
              <a:rPr lang="en-US" sz="2800" dirty="0">
                <a:solidFill>
                  <a:schemeClr val="bg1"/>
                </a:solidFill>
              </a:rPr>
              <a:t>.</a:t>
            </a:r>
            <a:r>
              <a:rPr lang="zh-CN" altLang="en-US" sz="2800" dirty="0">
                <a:solidFill>
                  <a:schemeClr val="bg1"/>
                </a:solidFill>
              </a:rPr>
              <a:t>就世界而論</a:t>
            </a:r>
            <a:r>
              <a:rPr lang="en-US" sz="2800" dirty="0">
                <a:solidFill>
                  <a:schemeClr val="bg1"/>
                </a:solidFill>
              </a:rPr>
              <a:t>,</a:t>
            </a:r>
            <a:r>
              <a:rPr lang="zh-CN" altLang="en-US" sz="2800" dirty="0">
                <a:solidFill>
                  <a:schemeClr val="bg1"/>
                </a:solidFill>
              </a:rPr>
              <a:t>我已經釘在十字架上</a:t>
            </a:r>
            <a:r>
              <a:rPr lang="en-US" sz="2800" dirty="0">
                <a:solidFill>
                  <a:schemeClr val="bg1"/>
                </a:solidFill>
              </a:rPr>
              <a:t>.</a:t>
            </a:r>
            <a:endParaRPr lang="en-US" sz="1000" dirty="0">
              <a:solidFill>
                <a:schemeClr val="bg1"/>
              </a:solidFill>
            </a:endParaRPr>
          </a:p>
          <a:p>
            <a:pPr>
              <a:defRPr/>
            </a:pPr>
            <a:endParaRPr lang="en-US" sz="1000" dirty="0">
              <a:solidFill>
                <a:schemeClr val="bg1"/>
              </a:solidFill>
            </a:endParaRPr>
          </a:p>
          <a:p>
            <a:pPr>
              <a:defRPr/>
            </a:pPr>
            <a:r>
              <a:rPr lang="en-US" sz="2800" dirty="0">
                <a:solidFill>
                  <a:schemeClr val="bg1"/>
                </a:solidFill>
              </a:rPr>
              <a:t>	*For Paul, his only boast was of ‘the cross of Christ.’ See also </a:t>
            </a:r>
            <a:r>
              <a:rPr lang="en-US" sz="2800" b="1" dirty="0">
                <a:solidFill>
                  <a:schemeClr val="bg1"/>
                </a:solidFill>
              </a:rPr>
              <a:t>1 Corinthians 1:17</a:t>
            </a:r>
            <a:r>
              <a:rPr lang="en-US" sz="2800" dirty="0">
                <a:solidFill>
                  <a:schemeClr val="bg1"/>
                </a:solidFill>
              </a:rPr>
              <a:t>, 18; </a:t>
            </a:r>
            <a:r>
              <a:rPr lang="en-US" sz="2800" b="1" dirty="0">
                <a:solidFill>
                  <a:schemeClr val="bg1"/>
                </a:solidFill>
              </a:rPr>
              <a:t>2:2</a:t>
            </a:r>
            <a:r>
              <a:rPr lang="en-US" sz="2800" dirty="0">
                <a:solidFill>
                  <a:schemeClr val="bg1"/>
                </a:solidFill>
              </a:rPr>
              <a:t> (</a:t>
            </a:r>
            <a:r>
              <a:rPr lang="zh-CN" altLang="en-US" sz="2800" dirty="0">
                <a:solidFill>
                  <a:schemeClr val="bg1"/>
                </a:solidFill>
              </a:rPr>
              <a:t>因為我曾定了主意、在你們中間不知道別的、</a:t>
            </a:r>
            <a:r>
              <a:rPr lang="zh-CN" altLang="en-US" sz="2800" b="1" u="sng" dirty="0">
                <a:solidFill>
                  <a:schemeClr val="bg1"/>
                </a:solidFill>
              </a:rPr>
              <a:t>只知道耶穌基督、並他釘十字架</a:t>
            </a:r>
            <a:r>
              <a:rPr lang="en-US" sz="2800" dirty="0">
                <a:solidFill>
                  <a:schemeClr val="bg1"/>
                </a:solidFill>
              </a:rPr>
              <a:t>); Galatians 5:11; 6:12-14; Ephesians 2:16 (</a:t>
            </a:r>
            <a:r>
              <a:rPr lang="zh-CN" altLang="en-US" sz="2800" dirty="0">
                <a:solidFill>
                  <a:schemeClr val="bg1"/>
                </a:solidFill>
              </a:rPr>
              <a:t>既在十字架上滅了冤仇、便</a:t>
            </a:r>
            <a:r>
              <a:rPr lang="zh-CN" altLang="en-US" sz="2800" b="1" u="sng" dirty="0">
                <a:solidFill>
                  <a:schemeClr val="bg1"/>
                </a:solidFill>
              </a:rPr>
              <a:t>藉這十字架</a:t>
            </a:r>
            <a:r>
              <a:rPr lang="zh-CN" altLang="en-US" sz="2800" dirty="0">
                <a:solidFill>
                  <a:schemeClr val="bg1"/>
                </a:solidFill>
              </a:rPr>
              <a:t>、使兩下歸為一體、與神和好了</a:t>
            </a:r>
            <a:r>
              <a:rPr lang="en-US" sz="2800" dirty="0">
                <a:solidFill>
                  <a:schemeClr val="bg1"/>
                </a:solidFill>
              </a:rPr>
              <a:t>); Philippians 2:8; 3:18; Colossians 1:20; 2:14-15. Cf. Hebrews 12:2; 1 Peter 2:24.</a:t>
            </a:r>
          </a:p>
          <a:p>
            <a:pPr>
              <a:defRPr/>
            </a:pPr>
            <a:endParaRPr lang="en-US" sz="2800" dirty="0">
              <a:solidFill>
                <a:schemeClr val="bg1"/>
              </a:solidFill>
            </a:endParaRPr>
          </a:p>
        </p:txBody>
      </p:sp>
    </p:spTree>
    <p:extLst>
      <p:ext uri="{BB962C8B-B14F-4D97-AF65-F5344CB8AC3E}">
        <p14:creationId xmlns:p14="http://schemas.microsoft.com/office/powerpoint/2010/main" val="1034523493"/>
      </p:ext>
    </p:extLst>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ChangeArrowheads="1"/>
          </p:cNvSpPr>
          <p:nvPr/>
        </p:nvSpPr>
        <p:spPr bwMode="auto">
          <a:xfrm>
            <a:off x="484188" y="2781300"/>
            <a:ext cx="11233150" cy="3463925"/>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821" tIns="54411" rIns="108821" bIns="54411">
            <a:spAutoFit/>
          </a:bodyPr>
          <a:lstStyle/>
          <a:p>
            <a:pPr rtl="1"/>
            <a:r>
              <a:rPr lang="en-US" sz="4800" b="1">
                <a:solidFill>
                  <a:schemeClr val="bg1"/>
                </a:solidFill>
              </a:rPr>
              <a:t> </a:t>
            </a:r>
            <a:r>
              <a:rPr lang="en-US" sz="4800">
                <a:solidFill>
                  <a:schemeClr val="bg1"/>
                </a:solidFill>
              </a:rPr>
              <a:t>‎  </a:t>
            </a:r>
            <a:r>
              <a:rPr lang="he-IL" sz="5400" b="1">
                <a:solidFill>
                  <a:schemeClr val="bg1"/>
                </a:solidFill>
              </a:rPr>
              <a:t>יְבָרֶכְךָ יְהוָה וְיִשְׁמְרֶךָ׃</a:t>
            </a:r>
            <a:r>
              <a:rPr lang="en-US" sz="5400" b="1">
                <a:solidFill>
                  <a:schemeClr val="bg1"/>
                </a:solidFill>
              </a:rPr>
              <a:t>    </a:t>
            </a:r>
            <a:r>
              <a:rPr lang="he-IL" sz="5400" b="1">
                <a:solidFill>
                  <a:schemeClr val="bg1"/>
                </a:solidFill>
              </a:rPr>
              <a:t> </a:t>
            </a:r>
            <a:r>
              <a:rPr lang="en-US" sz="3600" b="1">
                <a:solidFill>
                  <a:srgbClr val="FFFF00"/>
                </a:solidFill>
              </a:rPr>
              <a:t>Numbers 6:24-26</a:t>
            </a:r>
            <a:r>
              <a:rPr lang="el-GR" sz="3600" b="1">
                <a:solidFill>
                  <a:srgbClr val="FFFF00"/>
                </a:solidFill>
              </a:rPr>
              <a:t> </a:t>
            </a:r>
            <a:endParaRPr lang="en-US" sz="3600" b="1">
              <a:solidFill>
                <a:srgbClr val="FFFF00"/>
              </a:solidFill>
            </a:endParaRPr>
          </a:p>
          <a:p>
            <a:pPr rtl="1"/>
            <a:r>
              <a:rPr lang="he-IL" sz="5400" b="1">
                <a:solidFill>
                  <a:schemeClr val="bg1"/>
                </a:solidFill>
              </a:rPr>
              <a:t>יָאֵר יְהוָה פָּנָיו אֵלֶיךָ וִיחֻנֶּךָּ׃</a:t>
            </a:r>
            <a:r>
              <a:rPr lang="en-US" sz="5400" b="1">
                <a:solidFill>
                  <a:schemeClr val="bg1"/>
                </a:solidFill>
              </a:rPr>
              <a:t>                  </a:t>
            </a:r>
          </a:p>
          <a:p>
            <a:pPr rtl="1"/>
            <a:r>
              <a:rPr lang="en-US" sz="5400" b="1">
                <a:solidFill>
                  <a:schemeClr val="bg1"/>
                </a:solidFill>
              </a:rPr>
              <a:t>‎</a:t>
            </a:r>
            <a:r>
              <a:rPr lang="he-IL" sz="5400" b="1">
                <a:solidFill>
                  <a:schemeClr val="bg1"/>
                </a:solidFill>
              </a:rPr>
              <a:t>יִשָּׂא יְהוָה פָּנָיו אֵלֶיךָ וְיָשֵׂם לְךָ שָׁלוֹם׃</a:t>
            </a:r>
            <a:r>
              <a:rPr lang="en-US" sz="5400" b="1">
                <a:solidFill>
                  <a:schemeClr val="bg1"/>
                </a:solidFill>
              </a:rPr>
              <a:t>     </a:t>
            </a:r>
            <a:r>
              <a:rPr lang="he-IL" sz="5400" b="1">
                <a:solidFill>
                  <a:schemeClr val="bg1"/>
                </a:solidFill>
              </a:rPr>
              <a:t> </a:t>
            </a:r>
            <a:endParaRPr lang="en-US" sz="5400" b="1">
              <a:solidFill>
                <a:schemeClr val="bg1"/>
              </a:solidFill>
            </a:endParaRPr>
          </a:p>
          <a:p>
            <a:pPr algn="ctr" rtl="1"/>
            <a:endParaRPr lang="en-US" altLang="ko-KR" sz="2800"/>
          </a:p>
          <a:p>
            <a:pPr algn="ctr" rtl="1"/>
            <a:endParaRPr lang="en-US" altLang="ko-KR" sz="2800"/>
          </a:p>
        </p:txBody>
      </p:sp>
      <p:sp>
        <p:nvSpPr>
          <p:cNvPr id="92163" name="Rectangle 2"/>
          <p:cNvSpPr>
            <a:spLocks noChangeArrowheads="1"/>
          </p:cNvSpPr>
          <p:nvPr/>
        </p:nvSpPr>
        <p:spPr bwMode="auto">
          <a:xfrm>
            <a:off x="461963" y="333375"/>
            <a:ext cx="8756649" cy="221599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200" b="1" dirty="0" smtClean="0">
                <a:latin typeface="SimSun" pitchFamily="2" charset="-122"/>
                <a:ea typeface="SimSun" pitchFamily="2" charset="-122"/>
              </a:rPr>
              <a:t>民數記</a:t>
            </a:r>
            <a:r>
              <a:rPr lang="ko-KR" altLang="en-US" sz="3200" b="1" dirty="0" smtClean="0">
                <a:latin typeface="新細明體" pitchFamily="18" charset="-120"/>
              </a:rPr>
              <a:t> </a:t>
            </a:r>
            <a:r>
              <a:rPr lang="en-US" sz="3200" b="1" dirty="0"/>
              <a:t>6:24-26</a:t>
            </a:r>
            <a:endParaRPr lang="en-US" sz="1000" b="1" dirty="0"/>
          </a:p>
          <a:p>
            <a:pPr algn="ctr"/>
            <a:r>
              <a:rPr lang="en-US" sz="1000" b="1" dirty="0"/>
              <a:t> </a:t>
            </a:r>
          </a:p>
          <a:p>
            <a:pPr>
              <a:lnSpc>
                <a:spcPct val="150000"/>
              </a:lnSpc>
            </a:pPr>
            <a:r>
              <a:rPr lang="zh-TW" altLang="en-US" sz="3200" b="1" dirty="0">
                <a:solidFill>
                  <a:srgbClr val="FF0000"/>
                </a:solidFill>
                <a:latin typeface="SimSun" pitchFamily="2" charset="-122"/>
                <a:ea typeface="SimSun" pitchFamily="2" charset="-122"/>
              </a:rPr>
              <a:t>願耶和華賜福給</a:t>
            </a:r>
            <a:r>
              <a:rPr lang="zh-TW" altLang="en-US" sz="3200" b="1" dirty="0" smtClean="0">
                <a:solidFill>
                  <a:srgbClr val="FF0000"/>
                </a:solidFill>
                <a:latin typeface="SimSun" pitchFamily="2" charset="-122"/>
                <a:ea typeface="SimSun" pitchFamily="2" charset="-122"/>
              </a:rPr>
              <a:t>你</a:t>
            </a:r>
            <a:r>
              <a:rPr lang="en-US" altLang="zh-TW" sz="3200" b="1" dirty="0" smtClean="0">
                <a:solidFill>
                  <a:srgbClr val="FF0000"/>
                </a:solidFill>
                <a:latin typeface="SimSun" pitchFamily="2" charset="-122"/>
                <a:ea typeface="SimSun" pitchFamily="2" charset="-122"/>
              </a:rPr>
              <a:t>,</a:t>
            </a:r>
            <a:r>
              <a:rPr lang="zh-TW" altLang="en-US" sz="3200" b="1" dirty="0" smtClean="0">
                <a:solidFill>
                  <a:srgbClr val="FF0000"/>
                </a:solidFill>
                <a:latin typeface="SimSun" pitchFamily="2" charset="-122"/>
                <a:ea typeface="SimSun" pitchFamily="2" charset="-122"/>
              </a:rPr>
              <a:t>保</a:t>
            </a:r>
            <a:r>
              <a:rPr lang="zh-TW" altLang="en-US" sz="3200" b="1" dirty="0">
                <a:solidFill>
                  <a:srgbClr val="FF0000"/>
                </a:solidFill>
                <a:latin typeface="SimSun" pitchFamily="2" charset="-122"/>
                <a:ea typeface="SimSun" pitchFamily="2" charset="-122"/>
              </a:rPr>
              <a:t>護</a:t>
            </a:r>
            <a:r>
              <a:rPr lang="zh-TW" altLang="en-US" sz="3200" b="1" dirty="0" smtClean="0">
                <a:solidFill>
                  <a:srgbClr val="FF0000"/>
                </a:solidFill>
                <a:latin typeface="SimSun" pitchFamily="2" charset="-122"/>
                <a:ea typeface="SimSun" pitchFamily="2" charset="-122"/>
              </a:rPr>
              <a:t>你</a:t>
            </a:r>
            <a:r>
              <a:rPr lang="en-US" altLang="zh-TW" sz="3200" b="1" dirty="0" smtClean="0">
                <a:solidFill>
                  <a:srgbClr val="FF0000"/>
                </a:solidFill>
                <a:latin typeface="SimSun" pitchFamily="2" charset="-122"/>
                <a:ea typeface="SimSun" pitchFamily="2" charset="-122"/>
              </a:rPr>
              <a:t>. </a:t>
            </a:r>
            <a:r>
              <a:rPr lang="zh-TW" altLang="en-US" sz="3200" b="1" dirty="0" smtClean="0">
                <a:solidFill>
                  <a:srgbClr val="FF0000"/>
                </a:solidFill>
                <a:latin typeface="SimSun" pitchFamily="2" charset="-122"/>
                <a:ea typeface="SimSun" pitchFamily="2" charset="-122"/>
              </a:rPr>
              <a:t>願</a:t>
            </a:r>
            <a:r>
              <a:rPr lang="zh-TW" altLang="en-US" sz="3200" b="1" dirty="0">
                <a:solidFill>
                  <a:srgbClr val="FF0000"/>
                </a:solidFill>
                <a:latin typeface="SimSun" pitchFamily="2" charset="-122"/>
                <a:ea typeface="SimSun" pitchFamily="2" charset="-122"/>
              </a:rPr>
              <a:t>耶和華使他的</a:t>
            </a:r>
            <a:r>
              <a:rPr lang="zh-TW" altLang="en-US" sz="3200" b="1" dirty="0" smtClean="0">
                <a:solidFill>
                  <a:srgbClr val="FF0000"/>
                </a:solidFill>
                <a:latin typeface="SimSun" pitchFamily="2" charset="-122"/>
                <a:ea typeface="SimSun" pitchFamily="2" charset="-122"/>
              </a:rPr>
              <a:t>臉</a:t>
            </a:r>
            <a:endParaRPr lang="en-US" altLang="zh-TW" sz="3200" b="1" dirty="0" smtClean="0">
              <a:solidFill>
                <a:srgbClr val="FF0000"/>
              </a:solidFill>
              <a:latin typeface="SimSun" pitchFamily="2" charset="-122"/>
              <a:ea typeface="SimSun" pitchFamily="2" charset="-122"/>
            </a:endParaRPr>
          </a:p>
          <a:p>
            <a:pPr>
              <a:lnSpc>
                <a:spcPct val="150000"/>
              </a:lnSpc>
            </a:pPr>
            <a:r>
              <a:rPr lang="zh-TW" altLang="en-US" sz="3200" b="1" dirty="0" smtClean="0">
                <a:solidFill>
                  <a:srgbClr val="FF0000"/>
                </a:solidFill>
                <a:latin typeface="SimSun" pitchFamily="2" charset="-122"/>
                <a:ea typeface="SimSun" pitchFamily="2" charset="-122"/>
              </a:rPr>
              <a:t>光</a:t>
            </a:r>
            <a:r>
              <a:rPr lang="zh-TW" altLang="en-US" sz="3200" b="1" dirty="0">
                <a:solidFill>
                  <a:srgbClr val="FF0000"/>
                </a:solidFill>
                <a:latin typeface="SimSun" pitchFamily="2" charset="-122"/>
                <a:ea typeface="SimSun" pitchFamily="2" charset="-122"/>
              </a:rPr>
              <a:t>照</a:t>
            </a:r>
            <a:r>
              <a:rPr lang="zh-TW" altLang="en-US" sz="3200" b="1" dirty="0" smtClean="0">
                <a:solidFill>
                  <a:srgbClr val="FF0000"/>
                </a:solidFill>
                <a:latin typeface="SimSun" pitchFamily="2" charset="-122"/>
                <a:ea typeface="SimSun" pitchFamily="2" charset="-122"/>
              </a:rPr>
              <a:t>你</a:t>
            </a:r>
            <a:r>
              <a:rPr lang="en-US" altLang="zh-TW" sz="3200" b="1" dirty="0" smtClean="0">
                <a:solidFill>
                  <a:srgbClr val="FF0000"/>
                </a:solidFill>
                <a:latin typeface="SimSun" pitchFamily="2" charset="-122"/>
                <a:ea typeface="SimSun" pitchFamily="2" charset="-122"/>
              </a:rPr>
              <a:t>,</a:t>
            </a:r>
            <a:r>
              <a:rPr lang="zh-TW" altLang="en-US" sz="3200" b="1" dirty="0" smtClean="0">
                <a:solidFill>
                  <a:srgbClr val="FF0000"/>
                </a:solidFill>
                <a:latin typeface="SimSun" pitchFamily="2" charset="-122"/>
                <a:ea typeface="SimSun" pitchFamily="2" charset="-122"/>
              </a:rPr>
              <a:t>賜</a:t>
            </a:r>
            <a:r>
              <a:rPr lang="zh-TW" altLang="en-US" sz="3200" b="1" dirty="0">
                <a:solidFill>
                  <a:srgbClr val="FF0000"/>
                </a:solidFill>
                <a:latin typeface="SimSun" pitchFamily="2" charset="-122"/>
                <a:ea typeface="SimSun" pitchFamily="2" charset="-122"/>
              </a:rPr>
              <a:t>恩給</a:t>
            </a:r>
            <a:r>
              <a:rPr lang="zh-TW" altLang="en-US" sz="3200" b="1" dirty="0" smtClean="0">
                <a:solidFill>
                  <a:srgbClr val="FF0000"/>
                </a:solidFill>
                <a:latin typeface="SimSun" pitchFamily="2" charset="-122"/>
                <a:ea typeface="SimSun" pitchFamily="2" charset="-122"/>
              </a:rPr>
              <a:t>你</a:t>
            </a:r>
            <a:r>
              <a:rPr lang="en-US" altLang="zh-CN" sz="3200" b="1" dirty="0" smtClean="0">
                <a:solidFill>
                  <a:srgbClr val="FF0000"/>
                </a:solidFill>
                <a:latin typeface="SimSun" pitchFamily="2" charset="-122"/>
                <a:ea typeface="SimSun" pitchFamily="2" charset="-122"/>
              </a:rPr>
              <a:t>.</a:t>
            </a:r>
            <a:r>
              <a:rPr lang="zh-TW" altLang="en-US" sz="3200" b="1" dirty="0" smtClean="0">
                <a:solidFill>
                  <a:srgbClr val="FF0000"/>
                </a:solidFill>
                <a:latin typeface="SimSun" pitchFamily="2" charset="-122"/>
                <a:ea typeface="SimSun" pitchFamily="2" charset="-122"/>
              </a:rPr>
              <a:t>願</a:t>
            </a:r>
            <a:r>
              <a:rPr lang="zh-TW" altLang="en-US" sz="3200" b="1" dirty="0">
                <a:solidFill>
                  <a:srgbClr val="FF0000"/>
                </a:solidFill>
                <a:latin typeface="SimSun" pitchFamily="2" charset="-122"/>
                <a:ea typeface="SimSun" pitchFamily="2" charset="-122"/>
              </a:rPr>
              <a:t>耶和華向你仰</a:t>
            </a:r>
            <a:r>
              <a:rPr lang="zh-TW" altLang="en-US" sz="3200" b="1" dirty="0" smtClean="0">
                <a:solidFill>
                  <a:srgbClr val="FF0000"/>
                </a:solidFill>
                <a:latin typeface="SimSun" pitchFamily="2" charset="-122"/>
                <a:ea typeface="SimSun" pitchFamily="2" charset="-122"/>
              </a:rPr>
              <a:t>臉</a:t>
            </a:r>
            <a:r>
              <a:rPr lang="en-US" altLang="zh-TW" sz="3200" b="1" dirty="0" smtClean="0">
                <a:solidFill>
                  <a:srgbClr val="FF0000"/>
                </a:solidFill>
                <a:latin typeface="SimSun" pitchFamily="2" charset="-122"/>
                <a:ea typeface="SimSun" pitchFamily="2" charset="-122"/>
              </a:rPr>
              <a:t>,</a:t>
            </a:r>
            <a:r>
              <a:rPr lang="zh-TW" altLang="en-US" sz="3200" b="1" dirty="0" smtClean="0">
                <a:solidFill>
                  <a:srgbClr val="FF0000"/>
                </a:solidFill>
                <a:latin typeface="SimSun" pitchFamily="2" charset="-122"/>
                <a:ea typeface="SimSun" pitchFamily="2" charset="-122"/>
              </a:rPr>
              <a:t>賜</a:t>
            </a:r>
            <a:r>
              <a:rPr lang="zh-TW" altLang="en-US" sz="3200" b="1" dirty="0">
                <a:solidFill>
                  <a:srgbClr val="FF0000"/>
                </a:solidFill>
                <a:latin typeface="SimSun" pitchFamily="2" charset="-122"/>
                <a:ea typeface="SimSun" pitchFamily="2" charset="-122"/>
              </a:rPr>
              <a:t>你平安</a:t>
            </a:r>
            <a:r>
              <a:rPr lang="en-US" altLang="zh-TW" sz="3200" b="1" dirty="0">
                <a:solidFill>
                  <a:srgbClr val="FF0000"/>
                </a:solidFill>
                <a:latin typeface="SimSun" pitchFamily="2" charset="-122"/>
                <a:ea typeface="SimSun" pitchFamily="2" charset="-122"/>
              </a:rPr>
              <a:t>.</a:t>
            </a:r>
            <a:endParaRPr lang="en-US" sz="3200" b="1" dirty="0">
              <a:solidFill>
                <a:srgbClr val="FF0000"/>
              </a:solidFill>
              <a:latin typeface="SimSun" pitchFamily="2" charset="-122"/>
              <a:ea typeface="SimSun" pitchFamily="2" charset="-122"/>
            </a:endParaRPr>
          </a:p>
        </p:txBody>
      </p:sp>
    </p:spTree>
    <p:extLst>
      <p:ext uri="{BB962C8B-B14F-4D97-AF65-F5344CB8AC3E}">
        <p14:creationId xmlns:p14="http://schemas.microsoft.com/office/powerpoint/2010/main" val="1453674844"/>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
          <p:cNvSpPr>
            <a:spLocks noChangeArrowheads="1"/>
          </p:cNvSpPr>
          <p:nvPr/>
        </p:nvSpPr>
        <p:spPr bwMode="auto">
          <a:xfrm>
            <a:off x="150813" y="152402"/>
            <a:ext cx="11887200" cy="6494085"/>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600" b="1">
                <a:solidFill>
                  <a:srgbClr val="FFFF00"/>
                </a:solidFill>
              </a:rPr>
              <a:t>                    Ash Theology (</a:t>
            </a:r>
            <a:r>
              <a:rPr lang="zh-TW" altLang="en-US" sz="3600" b="1">
                <a:solidFill>
                  <a:srgbClr val="FFFF00"/>
                </a:solidFill>
              </a:rPr>
              <a:t>灰神学</a:t>
            </a:r>
            <a:r>
              <a:rPr lang="en-US" sz="3600" b="1">
                <a:solidFill>
                  <a:srgbClr val="FFFF00"/>
                </a:solidFill>
              </a:rPr>
              <a:t>)</a:t>
            </a:r>
            <a:endParaRPr lang="en-US" sz="3600">
              <a:solidFill>
                <a:srgbClr val="FFFF00"/>
              </a:solidFill>
            </a:endParaRPr>
          </a:p>
          <a:p>
            <a:endParaRPr lang="en-US" sz="2800">
              <a:solidFill>
                <a:schemeClr val="bg1"/>
              </a:solidFill>
            </a:endParaRPr>
          </a:p>
          <a:p>
            <a:r>
              <a:rPr lang="en-US" sz="3200" b="1">
                <a:solidFill>
                  <a:srgbClr val="FFFF00"/>
                </a:solidFill>
              </a:rPr>
              <a:t>     -Galatians 6:14</a:t>
            </a:r>
            <a:r>
              <a:rPr lang="en-US" sz="3200">
                <a:solidFill>
                  <a:srgbClr val="FFFF00"/>
                </a:solidFill>
              </a:rPr>
              <a:t>. </a:t>
            </a:r>
          </a:p>
          <a:p>
            <a:r>
              <a:rPr lang="zh-TW" altLang="en-US" sz="3200">
                <a:solidFill>
                  <a:schemeClr val="bg1"/>
                </a:solidFill>
              </a:rPr>
              <a:t>但我斷不以別的誇口，只誇我們主耶穌基督的</a:t>
            </a:r>
            <a:endParaRPr lang="en-US" altLang="zh-TW" sz="3200">
              <a:solidFill>
                <a:schemeClr val="bg1"/>
              </a:solidFill>
            </a:endParaRPr>
          </a:p>
          <a:p>
            <a:r>
              <a:rPr lang="zh-TW" altLang="en-US" sz="3200">
                <a:solidFill>
                  <a:schemeClr val="bg1"/>
                </a:solidFill>
              </a:rPr>
              <a:t>十字架；因這十字架，就我而論，世界已經釘</a:t>
            </a:r>
            <a:endParaRPr lang="en-US" altLang="zh-TW" sz="3200">
              <a:solidFill>
                <a:schemeClr val="bg1"/>
              </a:solidFill>
            </a:endParaRPr>
          </a:p>
          <a:p>
            <a:r>
              <a:rPr lang="zh-TW" altLang="en-US" sz="3200">
                <a:solidFill>
                  <a:schemeClr val="bg1"/>
                </a:solidFill>
              </a:rPr>
              <a:t>在十字架上；就世界而論，我已經釘在十字架上。</a:t>
            </a:r>
            <a:endParaRPr lang="en-US" sz="3200">
              <a:solidFill>
                <a:schemeClr val="bg1"/>
              </a:solidFill>
            </a:endParaRPr>
          </a:p>
          <a:p>
            <a:endParaRPr lang="en-US" sz="2800">
              <a:solidFill>
                <a:schemeClr val="bg1"/>
              </a:solidFill>
            </a:endParaRPr>
          </a:p>
          <a:p>
            <a:r>
              <a:rPr lang="en-US" sz="2800">
                <a:solidFill>
                  <a:schemeClr val="bg1"/>
                </a:solidFill>
              </a:rPr>
              <a:t>	There is a place outside the camp, where the ashes removed from the altar are collected. It is called ‘a clean place.’ This place is so important that it refers to the place of crucifixion of Jesus Christ. Those who serve the Lord have to keep pouring out the ‘ashes’ (results, fruits, accomplishments) of their service/ministry onto the cross. </a:t>
            </a:r>
          </a:p>
          <a:p>
            <a:endParaRPr lang="en-US" sz="2800">
              <a:solidFill>
                <a:schemeClr val="bg1"/>
              </a:solidFill>
            </a:endParaRPr>
          </a:p>
          <a:p>
            <a:endParaRPr lang="en-US" sz="2800">
              <a:solidFill>
                <a:schemeClr val="bg1"/>
              </a:solidFill>
            </a:endParaRPr>
          </a:p>
        </p:txBody>
      </p:sp>
    </p:spTree>
    <p:extLst>
      <p:ext uri="{BB962C8B-B14F-4D97-AF65-F5344CB8AC3E}">
        <p14:creationId xmlns:p14="http://schemas.microsoft.com/office/powerpoint/2010/main" val="871685035"/>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4" name="Picture 2" descr="https://search.pstatic.net/common/?src=http%3A%2F%2Fblogfiles.naver.net%2F20150223_260%2Fyci0408_1424656675139IqrmG_JPEG%2F20150219_112838.jpg&amp;type=sc960_8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014" y="304800"/>
            <a:ext cx="609917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995" name="Picture 4" descr="https://search.pstatic.net/common/?src=http%3A%2F%2Fblogfiles.naver.net%2F20110327_210%2Fjkl15963_1301220832184OPXsm_JPEG%2FIMG_2933-2010012512%25BF%25F9_23%25C0%25CF.JPG&amp;type=sc960_8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3939" y="2133602"/>
            <a:ext cx="6096000" cy="460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4996" name="Rectangle 1"/>
          <p:cNvSpPr>
            <a:spLocks noChangeArrowheads="1"/>
          </p:cNvSpPr>
          <p:nvPr/>
        </p:nvSpPr>
        <p:spPr bwMode="auto">
          <a:xfrm>
            <a:off x="608014" y="5257802"/>
            <a:ext cx="4648200" cy="830263"/>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4800" b="1">
                <a:solidFill>
                  <a:srgbClr val="FFFF00"/>
                </a:solidFill>
              </a:rPr>
              <a:t>Ash     </a:t>
            </a:r>
            <a:r>
              <a:rPr lang="zh-TW" altLang="en-US" sz="4800" b="1">
                <a:solidFill>
                  <a:srgbClr val="FFFF00"/>
                </a:solidFill>
              </a:rPr>
              <a:t>灰</a:t>
            </a:r>
            <a:endParaRPr lang="en-US" sz="4800"/>
          </a:p>
        </p:txBody>
      </p:sp>
    </p:spTree>
    <p:extLst>
      <p:ext uri="{BB962C8B-B14F-4D97-AF65-F5344CB8AC3E}">
        <p14:creationId xmlns:p14="http://schemas.microsoft.com/office/powerpoint/2010/main" val="3470662774"/>
      </p:ext>
    </p:extLst>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4" descr="https://upload.wikimedia.org/wikipedia/commons/1/18/Stiftshuette_Modell_Timnapar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19140"/>
            <a:ext cx="7134226" cy="356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19" name="Rectangle 1"/>
          <p:cNvSpPr>
            <a:spLocks noChangeArrowheads="1"/>
          </p:cNvSpPr>
          <p:nvPr/>
        </p:nvSpPr>
        <p:spPr bwMode="auto">
          <a:xfrm>
            <a:off x="1" y="2"/>
            <a:ext cx="563721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b="1"/>
              <a:t>Model of the tabernacle </a:t>
            </a:r>
          </a:p>
          <a:p>
            <a:r>
              <a:rPr lang="en-US" sz="3200" b="1">
                <a:solidFill>
                  <a:srgbClr val="FF0000"/>
                </a:solidFill>
              </a:rPr>
              <a:t>in Timna Valley Park, Israel</a:t>
            </a:r>
          </a:p>
        </p:txBody>
      </p:sp>
      <p:pic>
        <p:nvPicPr>
          <p:cNvPr id="86020" name="Picture 2" descr="http://www.divinerevelations.info/tabernacle/bronze_alta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7613" y="1908177"/>
            <a:ext cx="6985001"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21" name="Rectangle 2"/>
          <p:cNvSpPr>
            <a:spLocks noChangeArrowheads="1"/>
          </p:cNvSpPr>
          <p:nvPr/>
        </p:nvSpPr>
        <p:spPr bwMode="auto">
          <a:xfrm>
            <a:off x="1979612" y="5181600"/>
            <a:ext cx="3429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600" b="1">
                <a:solidFill>
                  <a:srgbClr val="FF0000"/>
                </a:solidFill>
              </a:rPr>
              <a:t>Model of the Bronze Altar </a:t>
            </a:r>
          </a:p>
        </p:txBody>
      </p:sp>
    </p:spTree>
    <p:extLst>
      <p:ext uri="{BB962C8B-B14F-4D97-AF65-F5344CB8AC3E}">
        <p14:creationId xmlns:p14="http://schemas.microsoft.com/office/powerpoint/2010/main" val="3643841626"/>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
          <p:cNvSpPr>
            <a:spLocks noChangeArrowheads="1"/>
          </p:cNvSpPr>
          <p:nvPr/>
        </p:nvSpPr>
        <p:spPr bwMode="auto">
          <a:xfrm>
            <a:off x="150813" y="152400"/>
            <a:ext cx="11887200" cy="6555641"/>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3200" b="1" dirty="0">
                <a:solidFill>
                  <a:srgbClr val="FFFF00"/>
                </a:solidFill>
              </a:rPr>
              <a:t>    Let the Fire keep Burning! How about Ash?</a:t>
            </a:r>
          </a:p>
          <a:p>
            <a:pPr>
              <a:defRPr/>
            </a:pPr>
            <a:r>
              <a:rPr lang="zh-TW" altLang="en-US" sz="3200" b="1" dirty="0">
                <a:solidFill>
                  <a:srgbClr val="FFFF00"/>
                </a:solidFill>
                <a:latin typeface="+mj-ea"/>
                <a:ea typeface="+mj-ea"/>
              </a:rPr>
              <a:t>                 讓</a:t>
            </a:r>
            <a:r>
              <a:rPr lang="zh-CN" altLang="en-US" sz="3200" b="1" dirty="0">
                <a:solidFill>
                  <a:srgbClr val="FFFF00"/>
                </a:solidFill>
                <a:latin typeface="+mj-ea"/>
                <a:ea typeface="+mj-ea"/>
              </a:rPr>
              <a:t>祭壇的</a:t>
            </a:r>
            <a:r>
              <a:rPr lang="zh-TW" altLang="en-US" sz="3200" b="1" dirty="0">
                <a:solidFill>
                  <a:srgbClr val="FFFF00"/>
                </a:solidFill>
                <a:latin typeface="+mj-ea"/>
                <a:ea typeface="+mj-ea"/>
              </a:rPr>
              <a:t>火繼續燃燒！</a:t>
            </a:r>
            <a:r>
              <a:rPr lang="zh-CN" altLang="en-US" sz="3200" b="1" dirty="0">
                <a:solidFill>
                  <a:srgbClr val="FFFF00"/>
                </a:solidFill>
                <a:latin typeface="+mj-ea"/>
                <a:ea typeface="+mj-ea"/>
              </a:rPr>
              <a:t>那麼</a:t>
            </a:r>
            <a:r>
              <a:rPr lang="zh-TW" altLang="en-US" sz="3200" b="1" dirty="0">
                <a:solidFill>
                  <a:srgbClr val="FFFF00"/>
                </a:solidFill>
                <a:latin typeface="+mj-ea"/>
                <a:ea typeface="+mj-ea"/>
              </a:rPr>
              <a:t>灰怎麼樣？</a:t>
            </a:r>
            <a:endParaRPr lang="en-US" sz="3200" b="1" dirty="0">
              <a:solidFill>
                <a:srgbClr val="FFFF00"/>
              </a:solidFill>
              <a:latin typeface="+mj-ea"/>
              <a:ea typeface="+mj-ea"/>
            </a:endParaRPr>
          </a:p>
          <a:p>
            <a:pPr>
              <a:defRPr/>
            </a:pPr>
            <a:endParaRPr lang="en-US" sz="2000" b="1" dirty="0">
              <a:solidFill>
                <a:srgbClr val="FFFF00"/>
              </a:solidFill>
            </a:endParaRPr>
          </a:p>
          <a:p>
            <a:pPr>
              <a:defRPr/>
            </a:pPr>
            <a:r>
              <a:rPr lang="en-US" sz="2800" b="1" dirty="0">
                <a:solidFill>
                  <a:srgbClr val="FFFF00"/>
                </a:solidFill>
              </a:rPr>
              <a:t>Leviticus 6:12-13[6:5-6] (also Leviticus 6:9, 13) </a:t>
            </a:r>
            <a:r>
              <a:rPr lang="en-US" sz="2800" baseline="30000" dirty="0">
                <a:solidFill>
                  <a:schemeClr val="bg1"/>
                </a:solidFill>
              </a:rPr>
              <a:t>NIV </a:t>
            </a:r>
            <a:r>
              <a:rPr lang="en-US" sz="2800" b="1" dirty="0">
                <a:solidFill>
                  <a:schemeClr val="bg1"/>
                </a:solidFill>
              </a:rPr>
              <a:t>12 The fire on </a:t>
            </a:r>
          </a:p>
          <a:p>
            <a:pPr>
              <a:defRPr/>
            </a:pPr>
            <a:r>
              <a:rPr lang="en-US" sz="2800" b="1" dirty="0">
                <a:solidFill>
                  <a:schemeClr val="bg1"/>
                </a:solidFill>
              </a:rPr>
              <a:t>the altar must be kept burning; it must not go out</a:t>
            </a:r>
            <a:r>
              <a:rPr lang="en-US" sz="2800" dirty="0">
                <a:solidFill>
                  <a:schemeClr val="bg1"/>
                </a:solidFill>
              </a:rPr>
              <a:t>. Every morning the priest is to add</a:t>
            </a:r>
            <a:r>
              <a:rPr lang="en-US" sz="2800" b="1" dirty="0">
                <a:solidFill>
                  <a:schemeClr val="bg1"/>
                </a:solidFill>
              </a:rPr>
              <a:t> firewood</a:t>
            </a:r>
            <a:r>
              <a:rPr lang="en-US" sz="2800" dirty="0">
                <a:solidFill>
                  <a:schemeClr val="bg1"/>
                </a:solidFill>
              </a:rPr>
              <a:t> and arrange the burnt offering on the fire and burn the fat of the fellowship offerings on it. </a:t>
            </a:r>
            <a:r>
              <a:rPr lang="en-US" sz="2800" b="1" dirty="0">
                <a:solidFill>
                  <a:schemeClr val="bg1"/>
                </a:solidFill>
              </a:rPr>
              <a:t>13</a:t>
            </a:r>
            <a:r>
              <a:rPr lang="en-US" sz="2800" dirty="0">
                <a:solidFill>
                  <a:schemeClr val="bg1"/>
                </a:solidFill>
              </a:rPr>
              <a:t> </a:t>
            </a:r>
            <a:r>
              <a:rPr lang="en-US" sz="2800" b="1" dirty="0">
                <a:solidFill>
                  <a:schemeClr val="bg1"/>
                </a:solidFill>
              </a:rPr>
              <a:t>The fire must be kept burning on the altar continuously; it must not go out</a:t>
            </a:r>
            <a:r>
              <a:rPr lang="en-US" sz="2800" dirty="0">
                <a:solidFill>
                  <a:schemeClr val="bg1"/>
                </a:solidFill>
              </a:rPr>
              <a:t>. / </a:t>
            </a:r>
            <a:r>
              <a:rPr lang="zh-TW" altLang="en-US" sz="2800" b="1" u="sng" dirty="0">
                <a:solidFill>
                  <a:srgbClr val="FFFF00"/>
                </a:solidFill>
              </a:rPr>
              <a:t>壇上的火要在其上常常燒著，不可熄滅</a:t>
            </a:r>
            <a:r>
              <a:rPr lang="zh-TW" altLang="en-US" sz="2800" dirty="0">
                <a:solidFill>
                  <a:schemeClr val="bg1"/>
                </a:solidFill>
              </a:rPr>
              <a:t>。祭司要每日早晨在上面燒</a:t>
            </a:r>
            <a:r>
              <a:rPr lang="zh-TW" altLang="en-US" sz="2800" b="1" u="sng" dirty="0">
                <a:solidFill>
                  <a:schemeClr val="bg1"/>
                </a:solidFill>
              </a:rPr>
              <a:t>柴</a:t>
            </a:r>
            <a:r>
              <a:rPr lang="zh-TW" altLang="en-US" sz="2800" dirty="0">
                <a:solidFill>
                  <a:schemeClr val="bg1"/>
                </a:solidFill>
              </a:rPr>
              <a:t>，並要把燔祭擺在壇上，在其上燒平安祭牲的脂油。</a:t>
            </a:r>
            <a:r>
              <a:rPr lang="zh-TW" altLang="en-US" sz="2800" b="1" u="sng" dirty="0">
                <a:solidFill>
                  <a:srgbClr val="FFFF00"/>
                </a:solidFill>
              </a:rPr>
              <a:t>在壇上必有常常燒著的火</a:t>
            </a:r>
            <a:r>
              <a:rPr lang="en-US" sz="2800" b="1" u="sng" dirty="0">
                <a:solidFill>
                  <a:srgbClr val="FFFF00"/>
                </a:solidFill>
              </a:rPr>
              <a:t>,</a:t>
            </a:r>
            <a:r>
              <a:rPr lang="zh-TW" altLang="en-US" sz="2800" b="1" u="sng" dirty="0">
                <a:solidFill>
                  <a:srgbClr val="FFFF00"/>
                </a:solidFill>
              </a:rPr>
              <a:t>不可熄滅</a:t>
            </a:r>
            <a:r>
              <a:rPr lang="en-US" sz="2800" dirty="0">
                <a:solidFill>
                  <a:schemeClr val="bg1"/>
                </a:solidFill>
              </a:rPr>
              <a:t>.</a:t>
            </a:r>
            <a:endParaRPr lang="en-US" sz="1200" dirty="0">
              <a:solidFill>
                <a:schemeClr val="bg1"/>
              </a:solidFill>
            </a:endParaRPr>
          </a:p>
          <a:p>
            <a:pPr>
              <a:defRPr/>
            </a:pPr>
            <a:endParaRPr lang="en-US" sz="1200" dirty="0">
              <a:solidFill>
                <a:schemeClr val="bg1"/>
              </a:solidFill>
            </a:endParaRPr>
          </a:p>
          <a:p>
            <a:pPr>
              <a:defRPr/>
            </a:pPr>
            <a:r>
              <a:rPr lang="en-US" sz="2800" b="1" dirty="0">
                <a:solidFill>
                  <a:srgbClr val="FFFF00"/>
                </a:solidFill>
              </a:rPr>
              <a:t>1 Thessalonians 5:19</a:t>
            </a:r>
            <a:r>
              <a:rPr lang="en-US" sz="2800" dirty="0">
                <a:solidFill>
                  <a:schemeClr val="bg1"/>
                </a:solidFill>
              </a:rPr>
              <a:t>.  </a:t>
            </a:r>
            <a:r>
              <a:rPr lang="en-US" sz="3600" dirty="0">
                <a:solidFill>
                  <a:srgbClr val="FFFF00"/>
                </a:solidFill>
                <a:latin typeface="Bwgrkn" pitchFamily="2" charset="0"/>
              </a:rPr>
              <a:t>to. </a:t>
            </a:r>
            <a:r>
              <a:rPr lang="en-US" sz="3600" dirty="0" err="1">
                <a:solidFill>
                  <a:srgbClr val="FFFF00"/>
                </a:solidFill>
                <a:latin typeface="Bwgrkn" pitchFamily="2" charset="0"/>
              </a:rPr>
              <a:t>pneu</a:t>
            </a:r>
            <a:r>
              <a:rPr lang="en-US" sz="3600" dirty="0">
                <a:solidFill>
                  <a:srgbClr val="FFFF00"/>
                </a:solidFill>
                <a:latin typeface="Bwgrkn" pitchFamily="2" charset="0"/>
              </a:rPr>
              <a:t>/ma </a:t>
            </a:r>
            <a:r>
              <a:rPr lang="en-US" sz="3600" dirty="0" err="1">
                <a:solidFill>
                  <a:srgbClr val="FFFF00"/>
                </a:solidFill>
                <a:latin typeface="Bwgrkn" pitchFamily="2" charset="0"/>
              </a:rPr>
              <a:t>mh</a:t>
            </a:r>
            <a:r>
              <a:rPr lang="en-US" sz="3600" dirty="0">
                <a:solidFill>
                  <a:srgbClr val="FFFF00"/>
                </a:solidFill>
                <a:latin typeface="Bwgrkn" pitchFamily="2" charset="0"/>
              </a:rPr>
              <a:t>. </a:t>
            </a:r>
            <a:r>
              <a:rPr lang="en-US" sz="3600" dirty="0" err="1">
                <a:solidFill>
                  <a:srgbClr val="FFFF00"/>
                </a:solidFill>
                <a:latin typeface="Bwgrkn" pitchFamily="2" charset="0"/>
              </a:rPr>
              <a:t>sbe,nnute</a:t>
            </a:r>
            <a:r>
              <a:rPr lang="en-US" sz="3600" dirty="0">
                <a:solidFill>
                  <a:srgbClr val="FFFF00"/>
                </a:solidFill>
                <a:latin typeface="Bwgrkn" pitchFamily="2" charset="0"/>
              </a:rPr>
              <a:t> </a:t>
            </a:r>
            <a:endParaRPr lang="en-US" sz="3600" dirty="0">
              <a:solidFill>
                <a:schemeClr val="bg1"/>
              </a:solidFill>
            </a:endParaRPr>
          </a:p>
          <a:p>
            <a:pPr>
              <a:defRPr/>
            </a:pPr>
            <a:r>
              <a:rPr lang="zh-TW" altLang="en-US" sz="2800" dirty="0">
                <a:solidFill>
                  <a:schemeClr val="bg1"/>
                </a:solidFill>
              </a:rPr>
              <a:t>不要消滅</a:t>
            </a:r>
            <a:r>
              <a:rPr lang="zh-TW" altLang="en-US" sz="2800" b="1" u="sng" dirty="0">
                <a:solidFill>
                  <a:schemeClr val="bg1"/>
                </a:solidFill>
              </a:rPr>
              <a:t>聖靈的</a:t>
            </a:r>
            <a:r>
              <a:rPr lang="zh-TW" altLang="en-US" sz="2800" b="1" u="sng" dirty="0">
                <a:solidFill>
                  <a:srgbClr val="FFFF00"/>
                </a:solidFill>
              </a:rPr>
              <a:t>感動</a:t>
            </a:r>
            <a:r>
              <a:rPr lang="en-US" sz="2800" dirty="0">
                <a:solidFill>
                  <a:schemeClr val="bg1"/>
                </a:solidFill>
              </a:rPr>
              <a:t>. </a:t>
            </a:r>
          </a:p>
          <a:p>
            <a:pPr>
              <a:defRPr/>
            </a:pPr>
            <a:r>
              <a:rPr lang="en-US" sz="2800" b="1" dirty="0">
                <a:solidFill>
                  <a:schemeClr val="bg1"/>
                </a:solidFill>
              </a:rPr>
              <a:t>NIV</a:t>
            </a:r>
            <a:r>
              <a:rPr lang="zh-TW" altLang="en-US" sz="2800" b="1" dirty="0">
                <a:solidFill>
                  <a:schemeClr val="bg1"/>
                </a:solidFill>
              </a:rPr>
              <a:t>：</a:t>
            </a:r>
            <a:r>
              <a:rPr lang="en-US" sz="2800" dirty="0">
                <a:solidFill>
                  <a:schemeClr val="bg1"/>
                </a:solidFill>
              </a:rPr>
              <a:t>Do not put out</a:t>
            </a:r>
            <a:r>
              <a:rPr lang="en-US" sz="2800" b="1" dirty="0">
                <a:solidFill>
                  <a:schemeClr val="bg1"/>
                </a:solidFill>
              </a:rPr>
              <a:t> the Spirit's fire</a:t>
            </a:r>
            <a:r>
              <a:rPr lang="en-US" sz="2800" dirty="0">
                <a:solidFill>
                  <a:schemeClr val="bg1"/>
                </a:solidFill>
              </a:rPr>
              <a:t>. / </a:t>
            </a:r>
            <a:r>
              <a:rPr lang="en-US" sz="2800" b="1" dirty="0">
                <a:solidFill>
                  <a:schemeClr val="bg1"/>
                </a:solidFill>
              </a:rPr>
              <a:t>KJV</a:t>
            </a:r>
            <a:r>
              <a:rPr lang="zh-TW" altLang="en-US" sz="2800" b="1" dirty="0">
                <a:solidFill>
                  <a:schemeClr val="bg1"/>
                </a:solidFill>
              </a:rPr>
              <a:t>：</a:t>
            </a:r>
            <a:r>
              <a:rPr lang="en-US" sz="2800" dirty="0">
                <a:solidFill>
                  <a:schemeClr val="bg1"/>
                </a:solidFill>
              </a:rPr>
              <a:t>Quench not</a:t>
            </a:r>
            <a:r>
              <a:rPr lang="en-US" sz="2800" b="1" dirty="0">
                <a:solidFill>
                  <a:schemeClr val="bg1"/>
                </a:solidFill>
              </a:rPr>
              <a:t> the Spirit</a:t>
            </a:r>
            <a:r>
              <a:rPr lang="en-US" sz="2800" dirty="0">
                <a:solidFill>
                  <a:schemeClr val="bg1"/>
                </a:solidFill>
              </a:rPr>
              <a:t>. </a:t>
            </a:r>
            <a:endParaRPr lang="en-US" sz="1200" dirty="0">
              <a:solidFill>
                <a:schemeClr val="bg1"/>
              </a:solidFill>
            </a:endParaRPr>
          </a:p>
          <a:p>
            <a:pPr>
              <a:defRPr/>
            </a:pPr>
            <a:endParaRPr lang="en-US" sz="1200" dirty="0">
              <a:solidFill>
                <a:schemeClr val="bg1"/>
              </a:solidFill>
            </a:endParaRPr>
          </a:p>
          <a:p>
            <a:pPr>
              <a:defRPr/>
            </a:pPr>
            <a:endParaRPr lang="en-US" sz="1200" dirty="0">
              <a:solidFill>
                <a:schemeClr val="bg1"/>
              </a:solidFill>
            </a:endParaRPr>
          </a:p>
          <a:p>
            <a:pPr>
              <a:defRPr/>
            </a:pPr>
            <a:endParaRPr lang="en-US" sz="1200" dirty="0">
              <a:solidFill>
                <a:schemeClr val="bg1"/>
              </a:solidFill>
            </a:endParaRPr>
          </a:p>
        </p:txBody>
      </p:sp>
    </p:spTree>
    <p:extLst>
      <p:ext uri="{BB962C8B-B14F-4D97-AF65-F5344CB8AC3E}">
        <p14:creationId xmlns:p14="http://schemas.microsoft.com/office/powerpoint/2010/main" val="462337587"/>
      </p:ext>
    </p:extLst>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
          <p:cNvSpPr>
            <a:spLocks noChangeArrowheads="1"/>
          </p:cNvSpPr>
          <p:nvPr/>
        </p:nvSpPr>
        <p:spPr bwMode="auto">
          <a:xfrm>
            <a:off x="150813" y="152400"/>
            <a:ext cx="11887200" cy="6555641"/>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b="1">
                <a:solidFill>
                  <a:srgbClr val="FFFF00"/>
                </a:solidFill>
              </a:rPr>
              <a:t>                 </a:t>
            </a:r>
          </a:p>
          <a:p>
            <a:r>
              <a:rPr lang="en-US" sz="3200" b="1">
                <a:solidFill>
                  <a:srgbClr val="FFFF00"/>
                </a:solidFill>
              </a:rPr>
              <a:t>                1) The Sin (Purification) Offering </a:t>
            </a:r>
            <a:endParaRPr lang="en-US" sz="1000" b="1">
              <a:solidFill>
                <a:srgbClr val="FFFF00"/>
              </a:solidFill>
            </a:endParaRPr>
          </a:p>
          <a:p>
            <a:endParaRPr lang="en-US" sz="1000">
              <a:solidFill>
                <a:schemeClr val="bg1"/>
              </a:solidFill>
            </a:endParaRPr>
          </a:p>
          <a:p>
            <a:endParaRPr lang="en-US" sz="1000">
              <a:solidFill>
                <a:schemeClr val="bg1"/>
              </a:solidFill>
            </a:endParaRPr>
          </a:p>
          <a:p>
            <a:r>
              <a:rPr lang="en-US" sz="2800">
                <a:solidFill>
                  <a:schemeClr val="bg1"/>
                </a:solidFill>
              </a:rPr>
              <a:t>–all the rest of the bull- of the high priest and the congregation </a:t>
            </a:r>
          </a:p>
          <a:p>
            <a:r>
              <a:rPr lang="en-US" sz="2800">
                <a:solidFill>
                  <a:schemeClr val="bg1"/>
                </a:solidFill>
              </a:rPr>
              <a:t>of Israel was burned on the ash heap (</a:t>
            </a:r>
            <a:r>
              <a:rPr lang="en-US" sz="2800" b="1">
                <a:solidFill>
                  <a:schemeClr val="bg1"/>
                </a:solidFill>
              </a:rPr>
              <a:t>Leviticus 4:12, 21</a:t>
            </a:r>
            <a:r>
              <a:rPr lang="en-US" sz="2800">
                <a:solidFill>
                  <a:schemeClr val="bg1"/>
                </a:solidFill>
              </a:rPr>
              <a:t>). </a:t>
            </a:r>
          </a:p>
          <a:p>
            <a:endParaRPr lang="en-US" sz="2800">
              <a:solidFill>
                <a:schemeClr val="bg1"/>
              </a:solidFill>
            </a:endParaRPr>
          </a:p>
          <a:p>
            <a:r>
              <a:rPr lang="en-US" sz="2800" b="1">
                <a:solidFill>
                  <a:schemeClr val="bg1"/>
                </a:solidFill>
              </a:rPr>
              <a:t>-</a:t>
            </a:r>
            <a:r>
              <a:rPr lang="en-US" sz="2800" b="1">
                <a:solidFill>
                  <a:srgbClr val="FFFF00"/>
                </a:solidFill>
              </a:rPr>
              <a:t>Leviticus 4:12</a:t>
            </a:r>
            <a:r>
              <a:rPr lang="en-US" sz="2800">
                <a:solidFill>
                  <a:srgbClr val="FFFF00"/>
                </a:solidFill>
              </a:rPr>
              <a:t> </a:t>
            </a:r>
            <a:r>
              <a:rPr lang="en-US" sz="2800" baseline="30000">
                <a:solidFill>
                  <a:schemeClr val="bg1"/>
                </a:solidFill>
              </a:rPr>
              <a:t>NIV </a:t>
            </a:r>
            <a:r>
              <a:rPr lang="en-US" sz="2800">
                <a:solidFill>
                  <a:schemeClr val="bg1"/>
                </a:solidFill>
              </a:rPr>
              <a:t>that is, all the rest of the bull-- he must take </a:t>
            </a:r>
            <a:r>
              <a:rPr lang="en-US" sz="2800" b="1">
                <a:solidFill>
                  <a:schemeClr val="bg1"/>
                </a:solidFill>
              </a:rPr>
              <a:t>outside the camp to a place ceremonially clean, where the ashes are thrown</a:t>
            </a:r>
            <a:r>
              <a:rPr lang="en-US" sz="2800">
                <a:solidFill>
                  <a:schemeClr val="bg1"/>
                </a:solidFill>
              </a:rPr>
              <a:t>, and burn it in a wood fire on the ash heap. / </a:t>
            </a:r>
            <a:r>
              <a:rPr lang="zh-CN" altLang="en-US" sz="2800">
                <a:solidFill>
                  <a:schemeClr val="bg1"/>
                </a:solidFill>
              </a:rPr>
              <a:t>就是全公牛，要搬到</a:t>
            </a:r>
            <a:r>
              <a:rPr lang="zh-CN" altLang="en-US" sz="2800" b="1" u="sng">
                <a:solidFill>
                  <a:schemeClr val="bg1"/>
                </a:solidFill>
              </a:rPr>
              <a:t>營外潔淨之地、倒灰之所</a:t>
            </a:r>
            <a:r>
              <a:rPr lang="zh-CN" altLang="en-US" sz="2800">
                <a:solidFill>
                  <a:schemeClr val="bg1"/>
                </a:solidFill>
              </a:rPr>
              <a:t>，用火燒在柴上。</a:t>
            </a:r>
            <a:endParaRPr lang="en-US" altLang="zh-CN" sz="2800">
              <a:solidFill>
                <a:schemeClr val="bg1"/>
              </a:solidFill>
            </a:endParaRPr>
          </a:p>
          <a:p>
            <a:endParaRPr lang="en-US" sz="2800">
              <a:solidFill>
                <a:schemeClr val="bg1"/>
              </a:solidFill>
            </a:endParaRPr>
          </a:p>
          <a:p>
            <a:r>
              <a:rPr lang="en-US" sz="2800" b="1">
                <a:solidFill>
                  <a:schemeClr val="bg1"/>
                </a:solidFill>
              </a:rPr>
              <a:t>-</a:t>
            </a:r>
            <a:r>
              <a:rPr lang="en-US" sz="2800" b="1">
                <a:solidFill>
                  <a:srgbClr val="FFFF00"/>
                </a:solidFill>
              </a:rPr>
              <a:t>Leviticus 4:21</a:t>
            </a:r>
            <a:r>
              <a:rPr lang="en-US" sz="2800">
                <a:solidFill>
                  <a:srgbClr val="FFFF00"/>
                </a:solidFill>
              </a:rPr>
              <a:t> </a:t>
            </a:r>
            <a:r>
              <a:rPr lang="en-US" sz="2800" baseline="30000">
                <a:solidFill>
                  <a:schemeClr val="bg1"/>
                </a:solidFill>
              </a:rPr>
              <a:t>NIV </a:t>
            </a:r>
            <a:r>
              <a:rPr lang="en-US" sz="2800">
                <a:solidFill>
                  <a:schemeClr val="bg1"/>
                </a:solidFill>
              </a:rPr>
              <a:t>Then he shall take the bull </a:t>
            </a:r>
            <a:r>
              <a:rPr lang="en-US" sz="2800" b="1">
                <a:solidFill>
                  <a:schemeClr val="bg1"/>
                </a:solidFill>
              </a:rPr>
              <a:t>outside the camp</a:t>
            </a:r>
            <a:r>
              <a:rPr lang="en-US" sz="2800">
                <a:solidFill>
                  <a:schemeClr val="bg1"/>
                </a:solidFill>
              </a:rPr>
              <a:t> and burn it as he burned the first bull. This is the sin offering for the community. / </a:t>
            </a:r>
            <a:r>
              <a:rPr lang="zh-CN" altLang="en-US" sz="2800">
                <a:solidFill>
                  <a:schemeClr val="bg1"/>
                </a:solidFill>
              </a:rPr>
              <a:t>他要把牛搬到</a:t>
            </a:r>
            <a:r>
              <a:rPr lang="zh-CN" altLang="en-US" sz="2800" b="1" u="sng">
                <a:solidFill>
                  <a:schemeClr val="bg1"/>
                </a:solidFill>
              </a:rPr>
              <a:t>營外</a:t>
            </a:r>
            <a:r>
              <a:rPr lang="zh-CN" altLang="en-US" sz="2800">
                <a:solidFill>
                  <a:schemeClr val="bg1"/>
                </a:solidFill>
              </a:rPr>
              <a:t>燒了</a:t>
            </a:r>
            <a:r>
              <a:rPr lang="en-US" sz="2800">
                <a:solidFill>
                  <a:schemeClr val="bg1"/>
                </a:solidFill>
              </a:rPr>
              <a:t>,</a:t>
            </a:r>
            <a:r>
              <a:rPr lang="zh-CN" altLang="en-US" sz="2800" b="1" u="sng">
                <a:solidFill>
                  <a:schemeClr val="bg1"/>
                </a:solidFill>
              </a:rPr>
              <a:t>像燒頭一個牛一樣</a:t>
            </a:r>
            <a:r>
              <a:rPr lang="en-US" sz="2800">
                <a:solidFill>
                  <a:schemeClr val="bg1"/>
                </a:solidFill>
              </a:rPr>
              <a:t>;</a:t>
            </a:r>
            <a:r>
              <a:rPr lang="zh-CN" altLang="en-US" sz="2800">
                <a:solidFill>
                  <a:schemeClr val="bg1"/>
                </a:solidFill>
              </a:rPr>
              <a:t>這是會眾的贖罪祭</a:t>
            </a:r>
            <a:r>
              <a:rPr lang="en-US" sz="2800">
                <a:solidFill>
                  <a:schemeClr val="bg1"/>
                </a:solidFill>
              </a:rPr>
              <a:t>.</a:t>
            </a:r>
          </a:p>
          <a:p>
            <a:endParaRPr lang="en-US" sz="2800">
              <a:solidFill>
                <a:schemeClr val="bg1"/>
              </a:solidFill>
            </a:endParaRPr>
          </a:p>
        </p:txBody>
      </p:sp>
    </p:spTree>
    <p:extLst>
      <p:ext uri="{BB962C8B-B14F-4D97-AF65-F5344CB8AC3E}">
        <p14:creationId xmlns:p14="http://schemas.microsoft.com/office/powerpoint/2010/main" val="1423193636"/>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
          <p:cNvSpPr>
            <a:spLocks noChangeArrowheads="1"/>
          </p:cNvSpPr>
          <p:nvPr/>
        </p:nvSpPr>
        <p:spPr bwMode="auto">
          <a:xfrm>
            <a:off x="150813" y="152401"/>
            <a:ext cx="11887200" cy="6401753"/>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b="1">
                <a:solidFill>
                  <a:srgbClr val="FFFF00"/>
                </a:solidFill>
              </a:rPr>
              <a:t> </a:t>
            </a:r>
          </a:p>
          <a:p>
            <a:r>
              <a:rPr lang="en-US" sz="3200" b="1">
                <a:solidFill>
                  <a:srgbClr val="FFFF00"/>
                </a:solidFill>
              </a:rPr>
              <a:t>                The Sin (Purification) Offering </a:t>
            </a:r>
            <a:endParaRPr lang="en-US" sz="1000">
              <a:solidFill>
                <a:schemeClr val="bg1"/>
              </a:solidFill>
            </a:endParaRPr>
          </a:p>
          <a:p>
            <a:endParaRPr lang="en-US" sz="1000" b="1">
              <a:solidFill>
                <a:schemeClr val="bg1"/>
              </a:solidFill>
            </a:endParaRPr>
          </a:p>
          <a:p>
            <a:r>
              <a:rPr lang="en-US" sz="2600" b="1">
                <a:solidFill>
                  <a:schemeClr val="bg1"/>
                </a:solidFill>
              </a:rPr>
              <a:t>-</a:t>
            </a:r>
            <a:r>
              <a:rPr lang="en-US" sz="2600" b="1">
                <a:solidFill>
                  <a:srgbClr val="FFFF00"/>
                </a:solidFill>
              </a:rPr>
              <a:t>Exodus 29:14</a:t>
            </a:r>
            <a:r>
              <a:rPr lang="en-US" sz="2600">
                <a:solidFill>
                  <a:srgbClr val="FFFF00"/>
                </a:solidFill>
              </a:rPr>
              <a:t> </a:t>
            </a:r>
            <a:r>
              <a:rPr lang="en-US" sz="2600" baseline="30000">
                <a:solidFill>
                  <a:schemeClr val="bg1"/>
                </a:solidFill>
              </a:rPr>
              <a:t>NIV </a:t>
            </a:r>
            <a:r>
              <a:rPr lang="en-US" sz="2600">
                <a:solidFill>
                  <a:schemeClr val="bg1"/>
                </a:solidFill>
              </a:rPr>
              <a:t>But burn the bull's flesh and its hide and its </a:t>
            </a:r>
          </a:p>
          <a:p>
            <a:r>
              <a:rPr lang="en-US" sz="2600">
                <a:solidFill>
                  <a:schemeClr val="bg1"/>
                </a:solidFill>
              </a:rPr>
              <a:t>intestines outside the camp. It is a sin offering. / </a:t>
            </a:r>
            <a:r>
              <a:rPr lang="zh-CN" altLang="en-US" sz="2600">
                <a:solidFill>
                  <a:schemeClr val="bg1"/>
                </a:solidFill>
              </a:rPr>
              <a:t>只是公牛的皮、</a:t>
            </a:r>
            <a:endParaRPr lang="en-US" altLang="zh-CN" sz="2600">
              <a:solidFill>
                <a:schemeClr val="bg1"/>
              </a:solidFill>
            </a:endParaRPr>
          </a:p>
          <a:p>
            <a:r>
              <a:rPr lang="zh-CN" altLang="en-US" sz="2600">
                <a:solidFill>
                  <a:schemeClr val="bg1"/>
                </a:solidFill>
              </a:rPr>
              <a:t>肉、糞、都要用火燒在營外．這牛是贖罪祭。</a:t>
            </a:r>
            <a:r>
              <a:rPr lang="en-US" sz="2600">
                <a:solidFill>
                  <a:schemeClr val="bg1"/>
                </a:solidFill>
              </a:rPr>
              <a:t>(</a:t>
            </a:r>
            <a:r>
              <a:rPr lang="en-US" sz="2600" i="1">
                <a:solidFill>
                  <a:schemeClr val="bg1"/>
                </a:solidFill>
              </a:rPr>
              <a:t>on priest ordination</a:t>
            </a:r>
            <a:r>
              <a:rPr lang="en-US" sz="2600">
                <a:solidFill>
                  <a:schemeClr val="bg1"/>
                </a:solidFill>
              </a:rPr>
              <a:t>)</a:t>
            </a:r>
            <a:endParaRPr lang="en-US" sz="800">
              <a:solidFill>
                <a:schemeClr val="bg1"/>
              </a:solidFill>
            </a:endParaRPr>
          </a:p>
          <a:p>
            <a:endParaRPr lang="en-US" sz="800">
              <a:solidFill>
                <a:schemeClr val="bg1"/>
              </a:solidFill>
            </a:endParaRPr>
          </a:p>
          <a:p>
            <a:r>
              <a:rPr lang="en-US" sz="2600" b="1">
                <a:solidFill>
                  <a:schemeClr val="bg1"/>
                </a:solidFill>
              </a:rPr>
              <a:t>-</a:t>
            </a:r>
            <a:r>
              <a:rPr lang="en-US" sz="2600" b="1">
                <a:solidFill>
                  <a:srgbClr val="FFFF00"/>
                </a:solidFill>
              </a:rPr>
              <a:t>Leviticus 8:17</a:t>
            </a:r>
            <a:r>
              <a:rPr lang="en-US" sz="2600">
                <a:solidFill>
                  <a:srgbClr val="FFFF00"/>
                </a:solidFill>
              </a:rPr>
              <a:t> </a:t>
            </a:r>
            <a:r>
              <a:rPr lang="en-US" sz="2600" baseline="30000">
                <a:solidFill>
                  <a:schemeClr val="bg1"/>
                </a:solidFill>
              </a:rPr>
              <a:t>NKJ </a:t>
            </a:r>
            <a:r>
              <a:rPr lang="en-US" sz="2600">
                <a:solidFill>
                  <a:schemeClr val="bg1"/>
                </a:solidFill>
              </a:rPr>
              <a:t>But the bull, its hide, its flesh, and its offal, he burned with fire outside the camp, as the LORD had commanded Moses. / </a:t>
            </a:r>
            <a:r>
              <a:rPr lang="zh-CN" altLang="en-US" sz="2600">
                <a:solidFill>
                  <a:schemeClr val="bg1"/>
                </a:solidFill>
              </a:rPr>
              <a:t>惟有公牛、連皮帶肉、並糞、用火燒在營外．都是照耶和華所吩咐摩西的。</a:t>
            </a:r>
            <a:r>
              <a:rPr lang="en-US" sz="2600">
                <a:solidFill>
                  <a:schemeClr val="bg1"/>
                </a:solidFill>
              </a:rPr>
              <a:t>(</a:t>
            </a:r>
            <a:r>
              <a:rPr lang="en-US" sz="2600" i="1">
                <a:solidFill>
                  <a:schemeClr val="bg1"/>
                </a:solidFill>
              </a:rPr>
              <a:t>on priest ordination</a:t>
            </a:r>
            <a:r>
              <a:rPr lang="en-US" sz="2600">
                <a:solidFill>
                  <a:schemeClr val="bg1"/>
                </a:solidFill>
              </a:rPr>
              <a:t>)</a:t>
            </a:r>
            <a:endParaRPr lang="en-US" sz="800">
              <a:solidFill>
                <a:schemeClr val="bg1"/>
              </a:solidFill>
            </a:endParaRPr>
          </a:p>
          <a:p>
            <a:endParaRPr lang="en-US" sz="800">
              <a:solidFill>
                <a:schemeClr val="bg1"/>
              </a:solidFill>
            </a:endParaRPr>
          </a:p>
          <a:p>
            <a:r>
              <a:rPr lang="en-US" sz="2600" b="1">
                <a:solidFill>
                  <a:schemeClr val="bg1"/>
                </a:solidFill>
              </a:rPr>
              <a:t>-</a:t>
            </a:r>
            <a:r>
              <a:rPr lang="en-US" sz="2600" b="1">
                <a:solidFill>
                  <a:srgbClr val="FFFF00"/>
                </a:solidFill>
              </a:rPr>
              <a:t>Leviticus 9:11</a:t>
            </a:r>
            <a:r>
              <a:rPr lang="en-US" sz="2600">
                <a:solidFill>
                  <a:srgbClr val="FFFF00"/>
                </a:solidFill>
              </a:rPr>
              <a:t> </a:t>
            </a:r>
            <a:r>
              <a:rPr lang="en-US" sz="2600" baseline="30000">
                <a:solidFill>
                  <a:schemeClr val="bg1"/>
                </a:solidFill>
              </a:rPr>
              <a:t>NKJ </a:t>
            </a:r>
            <a:r>
              <a:rPr lang="en-US" sz="2600">
                <a:solidFill>
                  <a:schemeClr val="bg1"/>
                </a:solidFill>
              </a:rPr>
              <a:t>The flesh and the hide he burned with fire outside the camp. / </a:t>
            </a:r>
            <a:r>
              <a:rPr lang="zh-CN" altLang="en-US" sz="2600">
                <a:solidFill>
                  <a:schemeClr val="bg1"/>
                </a:solidFill>
              </a:rPr>
              <a:t>又用火將肉和皮燒在營外。</a:t>
            </a:r>
            <a:endParaRPr lang="en-US" altLang="zh-CN" sz="800">
              <a:solidFill>
                <a:schemeClr val="bg1"/>
              </a:solidFill>
            </a:endParaRPr>
          </a:p>
          <a:p>
            <a:endParaRPr lang="en-US" sz="800">
              <a:solidFill>
                <a:schemeClr val="bg1"/>
              </a:solidFill>
            </a:endParaRPr>
          </a:p>
          <a:p>
            <a:r>
              <a:rPr lang="en-US" sz="2600" b="1">
                <a:solidFill>
                  <a:schemeClr val="bg1"/>
                </a:solidFill>
              </a:rPr>
              <a:t>-</a:t>
            </a:r>
            <a:r>
              <a:rPr lang="en-US" sz="2600" b="1">
                <a:solidFill>
                  <a:srgbClr val="FFFF00"/>
                </a:solidFill>
              </a:rPr>
              <a:t>Ezekiel 43:21 </a:t>
            </a:r>
            <a:r>
              <a:rPr lang="en-US" sz="2600" baseline="30000">
                <a:solidFill>
                  <a:schemeClr val="bg1"/>
                </a:solidFill>
              </a:rPr>
              <a:t>ESV </a:t>
            </a:r>
            <a:r>
              <a:rPr lang="en-US" sz="2600">
                <a:solidFill>
                  <a:schemeClr val="bg1"/>
                </a:solidFill>
              </a:rPr>
              <a:t>You shall also take the bull of the sin offering, </a:t>
            </a:r>
            <a:r>
              <a:rPr lang="en-US" sz="2600" b="1">
                <a:solidFill>
                  <a:schemeClr val="bg1"/>
                </a:solidFill>
              </a:rPr>
              <a:t>and it shall be burned in the appointed place belonging to the temple, outside the sacred area</a:t>
            </a:r>
            <a:r>
              <a:rPr lang="en-US" sz="2600">
                <a:solidFill>
                  <a:schemeClr val="bg1"/>
                </a:solidFill>
              </a:rPr>
              <a:t>. / </a:t>
            </a:r>
            <a:r>
              <a:rPr lang="zh-CN" altLang="en-US" sz="2600">
                <a:solidFill>
                  <a:schemeClr val="bg1"/>
                </a:solidFill>
              </a:rPr>
              <a:t>你又要將那作贖罪祭的公牛犢燒在殿外、聖地之外預定之處</a:t>
            </a:r>
            <a:r>
              <a:rPr lang="en-US" sz="2600">
                <a:solidFill>
                  <a:schemeClr val="bg1"/>
                </a:solidFill>
              </a:rPr>
              <a:t>.</a:t>
            </a:r>
          </a:p>
          <a:p>
            <a:endParaRPr lang="en-US" sz="2600">
              <a:solidFill>
                <a:schemeClr val="bg1"/>
              </a:solidFill>
            </a:endParaRPr>
          </a:p>
        </p:txBody>
      </p:sp>
    </p:spTree>
    <p:extLst>
      <p:ext uri="{BB962C8B-B14F-4D97-AF65-F5344CB8AC3E}">
        <p14:creationId xmlns:p14="http://schemas.microsoft.com/office/powerpoint/2010/main" val="1346129467"/>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1"/>
          <p:cNvSpPr>
            <a:spLocks noChangeArrowheads="1"/>
          </p:cNvSpPr>
          <p:nvPr/>
        </p:nvSpPr>
        <p:spPr bwMode="auto">
          <a:xfrm>
            <a:off x="150813" y="152401"/>
            <a:ext cx="11887200" cy="5878532"/>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2800" dirty="0">
                <a:solidFill>
                  <a:schemeClr val="bg1"/>
                </a:solidFill>
              </a:rPr>
              <a:t>          </a:t>
            </a:r>
          </a:p>
          <a:p>
            <a:pPr>
              <a:defRPr/>
            </a:pPr>
            <a:r>
              <a:rPr lang="en-US" sz="2800" b="1" dirty="0">
                <a:solidFill>
                  <a:schemeClr val="bg1"/>
                </a:solidFill>
              </a:rPr>
              <a:t>              </a:t>
            </a:r>
            <a:r>
              <a:rPr lang="en-US" sz="3600" b="1" dirty="0">
                <a:solidFill>
                  <a:srgbClr val="FFFF00"/>
                </a:solidFill>
              </a:rPr>
              <a:t>2) The Ashes of the Burnt Offering </a:t>
            </a:r>
          </a:p>
          <a:p>
            <a:pPr>
              <a:defRPr/>
            </a:pPr>
            <a:r>
              <a:rPr lang="en-US" sz="2800" dirty="0">
                <a:solidFill>
                  <a:schemeClr val="bg1"/>
                </a:solidFill>
              </a:rPr>
              <a:t>were brought outside the camp probably to the same place.	</a:t>
            </a:r>
          </a:p>
          <a:p>
            <a:pPr>
              <a:defRPr/>
            </a:pPr>
            <a:endParaRPr lang="en-US" sz="2800" b="1" dirty="0">
              <a:solidFill>
                <a:schemeClr val="bg1"/>
              </a:solidFill>
            </a:endParaRPr>
          </a:p>
          <a:p>
            <a:pPr>
              <a:defRPr/>
            </a:pPr>
            <a:r>
              <a:rPr lang="en-US" sz="3200" b="1" dirty="0">
                <a:solidFill>
                  <a:schemeClr val="bg1"/>
                </a:solidFill>
              </a:rPr>
              <a:t>-</a:t>
            </a:r>
            <a:r>
              <a:rPr lang="en-US" sz="3200" b="1" dirty="0">
                <a:solidFill>
                  <a:srgbClr val="FFFF00"/>
                </a:solidFill>
              </a:rPr>
              <a:t>Leviticus 6:11</a:t>
            </a:r>
            <a:r>
              <a:rPr lang="en-US" sz="3200" dirty="0">
                <a:solidFill>
                  <a:srgbClr val="FFFF00"/>
                </a:solidFill>
              </a:rPr>
              <a:t> </a:t>
            </a:r>
            <a:r>
              <a:rPr lang="en-US" sz="3200" baseline="30000" dirty="0">
                <a:solidFill>
                  <a:schemeClr val="bg1"/>
                </a:solidFill>
              </a:rPr>
              <a:t>NKJ </a:t>
            </a:r>
            <a:r>
              <a:rPr lang="en-US" sz="3200" dirty="0">
                <a:solidFill>
                  <a:schemeClr val="bg1"/>
                </a:solidFill>
              </a:rPr>
              <a:t>Then he shall take off his garments, put on other garments, and carry the ashes </a:t>
            </a:r>
            <a:r>
              <a:rPr lang="en-US" sz="3200" b="1" dirty="0">
                <a:solidFill>
                  <a:schemeClr val="bg1"/>
                </a:solidFill>
              </a:rPr>
              <a:t>outside the camp to a clean place</a:t>
            </a:r>
            <a:r>
              <a:rPr lang="en-US" sz="3200" dirty="0">
                <a:solidFill>
                  <a:schemeClr val="bg1"/>
                </a:solidFill>
              </a:rPr>
              <a:t>.</a:t>
            </a:r>
          </a:p>
          <a:p>
            <a:pPr>
              <a:defRPr/>
            </a:pPr>
            <a:endParaRPr lang="en-US" sz="3200" dirty="0">
              <a:solidFill>
                <a:schemeClr val="bg1"/>
              </a:solidFill>
            </a:endParaRPr>
          </a:p>
          <a:p>
            <a:pPr>
              <a:defRPr/>
            </a:pPr>
            <a:r>
              <a:rPr lang="en-US" altLang="zh-CN" sz="3200" dirty="0">
                <a:solidFill>
                  <a:srgbClr val="FFFF00"/>
                </a:solidFill>
              </a:rPr>
              <a:t>10. </a:t>
            </a:r>
            <a:r>
              <a:rPr lang="zh-CN" altLang="en-US" sz="3200" dirty="0">
                <a:solidFill>
                  <a:schemeClr val="bg1"/>
                </a:solidFill>
              </a:rPr>
              <a:t>祭司要穿上細麻布衣服</a:t>
            </a:r>
            <a:r>
              <a:rPr lang="en-US" sz="3200" dirty="0">
                <a:solidFill>
                  <a:schemeClr val="bg1"/>
                </a:solidFill>
              </a:rPr>
              <a:t>,</a:t>
            </a:r>
            <a:r>
              <a:rPr lang="zh-CN" altLang="en-US" sz="3200" dirty="0">
                <a:solidFill>
                  <a:schemeClr val="bg1"/>
                </a:solidFill>
              </a:rPr>
              <a:t>又要把細麻布褲子穿在身上</a:t>
            </a:r>
            <a:r>
              <a:rPr lang="en-US" sz="3200" dirty="0">
                <a:solidFill>
                  <a:schemeClr val="bg1"/>
                </a:solidFill>
              </a:rPr>
              <a:t>,</a:t>
            </a:r>
            <a:r>
              <a:rPr lang="zh-CN" altLang="en-US" sz="3200" dirty="0">
                <a:solidFill>
                  <a:schemeClr val="bg1"/>
                </a:solidFill>
              </a:rPr>
              <a:t>把壇上所燒的燔祭灰收起來</a:t>
            </a:r>
            <a:r>
              <a:rPr lang="en-US" sz="3200" dirty="0">
                <a:solidFill>
                  <a:schemeClr val="bg1"/>
                </a:solidFill>
              </a:rPr>
              <a:t>,</a:t>
            </a:r>
            <a:r>
              <a:rPr lang="zh-CN" altLang="en-US" sz="3200" dirty="0">
                <a:solidFill>
                  <a:schemeClr val="bg1"/>
                </a:solidFill>
              </a:rPr>
              <a:t>倒在壇的旁邊</a:t>
            </a:r>
            <a:r>
              <a:rPr lang="en-US" altLang="zh-CN" sz="3200" dirty="0">
                <a:solidFill>
                  <a:schemeClr val="bg1"/>
                </a:solidFill>
              </a:rPr>
              <a:t>.</a:t>
            </a:r>
          </a:p>
          <a:p>
            <a:pPr marL="514350" indent="-514350">
              <a:buFontTx/>
              <a:buAutoNum type="arabicPeriod" startAt="11"/>
              <a:defRPr/>
            </a:pPr>
            <a:r>
              <a:rPr lang="zh-CN" altLang="en-US" sz="3200" dirty="0">
                <a:solidFill>
                  <a:schemeClr val="bg1"/>
                </a:solidFill>
              </a:rPr>
              <a:t>隨後要脫去這衣服</a:t>
            </a:r>
            <a:r>
              <a:rPr lang="en-US" sz="3200" dirty="0">
                <a:solidFill>
                  <a:schemeClr val="bg1"/>
                </a:solidFill>
              </a:rPr>
              <a:t>,</a:t>
            </a:r>
            <a:r>
              <a:rPr lang="zh-CN" altLang="en-US" sz="3200" dirty="0">
                <a:solidFill>
                  <a:schemeClr val="bg1"/>
                </a:solidFill>
              </a:rPr>
              <a:t>穿上別的衣服</a:t>
            </a:r>
            <a:r>
              <a:rPr lang="en-US" sz="3200" dirty="0">
                <a:solidFill>
                  <a:schemeClr val="bg1"/>
                </a:solidFill>
              </a:rPr>
              <a:t>,</a:t>
            </a:r>
            <a:r>
              <a:rPr lang="zh-CN" altLang="en-US" sz="3200" dirty="0">
                <a:solidFill>
                  <a:schemeClr val="bg1"/>
                </a:solidFill>
              </a:rPr>
              <a:t>把灰拿到</a:t>
            </a:r>
            <a:r>
              <a:rPr lang="zh-CN" altLang="en-US" sz="3200" b="1" u="sng" dirty="0">
                <a:solidFill>
                  <a:schemeClr val="bg1"/>
                </a:solidFill>
              </a:rPr>
              <a:t>營外潔淨之處</a:t>
            </a:r>
            <a:r>
              <a:rPr lang="en-US" sz="3200" dirty="0">
                <a:solidFill>
                  <a:schemeClr val="bg1"/>
                </a:solidFill>
              </a:rPr>
              <a:t>. </a:t>
            </a:r>
          </a:p>
          <a:p>
            <a:pPr marL="514350" indent="-514350">
              <a:buFontTx/>
              <a:buAutoNum type="arabicPeriod" startAt="11"/>
              <a:defRPr/>
            </a:pPr>
            <a:endParaRPr lang="en-US" sz="3200" dirty="0">
              <a:solidFill>
                <a:schemeClr val="bg1"/>
              </a:solidFill>
            </a:endParaRPr>
          </a:p>
          <a:p>
            <a:pPr>
              <a:defRPr/>
            </a:pPr>
            <a:endParaRPr lang="en-US" sz="3200" dirty="0">
              <a:solidFill>
                <a:schemeClr val="bg1"/>
              </a:solidFill>
            </a:endParaRPr>
          </a:p>
        </p:txBody>
      </p:sp>
    </p:spTree>
    <p:extLst>
      <p:ext uri="{BB962C8B-B14F-4D97-AF65-F5344CB8AC3E}">
        <p14:creationId xmlns:p14="http://schemas.microsoft.com/office/powerpoint/2010/main" val="3439939937"/>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
          <p:cNvSpPr>
            <a:spLocks noChangeArrowheads="1"/>
          </p:cNvSpPr>
          <p:nvPr/>
        </p:nvSpPr>
        <p:spPr bwMode="auto">
          <a:xfrm>
            <a:off x="150813" y="152401"/>
            <a:ext cx="11887200" cy="6247864"/>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a:solidFill>
                  <a:schemeClr val="bg1"/>
                </a:solidFill>
              </a:rPr>
              <a:t>          </a:t>
            </a:r>
          </a:p>
          <a:p>
            <a:r>
              <a:rPr lang="en-US" sz="2800" b="1">
                <a:solidFill>
                  <a:schemeClr val="bg1"/>
                </a:solidFill>
              </a:rPr>
              <a:t>                </a:t>
            </a:r>
            <a:r>
              <a:rPr lang="en-US" sz="3200" b="1">
                <a:solidFill>
                  <a:srgbClr val="FFFF00"/>
                </a:solidFill>
              </a:rPr>
              <a:t>3) In the Day of Atonement</a:t>
            </a:r>
          </a:p>
          <a:p>
            <a:r>
              <a:rPr lang="en-US" sz="2800">
                <a:solidFill>
                  <a:schemeClr val="bg1"/>
                </a:solidFill>
              </a:rPr>
              <a:t>the flesh and offal of the sin offerings were burned </a:t>
            </a:r>
          </a:p>
          <a:p>
            <a:r>
              <a:rPr lang="en-US" sz="2800">
                <a:solidFill>
                  <a:schemeClr val="bg1"/>
                </a:solidFill>
              </a:rPr>
              <a:t>outside the camp.</a:t>
            </a:r>
          </a:p>
          <a:p>
            <a:endParaRPr lang="en-US" sz="2800">
              <a:solidFill>
                <a:schemeClr val="bg1"/>
              </a:solidFill>
            </a:endParaRPr>
          </a:p>
          <a:p>
            <a:r>
              <a:rPr lang="en-US" sz="3200">
                <a:solidFill>
                  <a:schemeClr val="bg1"/>
                </a:solidFill>
              </a:rPr>
              <a:t>-</a:t>
            </a:r>
            <a:r>
              <a:rPr lang="en-US" sz="3200" b="1">
                <a:solidFill>
                  <a:srgbClr val="FFFF00"/>
                </a:solidFill>
              </a:rPr>
              <a:t>Leviticus 16:27</a:t>
            </a:r>
            <a:r>
              <a:rPr lang="en-US" sz="3200">
                <a:solidFill>
                  <a:srgbClr val="FFFF00"/>
                </a:solidFill>
              </a:rPr>
              <a:t> </a:t>
            </a:r>
            <a:r>
              <a:rPr lang="en-US" sz="3200" baseline="30000">
                <a:solidFill>
                  <a:schemeClr val="bg1"/>
                </a:solidFill>
              </a:rPr>
              <a:t>NIV </a:t>
            </a:r>
            <a:r>
              <a:rPr lang="en-US" sz="3200">
                <a:solidFill>
                  <a:schemeClr val="bg1"/>
                </a:solidFill>
              </a:rPr>
              <a:t>The bull and the goat for the sin offerings, whose blood was brought into the Most Holy Place to make atonement, must be taken </a:t>
            </a:r>
            <a:r>
              <a:rPr lang="en-US" sz="3200" b="1">
                <a:solidFill>
                  <a:schemeClr val="bg1"/>
                </a:solidFill>
              </a:rPr>
              <a:t>outside the camp</a:t>
            </a:r>
            <a:r>
              <a:rPr lang="en-US" sz="3200">
                <a:solidFill>
                  <a:schemeClr val="bg1"/>
                </a:solidFill>
              </a:rPr>
              <a:t>; their hides, flesh and offal are to be burned up. </a:t>
            </a:r>
          </a:p>
          <a:p>
            <a:endParaRPr lang="en-US" altLang="zh-CN" sz="3200">
              <a:solidFill>
                <a:schemeClr val="bg1"/>
              </a:solidFill>
            </a:endParaRPr>
          </a:p>
          <a:p>
            <a:r>
              <a:rPr lang="zh-CN" altLang="en-US" sz="3200">
                <a:solidFill>
                  <a:schemeClr val="bg1"/>
                </a:solidFill>
              </a:rPr>
              <a:t>作贖罪祭的公牛和公山羊的血既帶入聖所贖罪，這牛羊就要搬到</a:t>
            </a:r>
            <a:r>
              <a:rPr lang="zh-CN" altLang="en-US" sz="3200" b="1" u="sng">
                <a:solidFill>
                  <a:schemeClr val="bg1"/>
                </a:solidFill>
              </a:rPr>
              <a:t>營外</a:t>
            </a:r>
            <a:r>
              <a:rPr lang="en-US" sz="3200">
                <a:solidFill>
                  <a:schemeClr val="bg1"/>
                </a:solidFill>
              </a:rPr>
              <a:t>,</a:t>
            </a:r>
            <a:r>
              <a:rPr lang="zh-CN" altLang="en-US" sz="3200">
                <a:solidFill>
                  <a:schemeClr val="bg1"/>
                </a:solidFill>
              </a:rPr>
              <a:t>將皮</a:t>
            </a:r>
            <a:r>
              <a:rPr lang="en-US" sz="3200">
                <a:solidFill>
                  <a:schemeClr val="bg1"/>
                </a:solidFill>
              </a:rPr>
              <a:t>,</a:t>
            </a:r>
            <a:r>
              <a:rPr lang="zh-CN" altLang="en-US" sz="3200">
                <a:solidFill>
                  <a:schemeClr val="bg1"/>
                </a:solidFill>
              </a:rPr>
              <a:t>肉</a:t>
            </a:r>
            <a:r>
              <a:rPr lang="en-US" sz="3200">
                <a:solidFill>
                  <a:schemeClr val="bg1"/>
                </a:solidFill>
              </a:rPr>
              <a:t>,</a:t>
            </a:r>
            <a:r>
              <a:rPr lang="zh-CN" altLang="en-US" sz="3200">
                <a:solidFill>
                  <a:schemeClr val="bg1"/>
                </a:solidFill>
              </a:rPr>
              <a:t>糞用火焚燒</a:t>
            </a:r>
            <a:r>
              <a:rPr lang="en-US" sz="3200">
                <a:solidFill>
                  <a:schemeClr val="bg1"/>
                </a:solidFill>
              </a:rPr>
              <a:t>.</a:t>
            </a:r>
          </a:p>
          <a:p>
            <a:endParaRPr lang="en-US" sz="3200">
              <a:solidFill>
                <a:schemeClr val="bg1"/>
              </a:solidFill>
            </a:endParaRPr>
          </a:p>
        </p:txBody>
      </p:sp>
    </p:spTree>
    <p:extLst>
      <p:ext uri="{BB962C8B-B14F-4D97-AF65-F5344CB8AC3E}">
        <p14:creationId xmlns:p14="http://schemas.microsoft.com/office/powerpoint/2010/main" val="2212625556"/>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1313</Words>
  <Application>Microsoft Office PowerPoint</Application>
  <PresentationFormat>Custom</PresentationFormat>
  <Paragraphs>106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dc:creator>
  <cp:lastModifiedBy>Microsoft</cp:lastModifiedBy>
  <cp:revision>4</cp:revision>
  <dcterms:created xsi:type="dcterms:W3CDTF">2020-06-14T18:18:01Z</dcterms:created>
  <dcterms:modified xsi:type="dcterms:W3CDTF">2020-11-13T02:28:36Z</dcterms:modified>
</cp:coreProperties>
</file>