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73" r:id="rId3"/>
    <p:sldId id="374" r:id="rId4"/>
    <p:sldId id="375" r:id="rId5"/>
    <p:sldId id="258" r:id="rId6"/>
    <p:sldId id="354" r:id="rId7"/>
    <p:sldId id="277" r:id="rId8"/>
    <p:sldId id="353" r:id="rId9"/>
    <p:sldId id="278" r:id="rId10"/>
    <p:sldId id="274" r:id="rId11"/>
    <p:sldId id="287" r:id="rId12"/>
    <p:sldId id="369" r:id="rId13"/>
    <p:sldId id="315" r:id="rId14"/>
    <p:sldId id="314" r:id="rId15"/>
    <p:sldId id="371" r:id="rId16"/>
    <p:sldId id="370" r:id="rId17"/>
    <p:sldId id="348" r:id="rId18"/>
    <p:sldId id="372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AC1E-21AE-489B-B389-FCA3D0E76C1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AFB14-A1AD-4965-A0D4-0F1C0F3F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Beautiful leaf fat, the best for making suet. The term suet these days just means animal fat to most people. But this is the best for cooking. / </a:t>
            </a:r>
            <a:r>
              <a:rPr lang="en-US" altLang="zh-TW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Leviticus 3:3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fellowship offering you are to bring a food offering to the LORD: the internal organs and all the fat that is connected to them, /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從平安祭中、將火祭獻給耶和華、也要把蓋臟的脂油、和臟上所有的脂油、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BBBD-81D8-437D-82B8-ED82EF823F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7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4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7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1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1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0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2342-C0C5-4BFA-8C2A-DEE681E8A97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7A8C-DB66-4462-AF5F-8C2328953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6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60325"/>
            <a:ext cx="12190413" cy="683264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zh-CN" altLang="en-US" sz="8000" b="1" dirty="0" smtClean="0">
                <a:solidFill>
                  <a:srgbClr val="FFFF00"/>
                </a:solidFill>
              </a:rPr>
              <a:t>         讓</a:t>
            </a:r>
            <a:r>
              <a:rPr lang="zh-CN" altLang="en-US" sz="8000" b="1" dirty="0">
                <a:solidFill>
                  <a:srgbClr val="FFFF00"/>
                </a:solidFill>
              </a:rPr>
              <a:t>你花錢的崇</a:t>
            </a:r>
            <a:r>
              <a:rPr lang="zh-CN" altLang="en-US" sz="8000" b="1" dirty="0" smtClean="0">
                <a:solidFill>
                  <a:srgbClr val="FFFF00"/>
                </a:solidFill>
              </a:rPr>
              <a:t>拜</a:t>
            </a:r>
            <a:endParaRPr lang="en-US" altLang="zh-CN" sz="8000" b="1" dirty="0" smtClean="0">
              <a:solidFill>
                <a:srgbClr val="FFFF00"/>
              </a:solidFill>
            </a:endParaRPr>
          </a:p>
          <a:p>
            <a:r>
              <a:rPr lang="en-US" sz="6600" b="1" dirty="0" smtClean="0">
                <a:solidFill>
                  <a:srgbClr val="FFFF00"/>
                </a:solidFill>
              </a:rPr>
              <a:t>   Worship That Costs You Money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sz="3600" b="1" dirty="0" smtClean="0">
                <a:solidFill>
                  <a:schemeClr val="bg1"/>
                </a:solidFill>
              </a:rPr>
              <a:t>(Leviticus 1-3; Romans 12:1)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         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            </a:t>
            </a:r>
            <a:r>
              <a:rPr lang="zh-TW" altLang="en-US" sz="4000" b="1" dirty="0">
                <a:solidFill>
                  <a:schemeClr val="bg1"/>
                </a:solidFill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50813" y="152402"/>
            <a:ext cx="11887200" cy="6647974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zh-TW" sz="2800" b="1" dirty="0">
                <a:solidFill>
                  <a:srgbClr val="FFFF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                         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利</a:t>
            </a:r>
            <a:r>
              <a:rPr lang="zh-TW" altLang="en-US" sz="2800" b="1" dirty="0">
                <a:solidFill>
                  <a:srgbClr val="FFFF00"/>
                </a:solidFill>
              </a:rPr>
              <a:t>未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記 </a:t>
            </a:r>
            <a:r>
              <a:rPr lang="en-US" sz="2800" b="1" dirty="0" smtClean="0">
                <a:solidFill>
                  <a:srgbClr val="FFFF00"/>
                </a:solidFill>
              </a:rPr>
              <a:t>1 </a:t>
            </a:r>
            <a:r>
              <a:rPr lang="en-US" sz="2800" b="1" dirty="0">
                <a:solidFill>
                  <a:srgbClr val="FFFF00"/>
                </a:solidFill>
              </a:rPr>
              <a:t>– 3</a:t>
            </a:r>
            <a:r>
              <a:rPr lang="zh-TW" altLang="en-US" sz="2800" b="1" dirty="0">
                <a:solidFill>
                  <a:srgbClr val="FFFF00"/>
                </a:solidFill>
              </a:rPr>
              <a:t>章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獻</a:t>
            </a:r>
            <a:r>
              <a:rPr lang="zh-TW" altLang="en-US" sz="2800" b="1" dirty="0">
                <a:solidFill>
                  <a:srgbClr val="FFFF00"/>
                </a:solidFill>
              </a:rPr>
              <a:t>上禮物</a:t>
            </a:r>
            <a:r>
              <a:rPr lang="zh-CN" altLang="en-US" sz="2800" b="1" dirty="0">
                <a:solidFill>
                  <a:srgbClr val="FFFF00"/>
                </a:solidFill>
              </a:rPr>
              <a:t>三种方式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     （</a:t>
            </a:r>
            <a:r>
              <a:rPr lang="he-IL" sz="2800" b="1" dirty="0" smtClean="0">
                <a:solidFill>
                  <a:srgbClr val="FFFF00"/>
                </a:solidFill>
              </a:rPr>
              <a:t>קרבן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Korban</a:t>
            </a:r>
            <a:r>
              <a:rPr lang="en-US" sz="2800" b="1" dirty="0" smtClean="0">
                <a:solidFill>
                  <a:srgbClr val="FFFF00"/>
                </a:solidFill>
              </a:rPr>
              <a:t>: Three </a:t>
            </a:r>
            <a:r>
              <a:rPr lang="en-US" sz="2800" b="1" dirty="0">
                <a:solidFill>
                  <a:srgbClr val="FFFF00"/>
                </a:solidFill>
              </a:rPr>
              <a:t>Types of </a:t>
            </a:r>
            <a:r>
              <a:rPr lang="en-US" sz="2800" b="1" dirty="0" smtClean="0">
                <a:solidFill>
                  <a:srgbClr val="FFFF00"/>
                </a:solidFill>
              </a:rPr>
              <a:t>Voluntary </a:t>
            </a:r>
            <a:r>
              <a:rPr lang="en-US" sz="2800" b="1" dirty="0">
                <a:solidFill>
                  <a:srgbClr val="FFFF00"/>
                </a:solidFill>
              </a:rPr>
              <a:t>Gift </a:t>
            </a:r>
            <a:r>
              <a:rPr lang="en-US" sz="2800" b="1" dirty="0" smtClean="0">
                <a:solidFill>
                  <a:srgbClr val="FFFF00"/>
                </a:solidFill>
              </a:rPr>
              <a:t>Offerings)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rgbClr val="FFFF00"/>
                </a:solidFill>
              </a:rPr>
              <a:t>	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-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禮</a:t>
            </a:r>
            <a:r>
              <a:rPr lang="zh-TW" altLang="en-US" sz="2400" b="1" dirty="0">
                <a:solidFill>
                  <a:srgbClr val="FFFF00"/>
                </a:solidFill>
              </a:rPr>
              <a:t>物（</a:t>
            </a:r>
            <a:r>
              <a:rPr lang="he-IL" sz="2400" b="1" dirty="0">
                <a:solidFill>
                  <a:srgbClr val="FFFF00"/>
                </a:solidFill>
              </a:rPr>
              <a:t>קרבן</a:t>
            </a:r>
            <a:r>
              <a:rPr lang="zh-TW" altLang="en-US" sz="2400" b="1" dirty="0">
                <a:solidFill>
                  <a:srgbClr val="FFFF00"/>
                </a:solidFill>
              </a:rPr>
              <a:t>）</a:t>
            </a:r>
            <a:r>
              <a:rPr lang="zh-TW" altLang="en-US" sz="2400" dirty="0">
                <a:solidFill>
                  <a:schemeClr val="bg1"/>
                </a:solidFill>
              </a:rPr>
              <a:t>一詞</a:t>
            </a:r>
            <a:r>
              <a:rPr lang="zh-TW" altLang="en-US" sz="2400" dirty="0" smtClean="0">
                <a:solidFill>
                  <a:schemeClr val="bg1"/>
                </a:solidFill>
              </a:rPr>
              <a:t>在舊</a:t>
            </a:r>
            <a:r>
              <a:rPr lang="zh-TW" altLang="en-US" sz="2400" dirty="0">
                <a:solidFill>
                  <a:schemeClr val="bg1"/>
                </a:solidFill>
              </a:rPr>
              <a:t>約聖經一共出現</a:t>
            </a:r>
            <a:r>
              <a:rPr lang="en-US" sz="2400" dirty="0">
                <a:solidFill>
                  <a:srgbClr val="FFFF00"/>
                </a:solidFill>
              </a:rPr>
              <a:t>80</a:t>
            </a:r>
            <a:r>
              <a:rPr lang="zh-TW" altLang="en-US" sz="2400" dirty="0">
                <a:solidFill>
                  <a:srgbClr val="FFFF00"/>
                </a:solidFill>
              </a:rPr>
              <a:t>次</a:t>
            </a:r>
            <a:r>
              <a:rPr lang="zh-TW" altLang="en-US" sz="2400" dirty="0">
                <a:solidFill>
                  <a:schemeClr val="bg1"/>
                </a:solidFill>
              </a:rPr>
              <a:t>，其中就有</a:t>
            </a:r>
            <a:r>
              <a:rPr lang="en-US" sz="2400" dirty="0">
                <a:solidFill>
                  <a:srgbClr val="FFFF00"/>
                </a:solidFill>
              </a:rPr>
              <a:t>40</a:t>
            </a:r>
            <a:r>
              <a:rPr lang="zh-TW" altLang="en-US" sz="2400" dirty="0">
                <a:solidFill>
                  <a:srgbClr val="FFFF00"/>
                </a:solidFill>
              </a:rPr>
              <a:t>次出現</a:t>
            </a:r>
            <a:r>
              <a:rPr lang="zh-TW" altLang="en-US" sz="2400" dirty="0" smtClean="0">
                <a:solidFill>
                  <a:srgbClr val="FFFF00"/>
                </a:solidFill>
              </a:rPr>
              <a:t>在</a:t>
            </a:r>
            <a:endParaRPr lang="en-US" altLang="zh-TW" sz="2400" dirty="0" smtClean="0">
              <a:solidFill>
                <a:srgbClr val="FFFF00"/>
              </a:solidFill>
            </a:endParaRPr>
          </a:p>
          <a:p>
            <a:r>
              <a:rPr lang="zh-TW" altLang="en-US" sz="2400" dirty="0" smtClean="0">
                <a:solidFill>
                  <a:srgbClr val="FFFF00"/>
                </a:solidFill>
              </a:rPr>
              <a:t>利</a:t>
            </a:r>
            <a:r>
              <a:rPr lang="zh-TW" altLang="en-US" sz="2400" dirty="0">
                <a:solidFill>
                  <a:srgbClr val="FFFF00"/>
                </a:solidFill>
              </a:rPr>
              <a:t>未記</a:t>
            </a:r>
            <a:r>
              <a:rPr lang="zh-TW" altLang="en-US" sz="2400" dirty="0">
                <a:solidFill>
                  <a:schemeClr val="bg1"/>
                </a:solidFill>
              </a:rPr>
              <a:t>（以西結書</a:t>
            </a:r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zh-TW" altLang="en-US" sz="2400" dirty="0" smtClean="0">
                <a:solidFill>
                  <a:schemeClr val="bg1"/>
                </a:solidFill>
              </a:rPr>
              <a:t>次，</a:t>
            </a:r>
            <a:r>
              <a:rPr lang="zh-TW" altLang="en-US" sz="2400" dirty="0">
                <a:solidFill>
                  <a:schemeClr val="bg1"/>
                </a:solidFill>
              </a:rPr>
              <a:t>民數記</a:t>
            </a:r>
            <a:r>
              <a:rPr lang="en-US" sz="2400" dirty="0">
                <a:solidFill>
                  <a:schemeClr val="bg1"/>
                </a:solidFill>
              </a:rPr>
              <a:t>38</a:t>
            </a:r>
            <a:r>
              <a:rPr lang="zh-TW" altLang="en-US" sz="2400" dirty="0">
                <a:solidFill>
                  <a:schemeClr val="bg1"/>
                </a:solidFill>
              </a:rPr>
              <a:t>次</a:t>
            </a:r>
            <a:r>
              <a:rPr lang="zh-TW" altLang="en-US" sz="2400" dirty="0" smtClean="0">
                <a:solidFill>
                  <a:schemeClr val="bg1"/>
                </a:solidFill>
              </a:rPr>
              <a:t>）。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zh-TW" altLang="en-US" sz="2400" dirty="0">
                <a:solidFill>
                  <a:schemeClr val="bg1"/>
                </a:solidFill>
              </a:rPr>
              <a:t>利未記</a:t>
            </a:r>
            <a:r>
              <a:rPr lang="en-US" sz="2400" dirty="0">
                <a:solidFill>
                  <a:schemeClr val="bg1"/>
                </a:solidFill>
              </a:rPr>
              <a:t>1 – 3</a:t>
            </a:r>
            <a:r>
              <a:rPr lang="zh-TW" altLang="en-US" sz="2400" dirty="0">
                <a:solidFill>
                  <a:schemeClr val="bg1"/>
                </a:solidFill>
              </a:rPr>
              <a:t>章中的燔祭，素祭和平安祭，一般被人們誤解為與利未記</a:t>
            </a:r>
            <a:r>
              <a:rPr lang="en-US" sz="2400" dirty="0">
                <a:solidFill>
                  <a:schemeClr val="bg1"/>
                </a:solidFill>
              </a:rPr>
              <a:t>4 – 5</a:t>
            </a:r>
            <a:r>
              <a:rPr lang="zh-TW" altLang="en-US" sz="2400" dirty="0">
                <a:solidFill>
                  <a:schemeClr val="bg1"/>
                </a:solidFill>
              </a:rPr>
              <a:t>章中贖罪祭和贖愆祭相同的獻祭方式。所以大多閱讀利未記的人，都總結利未記</a:t>
            </a:r>
            <a:r>
              <a:rPr lang="en-US" sz="2400" dirty="0">
                <a:solidFill>
                  <a:schemeClr val="bg1"/>
                </a:solidFill>
              </a:rPr>
              <a:t>1 – 5</a:t>
            </a:r>
            <a:r>
              <a:rPr lang="zh-TW" altLang="en-US" sz="2400" dirty="0">
                <a:solidFill>
                  <a:schemeClr val="bg1"/>
                </a:solidFill>
              </a:rPr>
              <a:t>章一共提到五種的獻祭方式。可是，事實並非如此（</a:t>
            </a:r>
            <a:r>
              <a:rPr lang="zh-TW" altLang="en-US" sz="2400" dirty="0">
                <a:solidFill>
                  <a:srgbClr val="FFFF00"/>
                </a:solidFill>
              </a:rPr>
              <a:t>來</a:t>
            </a:r>
            <a:r>
              <a:rPr lang="en-US" sz="2400" dirty="0">
                <a:solidFill>
                  <a:srgbClr val="FFFF00"/>
                </a:solidFill>
              </a:rPr>
              <a:t>5:1 </a:t>
            </a:r>
            <a:r>
              <a:rPr lang="en-US" sz="2400" dirty="0">
                <a:solidFill>
                  <a:schemeClr val="bg1"/>
                </a:solidFill>
              </a:rPr>
              <a:t>-  “</a:t>
            </a:r>
            <a:r>
              <a:rPr lang="zh-TW" altLang="en-US" sz="2400" dirty="0">
                <a:solidFill>
                  <a:schemeClr val="bg1"/>
                </a:solidFill>
              </a:rPr>
              <a:t>凡從人間挑選的大祭司，是奉派替人辦理屬神的事，為要獻上</a:t>
            </a:r>
            <a:r>
              <a:rPr lang="zh-TW" altLang="en-US" sz="2400" b="1" u="sng" dirty="0">
                <a:solidFill>
                  <a:srgbClr val="FFFF00"/>
                </a:solidFill>
              </a:rPr>
              <a:t>禮物</a:t>
            </a:r>
            <a:r>
              <a:rPr lang="zh-TW" altLang="en-US" sz="2400" dirty="0">
                <a:solidFill>
                  <a:schemeClr val="bg1"/>
                </a:solidFill>
              </a:rPr>
              <a:t>和</a:t>
            </a:r>
            <a:r>
              <a:rPr lang="zh-TW" altLang="en-US" sz="2400" b="1" u="sng" dirty="0">
                <a:solidFill>
                  <a:srgbClr val="FFFF00"/>
                </a:solidFill>
              </a:rPr>
              <a:t>贖罪</a:t>
            </a:r>
            <a:r>
              <a:rPr lang="zh-TW" altLang="en-US" sz="2400" b="1" u="sng" dirty="0" smtClean="0">
                <a:solidFill>
                  <a:srgbClr val="FFFF00"/>
                </a:solidFill>
              </a:rPr>
              <a:t>祭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>
                <a:solidFill>
                  <a:schemeClr val="bg1"/>
                </a:solidFill>
              </a:rPr>
              <a:t>（ </a:t>
            </a:r>
            <a:r>
              <a:rPr lang="en-US" sz="3200" dirty="0" smtClean="0">
                <a:solidFill>
                  <a:schemeClr val="bg1"/>
                </a:solidFill>
                <a:latin typeface="Bwgrkl" pitchFamily="2" charset="0"/>
              </a:rPr>
              <a:t>i[</a:t>
            </a:r>
            <a:r>
              <a:rPr lang="en-US" sz="3200" dirty="0" err="1" smtClean="0">
                <a:solidFill>
                  <a:schemeClr val="bg1"/>
                </a:solidFill>
                <a:latin typeface="Bwgrkl" pitchFamily="2" charset="0"/>
              </a:rPr>
              <a:t>na</a:t>
            </a:r>
            <a:r>
              <a:rPr lang="en-US" sz="3200" dirty="0" smtClean="0">
                <a:solidFill>
                  <a:schemeClr val="bg1"/>
                </a:solidFill>
                <a:latin typeface="Bwgrkl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wgrkl" pitchFamily="2" charset="0"/>
              </a:rPr>
              <a:t>prosfe,rh</a:t>
            </a:r>
            <a:r>
              <a:rPr lang="en-US" sz="3200" dirty="0">
                <a:solidFill>
                  <a:schemeClr val="bg1"/>
                </a:solidFill>
                <a:latin typeface="Bwgrkl" pitchFamily="2" charset="0"/>
              </a:rPr>
              <a:t>| </a:t>
            </a:r>
            <a:r>
              <a:rPr lang="en-US" sz="3200" b="1" dirty="0" err="1">
                <a:solidFill>
                  <a:srgbClr val="FFFF00"/>
                </a:solidFill>
                <a:latin typeface="Bwgrkl" pitchFamily="2" charset="0"/>
              </a:rPr>
              <a:t>dw</a:t>
            </a:r>
            <a:r>
              <a:rPr lang="en-US" sz="3200" b="1" dirty="0">
                <a:solidFill>
                  <a:srgbClr val="FFFF00"/>
                </a:solidFill>
                <a:latin typeface="Bwgrkl" pitchFamily="2" charset="0"/>
              </a:rPr>
              <a:t>/</a:t>
            </a:r>
            <a:r>
              <a:rPr lang="en-US" sz="3200" b="1" dirty="0" err="1">
                <a:solidFill>
                  <a:srgbClr val="FFFF00"/>
                </a:solidFill>
                <a:latin typeface="Bwgrkl" pitchFamily="2" charset="0"/>
              </a:rPr>
              <a:t>ra</a:t>
            </a:r>
            <a:r>
              <a:rPr lang="en-US" sz="3200" b="1" dirty="0">
                <a:solidFill>
                  <a:srgbClr val="FFFF00"/>
                </a:solidFill>
                <a:latin typeface="Bwgrkl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Bwgrkl" pitchFamily="2" charset="0"/>
              </a:rPr>
              <a:t>te</a:t>
            </a:r>
            <a:r>
              <a:rPr lang="en-US" sz="3200" b="1" dirty="0">
                <a:solidFill>
                  <a:schemeClr val="bg1"/>
                </a:solidFill>
                <a:latin typeface="Bwgrkl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wgrkl" pitchFamily="2" charset="0"/>
              </a:rPr>
              <a:t>kai</a:t>
            </a:r>
            <a:r>
              <a:rPr lang="en-US" sz="3200" b="1" dirty="0">
                <a:solidFill>
                  <a:schemeClr val="bg1"/>
                </a:solidFill>
                <a:latin typeface="Bwgrkl" pitchFamily="2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Bwgrkl" pitchFamily="2" charset="0"/>
              </a:rPr>
              <a:t>qusi,aj</a:t>
            </a:r>
            <a:r>
              <a:rPr lang="en-US" sz="3200" b="1" dirty="0">
                <a:solidFill>
                  <a:srgbClr val="FFFF00"/>
                </a:solidFill>
                <a:latin typeface="Bwgrkl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wgrkl" pitchFamily="2" charset="0"/>
              </a:rPr>
              <a:t>u`pe.r</a:t>
            </a:r>
            <a:r>
              <a:rPr lang="en-US" sz="3200" b="1" dirty="0">
                <a:solidFill>
                  <a:srgbClr val="FFFF00"/>
                </a:solidFill>
                <a:latin typeface="Bwgrkl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wgrkl" pitchFamily="2" charset="0"/>
              </a:rPr>
              <a:t>a`martiw</a:t>
            </a:r>
            <a:r>
              <a:rPr lang="en-US" sz="3200" b="1" dirty="0">
                <a:solidFill>
                  <a:srgbClr val="FFFF00"/>
                </a:solidFill>
                <a:latin typeface="Bwgrkl" pitchFamily="2" charset="0"/>
              </a:rPr>
              <a:t>/n</a:t>
            </a:r>
            <a:r>
              <a:rPr lang="zh-TW" altLang="en-US" sz="2400" dirty="0">
                <a:solidFill>
                  <a:schemeClr val="bg1"/>
                </a:solidFill>
              </a:rPr>
              <a:t>）。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利</a:t>
            </a:r>
            <a:r>
              <a:rPr lang="zh-TW" altLang="en-US" sz="2400" b="1" dirty="0">
                <a:solidFill>
                  <a:srgbClr val="FFFF00"/>
                </a:solidFill>
              </a:rPr>
              <a:t>未記</a:t>
            </a:r>
            <a:r>
              <a:rPr lang="en-US" sz="2400" b="1" dirty="0">
                <a:solidFill>
                  <a:srgbClr val="FFFF00"/>
                </a:solidFill>
              </a:rPr>
              <a:t>1 – 3</a:t>
            </a:r>
            <a:r>
              <a:rPr lang="zh-TW" altLang="en-US" sz="2400" b="1" dirty="0">
                <a:solidFill>
                  <a:srgbClr val="FFFF00"/>
                </a:solidFill>
              </a:rPr>
              <a:t>章</a:t>
            </a:r>
            <a:r>
              <a:rPr lang="zh-TW" altLang="en-US" sz="2400" dirty="0">
                <a:solidFill>
                  <a:schemeClr val="bg1"/>
                </a:solidFill>
              </a:rPr>
              <a:t>中的燔祭，素祭和平安祭，乃是歸為一類的獻祭種類，這個種類叫做</a:t>
            </a:r>
            <a:r>
              <a:rPr lang="zh-TW" altLang="en-US" sz="2400" b="1" dirty="0">
                <a:solidFill>
                  <a:srgbClr val="FFFF00"/>
                </a:solidFill>
              </a:rPr>
              <a:t>獻上禮物</a:t>
            </a:r>
            <a:r>
              <a:rPr lang="zh-TW" altLang="en-US" sz="2400" dirty="0">
                <a:solidFill>
                  <a:schemeClr val="bg1"/>
                </a:solidFill>
              </a:rPr>
              <a:t>（希伯來文稱為</a:t>
            </a:r>
            <a:r>
              <a:rPr lang="en-US" sz="3200" dirty="0">
                <a:solidFill>
                  <a:srgbClr val="FFFF00"/>
                </a:solidFill>
                <a:latin typeface="Bwhebb" pitchFamily="2" charset="0"/>
              </a:rPr>
              <a:t>!</a:t>
            </a:r>
            <a:r>
              <a:rPr lang="en-US" sz="3200" dirty="0" err="1">
                <a:solidFill>
                  <a:srgbClr val="FFFF00"/>
                </a:solidFill>
                <a:latin typeface="Bwhebb" pitchFamily="2" charset="0"/>
              </a:rPr>
              <a:t>B'r</a:t>
            </a:r>
            <a:r>
              <a:rPr lang="en-US" sz="3200" dirty="0">
                <a:solidFill>
                  <a:srgbClr val="FFFF00"/>
                </a:solidFill>
                <a:latin typeface="Bwhebb" pitchFamily="2" charset="0"/>
              </a:rPr>
              <a:t>&gt;q' </a:t>
            </a:r>
            <a:r>
              <a:rPr lang="en-US" sz="2400" i="1" dirty="0" err="1" smtClean="0">
                <a:solidFill>
                  <a:srgbClr val="FFFF00"/>
                </a:solidFill>
              </a:rPr>
              <a:t>korban</a:t>
            </a:r>
            <a:r>
              <a:rPr lang="zh-TW" altLang="en-US" sz="2400" dirty="0">
                <a:solidFill>
                  <a:schemeClr val="bg1"/>
                </a:solidFill>
              </a:rPr>
              <a:t>；新約翻譯為</a:t>
            </a:r>
            <a:r>
              <a:rPr lang="zh-TW" altLang="en-US" sz="2400" b="1" i="1" dirty="0">
                <a:solidFill>
                  <a:srgbClr val="FFFF00"/>
                </a:solidFill>
              </a:rPr>
              <a:t>各耳板</a:t>
            </a:r>
            <a:r>
              <a:rPr lang="zh-TW" altLang="en-US" sz="2400" dirty="0">
                <a:solidFill>
                  <a:schemeClr val="bg1"/>
                </a:solidFill>
              </a:rPr>
              <a:t>；可</a:t>
            </a:r>
            <a:r>
              <a:rPr lang="en-US" sz="2400" dirty="0">
                <a:solidFill>
                  <a:schemeClr val="bg1"/>
                </a:solidFill>
              </a:rPr>
              <a:t>7</a:t>
            </a:r>
            <a:r>
              <a:rPr lang="zh-TW" altLang="en-US" sz="2400" dirty="0">
                <a:solidFill>
                  <a:schemeClr val="bg1"/>
                </a:solidFill>
              </a:rPr>
              <a:t>：</a:t>
            </a:r>
            <a:r>
              <a:rPr lang="en-US" sz="2400" dirty="0">
                <a:solidFill>
                  <a:schemeClr val="bg1"/>
                </a:solidFill>
              </a:rPr>
              <a:t>11</a:t>
            </a:r>
            <a:r>
              <a:rPr lang="zh-TW" altLang="en-US" sz="2400" dirty="0">
                <a:solidFill>
                  <a:schemeClr val="bg1"/>
                </a:solidFill>
              </a:rPr>
              <a:t>）。這種獻祭的方式，並不是強烈要求</a:t>
            </a:r>
            <a:r>
              <a:rPr lang="zh-TW" altLang="en-US" sz="2400" b="1" dirty="0">
                <a:solidFill>
                  <a:srgbClr val="FFFF00"/>
                </a:solidFill>
              </a:rPr>
              <a:t>獻祭者一定要獻</a:t>
            </a:r>
            <a:r>
              <a:rPr lang="zh-TW" altLang="en-US" sz="2400" dirty="0">
                <a:solidFill>
                  <a:schemeClr val="bg1"/>
                </a:solidFill>
              </a:rPr>
              <a:t>。而是採取</a:t>
            </a:r>
            <a:r>
              <a:rPr lang="zh-TW" altLang="en-US" sz="2400" b="1" dirty="0">
                <a:solidFill>
                  <a:srgbClr val="FFFF00"/>
                </a:solidFill>
              </a:rPr>
              <a:t>個人願意的方式</a:t>
            </a:r>
            <a:r>
              <a:rPr lang="zh-TW" altLang="en-US" sz="2400" dirty="0">
                <a:solidFill>
                  <a:schemeClr val="bg1"/>
                </a:solidFill>
              </a:rPr>
              <a:t>，因為這是獻給神的禮物，並不是必須要有</a:t>
            </a:r>
            <a:r>
              <a:rPr lang="zh-TW" altLang="en-US" sz="2400" dirty="0" smtClean="0">
                <a:solidFill>
                  <a:schemeClr val="bg1"/>
                </a:solidFill>
              </a:rPr>
              <a:t>的。</a:t>
            </a:r>
            <a:r>
              <a:rPr lang="zh-TW" altLang="en-US" sz="2400" dirty="0">
                <a:solidFill>
                  <a:schemeClr val="bg1"/>
                </a:solidFill>
              </a:rPr>
              <a:t>所以，如果非常窮的百姓，不一定要獻上這樣的禮物；當然，如果一個非常窮的人，甘心樂意獻上自己僅剩的，也是蒙神悅納的。而利未記</a:t>
            </a:r>
            <a:r>
              <a:rPr lang="en-US" sz="2400" dirty="0">
                <a:solidFill>
                  <a:schemeClr val="bg1"/>
                </a:solidFill>
              </a:rPr>
              <a:t>4 – 5</a:t>
            </a:r>
            <a:r>
              <a:rPr lang="zh-TW" altLang="en-US" sz="2400" dirty="0">
                <a:solidFill>
                  <a:schemeClr val="bg1"/>
                </a:solidFill>
              </a:rPr>
              <a:t>章中的贖罪祭和贖愆祭被稱為贖罪的供物，要以平安祭（利</a:t>
            </a: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zh-TW" altLang="en-US" sz="2400" dirty="0">
                <a:solidFill>
                  <a:schemeClr val="bg1"/>
                </a:solidFill>
              </a:rPr>
              <a:t>）的方式獻上，是神要求必須要有的；這種獻祭的方式祭司和獻祭人最後都能夠得到祭牲的某個部分</a:t>
            </a:r>
            <a:r>
              <a:rPr lang="zh-TW" altLang="en-US" sz="2400" dirty="0" smtClean="0">
                <a:solidFill>
                  <a:schemeClr val="bg1"/>
                </a:solidFill>
              </a:rPr>
              <a:t>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35467"/>
            <a:ext cx="11887200" cy="337015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                           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燔</a:t>
            </a:r>
            <a:r>
              <a:rPr lang="zh-TW" altLang="en-US" sz="2800" b="1" dirty="0">
                <a:solidFill>
                  <a:srgbClr val="FFFF00"/>
                </a:solidFill>
              </a:rPr>
              <a:t>祭（</a:t>
            </a:r>
            <a:r>
              <a:rPr lang="he-IL" sz="2800" b="1" dirty="0">
                <a:solidFill>
                  <a:srgbClr val="FFFF00"/>
                </a:solidFill>
              </a:rPr>
              <a:t>עלה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olah</a:t>
            </a:r>
            <a:r>
              <a:rPr lang="zh-TW" altLang="en-US" sz="2800" b="1" dirty="0">
                <a:solidFill>
                  <a:srgbClr val="FFFF00"/>
                </a:solidFill>
              </a:rPr>
              <a:t>；利未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記 </a:t>
            </a:r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r>
              <a:rPr lang="zh-TW" altLang="en-US" sz="2800" b="1" dirty="0">
                <a:solidFill>
                  <a:srgbClr val="FFFF00"/>
                </a:solidFill>
              </a:rPr>
              <a:t>章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）</a:t>
            </a:r>
            <a:endParaRPr lang="en-US" altLang="zh-TW" sz="1100" b="1" dirty="0" smtClean="0">
              <a:solidFill>
                <a:srgbClr val="FFFF00"/>
              </a:solidFill>
            </a:endParaRPr>
          </a:p>
          <a:p>
            <a:endParaRPr lang="en-US" sz="1100" b="1" dirty="0">
              <a:solidFill>
                <a:srgbClr val="FFFF00"/>
              </a:solidFill>
            </a:endParaRPr>
          </a:p>
          <a:p>
            <a:r>
              <a:rPr lang="en-US" altLang="zh-TW" sz="2600" dirty="0">
                <a:solidFill>
                  <a:schemeClr val="bg1"/>
                </a:solidFill>
              </a:rPr>
              <a:t> </a:t>
            </a:r>
            <a:r>
              <a:rPr lang="en-US" altLang="zh-TW" sz="2600" dirty="0" smtClean="0">
                <a:solidFill>
                  <a:schemeClr val="bg1"/>
                </a:solidFill>
              </a:rPr>
              <a:t>  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燔祭 </a:t>
            </a:r>
            <a:r>
              <a:rPr lang="en-US" altLang="zh-TW" sz="2600" dirty="0" smtClean="0">
                <a:solidFill>
                  <a:schemeClr val="bg1"/>
                </a:solidFill>
              </a:rPr>
              <a:t>(</a:t>
            </a:r>
            <a:r>
              <a:rPr lang="he-IL" sz="2600" dirty="0" smtClean="0">
                <a:solidFill>
                  <a:schemeClr val="bg1"/>
                </a:solidFill>
              </a:rPr>
              <a:t>עלה</a:t>
            </a:r>
            <a:r>
              <a:rPr lang="en-US" altLang="zh-TW" sz="2600" dirty="0" smtClean="0">
                <a:solidFill>
                  <a:schemeClr val="bg1"/>
                </a:solidFill>
              </a:rPr>
              <a:t>)</a:t>
            </a:r>
            <a:r>
              <a:rPr lang="zh-TW" altLang="en-US" sz="2600" dirty="0" smtClean="0">
                <a:solidFill>
                  <a:schemeClr val="bg1"/>
                </a:solidFill>
              </a:rPr>
              <a:t>一</a:t>
            </a:r>
            <a:r>
              <a:rPr lang="zh-TW" altLang="en-US" sz="2600" dirty="0">
                <a:solidFill>
                  <a:schemeClr val="bg1"/>
                </a:solidFill>
              </a:rPr>
              <a:t>字本來的意思乃是</a:t>
            </a:r>
            <a:r>
              <a:rPr lang="en-US" sz="2600" dirty="0">
                <a:solidFill>
                  <a:schemeClr val="bg1"/>
                </a:solidFill>
              </a:rPr>
              <a:t>“</a:t>
            </a:r>
            <a:r>
              <a:rPr lang="zh-TW" altLang="en-US" sz="2600" dirty="0">
                <a:solidFill>
                  <a:srgbClr val="FFFF00"/>
                </a:solidFill>
              </a:rPr>
              <a:t>獻上去，完全獻上</a:t>
            </a:r>
            <a:r>
              <a:rPr lang="en-US" sz="2600" dirty="0">
                <a:solidFill>
                  <a:schemeClr val="bg1"/>
                </a:solidFill>
              </a:rPr>
              <a:t>”</a:t>
            </a:r>
            <a:r>
              <a:rPr lang="zh-TW" altLang="en-US" sz="2600" dirty="0">
                <a:solidFill>
                  <a:schemeClr val="bg1"/>
                </a:solidFill>
              </a:rPr>
              <a:t>的意思</a:t>
            </a:r>
            <a:r>
              <a:rPr lang="zh-TW" altLang="en-US" sz="2600" dirty="0" smtClean="0">
                <a:solidFill>
                  <a:schemeClr val="bg1"/>
                </a:solidFill>
              </a:rPr>
              <a:t>，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因為先</a:t>
            </a:r>
            <a:r>
              <a:rPr lang="zh-TW" altLang="en-US" sz="2600" dirty="0">
                <a:solidFill>
                  <a:schemeClr val="bg1"/>
                </a:solidFill>
              </a:rPr>
              <a:t>燔祭的方式為焚燒，所以中文翻譯為</a:t>
            </a:r>
            <a:r>
              <a:rPr lang="en-US" sz="2600" dirty="0">
                <a:solidFill>
                  <a:schemeClr val="bg1"/>
                </a:solidFill>
              </a:rPr>
              <a:t>“</a:t>
            </a:r>
            <a:r>
              <a:rPr lang="zh-TW" altLang="en-US" sz="2600" dirty="0">
                <a:solidFill>
                  <a:schemeClr val="bg1"/>
                </a:solidFill>
              </a:rPr>
              <a:t>燔</a:t>
            </a:r>
            <a:r>
              <a:rPr lang="en-US" sz="2600" dirty="0">
                <a:solidFill>
                  <a:schemeClr val="bg1"/>
                </a:solidFill>
              </a:rPr>
              <a:t>”</a:t>
            </a:r>
            <a:r>
              <a:rPr lang="zh-TW" altLang="en-US" sz="2600" dirty="0">
                <a:solidFill>
                  <a:schemeClr val="bg1"/>
                </a:solidFill>
              </a:rPr>
              <a:t>祭，實際上就</a:t>
            </a:r>
            <a:r>
              <a:rPr lang="zh-TW" altLang="en-US" sz="2600" dirty="0" smtClean="0">
                <a:solidFill>
                  <a:schemeClr val="bg1"/>
                </a:solidFill>
              </a:rPr>
              <a:t>是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完全獻</a:t>
            </a:r>
            <a:r>
              <a:rPr lang="zh-TW" altLang="en-US" sz="2600" dirty="0">
                <a:solidFill>
                  <a:schemeClr val="bg1"/>
                </a:solidFill>
              </a:rPr>
              <a:t>上的獻祭方式</a:t>
            </a:r>
            <a:r>
              <a:rPr lang="zh-TW" altLang="en-US" sz="2600" dirty="0" smtClean="0">
                <a:solidFill>
                  <a:schemeClr val="bg1"/>
                </a:solidFill>
              </a:rPr>
              <a:t>。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en-US" altLang="zh-TW" sz="2400" b="1" dirty="0" smtClean="0">
                <a:solidFill>
                  <a:srgbClr val="FFFF00"/>
                </a:solidFill>
              </a:rPr>
              <a:t>-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利 </a:t>
            </a:r>
            <a:r>
              <a:rPr lang="en-US" sz="2600" b="1" dirty="0" smtClean="0">
                <a:solidFill>
                  <a:srgbClr val="FFFF00"/>
                </a:solidFill>
              </a:rPr>
              <a:t>1:3.  </a:t>
            </a:r>
            <a:r>
              <a:rPr lang="he-IL" sz="2600" dirty="0" smtClean="0">
                <a:solidFill>
                  <a:schemeClr val="bg1"/>
                </a:solidFill>
              </a:rPr>
              <a:t>‎</a:t>
            </a:r>
            <a:r>
              <a:rPr lang="zh-TW" altLang="en-US" sz="2600" dirty="0" smtClean="0">
                <a:solidFill>
                  <a:schemeClr val="bg1"/>
                </a:solidFill>
              </a:rPr>
              <a:t>他</a:t>
            </a:r>
            <a:r>
              <a:rPr lang="zh-TW" altLang="en-US" sz="2600" dirty="0">
                <a:solidFill>
                  <a:schemeClr val="bg1"/>
                </a:solidFill>
              </a:rPr>
              <a:t>的供物若以</a:t>
            </a:r>
            <a:r>
              <a:rPr lang="zh-TW" altLang="en-US" sz="2600" b="1" dirty="0">
                <a:solidFill>
                  <a:srgbClr val="FFFF00"/>
                </a:solidFill>
              </a:rPr>
              <a:t>牛</a:t>
            </a:r>
            <a:r>
              <a:rPr lang="zh-TW" altLang="en-US" sz="2600" dirty="0">
                <a:solidFill>
                  <a:schemeClr val="bg1"/>
                </a:solidFill>
              </a:rPr>
              <a:t>為燔祭、就要在會幕門口獻一隻沒有殘疾的</a:t>
            </a:r>
            <a:r>
              <a:rPr lang="zh-TW" altLang="en-US" sz="2600" b="1" u="sng" dirty="0">
                <a:solidFill>
                  <a:srgbClr val="FFFF00"/>
                </a:solidFill>
              </a:rPr>
              <a:t>公</a:t>
            </a:r>
            <a:r>
              <a:rPr lang="zh-TW" altLang="en-US" sz="2600" b="1" u="sng" dirty="0" smtClean="0">
                <a:solidFill>
                  <a:srgbClr val="FFFF00"/>
                </a:solidFill>
              </a:rPr>
              <a:t>牛</a:t>
            </a:r>
            <a:r>
              <a:rPr lang="en-US" altLang="zh-TW" sz="2600" dirty="0" smtClean="0">
                <a:solidFill>
                  <a:schemeClr val="bg1"/>
                </a:solidFill>
              </a:rPr>
              <a:t>……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zh-TW" sz="2400" b="1" dirty="0" smtClean="0">
                <a:solidFill>
                  <a:srgbClr val="FFFF00"/>
                </a:solidFill>
              </a:rPr>
              <a:t>-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利 </a:t>
            </a:r>
            <a:r>
              <a:rPr lang="en-US" sz="2600" b="1" dirty="0" smtClean="0">
                <a:solidFill>
                  <a:srgbClr val="FFFF00"/>
                </a:solidFill>
              </a:rPr>
              <a:t>1:10.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</a:rPr>
              <a:t>人</a:t>
            </a:r>
            <a:r>
              <a:rPr lang="zh-TW" altLang="en-US" sz="2600" dirty="0">
                <a:solidFill>
                  <a:schemeClr val="bg1"/>
                </a:solidFill>
              </a:rPr>
              <a:t>的供物若</a:t>
            </a:r>
            <a:r>
              <a:rPr lang="zh-TW" altLang="en-US" sz="2600" b="1" u="sng" dirty="0">
                <a:solidFill>
                  <a:srgbClr val="FFFF00"/>
                </a:solidFill>
              </a:rPr>
              <a:t>以綿羊、或山羊</a:t>
            </a:r>
            <a:r>
              <a:rPr lang="zh-TW" altLang="en-US" sz="2600" dirty="0">
                <a:solidFill>
                  <a:schemeClr val="bg1"/>
                </a:solidFill>
              </a:rPr>
              <a:t>為燔祭、就要獻上沒有殘疾的</a:t>
            </a:r>
            <a:r>
              <a:rPr lang="zh-TW" altLang="en-US" sz="2600" b="1" u="sng" dirty="0">
                <a:solidFill>
                  <a:srgbClr val="FFFF00"/>
                </a:solidFill>
              </a:rPr>
              <a:t>公羊</a:t>
            </a:r>
            <a:r>
              <a:rPr lang="zh-TW" altLang="en-US" sz="2600" dirty="0">
                <a:solidFill>
                  <a:schemeClr val="bg1"/>
                </a:solidFill>
              </a:rPr>
              <a:t>。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zh-TW" sz="2400" b="1" dirty="0" smtClean="0">
                <a:solidFill>
                  <a:srgbClr val="FFFF00"/>
                </a:solidFill>
              </a:rPr>
              <a:t>-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利 </a:t>
            </a:r>
            <a:r>
              <a:rPr lang="en-US" sz="2600" b="1" dirty="0" smtClean="0">
                <a:solidFill>
                  <a:srgbClr val="FFFF00"/>
                </a:solidFill>
              </a:rPr>
              <a:t>1:14.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</a:rPr>
              <a:t>人</a:t>
            </a:r>
            <a:r>
              <a:rPr lang="zh-TW" altLang="en-US" sz="2600" dirty="0">
                <a:solidFill>
                  <a:schemeClr val="bg1"/>
                </a:solidFill>
              </a:rPr>
              <a:t>奉給耶和華的供物、若以</a:t>
            </a:r>
            <a:r>
              <a:rPr lang="zh-TW" altLang="en-US" sz="2600" b="1" u="sng" dirty="0">
                <a:solidFill>
                  <a:schemeClr val="bg1"/>
                </a:solidFill>
              </a:rPr>
              <a:t>鳥</a:t>
            </a:r>
            <a:r>
              <a:rPr lang="zh-TW" altLang="en-US" sz="2600" dirty="0">
                <a:solidFill>
                  <a:schemeClr val="bg1"/>
                </a:solidFill>
              </a:rPr>
              <a:t>為燔祭、就要獻</a:t>
            </a:r>
            <a:r>
              <a:rPr lang="zh-TW" altLang="en-US" sz="2600" b="1" u="sng" dirty="0">
                <a:solidFill>
                  <a:srgbClr val="FFFF00"/>
                </a:solidFill>
              </a:rPr>
              <a:t>斑鳩、或是雛鴿</a:t>
            </a:r>
            <a:r>
              <a:rPr lang="zh-TW" altLang="en-US" sz="2600" dirty="0">
                <a:solidFill>
                  <a:schemeClr val="bg1"/>
                </a:solidFill>
              </a:rPr>
              <a:t>為供物。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Image result for bull and c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4" y="4192961"/>
            <a:ext cx="3115308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412" y="3608186"/>
            <a:ext cx="2131609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Cow </a:t>
            </a:r>
            <a:r>
              <a:rPr lang="en-US" sz="2800" b="1" dirty="0">
                <a:solidFill>
                  <a:srgbClr val="FFFF00"/>
                </a:solidFill>
              </a:rPr>
              <a:t>and </a:t>
            </a:r>
            <a:r>
              <a:rPr lang="en-US" sz="2800" b="1" dirty="0" smtClean="0">
                <a:solidFill>
                  <a:srgbClr val="FFFF00"/>
                </a:solidFill>
              </a:rPr>
              <a:t>Bull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thumbs.dreamstime.com/z/male-sheep-face-1799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34" y="3578301"/>
            <a:ext cx="2790911" cy="2286000"/>
          </a:xfrm>
          <a:prstGeom prst="rect">
            <a:avLst/>
          </a:prstGeom>
          <a:solidFill>
            <a:srgbClr val="002060"/>
          </a:solidFill>
          <a:extLst/>
        </p:spPr>
      </p:pic>
      <p:sp>
        <p:nvSpPr>
          <p:cNvPr id="6" name="Rectangle 5"/>
          <p:cNvSpPr/>
          <p:nvPr/>
        </p:nvSpPr>
        <p:spPr>
          <a:xfrm>
            <a:off x="3435919" y="5864301"/>
            <a:ext cx="2644314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Male Sheep face</a:t>
            </a:r>
          </a:p>
        </p:txBody>
      </p:sp>
      <p:pic>
        <p:nvPicPr>
          <p:cNvPr id="7" name="Picture 2" descr="http://www.birdguides.com/media/large/00101000/00101659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47" y="3619475"/>
            <a:ext cx="315977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31296" y="5828998"/>
            <a:ext cx="2709075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Turtle Dove </a:t>
            </a:r>
            <a:r>
              <a:rPr lang="zh-CN" altLang="en-US" sz="2800" b="1" dirty="0">
                <a:solidFill>
                  <a:srgbClr val="FFFF00"/>
                </a:solidFill>
              </a:rPr>
              <a:t>斑鳩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http://globe-views.com/dcim/dreams/pigeon/pigeon-01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678" y="4222604"/>
            <a:ext cx="2864692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599612" y="3669741"/>
            <a:ext cx="2162130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Pigeon   </a:t>
            </a:r>
            <a:r>
              <a:rPr lang="zh-CN" altLang="en-US" sz="2800" b="1" dirty="0">
                <a:solidFill>
                  <a:srgbClr val="FFFF00"/>
                </a:solidFill>
              </a:rPr>
              <a:t>雛鴿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rankincense Tree, Bosellia sac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2" y="3614410"/>
            <a:ext cx="602142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812" y="3102479"/>
            <a:ext cx="5056449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Frankincense Tree, </a:t>
            </a:r>
            <a:r>
              <a:rPr lang="en-US" sz="2800" b="1" dirty="0" err="1">
                <a:solidFill>
                  <a:srgbClr val="FFFF00"/>
                </a:solidFill>
              </a:rPr>
              <a:t>Bosellia</a:t>
            </a:r>
            <a:r>
              <a:rPr lang="en-US" sz="2800" b="1" dirty="0">
                <a:solidFill>
                  <a:srgbClr val="FFFF00"/>
                </a:solidFill>
              </a:rPr>
              <a:t> sacra</a:t>
            </a:r>
          </a:p>
        </p:txBody>
      </p:sp>
      <p:pic>
        <p:nvPicPr>
          <p:cNvPr id="4" name="Picture 2" descr="Frankincense Al lubán (left) and Myrrh Resin (righ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50" y="3636988"/>
            <a:ext cx="5200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04881" y="3113768"/>
            <a:ext cx="2142061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Frankincense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9924" y="3091190"/>
            <a:ext cx="2082173" cy="52322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Myrrh Resin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812" y="121146"/>
            <a:ext cx="11887200" cy="280076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  </a:t>
            </a:r>
            <a:r>
              <a:rPr lang="en-US" sz="2800" b="1" dirty="0">
                <a:solidFill>
                  <a:srgbClr val="FFFF00"/>
                </a:solidFill>
              </a:rPr>
              <a:t>Grain (Cereal) Offering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</a:rPr>
              <a:t>素祭（</a:t>
            </a:r>
            <a:r>
              <a:rPr lang="he-IL" sz="2800" b="1" dirty="0">
                <a:solidFill>
                  <a:srgbClr val="FFFF00"/>
                </a:solidFill>
              </a:rPr>
              <a:t>מנחה 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</a:rPr>
              <a:t>minchah</a:t>
            </a:r>
            <a:r>
              <a:rPr lang="zh-TW" altLang="en-US" sz="2800" b="1" dirty="0">
                <a:solidFill>
                  <a:srgbClr val="FFFF00"/>
                </a:solidFill>
              </a:rPr>
              <a:t>；利未記 </a:t>
            </a:r>
            <a:r>
              <a:rPr lang="en-US" sz="2800" b="1" dirty="0">
                <a:solidFill>
                  <a:srgbClr val="FFFF00"/>
                </a:solidFill>
              </a:rPr>
              <a:t>2</a:t>
            </a:r>
            <a:r>
              <a:rPr lang="zh-TW" altLang="en-US" sz="2800" b="1" dirty="0">
                <a:solidFill>
                  <a:srgbClr val="FFFF00"/>
                </a:solidFill>
              </a:rPr>
              <a:t>章）</a:t>
            </a:r>
            <a:endParaRPr lang="en-US" altLang="zh-TW" sz="800" b="1" dirty="0">
              <a:solidFill>
                <a:srgbClr val="FFFF00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300" dirty="0" smtClean="0">
                <a:solidFill>
                  <a:schemeClr val="bg1"/>
                </a:solidFill>
              </a:rPr>
              <a:t>For </a:t>
            </a:r>
            <a:r>
              <a:rPr lang="en-US" sz="2300" dirty="0">
                <a:solidFill>
                  <a:schemeClr val="bg1"/>
                </a:solidFill>
              </a:rPr>
              <a:t>the poor, animal offering could be very costly. Grain offering is an alternative </a:t>
            </a:r>
          </a:p>
          <a:p>
            <a:r>
              <a:rPr lang="en-US" sz="2300" dirty="0">
                <a:solidFill>
                  <a:schemeClr val="bg1"/>
                </a:solidFill>
              </a:rPr>
              <a:t>sacrifice for the poor. Only a token portion of grain offering is to be burned (2:2), </a:t>
            </a:r>
          </a:p>
          <a:p>
            <a:r>
              <a:rPr lang="en-US" sz="2300" dirty="0">
                <a:solidFill>
                  <a:schemeClr val="bg1"/>
                </a:solidFill>
              </a:rPr>
              <a:t>and the rest of it is given to priests (2:3, 10). Grain offering is to be accompanied </a:t>
            </a:r>
          </a:p>
          <a:p>
            <a:r>
              <a:rPr lang="en-US" sz="2300" dirty="0">
                <a:solidFill>
                  <a:schemeClr val="bg1"/>
                </a:solidFill>
              </a:rPr>
              <a:t>by oil. If it is uncooked, frankincense should be put on it (2:1-3, 14-16). If it is cooked, </a:t>
            </a:r>
          </a:p>
          <a:p>
            <a:r>
              <a:rPr lang="en-US" sz="2300" dirty="0">
                <a:solidFill>
                  <a:schemeClr val="bg1"/>
                </a:solidFill>
              </a:rPr>
              <a:t>the requirement of frankincense is waived (2:4-10). Frankincense is a fragrant gum-resin tapped from a kind of tree. It is quite expensive.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739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1887200" cy="32162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FFFF00"/>
                </a:solidFill>
              </a:rPr>
              <a:t>Grain </a:t>
            </a:r>
            <a:r>
              <a:rPr lang="en-US" sz="2800" b="1" dirty="0">
                <a:solidFill>
                  <a:srgbClr val="FFFF00"/>
                </a:solidFill>
              </a:rPr>
              <a:t>(Cereal) Offering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</a:rPr>
              <a:t>素祭（</a:t>
            </a:r>
            <a:r>
              <a:rPr lang="he-IL" sz="2800" b="1" dirty="0">
                <a:solidFill>
                  <a:srgbClr val="FFFF00"/>
                </a:solidFill>
              </a:rPr>
              <a:t>מנחה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minchah</a:t>
            </a:r>
            <a:r>
              <a:rPr lang="zh-TW" altLang="en-US" sz="2800" b="1" dirty="0">
                <a:solidFill>
                  <a:srgbClr val="FFFF00"/>
                </a:solidFill>
              </a:rPr>
              <a:t>；利未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記 </a:t>
            </a:r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zh-TW" altLang="en-US" sz="2800" b="1" dirty="0">
                <a:solidFill>
                  <a:srgbClr val="FFFF00"/>
                </a:solidFill>
              </a:rPr>
              <a:t>章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）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endParaRPr lang="en-US" sz="11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Leviticus </a:t>
            </a:r>
            <a:r>
              <a:rPr lang="en-US" sz="2800" b="1" dirty="0" smtClean="0">
                <a:solidFill>
                  <a:srgbClr val="FFFF00"/>
                </a:solidFill>
              </a:rPr>
              <a:t>2:1. </a:t>
            </a:r>
            <a:r>
              <a:rPr lang="zh-TW" altLang="en-US" sz="2800" dirty="0" smtClean="0">
                <a:solidFill>
                  <a:schemeClr val="bg1"/>
                </a:solidFill>
              </a:rPr>
              <a:t>若</a:t>
            </a:r>
            <a:r>
              <a:rPr lang="zh-TW" altLang="en-US" sz="2800" b="1" u="sng" dirty="0">
                <a:solidFill>
                  <a:schemeClr val="bg1"/>
                </a:solidFill>
              </a:rPr>
              <a:t>有人</a:t>
            </a:r>
            <a:r>
              <a:rPr lang="zh-TW" altLang="en-US" sz="2800" dirty="0">
                <a:solidFill>
                  <a:schemeClr val="bg1"/>
                </a:solidFill>
              </a:rPr>
              <a:t>獻素祭為供物給耶和華，要用</a:t>
            </a:r>
            <a:r>
              <a:rPr lang="zh-TW" altLang="en-US" sz="2800" b="1" u="sng" dirty="0">
                <a:solidFill>
                  <a:srgbClr val="FFFF00"/>
                </a:solidFill>
              </a:rPr>
              <a:t>細麵</a:t>
            </a:r>
            <a:r>
              <a:rPr lang="zh-TW" altLang="en-US" sz="2800" dirty="0">
                <a:solidFill>
                  <a:schemeClr val="bg1"/>
                </a:solidFill>
              </a:rPr>
              <a:t>澆上油</a:t>
            </a:r>
            <a:r>
              <a:rPr lang="zh-TW" altLang="en-US" sz="2800" dirty="0" smtClean="0">
                <a:solidFill>
                  <a:schemeClr val="bg1"/>
                </a:solidFill>
              </a:rPr>
              <a:t>，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</a:rPr>
              <a:t>                         </a:t>
            </a:r>
            <a:r>
              <a:rPr lang="zh-TW" altLang="en-US" sz="2800" dirty="0" smtClean="0">
                <a:solidFill>
                  <a:schemeClr val="bg1"/>
                </a:solidFill>
              </a:rPr>
              <a:t>加</a:t>
            </a:r>
            <a:r>
              <a:rPr lang="zh-TW" altLang="en-US" sz="2800" dirty="0">
                <a:solidFill>
                  <a:schemeClr val="bg1"/>
                </a:solidFill>
              </a:rPr>
              <a:t>上乳香</a:t>
            </a:r>
            <a:r>
              <a:rPr lang="zh-TW" altLang="en-US" sz="2800" dirty="0" smtClean="0">
                <a:solidFill>
                  <a:schemeClr val="bg1"/>
                </a:solidFill>
              </a:rPr>
              <a:t>，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fine </a:t>
            </a:r>
            <a:r>
              <a:rPr lang="en-US" sz="2800" b="1" dirty="0" smtClean="0">
                <a:solidFill>
                  <a:srgbClr val="FFFF00"/>
                </a:solidFill>
              </a:rPr>
              <a:t>flour</a:t>
            </a:r>
            <a:r>
              <a:rPr lang="en-US" altLang="zh-CN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在</a:t>
            </a:r>
            <a:r>
              <a:rPr lang="zh-TW" altLang="en-US" dirty="0">
                <a:solidFill>
                  <a:schemeClr val="bg1"/>
                </a:solidFill>
              </a:rPr>
              <a:t>希伯來文當中，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zh-TW" altLang="en-US" dirty="0">
                <a:solidFill>
                  <a:schemeClr val="bg1"/>
                </a:solidFill>
              </a:rPr>
              <a:t>細麵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zh-TW" altLang="en-US" dirty="0">
                <a:solidFill>
                  <a:schemeClr val="bg1"/>
                </a:solidFill>
              </a:rPr>
              <a:t>一詞</a:t>
            </a:r>
            <a:r>
              <a:rPr lang="zh-TW" altLang="en-US" dirty="0" smtClean="0">
                <a:solidFill>
                  <a:schemeClr val="bg1"/>
                </a:solidFill>
              </a:rPr>
              <a:t>為 </a:t>
            </a:r>
            <a:r>
              <a:rPr lang="en-US" sz="3200" dirty="0" err="1" smtClean="0">
                <a:solidFill>
                  <a:srgbClr val="FFFF00"/>
                </a:solidFill>
                <a:latin typeface="Bwhebb" pitchFamily="2" charset="0"/>
              </a:rPr>
              <a:t>tl,so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 err="1">
                <a:solidFill>
                  <a:schemeClr val="bg1"/>
                </a:solidFill>
              </a:rPr>
              <a:t>solet</a:t>
            </a:r>
            <a:r>
              <a:rPr lang="en-US" sz="3200" i="1" dirty="0">
                <a:solidFill>
                  <a:schemeClr val="bg1"/>
                </a:solidFill>
              </a:rPr>
              <a:t>)</a:t>
            </a:r>
            <a:r>
              <a:rPr lang="zh-TW" altLang="en-US" dirty="0" smtClean="0">
                <a:solidFill>
                  <a:schemeClr val="bg1"/>
                </a:solidFill>
              </a:rPr>
              <a:t>（</a:t>
            </a:r>
            <a:r>
              <a:rPr lang="en-US" i="1" dirty="0" err="1">
                <a:solidFill>
                  <a:schemeClr val="bg1"/>
                </a:solidFill>
              </a:rPr>
              <a:t>solet</a:t>
            </a:r>
            <a:r>
              <a:rPr lang="zh-TW" altLang="en-US" dirty="0">
                <a:solidFill>
                  <a:schemeClr val="bg1"/>
                </a:solidFill>
              </a:rPr>
              <a:t>；利</a:t>
            </a:r>
            <a:r>
              <a:rPr lang="en-US" dirty="0">
                <a:solidFill>
                  <a:schemeClr val="bg1"/>
                </a:solidFill>
              </a:rPr>
              <a:t>2:1</a:t>
            </a:r>
            <a:r>
              <a:rPr lang="zh-TW" altLang="en-US" dirty="0">
                <a:solidFill>
                  <a:schemeClr val="bg1"/>
                </a:solidFill>
              </a:rPr>
              <a:t>），本字在舊約一共出現</a:t>
            </a:r>
            <a:r>
              <a:rPr lang="en-US" dirty="0">
                <a:solidFill>
                  <a:schemeClr val="bg1"/>
                </a:solidFill>
              </a:rPr>
              <a:t>52</a:t>
            </a:r>
            <a:r>
              <a:rPr lang="zh-TW" altLang="en-US" dirty="0">
                <a:solidFill>
                  <a:schemeClr val="bg1"/>
                </a:solidFill>
              </a:rPr>
              <a:t>次，英文成為</a:t>
            </a:r>
            <a:r>
              <a:rPr lang="en-US" dirty="0">
                <a:solidFill>
                  <a:schemeClr val="bg1"/>
                </a:solidFill>
              </a:rPr>
              <a:t>semolina</a:t>
            </a:r>
            <a:r>
              <a:rPr lang="zh-TW" altLang="en-US" dirty="0">
                <a:solidFill>
                  <a:schemeClr val="bg1"/>
                </a:solidFill>
              </a:rPr>
              <a:t>，即粗粒的小麥粉。所以，這個字在希伯來文中並非細麵（細麵在希伯來文中有另一字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he-IL" dirty="0">
                <a:solidFill>
                  <a:schemeClr val="bg1"/>
                </a:solidFill>
              </a:rPr>
              <a:t>קמח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en-US" altLang="zh-TW" dirty="0">
                <a:solidFill>
                  <a:schemeClr val="bg1"/>
                </a:solidFill>
              </a:rPr>
              <a:t>【</a:t>
            </a:r>
            <a:r>
              <a:rPr lang="en-US" i="1" dirty="0" err="1">
                <a:solidFill>
                  <a:schemeClr val="bg1"/>
                </a:solidFill>
              </a:rPr>
              <a:t>kemach</a:t>
            </a:r>
            <a:r>
              <a:rPr lang="en-US" altLang="zh-TW" dirty="0">
                <a:solidFill>
                  <a:schemeClr val="bg1"/>
                </a:solidFill>
              </a:rPr>
              <a:t>】</a:t>
            </a:r>
            <a:r>
              <a:rPr lang="zh-TW" altLang="en-US" dirty="0">
                <a:solidFill>
                  <a:schemeClr val="bg1"/>
                </a:solidFill>
              </a:rPr>
              <a:t>，在舊約出現</a:t>
            </a:r>
            <a:r>
              <a:rPr lang="en-US" dirty="0">
                <a:solidFill>
                  <a:schemeClr val="bg1"/>
                </a:solidFill>
              </a:rPr>
              <a:t>14</a:t>
            </a:r>
            <a:r>
              <a:rPr lang="zh-TW" altLang="en-US" dirty="0">
                <a:solidFill>
                  <a:schemeClr val="bg1"/>
                </a:solidFill>
              </a:rPr>
              <a:t>次；創</a:t>
            </a:r>
            <a:r>
              <a:rPr lang="en-US" dirty="0">
                <a:solidFill>
                  <a:schemeClr val="bg1"/>
                </a:solidFill>
              </a:rPr>
              <a:t>18:6</a:t>
            </a:r>
            <a:r>
              <a:rPr lang="zh-TW" altLang="en-US" dirty="0">
                <a:solidFill>
                  <a:schemeClr val="bg1"/>
                </a:solidFill>
              </a:rPr>
              <a:t>），而是較粗的麵粉。試想，在曠野的路上，經常風吹雨淋，並且不知道什麼時候要繼續趕路（出</a:t>
            </a:r>
            <a:r>
              <a:rPr lang="en-US" dirty="0">
                <a:solidFill>
                  <a:schemeClr val="bg1"/>
                </a:solidFill>
              </a:rPr>
              <a:t>40:37</a:t>
            </a:r>
            <a:r>
              <a:rPr lang="zh-TW" altLang="en-US" dirty="0">
                <a:solidFill>
                  <a:schemeClr val="bg1"/>
                </a:solidFill>
              </a:rPr>
              <a:t>），哪裡能夠有細緻的麵粉呢？並且自己手工磨出的麵粉，在曠野這樣的地方，如何能夠是十分細緻的呢？我們可以看到，其實神並非要求精緻的麵粉或者其他物品，而是希望你將你有的獻給他，他就悅納</a:t>
            </a:r>
            <a:r>
              <a:rPr lang="zh-TW" altLang="en-US" dirty="0" smtClean="0">
                <a:solidFill>
                  <a:schemeClr val="bg1"/>
                </a:solidFill>
              </a:rPr>
              <a:t>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semo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8" y="3414889"/>
            <a:ext cx="54229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emo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412067"/>
            <a:ext cx="45672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412" y="5788336"/>
            <a:ext cx="11430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Semolina</a:t>
            </a:r>
            <a:r>
              <a:rPr lang="en-US" sz="2400" b="1" dirty="0">
                <a:solidFill>
                  <a:schemeClr val="bg1"/>
                </a:solidFill>
              </a:rPr>
              <a:t> is the coarse, purified wheat </a:t>
            </a:r>
            <a:r>
              <a:rPr lang="en-US" sz="2400" b="1" dirty="0" err="1">
                <a:solidFill>
                  <a:schemeClr val="bg1"/>
                </a:solidFill>
              </a:rPr>
              <a:t>middlings</a:t>
            </a:r>
            <a:r>
              <a:rPr lang="en-US" sz="2400" b="1" dirty="0">
                <a:solidFill>
                  <a:schemeClr val="bg1"/>
                </a:solidFill>
              </a:rPr>
              <a:t> of durum wheat used in making pasta, breakfast cereals, puddings, and couscous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>
                <a:solidFill>
                  <a:srgbClr val="FFFF00"/>
                </a:solidFill>
              </a:rPr>
              <a:t>Semolina</a:t>
            </a:r>
            <a:r>
              <a:rPr lang="en-US" sz="2400" b="1" dirty="0">
                <a:solidFill>
                  <a:schemeClr val="bg1"/>
                </a:solidFill>
              </a:rPr>
              <a:t> is </a:t>
            </a:r>
            <a:r>
              <a:rPr lang="en-US" sz="2400" b="1" dirty="0" smtClean="0">
                <a:solidFill>
                  <a:schemeClr val="bg1"/>
                </a:solidFill>
              </a:rPr>
              <a:t>different from </a:t>
            </a:r>
            <a:r>
              <a:rPr lang="en-US" sz="2400" b="1" dirty="0" smtClean="0">
                <a:solidFill>
                  <a:srgbClr val="FFFF00"/>
                </a:solidFill>
              </a:rPr>
              <a:t>fine flour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24" y="152400"/>
            <a:ext cx="11887200" cy="66787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Well-being Offering 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平</a:t>
            </a:r>
            <a:r>
              <a:rPr lang="zh-TW" altLang="en-US" sz="3600" b="1" dirty="0">
                <a:solidFill>
                  <a:srgbClr val="FFFF00"/>
                </a:solidFill>
              </a:rPr>
              <a:t>安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祭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</a:rPr>
              <a:t>   （</a:t>
            </a:r>
            <a:r>
              <a:rPr lang="he-IL" sz="3600" b="1" dirty="0" smtClean="0">
                <a:solidFill>
                  <a:srgbClr val="FFFF00"/>
                </a:solidFill>
              </a:rPr>
              <a:t>זבח שׁלמים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zebach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shelamim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；利</a:t>
            </a:r>
            <a:r>
              <a:rPr lang="zh-TW" altLang="en-US" sz="3600" b="1" dirty="0">
                <a:solidFill>
                  <a:srgbClr val="FFFF00"/>
                </a:solidFill>
              </a:rPr>
              <a:t>未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記 </a:t>
            </a:r>
            <a:r>
              <a:rPr lang="en-US" sz="3600" b="1" dirty="0" smtClean="0">
                <a:solidFill>
                  <a:srgbClr val="FFFF00"/>
                </a:solidFill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</a:rPr>
              <a:t>章）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“The well-being offering falls into three categories: ‘freewill,’ ‘vow’ and ‘thanksgiving.’ The common denominator of all three categories is joy (Deuteronomy 27:7).” (</a:t>
            </a:r>
            <a:r>
              <a:rPr lang="en-US" sz="2400" i="1" dirty="0">
                <a:solidFill>
                  <a:schemeClr val="bg1"/>
                </a:solidFill>
              </a:rPr>
              <a:t>Jacob </a:t>
            </a:r>
            <a:r>
              <a:rPr lang="en-US" sz="2400" i="1" dirty="0" err="1">
                <a:solidFill>
                  <a:schemeClr val="bg1"/>
                </a:solidFill>
              </a:rPr>
              <a:t>Milgrom</a:t>
            </a:r>
            <a:r>
              <a:rPr lang="en-US" sz="2400" dirty="0">
                <a:solidFill>
                  <a:schemeClr val="bg1"/>
                </a:solidFill>
              </a:rPr>
              <a:t>, 28) Cf. freewill offering - 1 Chronicles 29:9; votive offering – Genesis 28:20-22; thanksgiving offering – Psalm 107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zh-TW" altLang="en-US" sz="2400" dirty="0" smtClean="0">
                <a:solidFill>
                  <a:schemeClr val="bg1"/>
                </a:solidFill>
              </a:rPr>
              <a:t>平</a:t>
            </a:r>
            <a:r>
              <a:rPr lang="zh-TW" altLang="en-US" sz="2400" dirty="0">
                <a:solidFill>
                  <a:schemeClr val="bg1"/>
                </a:solidFill>
              </a:rPr>
              <a:t>安祭主要的祭牲對象為牛和羊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0"/>
            <a:r>
              <a:rPr lang="en-US" altLang="zh-CN" sz="28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牛</a:t>
            </a:r>
            <a:r>
              <a:rPr lang="zh-CN" altLang="en-US" sz="2800" b="1" dirty="0">
                <a:solidFill>
                  <a:schemeClr val="bg1"/>
                </a:solidFill>
              </a:rPr>
              <a:t>（</a:t>
            </a:r>
            <a:r>
              <a:rPr lang="he-IL" sz="2800" b="1" dirty="0">
                <a:solidFill>
                  <a:schemeClr val="bg1"/>
                </a:solidFill>
              </a:rPr>
              <a:t>בּקר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bakar</a:t>
            </a:r>
            <a:r>
              <a:rPr lang="zh-CN" altLang="en-US" sz="2800" b="1" dirty="0">
                <a:solidFill>
                  <a:schemeClr val="bg1"/>
                </a:solidFill>
              </a:rPr>
              <a:t>；利</a:t>
            </a:r>
            <a:r>
              <a:rPr lang="en-US" sz="2800" b="1" dirty="0">
                <a:solidFill>
                  <a:schemeClr val="bg1"/>
                </a:solidFill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</a:rPr>
              <a:t>：</a:t>
            </a:r>
            <a:r>
              <a:rPr lang="en-US" sz="2800" b="1" dirty="0">
                <a:solidFill>
                  <a:schemeClr val="bg1"/>
                </a:solidFill>
              </a:rPr>
              <a:t>1 – 5</a:t>
            </a:r>
            <a:r>
              <a:rPr lang="zh-CN" altLang="en-US" sz="2800" b="1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  <a:p>
            <a:pPr lvl="2"/>
            <a:r>
              <a:rPr lang="en-US" altLang="zh-TW" sz="2800" dirty="0" smtClean="0">
                <a:solidFill>
                  <a:schemeClr val="bg1"/>
                </a:solidFill>
              </a:rPr>
              <a:t>	</a:t>
            </a:r>
            <a:r>
              <a:rPr lang="zh-TW" altLang="en-US" sz="2800" dirty="0" smtClean="0">
                <a:solidFill>
                  <a:schemeClr val="bg1"/>
                </a:solidFill>
              </a:rPr>
              <a:t>公</a:t>
            </a:r>
            <a:r>
              <a:rPr lang="zh-TW" altLang="en-US" sz="2800" dirty="0">
                <a:solidFill>
                  <a:schemeClr val="bg1"/>
                </a:solidFill>
              </a:rPr>
              <a:t>母不限，不可有殘疾（利</a:t>
            </a:r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zh-TW" altLang="en-US" sz="2800" dirty="0">
                <a:solidFill>
                  <a:schemeClr val="bg1"/>
                </a:solidFill>
              </a:rPr>
              <a:t>：</a:t>
            </a:r>
            <a:r>
              <a:rPr lang="en-US" sz="2800" dirty="0">
                <a:solidFill>
                  <a:schemeClr val="bg1"/>
                </a:solidFill>
              </a:rPr>
              <a:t>1</a:t>
            </a:r>
            <a:r>
              <a:rPr lang="zh-TW" altLang="en-US" sz="2800" dirty="0" smtClean="0">
                <a:solidFill>
                  <a:schemeClr val="bg1"/>
                </a:solidFill>
              </a:rPr>
              <a:t>）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綿羊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（</a:t>
            </a:r>
            <a:r>
              <a:rPr lang="he-IL" sz="2800" b="1" dirty="0" smtClean="0">
                <a:solidFill>
                  <a:schemeClr val="bg1"/>
                </a:solidFill>
              </a:rPr>
              <a:t>קשב </a:t>
            </a:r>
            <a:r>
              <a:rPr lang="en-US" sz="2800" b="1" i="1" dirty="0" err="1" smtClean="0">
                <a:solidFill>
                  <a:schemeClr val="bg1"/>
                </a:solidFill>
              </a:rPr>
              <a:t>kesev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；或稱 </a:t>
            </a:r>
            <a:r>
              <a:rPr lang="he-IL" sz="2800" b="1" dirty="0" smtClean="0">
                <a:solidFill>
                  <a:schemeClr val="bg1"/>
                </a:solidFill>
              </a:rPr>
              <a:t>קבש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keves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；利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</a:t>
            </a:r>
            <a:r>
              <a:rPr lang="en-US" sz="2800" b="1" dirty="0" smtClean="0">
                <a:solidFill>
                  <a:schemeClr val="bg1"/>
                </a:solidFill>
              </a:rPr>
              <a:t>6 – 11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）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2"/>
            <a:r>
              <a:rPr lang="en-US" altLang="zh-TW" sz="2800" dirty="0" smtClean="0">
                <a:solidFill>
                  <a:schemeClr val="bg1"/>
                </a:solidFill>
              </a:rPr>
              <a:t>	</a:t>
            </a:r>
            <a:r>
              <a:rPr lang="zh-TW" altLang="en-US" sz="2800" dirty="0" smtClean="0">
                <a:solidFill>
                  <a:schemeClr val="bg1"/>
                </a:solidFill>
              </a:rPr>
              <a:t>公</a:t>
            </a:r>
            <a:r>
              <a:rPr lang="zh-TW" altLang="en-US" sz="2800" dirty="0">
                <a:solidFill>
                  <a:schemeClr val="bg1"/>
                </a:solidFill>
              </a:rPr>
              <a:t>母不限，不可有殘</a:t>
            </a:r>
            <a:r>
              <a:rPr lang="zh-TW" altLang="en-US" sz="2800" dirty="0" smtClean="0">
                <a:solidFill>
                  <a:schemeClr val="bg1"/>
                </a:solidFill>
              </a:rPr>
              <a:t>疾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山</a:t>
            </a:r>
            <a:r>
              <a:rPr lang="zh-CN" altLang="en-US" sz="2800" b="1" dirty="0">
                <a:solidFill>
                  <a:srgbClr val="FFFF00"/>
                </a:solidFill>
              </a:rPr>
              <a:t>羊</a:t>
            </a:r>
            <a:r>
              <a:rPr lang="zh-CN" altLang="en-US" sz="2800" b="1" dirty="0">
                <a:solidFill>
                  <a:schemeClr val="bg1"/>
                </a:solidFill>
              </a:rPr>
              <a:t>（</a:t>
            </a:r>
            <a:r>
              <a:rPr lang="he-IL" sz="2800" b="1" dirty="0">
                <a:solidFill>
                  <a:schemeClr val="bg1"/>
                </a:solidFill>
              </a:rPr>
              <a:t>עז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ez</a:t>
            </a:r>
            <a:r>
              <a:rPr lang="zh-TW" altLang="en-US" sz="2800" b="1" dirty="0">
                <a:solidFill>
                  <a:schemeClr val="bg1"/>
                </a:solidFill>
              </a:rPr>
              <a:t>；</a:t>
            </a:r>
            <a:r>
              <a:rPr lang="zh-CN" altLang="en-US" sz="2800" b="1" dirty="0">
                <a:solidFill>
                  <a:schemeClr val="bg1"/>
                </a:solidFill>
              </a:rPr>
              <a:t>利</a:t>
            </a:r>
            <a:r>
              <a:rPr lang="en-US" sz="2800" b="1" dirty="0">
                <a:solidFill>
                  <a:schemeClr val="bg1"/>
                </a:solidFill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</a:rPr>
              <a:t>：</a:t>
            </a:r>
            <a:r>
              <a:rPr lang="en-US" sz="2800" b="1" dirty="0">
                <a:solidFill>
                  <a:schemeClr val="bg1"/>
                </a:solidFill>
              </a:rPr>
              <a:t>12 – 16a</a:t>
            </a:r>
            <a:r>
              <a:rPr lang="zh-CN" altLang="en-US" sz="2800" b="1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altLang="zh-TW" sz="2800" dirty="0" smtClean="0">
                <a:solidFill>
                  <a:schemeClr val="bg1"/>
                </a:solidFill>
              </a:rPr>
              <a:t>		</a:t>
            </a:r>
            <a:r>
              <a:rPr lang="zh-TW" altLang="en-US" sz="2800" dirty="0" smtClean="0">
                <a:solidFill>
                  <a:schemeClr val="bg1"/>
                </a:solidFill>
              </a:rPr>
              <a:t>公</a:t>
            </a:r>
            <a:r>
              <a:rPr lang="zh-TW" altLang="en-US" sz="2800" dirty="0">
                <a:solidFill>
                  <a:schemeClr val="bg1"/>
                </a:solidFill>
              </a:rPr>
              <a:t>母不限，不可有殘</a:t>
            </a:r>
            <a:r>
              <a:rPr lang="zh-TW" altLang="en-US" sz="2800" dirty="0" smtClean="0">
                <a:solidFill>
                  <a:schemeClr val="bg1"/>
                </a:solidFill>
              </a:rPr>
              <a:t>疾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al's su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3718143"/>
            <a:ext cx="520056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76" y="1"/>
            <a:ext cx="1978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leaf fat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" y="367784"/>
            <a:ext cx="566780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he fat covering the inner organs of 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557129"/>
            <a:ext cx="493647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267" y="5909869"/>
            <a:ext cx="4513968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</a:rPr>
              <a:t>網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子  </a:t>
            </a:r>
            <a:r>
              <a:rPr lang="en-US" sz="2400" b="1" dirty="0" smtClean="0">
                <a:solidFill>
                  <a:srgbClr val="FFFF00"/>
                </a:solidFill>
              </a:rPr>
              <a:t>Caul </a:t>
            </a:r>
            <a:r>
              <a:rPr lang="en-US" sz="2400" b="1" dirty="0">
                <a:solidFill>
                  <a:srgbClr val="FFFF00"/>
                </a:solidFill>
              </a:rPr>
              <a:t>fat </a:t>
            </a:r>
            <a:r>
              <a:rPr lang="en-US" sz="2400" b="1" dirty="0">
                <a:solidFill>
                  <a:schemeClr val="bg1"/>
                </a:solidFill>
              </a:rPr>
              <a:t>is fatty membrane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that </a:t>
            </a:r>
            <a:r>
              <a:rPr lang="en-US" sz="2400" b="1" dirty="0">
                <a:solidFill>
                  <a:schemeClr val="bg1"/>
                </a:solidFill>
              </a:rPr>
              <a:t>protects internal organs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2012" y="456906"/>
            <a:ext cx="6092825" cy="310854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        Leviticus 3:3-4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zh-TW" altLang="en-US" sz="2800" dirty="0" smtClean="0">
                <a:solidFill>
                  <a:schemeClr val="bg1"/>
                </a:solidFill>
              </a:rPr>
              <a:t>從</a:t>
            </a:r>
            <a:r>
              <a:rPr lang="zh-TW" altLang="en-US" sz="2800" b="1" dirty="0">
                <a:solidFill>
                  <a:srgbClr val="FFFF00"/>
                </a:solidFill>
              </a:rPr>
              <a:t>平安祭</a:t>
            </a:r>
            <a:r>
              <a:rPr lang="zh-TW" altLang="en-US" sz="2800" dirty="0">
                <a:solidFill>
                  <a:schemeClr val="bg1"/>
                </a:solidFill>
              </a:rPr>
              <a:t>中，將火祭</a:t>
            </a:r>
            <a:r>
              <a:rPr lang="zh-TW" altLang="en-US" sz="2800" dirty="0" smtClean="0">
                <a:solidFill>
                  <a:schemeClr val="bg1"/>
                </a:solidFill>
              </a:rPr>
              <a:t>獻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</a:rPr>
              <a:t>給耶</a:t>
            </a:r>
            <a:r>
              <a:rPr lang="zh-TW" altLang="en-US" sz="2800" dirty="0">
                <a:solidFill>
                  <a:schemeClr val="bg1"/>
                </a:solidFill>
              </a:rPr>
              <a:t>和華，也要把蓋臟</a:t>
            </a:r>
            <a:r>
              <a:rPr lang="zh-TW" altLang="en-US" sz="2800" dirty="0" smtClean="0">
                <a:solidFill>
                  <a:schemeClr val="bg1"/>
                </a:solidFill>
              </a:rPr>
              <a:t>的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b="1" u="sng" dirty="0" smtClean="0">
                <a:solidFill>
                  <a:srgbClr val="FFFF00"/>
                </a:solidFill>
              </a:rPr>
              <a:t>脂</a:t>
            </a:r>
            <a:r>
              <a:rPr lang="zh-TW" altLang="en-US" sz="2800" b="1" u="sng" dirty="0">
                <a:solidFill>
                  <a:srgbClr val="FFFF00"/>
                </a:solidFill>
              </a:rPr>
              <a:t>油</a:t>
            </a:r>
            <a:r>
              <a:rPr lang="zh-TW" altLang="en-US" sz="2800" dirty="0">
                <a:solidFill>
                  <a:schemeClr val="bg1"/>
                </a:solidFill>
              </a:rPr>
              <a:t>和臟上所有的</a:t>
            </a:r>
            <a:r>
              <a:rPr lang="zh-TW" altLang="en-US" sz="2800" b="1" u="sng" dirty="0">
                <a:solidFill>
                  <a:srgbClr val="FFFF00"/>
                </a:solidFill>
              </a:rPr>
              <a:t>脂油</a:t>
            </a:r>
            <a:r>
              <a:rPr lang="zh-TW" altLang="en-US" sz="2800" dirty="0" smtClean="0">
                <a:solidFill>
                  <a:schemeClr val="bg1"/>
                </a:solidFill>
              </a:rPr>
              <a:t>，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</a:rPr>
              <a:t>並</a:t>
            </a:r>
            <a:r>
              <a:rPr lang="zh-TW" altLang="en-US" sz="2800" b="1" dirty="0">
                <a:solidFill>
                  <a:srgbClr val="FFFF00"/>
                </a:solidFill>
              </a:rPr>
              <a:t>兩個腰子和腰子上的脂油</a:t>
            </a:r>
            <a:r>
              <a:rPr lang="zh-TW" altLang="en-US" sz="2800" dirty="0" smtClean="0">
                <a:solidFill>
                  <a:schemeClr val="bg1"/>
                </a:solidFill>
              </a:rPr>
              <a:t>，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</a:rPr>
              <a:t>就</a:t>
            </a:r>
            <a:r>
              <a:rPr lang="zh-TW" altLang="en-US" sz="2800" dirty="0">
                <a:solidFill>
                  <a:schemeClr val="bg1"/>
                </a:solidFill>
              </a:rPr>
              <a:t>是靠</a:t>
            </a:r>
            <a:r>
              <a:rPr lang="zh-TW" altLang="en-US" sz="2800" dirty="0">
                <a:solidFill>
                  <a:srgbClr val="FFFF00"/>
                </a:solidFill>
              </a:rPr>
              <a:t>腰兩旁的脂油</a:t>
            </a:r>
            <a:r>
              <a:rPr lang="zh-TW" altLang="en-US" sz="2800" dirty="0">
                <a:solidFill>
                  <a:schemeClr val="bg1"/>
                </a:solidFill>
              </a:rPr>
              <a:t>，與肝上的</a:t>
            </a:r>
            <a:r>
              <a:rPr lang="zh-TW" altLang="en-US" sz="2800" b="1" u="sng" dirty="0">
                <a:solidFill>
                  <a:srgbClr val="FFFF00"/>
                </a:solidFill>
              </a:rPr>
              <a:t>網子</a:t>
            </a:r>
            <a:r>
              <a:rPr lang="zh-TW" altLang="en-US" sz="2800" dirty="0">
                <a:solidFill>
                  <a:srgbClr val="FFFF00"/>
                </a:solidFill>
              </a:rPr>
              <a:t>和腰子</a:t>
            </a:r>
            <a:r>
              <a:rPr lang="zh-TW" altLang="en-US" sz="2800" dirty="0">
                <a:solidFill>
                  <a:schemeClr val="bg1"/>
                </a:solidFill>
              </a:rPr>
              <a:t>，一概取下 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50813" y="152402"/>
            <a:ext cx="11887200" cy="6647974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                       事</a:t>
            </a:r>
            <a:r>
              <a:rPr lang="zh-CN" altLang="en-US" sz="3600" b="1" dirty="0">
                <a:solidFill>
                  <a:srgbClr val="FFFF00"/>
                </a:solidFill>
              </a:rPr>
              <a:t>奉 </a:t>
            </a:r>
            <a:r>
              <a:rPr lang="en-US" altLang="zh-CN" sz="3600" b="1" dirty="0">
                <a:solidFill>
                  <a:srgbClr val="FFFF00"/>
                </a:solidFill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</a:rPr>
              <a:t>服事</a:t>
            </a:r>
            <a:r>
              <a:rPr lang="en-US" altLang="zh-CN" sz="3600" b="1" dirty="0">
                <a:solidFill>
                  <a:srgbClr val="FFFF00"/>
                </a:solidFill>
              </a:rPr>
              <a:t>) </a:t>
            </a:r>
            <a:r>
              <a:rPr lang="en-US" altLang="zh-CN" sz="3200" b="1" i="1" dirty="0" smtClean="0">
                <a:solidFill>
                  <a:srgbClr val="FFFF00"/>
                </a:solidFill>
              </a:rPr>
              <a:t>Latria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(</a:t>
            </a:r>
            <a:r>
              <a:rPr lang="el-GR" sz="3200" b="1" dirty="0" smtClean="0">
                <a:solidFill>
                  <a:srgbClr val="FFFF00"/>
                </a:solidFill>
              </a:rPr>
              <a:t>λατρεία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US" altLang="zh-CN" sz="3200" b="1" dirty="0" smtClean="0">
                <a:solidFill>
                  <a:srgbClr val="FFFF00"/>
                </a:solidFill>
              </a:rPr>
              <a:t>                   Service/Ministry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(Offering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獻祭，奉獻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n-US" sz="2500" dirty="0" smtClean="0">
                <a:solidFill>
                  <a:schemeClr val="bg1"/>
                </a:solidFill>
              </a:rPr>
              <a:t>(</a:t>
            </a:r>
            <a:r>
              <a:rPr lang="en-US" sz="2500" dirty="0" smtClean="0">
                <a:solidFill>
                  <a:srgbClr val="FFFF00"/>
                </a:solidFill>
              </a:rPr>
              <a:t>The </a:t>
            </a:r>
            <a:r>
              <a:rPr lang="en-US" sz="2500" dirty="0">
                <a:solidFill>
                  <a:srgbClr val="FFFF00"/>
                </a:solidFill>
              </a:rPr>
              <a:t>noun </a:t>
            </a:r>
            <a:r>
              <a:rPr lang="el-GR" sz="2500" b="1" dirty="0">
                <a:solidFill>
                  <a:srgbClr val="FFFF00"/>
                </a:solidFill>
              </a:rPr>
              <a:t>λατρεία</a:t>
            </a:r>
            <a:r>
              <a:rPr lang="en-US" sz="2500" dirty="0" smtClean="0">
                <a:solidFill>
                  <a:srgbClr val="FFFF00"/>
                </a:solidFill>
              </a:rPr>
              <a:t> is found </a:t>
            </a:r>
            <a:r>
              <a:rPr lang="en-US" sz="2500" dirty="0">
                <a:solidFill>
                  <a:srgbClr val="FFFF00"/>
                </a:solidFill>
              </a:rPr>
              <a:t>5 times in the </a:t>
            </a:r>
            <a:r>
              <a:rPr lang="en-US" sz="2500" dirty="0" smtClean="0">
                <a:solidFill>
                  <a:srgbClr val="FFFF00"/>
                </a:solidFill>
              </a:rPr>
              <a:t>NT: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     All </a:t>
            </a:r>
            <a:r>
              <a:rPr lang="en-US" sz="2500" dirty="0">
                <a:solidFill>
                  <a:schemeClr val="bg1"/>
                </a:solidFill>
              </a:rPr>
              <a:t>of them refer to the service in the Tabernacle or the </a:t>
            </a:r>
            <a:r>
              <a:rPr lang="en-US" sz="2500" dirty="0" smtClean="0">
                <a:solidFill>
                  <a:schemeClr val="bg1"/>
                </a:solidFill>
              </a:rPr>
              <a:t>Temple.)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rgbClr val="FFFF00"/>
                </a:solidFill>
              </a:rPr>
              <a:t>1) John </a:t>
            </a:r>
            <a:r>
              <a:rPr lang="en-US" sz="2500" b="1" dirty="0">
                <a:solidFill>
                  <a:srgbClr val="FFFF00"/>
                </a:solidFill>
              </a:rPr>
              <a:t>16:2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人要把你們趕出會堂．並且時候將到、凡殺你們的、就以為是</a:t>
            </a:r>
            <a:r>
              <a:rPr lang="zh-TW" altLang="en-US" sz="2500" b="1" u="sng" dirty="0">
                <a:solidFill>
                  <a:srgbClr val="FFFF00"/>
                </a:solidFill>
              </a:rPr>
              <a:t>事奉</a:t>
            </a:r>
            <a:r>
              <a:rPr lang="zh-TW" altLang="en-US" sz="2500" dirty="0">
                <a:solidFill>
                  <a:schemeClr val="bg1"/>
                </a:solidFill>
              </a:rPr>
              <a:t>神。 </a:t>
            </a:r>
            <a:endParaRPr lang="en-US" altLang="zh-TW" sz="2500" dirty="0" smtClean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                   (</a:t>
            </a:r>
            <a:r>
              <a:rPr lang="en-US" sz="2500" dirty="0">
                <a:solidFill>
                  <a:schemeClr val="bg1"/>
                </a:solidFill>
              </a:rPr>
              <a:t>NKJ = NIV = ESV ‘service’)</a:t>
            </a:r>
          </a:p>
          <a:p>
            <a:r>
              <a:rPr lang="en-US" sz="2500" b="1" dirty="0" smtClean="0">
                <a:solidFill>
                  <a:srgbClr val="FFFF00"/>
                </a:solidFill>
              </a:rPr>
              <a:t>2) Romans </a:t>
            </a:r>
            <a:r>
              <a:rPr lang="en-US" sz="2500" b="1" dirty="0">
                <a:solidFill>
                  <a:srgbClr val="FFFF00"/>
                </a:solidFill>
              </a:rPr>
              <a:t>9:4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他們是以色列人．那兒子的名分、榮耀、諸約、律法、</a:t>
            </a:r>
            <a:r>
              <a:rPr lang="zh-TW" altLang="en-US" sz="2500" b="1" u="sng" dirty="0">
                <a:solidFill>
                  <a:srgbClr val="FFFF00"/>
                </a:solidFill>
              </a:rPr>
              <a:t>禮儀</a:t>
            </a:r>
            <a:r>
              <a:rPr lang="zh-TW" altLang="en-US" sz="2500" dirty="0">
                <a:solidFill>
                  <a:schemeClr val="bg1"/>
                </a:solidFill>
              </a:rPr>
              <a:t>、應許、都是他們的． </a:t>
            </a:r>
            <a:r>
              <a:rPr lang="en-US" sz="2500" dirty="0">
                <a:solidFill>
                  <a:schemeClr val="bg1"/>
                </a:solidFill>
              </a:rPr>
              <a:t>(NKJ ‘service’ / NIV ‘temple worship’ / ESV ‘worship’)</a:t>
            </a:r>
          </a:p>
          <a:p>
            <a:r>
              <a:rPr lang="en-US" sz="2500" b="1" dirty="0" smtClean="0">
                <a:solidFill>
                  <a:srgbClr val="FFFF00"/>
                </a:solidFill>
              </a:rPr>
              <a:t>3) Hebrews </a:t>
            </a:r>
            <a:r>
              <a:rPr lang="en-US" sz="2500" b="1" dirty="0">
                <a:solidFill>
                  <a:srgbClr val="FFFF00"/>
                </a:solidFill>
              </a:rPr>
              <a:t>9:1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原來前約有</a:t>
            </a:r>
            <a:r>
              <a:rPr lang="zh-TW" altLang="en-US" sz="2500" b="1" u="sng" dirty="0">
                <a:solidFill>
                  <a:srgbClr val="FFFF00"/>
                </a:solidFill>
              </a:rPr>
              <a:t>禮拜</a:t>
            </a:r>
            <a:r>
              <a:rPr lang="zh-TW" altLang="en-US" sz="2500" dirty="0">
                <a:solidFill>
                  <a:schemeClr val="bg1"/>
                </a:solidFill>
              </a:rPr>
              <a:t>的條例、和屬世界的聖幕。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    (</a:t>
            </a:r>
            <a:r>
              <a:rPr lang="en-US" sz="2500" dirty="0">
                <a:solidFill>
                  <a:schemeClr val="bg1"/>
                </a:solidFill>
              </a:rPr>
              <a:t>NKJ ‘divine service’ / NIV = ESV ‘worship</a:t>
            </a:r>
            <a:r>
              <a:rPr lang="en-US" sz="2500" dirty="0" smtClean="0">
                <a:solidFill>
                  <a:schemeClr val="bg1"/>
                </a:solidFill>
              </a:rPr>
              <a:t>’)</a:t>
            </a:r>
          </a:p>
          <a:p>
            <a:r>
              <a:rPr lang="en-US" sz="2500" b="1" dirty="0" smtClean="0">
                <a:solidFill>
                  <a:srgbClr val="FFFF00"/>
                </a:solidFill>
              </a:rPr>
              <a:t>4) Hebrews </a:t>
            </a:r>
            <a:r>
              <a:rPr lang="en-US" sz="2500" b="1" dirty="0">
                <a:solidFill>
                  <a:srgbClr val="FFFF00"/>
                </a:solidFill>
              </a:rPr>
              <a:t>9:6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這些物件既如此預備齊了、眾祭司就常進頭一層帳幕、行</a:t>
            </a:r>
            <a:r>
              <a:rPr lang="zh-TW" altLang="en-US" sz="2500" b="1" u="sng" dirty="0">
                <a:solidFill>
                  <a:srgbClr val="FFFF00"/>
                </a:solidFill>
              </a:rPr>
              <a:t>拜</a:t>
            </a:r>
            <a:r>
              <a:rPr lang="zh-TW" altLang="en-US" sz="2500" dirty="0">
                <a:solidFill>
                  <a:schemeClr val="bg1"/>
                </a:solidFill>
              </a:rPr>
              <a:t>神</a:t>
            </a:r>
            <a:r>
              <a:rPr lang="zh-TW" altLang="en-US" sz="2500" b="1" u="sng" dirty="0">
                <a:solidFill>
                  <a:srgbClr val="FFFF00"/>
                </a:solidFill>
              </a:rPr>
              <a:t>的禮</a:t>
            </a:r>
            <a:r>
              <a:rPr lang="zh-TW" altLang="en-US" sz="2500" dirty="0">
                <a:solidFill>
                  <a:schemeClr val="bg1"/>
                </a:solidFill>
              </a:rPr>
              <a:t>．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    (</a:t>
            </a:r>
            <a:r>
              <a:rPr lang="en-US" sz="2500" dirty="0">
                <a:solidFill>
                  <a:schemeClr val="bg1"/>
                </a:solidFill>
              </a:rPr>
              <a:t>Pl. / NKJ ‘services’ / NIV ‘ministry’ / ESV ‘ritual duties’)</a:t>
            </a:r>
          </a:p>
          <a:p>
            <a:r>
              <a:rPr lang="en-US" sz="2500" b="1" dirty="0">
                <a:solidFill>
                  <a:srgbClr val="FFFF00"/>
                </a:solidFill>
              </a:rPr>
              <a:t>5) Romans 12:1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所以弟兄們、我以神的慈悲勸你們、</a:t>
            </a:r>
            <a:r>
              <a:rPr lang="zh-TW" altLang="en-US" sz="2500" b="1" dirty="0">
                <a:solidFill>
                  <a:srgbClr val="FFFF00"/>
                </a:solidFill>
              </a:rPr>
              <a:t>將身體獻上、當作活祭</a:t>
            </a:r>
            <a:r>
              <a:rPr lang="zh-TW" altLang="en-US" sz="2500" dirty="0">
                <a:solidFill>
                  <a:schemeClr val="bg1"/>
                </a:solidFill>
              </a:rPr>
              <a:t>、是聖潔的、是神所喜悅的．你們如此</a:t>
            </a:r>
            <a:r>
              <a:rPr lang="zh-TW" altLang="en-US" sz="2500" b="1" dirty="0">
                <a:solidFill>
                  <a:srgbClr val="FFFF00"/>
                </a:solidFill>
              </a:rPr>
              <a:t>事奉、乃是理所當然的</a:t>
            </a:r>
            <a:r>
              <a:rPr lang="zh-TW" altLang="en-US" sz="2500" dirty="0">
                <a:solidFill>
                  <a:schemeClr val="bg1"/>
                </a:solidFill>
              </a:rPr>
              <a:t>。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50813" y="152402"/>
            <a:ext cx="11887200" cy="6494085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                 讓</a:t>
            </a:r>
            <a:r>
              <a:rPr lang="zh-CN" altLang="en-US" sz="3600" b="1" dirty="0">
                <a:solidFill>
                  <a:srgbClr val="FFFF00"/>
                </a:solidFill>
              </a:rPr>
              <a:t>你花錢的崇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拜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: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 事</a:t>
            </a:r>
            <a:r>
              <a:rPr lang="zh-CN" altLang="en-US" sz="3600" b="1" dirty="0">
                <a:solidFill>
                  <a:srgbClr val="FFFF00"/>
                </a:solidFill>
              </a:rPr>
              <a:t>奉 </a:t>
            </a:r>
            <a:r>
              <a:rPr lang="en-US" altLang="zh-CN" sz="3600" b="1" dirty="0">
                <a:solidFill>
                  <a:srgbClr val="FFFF00"/>
                </a:solidFill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</a:rPr>
              <a:t>服事</a:t>
            </a:r>
            <a:r>
              <a:rPr lang="en-US" altLang="zh-CN" sz="3600" b="1" dirty="0">
                <a:solidFill>
                  <a:srgbClr val="FFFF00"/>
                </a:solidFill>
              </a:rPr>
              <a:t>) 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r>
              <a:rPr lang="en-US" altLang="zh-CN" sz="3600" b="1" i="1" dirty="0">
                <a:solidFill>
                  <a:srgbClr val="FFFF00"/>
                </a:solidFill>
              </a:rPr>
              <a:t> </a:t>
            </a:r>
            <a:r>
              <a:rPr lang="en-US" altLang="zh-CN" sz="3600" b="1" i="1" dirty="0" smtClean="0">
                <a:solidFill>
                  <a:srgbClr val="FFFF00"/>
                </a:solidFill>
              </a:rPr>
              <a:t>               </a:t>
            </a:r>
            <a:r>
              <a:rPr lang="en-US" altLang="zh-CN" sz="3200" b="1" i="1" dirty="0" smtClean="0">
                <a:solidFill>
                  <a:schemeClr val="bg1"/>
                </a:solidFill>
              </a:rPr>
              <a:t>Latria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(</a:t>
            </a:r>
            <a:r>
              <a:rPr lang="el-GR" sz="3200" b="1" dirty="0">
                <a:solidFill>
                  <a:srgbClr val="FFFF00"/>
                </a:solidFill>
              </a:rPr>
              <a:t>λατρεία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) </a:t>
            </a:r>
            <a:r>
              <a:rPr lang="en-US" altLang="zh-CN" sz="3200" b="1" dirty="0">
                <a:solidFill>
                  <a:schemeClr val="bg1"/>
                </a:solidFill>
              </a:rPr>
              <a:t>= Service/Ministry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5) Romans </a:t>
            </a:r>
            <a:r>
              <a:rPr lang="en-US" sz="2600" b="1" dirty="0">
                <a:solidFill>
                  <a:srgbClr val="FFFF00"/>
                </a:solidFill>
              </a:rPr>
              <a:t>12:1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zh-TW" altLang="en-US" sz="2600" dirty="0">
                <a:solidFill>
                  <a:schemeClr val="bg1"/>
                </a:solidFill>
              </a:rPr>
              <a:t>所以弟兄們、我</a:t>
            </a:r>
            <a:r>
              <a:rPr lang="zh-TW" altLang="en-US" sz="2600" dirty="0" smtClean="0">
                <a:solidFill>
                  <a:schemeClr val="bg1"/>
                </a:solidFill>
              </a:rPr>
              <a:t>以神</a:t>
            </a:r>
            <a:r>
              <a:rPr lang="zh-TW" altLang="en-US" sz="2600" dirty="0">
                <a:solidFill>
                  <a:schemeClr val="bg1"/>
                </a:solidFill>
              </a:rPr>
              <a:t>的慈悲勸你們、</a:t>
            </a:r>
            <a:r>
              <a:rPr lang="zh-TW" altLang="en-US" sz="2600" b="1" dirty="0">
                <a:solidFill>
                  <a:srgbClr val="FFFF00"/>
                </a:solidFill>
              </a:rPr>
              <a:t>將身體獻上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、</a:t>
            </a:r>
            <a:endParaRPr lang="en-US" altLang="zh-TW" sz="2600" b="1" dirty="0" smtClean="0">
              <a:solidFill>
                <a:srgbClr val="FFFF00"/>
              </a:solidFill>
            </a:endParaRPr>
          </a:p>
          <a:p>
            <a:r>
              <a:rPr lang="en-US" altLang="zh-TW" sz="2600" b="1" dirty="0">
                <a:solidFill>
                  <a:srgbClr val="FFFF00"/>
                </a:solidFill>
              </a:rPr>
              <a:t>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當</a:t>
            </a:r>
            <a:r>
              <a:rPr lang="zh-TW" altLang="en-US" sz="2600" b="1" dirty="0">
                <a:solidFill>
                  <a:srgbClr val="FFFF00"/>
                </a:solidFill>
              </a:rPr>
              <a:t>作活祭</a:t>
            </a:r>
            <a:r>
              <a:rPr lang="zh-TW" altLang="en-US" sz="2600" dirty="0">
                <a:solidFill>
                  <a:schemeClr val="bg1"/>
                </a:solidFill>
              </a:rPr>
              <a:t>、是聖潔的、</a:t>
            </a:r>
            <a:r>
              <a:rPr lang="zh-TW" altLang="en-US" sz="2600" dirty="0" smtClean="0">
                <a:solidFill>
                  <a:schemeClr val="bg1"/>
                </a:solidFill>
              </a:rPr>
              <a:t>是神</a:t>
            </a:r>
            <a:r>
              <a:rPr lang="zh-TW" altLang="en-US" sz="2600" dirty="0">
                <a:solidFill>
                  <a:schemeClr val="bg1"/>
                </a:solidFill>
              </a:rPr>
              <a:t>所喜悅的．你們如此</a:t>
            </a:r>
            <a:r>
              <a:rPr lang="zh-TW" altLang="en-US" sz="2600" b="1" dirty="0">
                <a:solidFill>
                  <a:srgbClr val="FFFF00"/>
                </a:solidFill>
              </a:rPr>
              <a:t>事奉、乃是理所當然的</a:t>
            </a:r>
            <a:r>
              <a:rPr lang="zh-TW" altLang="en-US" sz="2600" dirty="0">
                <a:solidFill>
                  <a:schemeClr val="bg1"/>
                </a:solidFill>
              </a:rPr>
              <a:t>。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aseline="30000" dirty="0">
                <a:solidFill>
                  <a:srgbClr val="FFFF00"/>
                </a:solidFill>
              </a:rPr>
              <a:t>NKJ </a:t>
            </a:r>
            <a:r>
              <a:rPr lang="en-US" sz="2600" dirty="0" smtClean="0">
                <a:solidFill>
                  <a:schemeClr val="bg1"/>
                </a:solidFill>
              </a:rPr>
              <a:t>I </a:t>
            </a:r>
            <a:r>
              <a:rPr lang="en-US" sz="2600" dirty="0">
                <a:solidFill>
                  <a:schemeClr val="bg1"/>
                </a:solidFill>
              </a:rPr>
              <a:t>beseech you therefore, brethren, by the mercies of God, that </a:t>
            </a:r>
            <a:r>
              <a:rPr lang="en-US" sz="2600" b="1" dirty="0">
                <a:solidFill>
                  <a:srgbClr val="FFFF00"/>
                </a:solidFill>
              </a:rPr>
              <a:t>you present your bodies a living sacrifice</a:t>
            </a:r>
            <a:r>
              <a:rPr lang="en-US" sz="2600" dirty="0">
                <a:solidFill>
                  <a:schemeClr val="bg1"/>
                </a:solidFill>
              </a:rPr>
              <a:t>, holy, acceptable to God, </a:t>
            </a:r>
            <a:r>
              <a:rPr lang="en-US" sz="2600" i="1" dirty="0">
                <a:solidFill>
                  <a:schemeClr val="bg1"/>
                </a:solidFill>
              </a:rPr>
              <a:t>which is </a:t>
            </a:r>
            <a:r>
              <a:rPr lang="en-US" sz="2600" dirty="0">
                <a:solidFill>
                  <a:schemeClr val="bg1"/>
                </a:solidFill>
              </a:rPr>
              <a:t>your </a:t>
            </a:r>
            <a:r>
              <a:rPr lang="en-US" sz="2600" b="1" dirty="0">
                <a:solidFill>
                  <a:srgbClr val="FFFF00"/>
                </a:solidFill>
              </a:rPr>
              <a:t>reasonable service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r>
              <a:rPr lang="en-US" sz="2600" baseline="30000" dirty="0">
                <a:solidFill>
                  <a:srgbClr val="FFFF00"/>
                </a:solidFill>
              </a:rPr>
              <a:t>NIV </a:t>
            </a:r>
            <a:r>
              <a:rPr lang="en-US" sz="2600" dirty="0" smtClean="0">
                <a:solidFill>
                  <a:schemeClr val="bg1"/>
                </a:solidFill>
              </a:rPr>
              <a:t>Therefore</a:t>
            </a:r>
            <a:r>
              <a:rPr lang="en-US" sz="2600" dirty="0">
                <a:solidFill>
                  <a:schemeClr val="bg1"/>
                </a:solidFill>
              </a:rPr>
              <a:t>, I urge you, brothers and sisters, in view of God's mercy, to </a:t>
            </a:r>
            <a:r>
              <a:rPr lang="en-US" sz="2600" b="1" dirty="0">
                <a:solidFill>
                  <a:srgbClr val="FFFF00"/>
                </a:solidFill>
              </a:rPr>
              <a:t>offer your bodies as a living sacrifice</a:t>
            </a:r>
            <a:r>
              <a:rPr lang="en-US" sz="2600" dirty="0">
                <a:solidFill>
                  <a:schemeClr val="bg1"/>
                </a:solidFill>
              </a:rPr>
              <a:t>, holy and pleasing to God-- this is your </a:t>
            </a:r>
            <a:r>
              <a:rPr lang="en-US" sz="2600" b="1" dirty="0">
                <a:solidFill>
                  <a:srgbClr val="FFFF00"/>
                </a:solidFill>
              </a:rPr>
              <a:t>true and proper worship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r>
              <a:rPr lang="en-US" sz="2600" baseline="30000" dirty="0">
                <a:solidFill>
                  <a:srgbClr val="FFFF00"/>
                </a:solidFill>
              </a:rPr>
              <a:t>ESV </a:t>
            </a:r>
            <a:r>
              <a:rPr lang="en-US" sz="2600" dirty="0" smtClean="0">
                <a:solidFill>
                  <a:schemeClr val="bg1"/>
                </a:solidFill>
              </a:rPr>
              <a:t>I </a:t>
            </a:r>
            <a:r>
              <a:rPr lang="en-US" sz="2600" dirty="0">
                <a:solidFill>
                  <a:schemeClr val="bg1"/>
                </a:solidFill>
              </a:rPr>
              <a:t>appeal to you therefore, brothers, by the mercies of God, to </a:t>
            </a:r>
            <a:r>
              <a:rPr lang="en-US" sz="2600" b="1" dirty="0">
                <a:solidFill>
                  <a:srgbClr val="FFFF00"/>
                </a:solidFill>
              </a:rPr>
              <a:t>present your bodies as a living sacrifice</a:t>
            </a:r>
            <a:r>
              <a:rPr lang="en-US" sz="2600" dirty="0">
                <a:solidFill>
                  <a:schemeClr val="bg1"/>
                </a:solidFill>
              </a:rPr>
              <a:t>, holy and acceptable to God, which is your </a:t>
            </a:r>
            <a:r>
              <a:rPr lang="en-US" sz="2600" b="1" dirty="0">
                <a:solidFill>
                  <a:srgbClr val="FFFF00"/>
                </a:solidFill>
              </a:rPr>
              <a:t>spiritual worship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endParaRPr lang="en-US" sz="2600" b="1" dirty="0" smtClean="0">
              <a:solidFill>
                <a:srgbClr val="FFFF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-Romans </a:t>
            </a:r>
            <a:r>
              <a:rPr lang="en-US" sz="2600" b="1" dirty="0">
                <a:solidFill>
                  <a:srgbClr val="FFFF00"/>
                </a:solidFill>
              </a:rPr>
              <a:t>12:1</a:t>
            </a:r>
            <a:r>
              <a:rPr lang="el-GR" sz="2600" dirty="0">
                <a:solidFill>
                  <a:srgbClr val="FFFF00"/>
                </a:solidFill>
              </a:rPr>
              <a:t> </a:t>
            </a:r>
            <a:r>
              <a:rPr lang="el-GR" sz="2600" dirty="0">
                <a:solidFill>
                  <a:schemeClr val="bg1"/>
                </a:solidFill>
              </a:rPr>
              <a:t>Παρακαλῶ οὖν ὑμᾶς, ἀδελφοί, διὰ τῶν οἰκτιρμῶν τοῦ θεοῦ </a:t>
            </a:r>
            <a:r>
              <a:rPr lang="el-GR" sz="2600" b="1" dirty="0">
                <a:solidFill>
                  <a:srgbClr val="FFFF00"/>
                </a:solidFill>
              </a:rPr>
              <a:t>παραστῆσαι τὰ σώματα ὑμῶν θυσίαν ζῶσαν </a:t>
            </a:r>
            <a:r>
              <a:rPr lang="el-GR" sz="2600" dirty="0">
                <a:solidFill>
                  <a:schemeClr val="bg1"/>
                </a:solidFill>
              </a:rPr>
              <a:t>ἁγίαν εὐάρεστον τῷ θεῷ, </a:t>
            </a:r>
            <a:r>
              <a:rPr lang="el-GR" sz="2600" b="1" dirty="0">
                <a:solidFill>
                  <a:srgbClr val="FFFF00"/>
                </a:solidFill>
              </a:rPr>
              <a:t>τὴν λογικὴν λατρείαν </a:t>
            </a:r>
            <a:r>
              <a:rPr lang="el-GR" sz="2600" dirty="0">
                <a:solidFill>
                  <a:schemeClr val="bg1"/>
                </a:solidFill>
              </a:rPr>
              <a:t>ὑμῶν</a:t>
            </a:r>
            <a:r>
              <a:rPr lang="el-GR" sz="2600" dirty="0" smtClean="0">
                <a:solidFill>
                  <a:schemeClr val="bg1"/>
                </a:solidFill>
              </a:rPr>
              <a:t>·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1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484188" y="2781300"/>
            <a:ext cx="11233150" cy="34639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2800"/>
          </a:p>
          <a:p>
            <a:pPr algn="ctr" rtl="1"/>
            <a:endParaRPr lang="en-US" altLang="ko-KR" sz="2800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61963" y="333375"/>
            <a:ext cx="8756649" cy="22159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SimSun" pitchFamily="2" charset="-122"/>
                <a:ea typeface="SimSun" pitchFamily="2" charset="-122"/>
              </a:rPr>
              <a:t>民數記</a:t>
            </a:r>
            <a:r>
              <a:rPr lang="ko-KR" altLang="en-US" sz="3200" b="1" dirty="0" smtClean="0">
                <a:latin typeface="新細明體" pitchFamily="18" charset="-120"/>
              </a:rPr>
              <a:t> </a:t>
            </a:r>
            <a:r>
              <a:rPr lang="en-US" sz="3200" b="1" dirty="0"/>
              <a:t>6:24-26</a:t>
            </a:r>
            <a:endParaRPr lang="en-US" sz="1000" b="1" dirty="0"/>
          </a:p>
          <a:p>
            <a:pPr algn="ctr"/>
            <a:r>
              <a:rPr lang="en-US" sz="1000" b="1" dirty="0"/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願耶和華賜福給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你</a:t>
            </a:r>
            <a:r>
              <a:rPr lang="en-US" altLang="zh-TW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保</a:t>
            </a:r>
            <a:r>
              <a:rPr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護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你</a:t>
            </a:r>
            <a:r>
              <a:rPr lang="en-US" altLang="zh-TW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 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</a:t>
            </a:r>
            <a:r>
              <a:rPr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耶和華使他的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臉</a:t>
            </a:r>
            <a:endParaRPr lang="en-US" altLang="zh-TW" sz="3200" b="1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光</a:t>
            </a:r>
            <a:r>
              <a:rPr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照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你</a:t>
            </a:r>
            <a:r>
              <a:rPr lang="en-US" altLang="zh-TW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</a:t>
            </a:r>
            <a:r>
              <a:rPr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恩給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你</a:t>
            </a:r>
            <a:r>
              <a:rPr lang="en-US" altLang="zh-CN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</a:t>
            </a:r>
            <a:r>
              <a:rPr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耶和華向你仰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臉</a:t>
            </a:r>
            <a:r>
              <a:rPr lang="en-US" altLang="zh-TW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2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</a:t>
            </a:r>
            <a:r>
              <a:rPr lang="zh-TW" altLang="en-US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你平安</a:t>
            </a:r>
            <a:r>
              <a:rPr lang="en-US" altLang="zh-TW" sz="32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en-US" sz="32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4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50813" y="152402"/>
            <a:ext cx="11887200" cy="175432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                   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什麼是崇拜？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 </a:t>
            </a:r>
            <a:r>
              <a:rPr lang="zh-CN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(Worship)</a:t>
            </a:r>
            <a:endParaRPr lang="en-US" altLang="zh-CN" sz="3600" b="1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Every </a:t>
            </a:r>
            <a:r>
              <a:rPr lang="en-US" sz="2400" dirty="0">
                <a:solidFill>
                  <a:schemeClr val="bg1"/>
                </a:solidFill>
              </a:rPr>
              <a:t>human being </a:t>
            </a:r>
            <a:r>
              <a:rPr lang="en-US" sz="2400" dirty="0" smtClean="0">
                <a:solidFill>
                  <a:schemeClr val="bg1"/>
                </a:solidFill>
              </a:rPr>
              <a:t>worships or serves </a:t>
            </a:r>
            <a:r>
              <a:rPr lang="en-US" sz="2400" dirty="0">
                <a:solidFill>
                  <a:schemeClr val="bg1"/>
                </a:solidFill>
              </a:rPr>
              <a:t>someone or something. Among the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objects that </a:t>
            </a:r>
            <a:r>
              <a:rPr lang="en-US" sz="2400" dirty="0">
                <a:solidFill>
                  <a:schemeClr val="bg1"/>
                </a:solidFill>
              </a:rPr>
              <a:t>receive human </a:t>
            </a:r>
            <a:r>
              <a:rPr lang="en-US" sz="2400" dirty="0" smtClean="0">
                <a:solidFill>
                  <a:schemeClr val="bg1"/>
                </a:solidFill>
              </a:rPr>
              <a:t>worship or service</a:t>
            </a:r>
            <a:r>
              <a:rPr lang="en-US" sz="2400" dirty="0">
                <a:solidFill>
                  <a:schemeClr val="bg1"/>
                </a:solidFill>
              </a:rPr>
              <a:t>, are gods, celebrities (actors,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singers</a:t>
            </a:r>
            <a:r>
              <a:rPr lang="en-US" sz="2400" dirty="0">
                <a:solidFill>
                  <a:schemeClr val="bg1"/>
                </a:solidFill>
              </a:rPr>
              <a:t>, sportsmen ….), political leaders, </a:t>
            </a:r>
            <a:r>
              <a:rPr lang="en-US" sz="2400" dirty="0" smtClean="0">
                <a:solidFill>
                  <a:schemeClr val="bg1"/>
                </a:solidFill>
              </a:rPr>
              <a:t>ancestors, or </a:t>
            </a:r>
            <a:r>
              <a:rPr lang="en-US" sz="2400" dirty="0">
                <a:solidFill>
                  <a:schemeClr val="bg1"/>
                </a:solidFill>
              </a:rPr>
              <a:t>wealth, power, position, fame, etc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Super Bowl LII Draws In-Game Average-Minute Audience of 2.02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67" y="4292263"/>
            <a:ext cx="39624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Philippines Has More BTS Fans Than Any Other Country In Th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2" y="1977141"/>
            <a:ext cx="34298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ddhist worship | Buddhist Religion and Thai Temple in Tam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1" y="4451414"/>
            <a:ext cx="31546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cestor worship – the most popular belief in Vietnam | Indochin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2006263"/>
            <a:ext cx="33739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ti-Capitalism Thread - Page 19 - Astrologers' Commun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08" y="2006263"/>
            <a:ext cx="4180118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at Pope Francis Will Bring to Philadelph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4405694"/>
            <a:ext cx="39793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13" y="152400"/>
            <a:ext cx="11887200" cy="661719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   -Joshua </a:t>
            </a:r>
            <a:r>
              <a:rPr lang="en-US" sz="2800" b="1" dirty="0">
                <a:solidFill>
                  <a:srgbClr val="FFFF00"/>
                </a:solidFill>
              </a:rPr>
              <a:t>24:15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若是你們以事奉耶和華為不好、今日就可</a:t>
            </a:r>
            <a:r>
              <a:rPr lang="zh-TW" altLang="en-US" sz="2800" dirty="0" smtClean="0">
                <a:solidFill>
                  <a:schemeClr val="bg1"/>
                </a:solidFill>
              </a:rPr>
              <a:t>以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</a:rPr>
              <a:t>選</a:t>
            </a:r>
            <a:r>
              <a:rPr lang="zh-TW" altLang="en-US" sz="2800" dirty="0">
                <a:solidFill>
                  <a:schemeClr val="bg1"/>
                </a:solidFill>
              </a:rPr>
              <a:t>擇所要事奉的、是</a:t>
            </a:r>
            <a:r>
              <a:rPr lang="zh-TW" altLang="en-US" sz="2800" b="1" dirty="0">
                <a:solidFill>
                  <a:srgbClr val="FFFF00"/>
                </a:solidFill>
              </a:rPr>
              <a:t>你們列祖在大河那邊所事奉的神</a:t>
            </a:r>
            <a:r>
              <a:rPr lang="zh-TW" altLang="en-US" sz="2800" dirty="0">
                <a:solidFill>
                  <a:schemeClr val="bg1"/>
                </a:solidFill>
              </a:rPr>
              <a:t>呢</a:t>
            </a:r>
            <a:r>
              <a:rPr lang="zh-TW" altLang="en-US" sz="2800" dirty="0" smtClean="0">
                <a:solidFill>
                  <a:schemeClr val="bg1"/>
                </a:solidFill>
              </a:rPr>
              <a:t>、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</a:rPr>
              <a:t>是</a:t>
            </a:r>
            <a:r>
              <a:rPr lang="zh-TW" altLang="en-US" sz="2800" b="1" dirty="0">
                <a:solidFill>
                  <a:srgbClr val="FFFF00"/>
                </a:solidFill>
              </a:rPr>
              <a:t>你們所住這地的亞摩利人的神</a:t>
            </a:r>
            <a:r>
              <a:rPr lang="zh-TW" altLang="en-US" sz="2800" dirty="0">
                <a:solidFill>
                  <a:schemeClr val="bg1"/>
                </a:solidFill>
              </a:rPr>
              <a:t>呢。至於我、和我家</a:t>
            </a:r>
            <a:r>
              <a:rPr lang="zh-TW" altLang="en-US" sz="2800" dirty="0" smtClean="0">
                <a:solidFill>
                  <a:schemeClr val="bg1"/>
                </a:solidFill>
              </a:rPr>
              <a:t>、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</a:rPr>
              <a:t>們必定事奉</a:t>
            </a:r>
            <a:r>
              <a:rPr lang="zh-TW" altLang="en-US" sz="2800" b="1" dirty="0">
                <a:solidFill>
                  <a:srgbClr val="FFFF00"/>
                </a:solidFill>
              </a:rPr>
              <a:t>耶和華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-Habakkuk </a:t>
            </a:r>
            <a:r>
              <a:rPr lang="en-US" sz="2800" b="1" dirty="0">
                <a:solidFill>
                  <a:srgbClr val="FFFF00"/>
                </a:solidFill>
              </a:rPr>
              <a:t>1:11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zh-CN" altLang="en-US" sz="2800" dirty="0">
                <a:solidFill>
                  <a:schemeClr val="bg1"/>
                </a:solidFill>
              </a:rPr>
              <a:t>他以</a:t>
            </a:r>
            <a:r>
              <a:rPr lang="zh-CN" altLang="en-US" sz="2800" b="1" dirty="0">
                <a:solidFill>
                  <a:srgbClr val="FFFF00"/>
                </a:solidFill>
              </a:rPr>
              <a:t>自己的势力为神</a:t>
            </a:r>
            <a:r>
              <a:rPr lang="zh-CN" altLang="en-US" sz="2800" dirty="0">
                <a:solidFill>
                  <a:schemeClr val="bg1"/>
                </a:solidFill>
              </a:rPr>
              <a:t>、像风猛然扫过、显为有罪。</a:t>
            </a:r>
            <a:r>
              <a:rPr lang="en-US" altLang="zh-CN" sz="2800" dirty="0">
                <a:solidFill>
                  <a:schemeClr val="bg1"/>
                </a:solidFill>
              </a:rPr>
              <a:t>(</a:t>
            </a:r>
            <a:r>
              <a:rPr lang="he-IL" sz="3200" dirty="0" smtClean="0">
                <a:solidFill>
                  <a:srgbClr val="FFFF00"/>
                </a:solidFill>
              </a:rPr>
              <a:t>כֹּחַ</a:t>
            </a:r>
            <a:r>
              <a:rPr lang="en-US" altLang="zh-CN" sz="28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-Philippians </a:t>
            </a:r>
            <a:r>
              <a:rPr lang="en-US" sz="2800" b="1" dirty="0">
                <a:solidFill>
                  <a:srgbClr val="FFFF00"/>
                </a:solidFill>
              </a:rPr>
              <a:t>3:19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他們的結局就是沉淪、</a:t>
            </a:r>
            <a:r>
              <a:rPr lang="zh-TW" altLang="en-US" sz="2800" b="1" dirty="0">
                <a:solidFill>
                  <a:srgbClr val="FFFF00"/>
                </a:solidFill>
              </a:rPr>
              <a:t>他們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的神</a:t>
            </a:r>
            <a:r>
              <a:rPr lang="zh-TW" altLang="en-US" sz="2800" b="1" dirty="0">
                <a:solidFill>
                  <a:srgbClr val="FFFF00"/>
                </a:solidFill>
              </a:rPr>
              <a:t>就是自己的肚腹</a:t>
            </a:r>
            <a:r>
              <a:rPr lang="zh-TW" altLang="en-US" sz="2800" dirty="0">
                <a:solidFill>
                  <a:schemeClr val="bg1"/>
                </a:solidFill>
              </a:rPr>
              <a:t>、他們以自己的羞辱為榮耀、專以地上的事為念。 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-</a:t>
            </a:r>
            <a:r>
              <a:rPr lang="en-US" sz="2800" b="1" dirty="0" smtClean="0">
                <a:solidFill>
                  <a:srgbClr val="FFFF00"/>
                </a:solidFill>
              </a:rPr>
              <a:t>Romans </a:t>
            </a:r>
            <a:r>
              <a:rPr lang="en-US" sz="2800" b="1" dirty="0">
                <a:solidFill>
                  <a:srgbClr val="FFFF00"/>
                </a:solidFill>
              </a:rPr>
              <a:t>16:18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因為這樣的人不服事我們的主基督、只</a:t>
            </a:r>
            <a:r>
              <a:rPr lang="zh-TW" altLang="en-US" sz="2800" b="1" dirty="0">
                <a:solidFill>
                  <a:srgbClr val="FFFF00"/>
                </a:solidFill>
              </a:rPr>
              <a:t>服事自己的肚腹</a:t>
            </a:r>
            <a:r>
              <a:rPr lang="zh-TW" altLang="en-US" sz="2800" dirty="0">
                <a:solidFill>
                  <a:schemeClr val="bg1"/>
                </a:solidFill>
              </a:rPr>
              <a:t>．用花言巧語、誘惑那些老實人的心。 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el-GR" sz="3200" dirty="0">
                <a:solidFill>
                  <a:srgbClr val="FFFF00"/>
                </a:solidFill>
              </a:rPr>
              <a:t>ἡ </a:t>
            </a:r>
            <a:r>
              <a:rPr lang="el-GR" sz="3200" dirty="0" smtClean="0">
                <a:solidFill>
                  <a:srgbClr val="FFFF00"/>
                </a:solidFill>
              </a:rPr>
              <a:t>κοιλία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  <a:endParaRPr lang="en-US" altLang="zh-TW" sz="1200" dirty="0" smtClean="0">
              <a:solidFill>
                <a:schemeClr val="bg1"/>
              </a:solidFill>
            </a:endParaRPr>
          </a:p>
          <a:p>
            <a:endParaRPr lang="en-US" altLang="zh-TW" sz="1200" dirty="0" smtClean="0">
              <a:solidFill>
                <a:schemeClr val="bg1"/>
              </a:solidFill>
            </a:endParaRPr>
          </a:p>
          <a:p>
            <a:endParaRPr lang="en-US" altLang="zh-TW" sz="12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-Matthew </a:t>
            </a:r>
            <a:r>
              <a:rPr lang="en-US" sz="2800" b="1" dirty="0">
                <a:solidFill>
                  <a:srgbClr val="FFFF00"/>
                </a:solidFill>
              </a:rPr>
              <a:t>6:24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一個人不能事奉兩個主．不是惡這個愛那個、就是重這個輕那個．你們不能又事</a:t>
            </a:r>
            <a:r>
              <a:rPr lang="zh-TW" altLang="en-US" sz="2800" dirty="0" smtClean="0">
                <a:solidFill>
                  <a:schemeClr val="bg1"/>
                </a:solidFill>
              </a:rPr>
              <a:t>奉神</a:t>
            </a:r>
            <a:r>
              <a:rPr lang="zh-TW" altLang="en-US" sz="2800" dirty="0">
                <a:solidFill>
                  <a:schemeClr val="bg1"/>
                </a:solidFill>
              </a:rPr>
              <a:t>、又</a:t>
            </a:r>
            <a:r>
              <a:rPr lang="zh-TW" altLang="en-US" sz="2800" b="1" dirty="0">
                <a:solidFill>
                  <a:srgbClr val="FFFF00"/>
                </a:solidFill>
              </a:rPr>
              <a:t>事奉瑪門</a:t>
            </a:r>
            <a:r>
              <a:rPr lang="zh-TW" altLang="en-US" sz="2800" dirty="0">
                <a:solidFill>
                  <a:schemeClr val="bg1"/>
                </a:solidFill>
              </a:rPr>
              <a:t>。</a:t>
            </a:r>
            <a:r>
              <a:rPr lang="en-US" altLang="zh-TW" sz="2000" dirty="0">
                <a:solidFill>
                  <a:schemeClr val="bg1"/>
                </a:solidFill>
              </a:rPr>
              <a:t>〔</a:t>
            </a:r>
            <a:r>
              <a:rPr lang="zh-TW" altLang="en-US" sz="2000" b="1" dirty="0">
                <a:solidFill>
                  <a:srgbClr val="FFFF00"/>
                </a:solidFill>
              </a:rPr>
              <a:t>瑪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門</a:t>
            </a:r>
            <a:r>
              <a:rPr lang="zh-TW" altLang="en-US" sz="2000" dirty="0">
                <a:solidFill>
                  <a:schemeClr val="bg1"/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= 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財利</a:t>
            </a:r>
            <a:r>
              <a:rPr lang="en-US" altLang="zh-TW" sz="2000" dirty="0" smtClean="0">
                <a:solidFill>
                  <a:schemeClr val="bg1"/>
                </a:solidFill>
              </a:rPr>
              <a:t>〕 </a:t>
            </a:r>
            <a:r>
              <a:rPr lang="en-US" altLang="zh-TW" sz="2800" dirty="0" smtClean="0">
                <a:solidFill>
                  <a:schemeClr val="bg1"/>
                </a:solidFill>
              </a:rPr>
              <a:t>(=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Luke 16:13</a:t>
            </a:r>
            <a:r>
              <a:rPr lang="en-US" altLang="zh-TW" sz="2800" dirty="0" smtClean="0">
                <a:solidFill>
                  <a:schemeClr val="bg1"/>
                </a:solidFill>
              </a:rPr>
              <a:t>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47088" y="146760"/>
            <a:ext cx="11887200" cy="2569934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                   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什麼是崇拜？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基督教 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Christianity)</a:t>
            </a:r>
            <a:endParaRPr lang="en-US" altLang="zh-CN" sz="900" b="1" dirty="0">
              <a:solidFill>
                <a:srgbClr val="FFFF00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rgbClr val="FFFF00"/>
                </a:solidFill>
              </a:rPr>
              <a:t>崇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拜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,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禮拜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Worship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</a:rPr>
              <a:t>(Mass)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/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敬</a:t>
            </a:r>
            <a:r>
              <a:rPr lang="zh-CN" altLang="en-US" sz="2400" b="1" dirty="0">
                <a:solidFill>
                  <a:srgbClr val="FFFF00"/>
                </a:solidFill>
              </a:rPr>
              <a:t>拜 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zh-CN" altLang="en-US" sz="2400" b="1" dirty="0">
                <a:solidFill>
                  <a:srgbClr val="FFFF00"/>
                </a:solidFill>
              </a:rPr>
              <a:t>拜</a:t>
            </a:r>
            <a:r>
              <a:rPr lang="en-US" sz="2400" b="1" dirty="0">
                <a:solidFill>
                  <a:srgbClr val="FFFF00"/>
                </a:solidFill>
              </a:rPr>
              <a:t>)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Worship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/  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事</a:t>
            </a:r>
            <a:r>
              <a:rPr lang="zh-CN" altLang="en-US" sz="2400" b="1" dirty="0">
                <a:solidFill>
                  <a:srgbClr val="FFFF00"/>
                </a:solidFill>
              </a:rPr>
              <a:t>奉 </a:t>
            </a:r>
            <a:r>
              <a:rPr lang="en-US" altLang="zh-CN" sz="2400" b="1" dirty="0">
                <a:solidFill>
                  <a:srgbClr val="FFFF00"/>
                </a:solidFill>
              </a:rPr>
              <a:t>(</a:t>
            </a:r>
            <a:r>
              <a:rPr lang="zh-CN" altLang="en-US" sz="2400" b="1" dirty="0">
                <a:solidFill>
                  <a:srgbClr val="FFFF00"/>
                </a:solidFill>
              </a:rPr>
              <a:t>服事</a:t>
            </a:r>
            <a:r>
              <a:rPr lang="en-US" altLang="zh-CN" sz="2400" b="1" dirty="0">
                <a:solidFill>
                  <a:srgbClr val="FFFF00"/>
                </a:solidFill>
              </a:rPr>
              <a:t>)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Service</a:t>
            </a:r>
          </a:p>
          <a:p>
            <a:r>
              <a:rPr lang="en-US" altLang="zh-CN" sz="2400" b="1" dirty="0" smtClean="0">
                <a:solidFill>
                  <a:srgbClr val="FFFF00"/>
                </a:solidFill>
              </a:rPr>
              <a:t>*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事</a:t>
            </a:r>
            <a:r>
              <a:rPr lang="zh-CN" altLang="en-US" sz="2400" b="1" dirty="0">
                <a:solidFill>
                  <a:srgbClr val="FFFF00"/>
                </a:solidFill>
              </a:rPr>
              <a:t>奉 </a:t>
            </a:r>
            <a:r>
              <a:rPr lang="en-US" altLang="zh-CN" sz="2400" b="1" dirty="0">
                <a:solidFill>
                  <a:srgbClr val="FFFF00"/>
                </a:solidFill>
              </a:rPr>
              <a:t>(</a:t>
            </a:r>
            <a:r>
              <a:rPr lang="zh-CN" altLang="en-US" sz="2400" b="1" dirty="0">
                <a:solidFill>
                  <a:srgbClr val="FFFF00"/>
                </a:solidFill>
              </a:rPr>
              <a:t>服事</a:t>
            </a:r>
            <a:r>
              <a:rPr lang="en-US" altLang="zh-CN" sz="2400" b="1" dirty="0">
                <a:solidFill>
                  <a:srgbClr val="FFFF00"/>
                </a:solidFill>
              </a:rPr>
              <a:t>)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Ministry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: </a:t>
            </a:r>
            <a:r>
              <a:rPr lang="en-US" altLang="zh-CN" sz="2400" dirty="0" smtClean="0">
                <a:solidFill>
                  <a:schemeClr val="bg1"/>
                </a:solidFill>
              </a:rPr>
              <a:t>For many Chr</a:t>
            </a:r>
            <a:r>
              <a:rPr lang="en-US" sz="2400" dirty="0" smtClean="0">
                <a:solidFill>
                  <a:schemeClr val="bg1"/>
                </a:solidFill>
              </a:rPr>
              <a:t>istian </a:t>
            </a:r>
            <a:r>
              <a:rPr lang="en-US" sz="2400" dirty="0">
                <a:solidFill>
                  <a:schemeClr val="bg1"/>
                </a:solidFill>
              </a:rPr>
              <a:t>organizations or </a:t>
            </a:r>
            <a:r>
              <a:rPr lang="en-US" sz="2400" dirty="0" smtClean="0">
                <a:solidFill>
                  <a:schemeClr val="bg1"/>
                </a:solidFill>
              </a:rPr>
              <a:t>missions,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concept of the term </a:t>
            </a:r>
            <a:r>
              <a:rPr lang="en-US" sz="2400" dirty="0">
                <a:solidFill>
                  <a:schemeClr val="bg1"/>
                </a:solidFill>
              </a:rPr>
              <a:t>‘</a:t>
            </a:r>
            <a:r>
              <a:rPr lang="en-US" sz="2400" dirty="0" smtClean="0">
                <a:solidFill>
                  <a:schemeClr val="bg1"/>
                </a:solidFill>
              </a:rPr>
              <a:t>ministry’ is </a:t>
            </a:r>
            <a:r>
              <a:rPr lang="en-US" sz="2400" dirty="0">
                <a:solidFill>
                  <a:schemeClr val="bg1"/>
                </a:solidFill>
              </a:rPr>
              <a:t>limited to certain Christian activities,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such </a:t>
            </a:r>
            <a:r>
              <a:rPr lang="en-US" sz="2400" dirty="0">
                <a:solidFill>
                  <a:schemeClr val="bg1"/>
                </a:solidFill>
              </a:rPr>
              <a:t>as Christian </a:t>
            </a:r>
            <a:r>
              <a:rPr lang="en-US" sz="2400" dirty="0" smtClean="0">
                <a:solidFill>
                  <a:schemeClr val="bg1"/>
                </a:solidFill>
              </a:rPr>
              <a:t>teaching, preaching, church planting, Bible translation, </a:t>
            </a:r>
            <a:r>
              <a:rPr lang="en-US" sz="2400" dirty="0">
                <a:solidFill>
                  <a:schemeClr val="bg1"/>
                </a:solidFill>
              </a:rPr>
              <a:t>evangelism</a:t>
            </a:r>
            <a:r>
              <a:rPr lang="en-US" sz="2400" dirty="0" smtClean="0">
                <a:solidFill>
                  <a:schemeClr val="bg1"/>
                </a:solidFill>
              </a:rPr>
              <a:t>, administration in Christian organizations, </a:t>
            </a:r>
            <a:r>
              <a:rPr lang="en-US" sz="2400" dirty="0">
                <a:solidFill>
                  <a:schemeClr val="bg1"/>
                </a:solidFill>
              </a:rPr>
              <a:t>Christian music performances, etc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4" descr="Mass/Confessions Schedule — St. John the Evange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1" y="4839547"/>
            <a:ext cx="2877481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RMENIA ETERNA TV WEB, DIVINE LITURGY SÃO PAULO ARMENIAN APOSTOLIC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63" y="2819400"/>
            <a:ext cx="3576318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he Brooklyn Tabernacle | Home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819400"/>
            <a:ext cx="3368841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JOHN &amp; ALICE OJEWOLE'S VISIT TO HILLSONG CHURCH IN SYDNE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4876800"/>
            <a:ext cx="32511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unday Service Sign 01 | Church Sandwich Board Sidewalk Sig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54" y="3164840"/>
            <a:ext cx="230486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unday Service Sign 02 | Church Sandwich Board Sidewalk Sig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147907"/>
            <a:ext cx="230486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50813" y="152402"/>
            <a:ext cx="11887200" cy="6478697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</a:rPr>
              <a:t>                    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什麼是崇拜？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 </a:t>
            </a:r>
            <a:r>
              <a:rPr lang="zh-CN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聖經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in the Bible)</a:t>
            </a:r>
            <a:endParaRPr lang="en-US" altLang="zh-CN" sz="3600" b="1" dirty="0">
              <a:solidFill>
                <a:srgbClr val="FFFF00"/>
              </a:solidFill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</a:rPr>
              <a:t>1.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敬</a:t>
            </a:r>
            <a:r>
              <a:rPr lang="zh-CN" altLang="en-US" sz="2800" b="1" dirty="0">
                <a:solidFill>
                  <a:srgbClr val="FFFF00"/>
                </a:solidFill>
              </a:rPr>
              <a:t>拜 </a:t>
            </a:r>
            <a:r>
              <a:rPr lang="en-US" sz="28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</a:rPr>
              <a:t>拜</a:t>
            </a:r>
            <a:r>
              <a:rPr lang="en-US" sz="2800" b="1" dirty="0" smtClean="0">
                <a:solidFill>
                  <a:srgbClr val="FFFF00"/>
                </a:solidFill>
              </a:rPr>
              <a:t>) 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he-IL" sz="2800" dirty="0" smtClean="0">
                <a:solidFill>
                  <a:srgbClr val="FFFF00"/>
                </a:solidFill>
              </a:rPr>
              <a:t>שׁחה</a:t>
            </a:r>
            <a:r>
              <a:rPr lang="en-US" sz="2800" b="1" dirty="0" smtClean="0">
                <a:solidFill>
                  <a:schemeClr val="bg1"/>
                </a:solidFill>
              </a:rPr>
              <a:t> / </a:t>
            </a:r>
            <a:r>
              <a:rPr lang="el-GR" sz="2800" b="1" dirty="0" smtClean="0">
                <a:solidFill>
                  <a:srgbClr val="FFFF00"/>
                </a:solidFill>
              </a:rPr>
              <a:t>προσκυνέω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  <a:r>
              <a:rPr lang="en-US" sz="2800" b="1" dirty="0" smtClean="0">
                <a:solidFill>
                  <a:schemeClr val="bg1"/>
                </a:solidFill>
              </a:rPr>
              <a:t>= to Bow Down (Prostration)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</a:rPr>
              <a:t>2.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事奉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服事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) </a:t>
            </a:r>
            <a:r>
              <a:rPr lang="en-US" altLang="zh-CN" sz="2800" b="1" i="1" dirty="0" err="1" smtClean="0">
                <a:solidFill>
                  <a:schemeClr val="bg1"/>
                </a:solidFill>
              </a:rPr>
              <a:t>Avodah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(</a:t>
            </a:r>
            <a:r>
              <a:rPr lang="he-IL" sz="2800" dirty="0" smtClean="0">
                <a:solidFill>
                  <a:srgbClr val="FFFF00"/>
                </a:solidFill>
              </a:rPr>
              <a:t>עבד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) / </a:t>
            </a:r>
            <a:r>
              <a:rPr lang="en-US" altLang="zh-CN" sz="2800" b="1" i="1" dirty="0">
                <a:solidFill>
                  <a:schemeClr val="bg1"/>
                </a:solidFill>
              </a:rPr>
              <a:t>Latria</a:t>
            </a:r>
            <a:r>
              <a:rPr lang="en-US" altLang="zh-CN" sz="2800" b="1" dirty="0">
                <a:solidFill>
                  <a:schemeClr val="bg1"/>
                </a:solidFill>
              </a:rPr>
              <a:t> (</a:t>
            </a:r>
            <a:r>
              <a:rPr lang="el-GR" sz="2800" b="1" dirty="0">
                <a:solidFill>
                  <a:srgbClr val="FFFF00"/>
                </a:solidFill>
              </a:rPr>
              <a:t>λατρεύω</a:t>
            </a:r>
            <a:r>
              <a:rPr lang="en-US" altLang="zh-CN" sz="2800" b="1" dirty="0">
                <a:solidFill>
                  <a:schemeClr val="bg1"/>
                </a:solidFill>
              </a:rPr>
              <a:t>)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= Service/Ministry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-Exodus </a:t>
            </a:r>
            <a:r>
              <a:rPr lang="en-US" sz="2800" b="1" dirty="0">
                <a:solidFill>
                  <a:srgbClr val="FFFF00"/>
                </a:solidFill>
              </a:rPr>
              <a:t>20:5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CN" altLang="en-US" sz="2800" dirty="0">
                <a:solidFill>
                  <a:schemeClr val="bg1"/>
                </a:solidFill>
              </a:rPr>
              <a:t>不可</a:t>
            </a:r>
            <a:r>
              <a:rPr lang="zh-CN" altLang="en-US" sz="2800" b="1" dirty="0">
                <a:solidFill>
                  <a:srgbClr val="FFFF00"/>
                </a:solidFill>
              </a:rPr>
              <a:t>跪拜</a:t>
            </a:r>
            <a:r>
              <a:rPr lang="zh-CN" altLang="en-US" sz="2800" dirty="0">
                <a:solidFill>
                  <a:schemeClr val="bg1"/>
                </a:solidFill>
              </a:rPr>
              <a:t>那些像、也不可</a:t>
            </a:r>
            <a:r>
              <a:rPr lang="zh-CN" altLang="en-US" sz="2800" b="1" dirty="0">
                <a:solidFill>
                  <a:srgbClr val="FFFF00"/>
                </a:solidFill>
              </a:rPr>
              <a:t>事奉</a:t>
            </a:r>
            <a:r>
              <a:rPr lang="zh-CN" altLang="en-US" sz="2800" dirty="0">
                <a:solidFill>
                  <a:schemeClr val="bg1"/>
                </a:solidFill>
              </a:rPr>
              <a:t>他、因為我耶和華你</a:t>
            </a:r>
            <a:r>
              <a:rPr lang="zh-CN" altLang="en-US" sz="2800" dirty="0" smtClean="0">
                <a:solidFill>
                  <a:schemeClr val="bg1"/>
                </a:solidFill>
              </a:rPr>
              <a:t>的神</a:t>
            </a:r>
            <a:r>
              <a:rPr lang="zh-CN" altLang="en-US" sz="2800" dirty="0">
                <a:solidFill>
                  <a:schemeClr val="bg1"/>
                </a:solidFill>
              </a:rPr>
              <a:t>是忌邪</a:t>
            </a:r>
            <a:r>
              <a:rPr lang="zh-CN" altLang="en-US" sz="2800" dirty="0" smtClean="0">
                <a:solidFill>
                  <a:schemeClr val="bg1"/>
                </a:solidFill>
              </a:rPr>
              <a:t>的神</a:t>
            </a:r>
            <a:r>
              <a:rPr lang="zh-CN" altLang="en-US" sz="2800" dirty="0">
                <a:solidFill>
                  <a:schemeClr val="bg1"/>
                </a:solidFill>
              </a:rPr>
              <a:t>、恨我的、我必追討他的罪、自父及子、直到三四代</a:t>
            </a:r>
            <a:r>
              <a:rPr lang="zh-CN" altLang="en-US" sz="2800" dirty="0" smtClean="0">
                <a:solidFill>
                  <a:schemeClr val="bg1"/>
                </a:solidFill>
              </a:rPr>
              <a:t>．</a:t>
            </a:r>
            <a:r>
              <a:rPr lang="en-US" altLang="zh-CN" sz="2800" dirty="0" smtClean="0">
                <a:solidFill>
                  <a:srgbClr val="FFFF00"/>
                </a:solidFill>
              </a:rPr>
              <a:t>(= Dt. 5:9)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aseline="30000" dirty="0" smtClean="0">
                <a:solidFill>
                  <a:srgbClr val="FFFF00"/>
                </a:solidFill>
              </a:rPr>
              <a:t>NKJ = ESV</a:t>
            </a:r>
            <a:r>
              <a:rPr lang="en-US" sz="2800" baseline="30000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</a:rPr>
              <a:t>bow </a:t>
            </a:r>
            <a:r>
              <a:rPr lang="en-US" sz="2800" b="1" dirty="0">
                <a:solidFill>
                  <a:srgbClr val="FFFF00"/>
                </a:solidFill>
              </a:rPr>
              <a:t>down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/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serve                             </a:t>
            </a:r>
            <a:r>
              <a:rPr lang="en-US" sz="2800" baseline="30000" dirty="0" smtClean="0">
                <a:solidFill>
                  <a:srgbClr val="FFFF00"/>
                </a:solidFill>
              </a:rPr>
              <a:t>NIV             </a:t>
            </a:r>
            <a:r>
              <a:rPr lang="en-US" sz="2800" b="1" dirty="0" smtClean="0">
                <a:solidFill>
                  <a:srgbClr val="FFFF00"/>
                </a:solidFill>
              </a:rPr>
              <a:t>bow </a:t>
            </a:r>
            <a:r>
              <a:rPr lang="en-US" sz="2800" b="1" dirty="0">
                <a:solidFill>
                  <a:srgbClr val="FFFF00"/>
                </a:solidFill>
              </a:rPr>
              <a:t>down </a:t>
            </a:r>
            <a:r>
              <a:rPr lang="en-US" sz="2800" b="1" dirty="0" smtClean="0">
                <a:solidFill>
                  <a:schemeClr val="bg1"/>
                </a:solidFill>
              </a:rPr>
              <a:t> / 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worship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-Exodus </a:t>
            </a:r>
            <a:r>
              <a:rPr lang="en-US" sz="2800" b="1" dirty="0">
                <a:solidFill>
                  <a:srgbClr val="FFFF00"/>
                </a:solidFill>
              </a:rPr>
              <a:t>20:5 </a:t>
            </a:r>
            <a:r>
              <a:rPr lang="en-US" sz="2800" dirty="0" smtClean="0">
                <a:solidFill>
                  <a:schemeClr val="bg1"/>
                </a:solidFill>
              </a:rPr>
              <a:t>……..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he-IL" sz="2800" dirty="0">
                <a:solidFill>
                  <a:schemeClr val="bg1"/>
                </a:solidFill>
              </a:rPr>
              <a:t>‎לֹא־</a:t>
            </a:r>
            <a:r>
              <a:rPr lang="he-IL" sz="2800" dirty="0">
                <a:solidFill>
                  <a:srgbClr val="FFFF00"/>
                </a:solidFill>
              </a:rPr>
              <a:t>תִשְׁתַּחְוֶה</a:t>
            </a:r>
            <a:r>
              <a:rPr lang="he-IL" sz="2800" dirty="0">
                <a:solidFill>
                  <a:schemeClr val="bg1"/>
                </a:solidFill>
              </a:rPr>
              <a:t> לָהֶם וְלֹא </a:t>
            </a:r>
            <a:r>
              <a:rPr lang="he-IL" sz="2800" dirty="0">
                <a:solidFill>
                  <a:srgbClr val="FFFF00"/>
                </a:solidFill>
              </a:rPr>
              <a:t>תָעָבְדֵם</a:t>
            </a:r>
            <a:r>
              <a:rPr lang="he-IL" sz="2800" dirty="0">
                <a:solidFill>
                  <a:schemeClr val="bg1"/>
                </a:solidFill>
              </a:rPr>
              <a:t> כִּי אָנֹכִי יְהוָה אֱלֹהֶיךָ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aseline="30000" dirty="0" smtClean="0">
                <a:solidFill>
                  <a:srgbClr val="FFFF00"/>
                </a:solidFill>
              </a:rPr>
              <a:t>                LXX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οὐ </a:t>
            </a:r>
            <a:r>
              <a:rPr lang="el-GR" sz="2800" dirty="0">
                <a:solidFill>
                  <a:srgbClr val="FFFF00"/>
                </a:solidFill>
              </a:rPr>
              <a:t>προσκυνήσεις</a:t>
            </a:r>
            <a:r>
              <a:rPr lang="el-GR" sz="2800" dirty="0">
                <a:solidFill>
                  <a:schemeClr val="bg1"/>
                </a:solidFill>
              </a:rPr>
              <a:t> αὐτοῖς οὐδὲ μὴ </a:t>
            </a:r>
            <a:r>
              <a:rPr lang="el-GR" sz="2800" dirty="0">
                <a:solidFill>
                  <a:srgbClr val="FFFF00"/>
                </a:solidFill>
              </a:rPr>
              <a:t>λατρεύσῃς</a:t>
            </a:r>
            <a:r>
              <a:rPr lang="el-GR" sz="2800" dirty="0">
                <a:solidFill>
                  <a:schemeClr val="bg1"/>
                </a:solidFill>
              </a:rPr>
              <a:t> αὐτοῖς ἐγὼ γάρ εἰμι </a:t>
            </a:r>
            <a:r>
              <a:rPr lang="en-US" sz="2800" dirty="0" smtClean="0">
                <a:solidFill>
                  <a:schemeClr val="bg1"/>
                </a:solidFill>
              </a:rPr>
              <a:t>……..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    -</a:t>
            </a:r>
            <a:r>
              <a:rPr lang="en-US" sz="2800" b="1" dirty="0">
                <a:solidFill>
                  <a:srgbClr val="FFFF00"/>
                </a:solidFill>
              </a:rPr>
              <a:t>Matthew 4:10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耶穌說、撒但退去罷。因為經上記著說、</a:t>
            </a:r>
            <a:r>
              <a:rPr lang="en-US" altLang="zh-TW" sz="2800" dirty="0">
                <a:solidFill>
                  <a:schemeClr val="bg1"/>
                </a:solidFill>
              </a:rPr>
              <a:t>『</a:t>
            </a:r>
            <a:r>
              <a:rPr lang="zh-TW" altLang="en-US" sz="2800" dirty="0">
                <a:solidFill>
                  <a:schemeClr val="bg1"/>
                </a:solidFill>
              </a:rPr>
              <a:t>當</a:t>
            </a:r>
            <a:r>
              <a:rPr lang="zh-TW" altLang="en-US" sz="2800" b="1" dirty="0">
                <a:solidFill>
                  <a:srgbClr val="FFFF00"/>
                </a:solidFill>
              </a:rPr>
              <a:t>拜</a:t>
            </a:r>
            <a:r>
              <a:rPr lang="zh-TW" altLang="en-US" sz="2800" dirty="0">
                <a:solidFill>
                  <a:schemeClr val="bg1"/>
                </a:solidFill>
              </a:rPr>
              <a:t>主你的神、單要</a:t>
            </a:r>
            <a:r>
              <a:rPr lang="zh-TW" altLang="en-US" sz="2800" b="1" dirty="0">
                <a:solidFill>
                  <a:srgbClr val="FFFF00"/>
                </a:solidFill>
              </a:rPr>
              <a:t>事奉</a:t>
            </a:r>
            <a:r>
              <a:rPr lang="zh-TW" altLang="en-US" sz="2800" dirty="0">
                <a:solidFill>
                  <a:schemeClr val="bg1"/>
                </a:solidFill>
              </a:rPr>
              <a:t>他。</a:t>
            </a:r>
            <a:r>
              <a:rPr lang="en-US" altLang="zh-CN" sz="2800" dirty="0">
                <a:solidFill>
                  <a:schemeClr val="bg1"/>
                </a:solidFill>
              </a:rPr>
              <a:t>』</a:t>
            </a:r>
            <a:r>
              <a:rPr lang="en-US" sz="2800" dirty="0">
                <a:solidFill>
                  <a:schemeClr val="bg1"/>
                </a:solidFill>
              </a:rPr>
              <a:t>(=</a:t>
            </a:r>
            <a:r>
              <a:rPr lang="en-US" sz="2800" b="1" dirty="0">
                <a:solidFill>
                  <a:srgbClr val="FFFF00"/>
                </a:solidFill>
              </a:rPr>
              <a:t>Luke 4:8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r>
              <a:rPr lang="en-US" sz="2800" baseline="30000" dirty="0" smtClean="0">
                <a:solidFill>
                  <a:srgbClr val="FFFF00"/>
                </a:solidFill>
              </a:rPr>
              <a:t> NKJ = NIV = ESV   </a:t>
            </a:r>
            <a:r>
              <a:rPr lang="en-US" sz="2800" b="1" dirty="0" smtClean="0">
                <a:solidFill>
                  <a:srgbClr val="FFFF00"/>
                </a:solidFill>
              </a:rPr>
              <a:t>worship</a:t>
            </a:r>
            <a:r>
              <a:rPr lang="en-US" sz="2800" dirty="0" smtClean="0">
                <a:solidFill>
                  <a:schemeClr val="bg1"/>
                </a:solidFill>
              </a:rPr>
              <a:t>  /  </a:t>
            </a:r>
            <a:r>
              <a:rPr lang="en-US" sz="2800" b="1" dirty="0" smtClean="0">
                <a:solidFill>
                  <a:srgbClr val="FFFF00"/>
                </a:solidFill>
              </a:rPr>
              <a:t>serve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    -</a:t>
            </a:r>
            <a:r>
              <a:rPr lang="en-US" sz="2800" b="1" dirty="0">
                <a:solidFill>
                  <a:srgbClr val="FFFF00"/>
                </a:solidFill>
              </a:rPr>
              <a:t>Matthew 4:10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τότε λέγει αὐτῷ ὁ Ἰησοῦς· ὕπαγε, σατανᾶ· γέγραπται γάρ· κύριον τὸν θεόν σου </a:t>
            </a:r>
            <a:r>
              <a:rPr lang="el-GR" sz="2800" dirty="0">
                <a:solidFill>
                  <a:srgbClr val="FFFF00"/>
                </a:solidFill>
              </a:rPr>
              <a:t>προσκυνήσεις</a:t>
            </a:r>
            <a:r>
              <a:rPr lang="el-GR" sz="2800" dirty="0">
                <a:solidFill>
                  <a:schemeClr val="bg1"/>
                </a:solidFill>
              </a:rPr>
              <a:t> καὶ αὐτῷ μόνῳ </a:t>
            </a:r>
            <a:r>
              <a:rPr lang="el-GR" sz="2800" dirty="0">
                <a:solidFill>
                  <a:srgbClr val="FFFF00"/>
                </a:solidFill>
              </a:rPr>
              <a:t>λατρεύσεις</a:t>
            </a:r>
            <a:r>
              <a:rPr lang="el-GR" sz="2800" dirty="0">
                <a:solidFill>
                  <a:schemeClr val="bg1"/>
                </a:solidFill>
              </a:rPr>
              <a:t>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50813" y="152402"/>
            <a:ext cx="11887200" cy="626325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                    敬</a:t>
            </a:r>
            <a:r>
              <a:rPr lang="zh-CN" altLang="en-US" sz="3600" b="1" dirty="0">
                <a:solidFill>
                  <a:srgbClr val="FFFF00"/>
                </a:solidFill>
              </a:rPr>
              <a:t>拜 </a:t>
            </a:r>
            <a:r>
              <a:rPr lang="en-US" sz="3600" b="1" dirty="0">
                <a:solidFill>
                  <a:srgbClr val="FFFF00"/>
                </a:solidFill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</a:rPr>
              <a:t>拜</a:t>
            </a:r>
            <a:r>
              <a:rPr lang="en-US" sz="3600" b="1" dirty="0">
                <a:solidFill>
                  <a:srgbClr val="FFFF00"/>
                </a:solidFill>
              </a:rPr>
              <a:t>) </a:t>
            </a:r>
            <a:r>
              <a:rPr lang="en-US" sz="3200" b="1" dirty="0" smtClean="0">
                <a:solidFill>
                  <a:schemeClr val="bg1"/>
                </a:solidFill>
              </a:rPr>
              <a:t>– A Posture (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姿勢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               </a:t>
            </a:r>
            <a:r>
              <a:rPr lang="en-US" sz="3200" b="1" i="1" dirty="0" err="1" smtClean="0">
                <a:solidFill>
                  <a:schemeClr val="bg1"/>
                </a:solidFill>
              </a:rPr>
              <a:t>Hishtakhavut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(</a:t>
            </a:r>
            <a:r>
              <a:rPr lang="he-IL" sz="3200" dirty="0">
                <a:solidFill>
                  <a:srgbClr val="FFFF00"/>
                </a:solidFill>
              </a:rPr>
              <a:t>שׁחה</a:t>
            </a:r>
            <a:r>
              <a:rPr lang="en-US" sz="3200" b="1" dirty="0">
                <a:solidFill>
                  <a:schemeClr val="bg1"/>
                </a:solidFill>
              </a:rPr>
              <a:t>) = Prostration</a:t>
            </a: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               </a:t>
            </a:r>
            <a:r>
              <a:rPr lang="en-US" sz="3200" b="1" i="1" dirty="0" err="1" smtClean="0">
                <a:solidFill>
                  <a:schemeClr val="bg1"/>
                </a:solidFill>
              </a:rPr>
              <a:t>Proskinisis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l-GR" sz="3200" b="1" dirty="0" smtClean="0">
                <a:solidFill>
                  <a:srgbClr val="FFFF00"/>
                </a:solidFill>
              </a:rPr>
              <a:t>προσκυνέω</a:t>
            </a:r>
            <a:r>
              <a:rPr lang="en-US" sz="3200" b="1" dirty="0" smtClean="0">
                <a:solidFill>
                  <a:schemeClr val="bg1"/>
                </a:solidFill>
              </a:rPr>
              <a:t>) </a:t>
            </a:r>
            <a:r>
              <a:rPr lang="en-US" sz="3200" b="1" dirty="0">
                <a:solidFill>
                  <a:schemeClr val="bg1"/>
                </a:solidFill>
              </a:rPr>
              <a:t>= </a:t>
            </a:r>
            <a:r>
              <a:rPr lang="en-US" sz="3200" b="1" dirty="0" smtClean="0">
                <a:solidFill>
                  <a:schemeClr val="bg1"/>
                </a:solidFill>
              </a:rPr>
              <a:t>Prostration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altLang="zh-CN" sz="2600" b="1" dirty="0" smtClean="0">
                <a:solidFill>
                  <a:srgbClr val="FFFF00"/>
                </a:solidFill>
              </a:rPr>
              <a:t>-</a:t>
            </a:r>
            <a:r>
              <a:rPr lang="en-US" sz="2600" b="1" dirty="0" smtClean="0">
                <a:solidFill>
                  <a:srgbClr val="FFFF00"/>
                </a:solidFill>
              </a:rPr>
              <a:t>Genesis </a:t>
            </a:r>
            <a:r>
              <a:rPr lang="en-US" sz="2600" b="1" dirty="0">
                <a:solidFill>
                  <a:srgbClr val="FFFF00"/>
                </a:solidFill>
              </a:rPr>
              <a:t>27:29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zh-TW" altLang="en-US" sz="2600" dirty="0">
                <a:solidFill>
                  <a:schemeClr val="bg1"/>
                </a:solidFill>
              </a:rPr>
              <a:t>願多民事奉你、多國</a:t>
            </a:r>
            <a:r>
              <a:rPr lang="zh-TW" altLang="en-US" sz="2600" b="1" dirty="0">
                <a:solidFill>
                  <a:srgbClr val="FFFF00"/>
                </a:solidFill>
              </a:rPr>
              <a:t>跪拜</a:t>
            </a:r>
            <a:r>
              <a:rPr lang="zh-TW" altLang="en-US" sz="2600" dirty="0">
                <a:solidFill>
                  <a:schemeClr val="bg1"/>
                </a:solidFill>
              </a:rPr>
              <a:t>你．願你作你弟兄的主、你母親的兒子向你跪拜．凡咒詛你的、願他受咒詛．為你祝福的、願他蒙福。 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en-US" altLang="zh-CN" sz="2600" b="1" dirty="0" smtClean="0">
                <a:solidFill>
                  <a:srgbClr val="FFFF00"/>
                </a:solidFill>
              </a:rPr>
              <a:t>-</a:t>
            </a:r>
            <a:r>
              <a:rPr lang="en-US" sz="2600" b="1" dirty="0" smtClean="0">
                <a:solidFill>
                  <a:srgbClr val="FFFF00"/>
                </a:solidFill>
              </a:rPr>
              <a:t>Genesis </a:t>
            </a:r>
            <a:r>
              <a:rPr lang="en-US" sz="2600" b="1" dirty="0">
                <a:solidFill>
                  <a:srgbClr val="FFFF00"/>
                </a:solidFill>
              </a:rPr>
              <a:t>37:10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zh-TW" altLang="en-US" sz="2600" dirty="0">
                <a:solidFill>
                  <a:schemeClr val="bg1"/>
                </a:solidFill>
              </a:rPr>
              <a:t>約瑟將這夢告訴他父親、和他哥哥們、他父親就責備他說、你作的這是甚麼夢、難道我和你母親、你弟兄、果然要來</a:t>
            </a:r>
            <a:r>
              <a:rPr lang="zh-TW" altLang="en-US" sz="2600" b="1" dirty="0">
                <a:solidFill>
                  <a:srgbClr val="FFFF00"/>
                </a:solidFill>
              </a:rPr>
              <a:t>俯伏在地</a:t>
            </a:r>
            <a:r>
              <a:rPr lang="zh-TW" altLang="en-US" sz="2600" dirty="0">
                <a:solidFill>
                  <a:schemeClr val="bg1"/>
                </a:solidFill>
              </a:rPr>
              <a:t>、向你</a:t>
            </a:r>
            <a:r>
              <a:rPr lang="zh-TW" altLang="en-US" sz="2600" b="1" dirty="0">
                <a:solidFill>
                  <a:srgbClr val="FFFF00"/>
                </a:solidFill>
              </a:rPr>
              <a:t>下拜</a:t>
            </a:r>
            <a:r>
              <a:rPr lang="zh-TW" altLang="en-US" sz="2600" dirty="0">
                <a:solidFill>
                  <a:schemeClr val="bg1"/>
                </a:solidFill>
              </a:rPr>
              <a:t>麼。 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en-US" altLang="zh-CN" sz="2600" b="1" dirty="0" smtClean="0">
                <a:solidFill>
                  <a:srgbClr val="FFFF00"/>
                </a:solidFill>
              </a:rPr>
              <a:t>-</a:t>
            </a:r>
            <a:r>
              <a:rPr lang="en-US" sz="2600" b="1" dirty="0" smtClean="0">
                <a:solidFill>
                  <a:srgbClr val="FFFF00"/>
                </a:solidFill>
              </a:rPr>
              <a:t>Genesis </a:t>
            </a:r>
            <a:r>
              <a:rPr lang="en-US" sz="2600" b="1" dirty="0">
                <a:solidFill>
                  <a:srgbClr val="FFFF00"/>
                </a:solidFill>
              </a:rPr>
              <a:t>49:8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zh-TW" altLang="en-US" sz="2600" dirty="0">
                <a:solidFill>
                  <a:schemeClr val="bg1"/>
                </a:solidFill>
              </a:rPr>
              <a:t>猶大阿、你弟兄們必讚美你、你手必掐住仇敵的頸項、你父親的兒子們必向你</a:t>
            </a:r>
            <a:r>
              <a:rPr lang="zh-TW" altLang="en-US" sz="2600" b="1" dirty="0">
                <a:solidFill>
                  <a:srgbClr val="FFFF00"/>
                </a:solidFill>
              </a:rPr>
              <a:t>下拜</a:t>
            </a:r>
            <a:r>
              <a:rPr lang="zh-TW" altLang="en-US" sz="2600" dirty="0">
                <a:solidFill>
                  <a:schemeClr val="bg1"/>
                </a:solidFill>
              </a:rPr>
              <a:t>。 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en-US" altLang="zh-CN" sz="2600" b="1" dirty="0" smtClean="0">
                <a:solidFill>
                  <a:srgbClr val="FFFF00"/>
                </a:solidFill>
              </a:rPr>
              <a:t>-</a:t>
            </a:r>
            <a:r>
              <a:rPr lang="en-US" sz="2600" b="1" dirty="0" smtClean="0">
                <a:solidFill>
                  <a:srgbClr val="FFFF00"/>
                </a:solidFill>
              </a:rPr>
              <a:t>Exodus </a:t>
            </a:r>
            <a:r>
              <a:rPr lang="en-US" sz="2600" b="1" dirty="0">
                <a:solidFill>
                  <a:srgbClr val="FFFF00"/>
                </a:solidFill>
              </a:rPr>
              <a:t>11:8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zh-TW" altLang="en-US" sz="2600" dirty="0">
                <a:solidFill>
                  <a:schemeClr val="bg1"/>
                </a:solidFill>
              </a:rPr>
              <a:t>你這一切臣僕都要</a:t>
            </a:r>
            <a:r>
              <a:rPr lang="zh-TW" altLang="en-US" sz="2600" b="1" dirty="0">
                <a:solidFill>
                  <a:srgbClr val="FFFF00"/>
                </a:solidFill>
              </a:rPr>
              <a:t>俯伏</a:t>
            </a:r>
            <a:r>
              <a:rPr lang="zh-TW" altLang="en-US" sz="2600" dirty="0">
                <a:solidFill>
                  <a:schemeClr val="bg1"/>
                </a:solidFill>
              </a:rPr>
              <a:t>來見我、說、求你和跟從你的百姓都出去、然後我要出去．於是摩西氣忿忿地離開法老出去了</a:t>
            </a:r>
            <a:r>
              <a:rPr lang="zh-TW" altLang="en-US" sz="2600" dirty="0" smtClean="0">
                <a:solidFill>
                  <a:schemeClr val="bg1"/>
                </a:solidFill>
              </a:rPr>
              <a:t>。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en-US" altLang="zh-CN" sz="2600" b="1" dirty="0" smtClean="0">
                <a:solidFill>
                  <a:srgbClr val="FFFF00"/>
                </a:solidFill>
              </a:rPr>
              <a:t>-</a:t>
            </a:r>
            <a:r>
              <a:rPr lang="en-US" sz="2600" b="1" dirty="0" smtClean="0">
                <a:solidFill>
                  <a:srgbClr val="FFFF00"/>
                </a:solidFill>
              </a:rPr>
              <a:t>Joshua </a:t>
            </a:r>
            <a:r>
              <a:rPr lang="en-US" sz="2600" b="1" dirty="0">
                <a:solidFill>
                  <a:srgbClr val="FFFF00"/>
                </a:solidFill>
              </a:rPr>
              <a:t>23:7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zh-TW" altLang="en-US" sz="2600" dirty="0">
                <a:solidFill>
                  <a:schemeClr val="bg1"/>
                </a:solidFill>
              </a:rPr>
              <a:t>不可與你們中間所剩下的這些國民攙雜．他們的神、你們不可提他的名、不可指著他起誓、也不可事奉、</a:t>
            </a:r>
            <a:r>
              <a:rPr lang="zh-TW" altLang="en-US" sz="2600" b="1" dirty="0">
                <a:solidFill>
                  <a:srgbClr val="FFFF00"/>
                </a:solidFill>
              </a:rPr>
              <a:t>叩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拜</a:t>
            </a:r>
            <a:r>
              <a:rPr lang="en-US" altLang="zh-TW" sz="2600" dirty="0" smtClean="0">
                <a:solidFill>
                  <a:schemeClr val="bg1"/>
                </a:solidFill>
              </a:rPr>
              <a:t>.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al Worship: Part 2: Shachah and Proskuneo | One In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75" y="4409302"/>
            <a:ext cx="2992581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rship Institute (@thepwi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8" y="3650827"/>
            <a:ext cx="49377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Esencia de la Verdadera Adoración La esencia de la verdader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52" y="2743200"/>
            <a:ext cx="3840479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orship Is..? by Stuart Bis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358987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09212" y="2590800"/>
            <a:ext cx="1600200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FFFF00"/>
                </a:solidFill>
              </a:rPr>
              <a:t>敬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拜</a:t>
            </a:r>
            <a:endParaRPr lang="en-US" altLang="zh-CN" sz="4800" b="1" dirty="0" smtClean="0">
              <a:solidFill>
                <a:srgbClr val="FFFF00"/>
              </a:solidFill>
            </a:endParaRPr>
          </a:p>
          <a:p>
            <a:r>
              <a:rPr lang="en-US" sz="4800" b="1" dirty="0" smtClean="0">
                <a:solidFill>
                  <a:srgbClr val="FFFF00"/>
                </a:solidFill>
              </a:rPr>
              <a:t> (</a:t>
            </a:r>
            <a:r>
              <a:rPr lang="zh-CN" altLang="en-US" sz="4800" b="1" dirty="0">
                <a:solidFill>
                  <a:srgbClr val="FFFF00"/>
                </a:solidFill>
              </a:rPr>
              <a:t>拜</a:t>
            </a:r>
            <a:r>
              <a:rPr lang="en-US" sz="4800" b="1" dirty="0">
                <a:solidFill>
                  <a:srgbClr val="FFFF00"/>
                </a:solidFill>
              </a:rPr>
              <a:t>) </a:t>
            </a:r>
            <a:endParaRPr lang="en-US" sz="4800" dirty="0"/>
          </a:p>
        </p:txBody>
      </p:sp>
      <p:pic>
        <p:nvPicPr>
          <p:cNvPr id="4098" name="Picture 2" descr="The Meaning of Prostration | St. Mary's College Oscot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7" y="327066"/>
            <a:ext cx="5098909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150813" y="152402"/>
            <a:ext cx="11887200" cy="6647974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                       事</a:t>
            </a:r>
            <a:r>
              <a:rPr lang="zh-CN" altLang="en-US" sz="3600" b="1" dirty="0">
                <a:solidFill>
                  <a:srgbClr val="FFFF00"/>
                </a:solidFill>
              </a:rPr>
              <a:t>奉 </a:t>
            </a:r>
            <a:r>
              <a:rPr lang="en-US" altLang="zh-CN" sz="3600" b="1" dirty="0">
                <a:solidFill>
                  <a:srgbClr val="FFFF00"/>
                </a:solidFill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</a:rPr>
              <a:t>服事</a:t>
            </a:r>
            <a:r>
              <a:rPr lang="en-US" altLang="zh-CN" sz="3600" b="1" dirty="0">
                <a:solidFill>
                  <a:srgbClr val="FFFF00"/>
                </a:solidFill>
              </a:rPr>
              <a:t>) </a:t>
            </a:r>
            <a:r>
              <a:rPr lang="en-US" altLang="zh-CN" sz="3200" b="1" i="1" dirty="0" smtClean="0">
                <a:solidFill>
                  <a:srgbClr val="FFFF00"/>
                </a:solidFill>
              </a:rPr>
              <a:t>Latria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(</a:t>
            </a:r>
            <a:r>
              <a:rPr lang="el-GR" sz="3200" b="1" dirty="0" smtClean="0">
                <a:solidFill>
                  <a:srgbClr val="FFFF00"/>
                </a:solidFill>
              </a:rPr>
              <a:t>λατρεία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) </a:t>
            </a:r>
          </a:p>
          <a:p>
            <a:r>
              <a:rPr lang="en-US" altLang="zh-CN" sz="3200" b="1" dirty="0" smtClean="0">
                <a:solidFill>
                  <a:srgbClr val="FFFF00"/>
                </a:solidFill>
              </a:rPr>
              <a:t>                   Service/Ministry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(Offering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獻祭，奉獻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n-US" sz="2500" dirty="0" smtClean="0">
                <a:solidFill>
                  <a:schemeClr val="bg1"/>
                </a:solidFill>
              </a:rPr>
              <a:t>(</a:t>
            </a:r>
            <a:r>
              <a:rPr lang="en-US" sz="2500" dirty="0" smtClean="0">
                <a:solidFill>
                  <a:srgbClr val="FFFF00"/>
                </a:solidFill>
              </a:rPr>
              <a:t>The </a:t>
            </a:r>
            <a:r>
              <a:rPr lang="en-US" sz="2500" dirty="0">
                <a:solidFill>
                  <a:srgbClr val="FFFF00"/>
                </a:solidFill>
              </a:rPr>
              <a:t>noun </a:t>
            </a:r>
            <a:r>
              <a:rPr lang="el-GR" sz="2500" b="1" dirty="0">
                <a:solidFill>
                  <a:srgbClr val="FFFF00"/>
                </a:solidFill>
              </a:rPr>
              <a:t>λατρεία</a:t>
            </a:r>
            <a:r>
              <a:rPr lang="en-US" sz="2500" dirty="0" smtClean="0">
                <a:solidFill>
                  <a:srgbClr val="FFFF00"/>
                </a:solidFill>
              </a:rPr>
              <a:t> is found </a:t>
            </a:r>
            <a:r>
              <a:rPr lang="en-US" sz="2500" dirty="0">
                <a:solidFill>
                  <a:srgbClr val="FFFF00"/>
                </a:solidFill>
              </a:rPr>
              <a:t>5 times in the </a:t>
            </a:r>
            <a:r>
              <a:rPr lang="en-US" sz="2500" dirty="0" smtClean="0">
                <a:solidFill>
                  <a:srgbClr val="FFFF00"/>
                </a:solidFill>
              </a:rPr>
              <a:t>NT: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     All </a:t>
            </a:r>
            <a:r>
              <a:rPr lang="en-US" sz="2500" dirty="0">
                <a:solidFill>
                  <a:schemeClr val="bg1"/>
                </a:solidFill>
              </a:rPr>
              <a:t>of them refer to the service in the Tabernacle or the </a:t>
            </a:r>
            <a:r>
              <a:rPr lang="en-US" sz="2500" dirty="0" smtClean="0">
                <a:solidFill>
                  <a:schemeClr val="bg1"/>
                </a:solidFill>
              </a:rPr>
              <a:t>Temple.)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rgbClr val="FFFF00"/>
                </a:solidFill>
              </a:rPr>
              <a:t>1) John </a:t>
            </a:r>
            <a:r>
              <a:rPr lang="en-US" sz="2500" b="1" dirty="0">
                <a:solidFill>
                  <a:srgbClr val="FFFF00"/>
                </a:solidFill>
              </a:rPr>
              <a:t>16:2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人要把你們趕出會堂．並且時候將到、凡殺你們的、就以為是</a:t>
            </a:r>
            <a:r>
              <a:rPr lang="zh-TW" altLang="en-US" sz="2500" b="1" u="sng" dirty="0">
                <a:solidFill>
                  <a:srgbClr val="FFFF00"/>
                </a:solidFill>
              </a:rPr>
              <a:t>事奉</a:t>
            </a:r>
            <a:r>
              <a:rPr lang="zh-TW" altLang="en-US" sz="2500" dirty="0">
                <a:solidFill>
                  <a:schemeClr val="bg1"/>
                </a:solidFill>
              </a:rPr>
              <a:t>神。 </a:t>
            </a:r>
            <a:endParaRPr lang="en-US" altLang="zh-TW" sz="2500" dirty="0" smtClean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                   (</a:t>
            </a:r>
            <a:r>
              <a:rPr lang="en-US" sz="2500" dirty="0">
                <a:solidFill>
                  <a:schemeClr val="bg1"/>
                </a:solidFill>
              </a:rPr>
              <a:t>NKJ = NIV = ESV ‘service’)</a:t>
            </a:r>
          </a:p>
          <a:p>
            <a:r>
              <a:rPr lang="en-US" sz="2500" b="1" dirty="0" smtClean="0">
                <a:solidFill>
                  <a:srgbClr val="FFFF00"/>
                </a:solidFill>
              </a:rPr>
              <a:t>2) Romans </a:t>
            </a:r>
            <a:r>
              <a:rPr lang="en-US" sz="2500" b="1" dirty="0">
                <a:solidFill>
                  <a:srgbClr val="FFFF00"/>
                </a:solidFill>
              </a:rPr>
              <a:t>9:4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他們是以色列人．那兒子的名分、榮耀、諸約、律法、</a:t>
            </a:r>
            <a:r>
              <a:rPr lang="zh-TW" altLang="en-US" sz="2500" b="1" u="sng" dirty="0">
                <a:solidFill>
                  <a:srgbClr val="FFFF00"/>
                </a:solidFill>
              </a:rPr>
              <a:t>禮儀</a:t>
            </a:r>
            <a:r>
              <a:rPr lang="zh-TW" altLang="en-US" sz="2500" dirty="0">
                <a:solidFill>
                  <a:schemeClr val="bg1"/>
                </a:solidFill>
              </a:rPr>
              <a:t>、應許、都是他們的． </a:t>
            </a:r>
            <a:r>
              <a:rPr lang="en-US" sz="2500" dirty="0">
                <a:solidFill>
                  <a:schemeClr val="bg1"/>
                </a:solidFill>
              </a:rPr>
              <a:t>(NKJ ‘service’ / NIV ‘temple worship’ / ESV ‘worship’)</a:t>
            </a:r>
          </a:p>
          <a:p>
            <a:r>
              <a:rPr lang="en-US" sz="2500" b="1" dirty="0" smtClean="0">
                <a:solidFill>
                  <a:srgbClr val="FFFF00"/>
                </a:solidFill>
              </a:rPr>
              <a:t>3) Hebrews </a:t>
            </a:r>
            <a:r>
              <a:rPr lang="en-US" sz="2500" b="1" dirty="0">
                <a:solidFill>
                  <a:srgbClr val="FFFF00"/>
                </a:solidFill>
              </a:rPr>
              <a:t>9:1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原來前約有</a:t>
            </a:r>
            <a:r>
              <a:rPr lang="zh-TW" altLang="en-US" sz="2500" b="1" u="sng" dirty="0">
                <a:solidFill>
                  <a:srgbClr val="FFFF00"/>
                </a:solidFill>
              </a:rPr>
              <a:t>禮拜</a:t>
            </a:r>
            <a:r>
              <a:rPr lang="zh-TW" altLang="en-US" sz="2500" dirty="0">
                <a:solidFill>
                  <a:schemeClr val="bg1"/>
                </a:solidFill>
              </a:rPr>
              <a:t>的條例、和屬世界的聖幕。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    (</a:t>
            </a:r>
            <a:r>
              <a:rPr lang="en-US" sz="2500" dirty="0">
                <a:solidFill>
                  <a:schemeClr val="bg1"/>
                </a:solidFill>
              </a:rPr>
              <a:t>NKJ ‘divine service’ / NIV = ESV ‘worship</a:t>
            </a:r>
            <a:r>
              <a:rPr lang="en-US" sz="2500" dirty="0" smtClean="0">
                <a:solidFill>
                  <a:schemeClr val="bg1"/>
                </a:solidFill>
              </a:rPr>
              <a:t>’)</a:t>
            </a:r>
          </a:p>
          <a:p>
            <a:r>
              <a:rPr lang="en-US" sz="2500" b="1" dirty="0" smtClean="0">
                <a:solidFill>
                  <a:srgbClr val="FFFF00"/>
                </a:solidFill>
              </a:rPr>
              <a:t>4) Hebrews </a:t>
            </a:r>
            <a:r>
              <a:rPr lang="en-US" sz="2500" b="1" dirty="0">
                <a:solidFill>
                  <a:srgbClr val="FFFF00"/>
                </a:solidFill>
              </a:rPr>
              <a:t>9:6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這些物件既如此預備齊了、眾祭司就常進頭一層帳幕、行</a:t>
            </a:r>
            <a:r>
              <a:rPr lang="zh-TW" altLang="en-US" sz="2500" b="1" u="sng" dirty="0">
                <a:solidFill>
                  <a:srgbClr val="FFFF00"/>
                </a:solidFill>
              </a:rPr>
              <a:t>拜</a:t>
            </a:r>
            <a:r>
              <a:rPr lang="zh-TW" altLang="en-US" sz="2500" dirty="0">
                <a:solidFill>
                  <a:schemeClr val="bg1"/>
                </a:solidFill>
              </a:rPr>
              <a:t>神</a:t>
            </a:r>
            <a:r>
              <a:rPr lang="zh-TW" altLang="en-US" sz="2500" b="1" u="sng" dirty="0">
                <a:solidFill>
                  <a:srgbClr val="FFFF00"/>
                </a:solidFill>
              </a:rPr>
              <a:t>的禮</a:t>
            </a:r>
            <a:r>
              <a:rPr lang="zh-TW" altLang="en-US" sz="2500" dirty="0">
                <a:solidFill>
                  <a:schemeClr val="bg1"/>
                </a:solidFill>
              </a:rPr>
              <a:t>．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    (</a:t>
            </a:r>
            <a:r>
              <a:rPr lang="en-US" sz="2500" dirty="0">
                <a:solidFill>
                  <a:schemeClr val="bg1"/>
                </a:solidFill>
              </a:rPr>
              <a:t>Pl. / NKJ ‘services’ / NIV ‘ministry’ / ESV ‘ritual duties’)</a:t>
            </a:r>
          </a:p>
          <a:p>
            <a:r>
              <a:rPr lang="en-US" sz="2500" b="1" dirty="0">
                <a:solidFill>
                  <a:srgbClr val="FFFF00"/>
                </a:solidFill>
              </a:rPr>
              <a:t>5) Romans 12:1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zh-TW" altLang="en-US" sz="2500" dirty="0">
                <a:solidFill>
                  <a:schemeClr val="bg1"/>
                </a:solidFill>
              </a:rPr>
              <a:t>所以弟兄們、我以神的慈悲勸你們、</a:t>
            </a:r>
            <a:r>
              <a:rPr lang="zh-TW" altLang="en-US" sz="2500" b="1" dirty="0">
                <a:solidFill>
                  <a:srgbClr val="FFFF00"/>
                </a:solidFill>
              </a:rPr>
              <a:t>將身體獻上、當作活祭</a:t>
            </a:r>
            <a:r>
              <a:rPr lang="zh-TW" altLang="en-US" sz="2500" dirty="0">
                <a:solidFill>
                  <a:schemeClr val="bg1"/>
                </a:solidFill>
              </a:rPr>
              <a:t>、是聖潔的、是神所喜悅的．你們如此</a:t>
            </a:r>
            <a:r>
              <a:rPr lang="zh-TW" altLang="en-US" sz="2500" b="1" dirty="0">
                <a:solidFill>
                  <a:srgbClr val="FFFF00"/>
                </a:solidFill>
              </a:rPr>
              <a:t>事奉、乃是理所當然的</a:t>
            </a:r>
            <a:r>
              <a:rPr lang="zh-TW" altLang="en-US" sz="2500" dirty="0">
                <a:solidFill>
                  <a:schemeClr val="bg1"/>
                </a:solidFill>
              </a:rPr>
              <a:t>。</a:t>
            </a:r>
            <a:endParaRPr lang="en-US" sz="25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Leviticus Chapter 4 | Rooted and Groun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65" y="3672840"/>
            <a:ext cx="3616659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acrifices and Offerings of the Law of Moses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6" y="152400"/>
            <a:ext cx="6339838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Understanding Sacrifices and Offerings, and whether they are do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8" y="3601156"/>
            <a:ext cx="38862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85888" y="990600"/>
            <a:ext cx="2094902" cy="21236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FF00"/>
                </a:solidFill>
              </a:rPr>
              <a:t>事奉 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4400" b="1" dirty="0">
                <a:solidFill>
                  <a:srgbClr val="FFFF00"/>
                </a:solidFill>
              </a:rPr>
              <a:t>服事</a:t>
            </a:r>
            <a:r>
              <a:rPr lang="en-US" altLang="zh-CN" sz="4400" b="1" dirty="0">
                <a:solidFill>
                  <a:srgbClr val="FFFF00"/>
                </a:solidFill>
              </a:rPr>
              <a:t>) 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   </a:t>
            </a:r>
          </a:p>
          <a:p>
            <a:pPr algn="ctr"/>
            <a:r>
              <a:rPr lang="en-US" altLang="zh-CN" sz="4400" b="1" i="1" dirty="0" err="1" smtClean="0">
                <a:solidFill>
                  <a:schemeClr val="bg1"/>
                </a:solidFill>
              </a:rPr>
              <a:t>Avodah</a:t>
            </a:r>
            <a:r>
              <a:rPr lang="en-US" altLang="zh-CN" sz="4400" b="1" dirty="0" smtClean="0">
                <a:solidFill>
                  <a:schemeClr val="bg1"/>
                </a:solidFill>
              </a:rPr>
              <a:t> </a:t>
            </a:r>
            <a:endParaRPr lang="en-US" sz="4400" dirty="0"/>
          </a:p>
        </p:txBody>
      </p:sp>
      <p:pic>
        <p:nvPicPr>
          <p:cNvPr id="3082" name="Picture 10" descr="Who Confirms the Covenant of Daniel's 70th Week? (With image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80" y="1680916"/>
            <a:ext cx="31841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2701</Words>
  <Application>Microsoft Office PowerPoint</Application>
  <PresentationFormat>Custom</PresentationFormat>
  <Paragraphs>162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74</cp:revision>
  <dcterms:created xsi:type="dcterms:W3CDTF">2020-06-14T18:18:01Z</dcterms:created>
  <dcterms:modified xsi:type="dcterms:W3CDTF">2020-11-13T02:29:12Z</dcterms:modified>
</cp:coreProperties>
</file>