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455" r:id="rId2"/>
    <p:sldId id="447" r:id="rId3"/>
    <p:sldId id="480" r:id="rId4"/>
    <p:sldId id="452" r:id="rId5"/>
    <p:sldId id="453" r:id="rId6"/>
    <p:sldId id="454" r:id="rId7"/>
    <p:sldId id="458" r:id="rId8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345" autoAdjust="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4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92497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000" b="1" dirty="0">
              <a:solidFill>
                <a:srgbClr val="FFFF00"/>
              </a:solidFill>
            </a:endParaRPr>
          </a:p>
          <a:p>
            <a:endParaRPr lang="en-US" sz="2000" b="1" dirty="0">
              <a:solidFill>
                <a:srgbClr val="FFFF00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zh-TW" altLang="en-US" sz="9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聖靈的工作</a:t>
            </a:r>
            <a:endParaRPr lang="en-US" sz="9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6000" b="1" dirty="0" smtClean="0">
                <a:solidFill>
                  <a:srgbClr val="FFFF00"/>
                </a:solidFill>
              </a:rPr>
              <a:t>The Work of </a:t>
            </a:r>
            <a:r>
              <a:rPr lang="en-US" sz="6000" b="1" dirty="0">
                <a:solidFill>
                  <a:srgbClr val="FFFF00"/>
                </a:solidFill>
              </a:rPr>
              <a:t>the Holy Spirit</a:t>
            </a:r>
            <a:endParaRPr lang="en-US" sz="6000" b="1" dirty="0">
              <a:solidFill>
                <a:srgbClr val="FFFF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(</a:t>
            </a:r>
            <a:r>
              <a:rPr lang="zh-CN" altLang="en-US" sz="4000" dirty="0">
                <a:solidFill>
                  <a:schemeClr val="bg1"/>
                </a:solidFill>
              </a:rPr>
              <a:t>約翰福音</a:t>
            </a:r>
            <a:r>
              <a:rPr lang="zh-TW" altLang="en-US" sz="4000" dirty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16:5-15</a:t>
            </a:r>
            <a:r>
              <a:rPr lang="en-US" sz="40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)</a:t>
            </a:r>
            <a:endParaRPr lang="en-US" sz="40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              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金京來博士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4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4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</a:t>
            </a:r>
            <a:r>
              <a:rPr lang="zh-CN" altLang="en-US" sz="4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來，要作什麼？</a:t>
            </a:r>
            <a:endParaRPr lang="en-US" sz="4400" dirty="0" smtClean="0">
              <a:solidFill>
                <a:srgbClr val="FFFF00"/>
              </a:solidFill>
            </a:endParaRPr>
          </a:p>
          <a:p>
            <a:r>
              <a:rPr lang="en-US" sz="1000" dirty="0" smtClean="0">
                <a:solidFill>
                  <a:srgbClr val="FFFF00"/>
                </a:solidFill>
              </a:rPr>
              <a:t>&gt;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       &lt;John 5:16-17&gt;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       16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所以猶太人逼迫耶穌、因為他在安息日作了這事。 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            17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耶穌就對他們說、</a:t>
            </a:r>
            <a:r>
              <a:rPr lang="zh-TW" altLang="en-US" sz="2800" b="1" dirty="0">
                <a:solidFill>
                  <a:srgbClr val="FFFF00"/>
                </a:solidFill>
              </a:rPr>
              <a:t>我父作事直到如今、我也作事</a:t>
            </a:r>
            <a:r>
              <a:rPr lang="zh-TW" altLang="en-US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rgbClr val="FFFF00"/>
              </a:solidFill>
            </a:endParaRPr>
          </a:p>
          <a:p>
            <a:pPr marL="742950" indent="-742950">
              <a:buAutoNum type="arabicParenR"/>
            </a:pP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靈是耶穌的接棒</a:t>
            </a: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者</a:t>
            </a:r>
            <a:r>
              <a:rPr lang="en-US" altLang="zh-TW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繼任</a:t>
            </a: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者</a:t>
            </a:r>
            <a:r>
              <a:rPr lang="zh-TW" alt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(John 16:5-7</a:t>
            </a:r>
            <a:r>
              <a:rPr lang="en-US" sz="3600" dirty="0">
                <a:solidFill>
                  <a:srgbClr val="FFFF00"/>
                </a:solidFill>
              </a:rPr>
              <a:t>)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      The </a:t>
            </a:r>
            <a:r>
              <a:rPr lang="en-US" sz="3600" dirty="0">
                <a:solidFill>
                  <a:srgbClr val="FFFF00"/>
                </a:solidFill>
              </a:rPr>
              <a:t>Holy Spirit </a:t>
            </a:r>
            <a:r>
              <a:rPr lang="en-US" sz="3600" dirty="0" smtClean="0">
                <a:solidFill>
                  <a:srgbClr val="FFFF00"/>
                </a:solidFill>
              </a:rPr>
              <a:t>is Jesus’ Successor. </a:t>
            </a:r>
            <a:endParaRPr lang="en-US" sz="3600" dirty="0">
              <a:solidFill>
                <a:srgbClr val="FFFF00"/>
              </a:solidFill>
            </a:endParaRPr>
          </a:p>
          <a:p>
            <a:pPr marL="742950" indent="-742950">
              <a:buAutoNum type="arabicParenR" startAt="2"/>
            </a:pP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聖靈指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證世界</a:t>
            </a:r>
            <a:r>
              <a:rPr lang="zh-TW" altLang="en-US" sz="3600" dirty="0">
                <a:solidFill>
                  <a:srgbClr val="FFFF00"/>
                </a:solidFill>
              </a:rPr>
              <a:t> </a:t>
            </a:r>
            <a:r>
              <a:rPr lang="en-US" sz="3600" dirty="0">
                <a:solidFill>
                  <a:srgbClr val="FFFF00"/>
                </a:solidFill>
              </a:rPr>
              <a:t>(John 16:8-11</a:t>
            </a:r>
            <a:r>
              <a:rPr lang="en-US" sz="3600" dirty="0" smtClean="0">
                <a:solidFill>
                  <a:srgbClr val="FFFF00"/>
                </a:solidFill>
              </a:rPr>
              <a:t>)</a:t>
            </a:r>
            <a:r>
              <a:rPr lang="zh-TW" altLang="en-US" sz="3600" dirty="0">
                <a:solidFill>
                  <a:srgbClr val="FFFF00"/>
                </a:solidFill>
              </a:rPr>
              <a:t> </a:t>
            </a:r>
            <a:endParaRPr lang="en-US" altLang="zh-TW" sz="3600" dirty="0" smtClean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      The </a:t>
            </a:r>
            <a:r>
              <a:rPr lang="en-US" sz="3600" dirty="0">
                <a:solidFill>
                  <a:srgbClr val="FFFF00"/>
                </a:solidFill>
              </a:rPr>
              <a:t>Holy Spirit </a:t>
            </a:r>
            <a:r>
              <a:rPr lang="en-US" sz="3600" dirty="0" smtClean="0">
                <a:solidFill>
                  <a:srgbClr val="FFFF00"/>
                </a:solidFill>
              </a:rPr>
              <a:t>testifies to </a:t>
            </a:r>
            <a:r>
              <a:rPr lang="en-US" sz="3600" dirty="0">
                <a:solidFill>
                  <a:srgbClr val="FFFF00"/>
                </a:solidFill>
              </a:rPr>
              <a:t>the world.</a:t>
            </a:r>
            <a:endParaRPr lang="en-US" altLang="zh-TW" sz="3600" dirty="0" smtClean="0">
              <a:solidFill>
                <a:srgbClr val="FFFF00"/>
              </a:solidFill>
            </a:endParaRPr>
          </a:p>
          <a:p>
            <a:pPr marL="742950" indent="-742950">
              <a:buAutoNum type="arabicParenR" startAt="3"/>
            </a:pP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</a:t>
            </a:r>
            <a:r>
              <a:rPr lang="zh-CN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完成耶</a:t>
            </a:r>
            <a:r>
              <a:rPr lang="zh-CN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穌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在聖徒身上</a:t>
            </a: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的工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 </a:t>
            </a:r>
            <a:r>
              <a:rPr lang="en-US" sz="3600" dirty="0" smtClean="0">
                <a:solidFill>
                  <a:srgbClr val="FFFF00"/>
                </a:solidFill>
              </a:rPr>
              <a:t>(John 16:12-15)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       The </a:t>
            </a:r>
            <a:r>
              <a:rPr lang="en-US" sz="3600" dirty="0">
                <a:solidFill>
                  <a:srgbClr val="FFFF00"/>
                </a:solidFill>
              </a:rPr>
              <a:t>Holy Spirit </a:t>
            </a:r>
            <a:r>
              <a:rPr lang="en-US" sz="3600" dirty="0" smtClean="0">
                <a:solidFill>
                  <a:srgbClr val="FFFF00"/>
                </a:solidFill>
              </a:rPr>
              <a:t>completes Jesus’ work </a:t>
            </a:r>
            <a:r>
              <a:rPr lang="en-US" sz="3600" dirty="0">
                <a:solidFill>
                  <a:srgbClr val="FFFF00"/>
                </a:solidFill>
              </a:rPr>
              <a:t>in the saints.</a:t>
            </a: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>
              <a:solidFill>
                <a:srgbClr val="FFFF00"/>
              </a:solidFill>
            </a:endParaRPr>
          </a:p>
          <a:p>
            <a:endParaRPr lang="en-US" sz="1000" dirty="0">
              <a:solidFill>
                <a:srgbClr val="FFFF00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endParaRPr lang="en-US" sz="1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4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聖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靈是耶穌的接棒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者</a:t>
            </a:r>
            <a:r>
              <a:rPr lang="en-US" altLang="zh-TW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繼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任</a:t>
            </a:r>
            <a:r>
              <a:rPr lang="zh-TW" altLang="en-US" sz="36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者 </a:t>
            </a:r>
            <a:r>
              <a:rPr lang="en-US" sz="3600" b="1" dirty="0" smtClean="0">
                <a:solidFill>
                  <a:srgbClr val="FFFF00"/>
                </a:solidFill>
              </a:rPr>
              <a:t>(John 16:5-7</a:t>
            </a:r>
            <a:r>
              <a:rPr lang="en-US" sz="3600" b="1" dirty="0">
                <a:solidFill>
                  <a:srgbClr val="FFFF00"/>
                </a:solidFill>
              </a:rPr>
              <a:t>)</a:t>
            </a:r>
          </a:p>
          <a:p>
            <a:r>
              <a:rPr lang="en-US" altLang="zh-TW" sz="2800" dirty="0" smtClean="0">
                <a:solidFill>
                  <a:srgbClr val="FFFF00"/>
                </a:solidFill>
              </a:rPr>
              <a:t>John 16:5-7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altLang="zh-TW" sz="2800" dirty="0">
                <a:solidFill>
                  <a:schemeClr val="bg1"/>
                </a:solidFill>
              </a:rPr>
              <a:t>5</a:t>
            </a:r>
            <a:r>
              <a:rPr lang="zh-TW" altLang="en-US" sz="2800" dirty="0">
                <a:solidFill>
                  <a:schemeClr val="bg1"/>
                </a:solidFill>
              </a:rPr>
              <a:t>  現今我往差我來的父那裡去，你們中間並沒有</a:t>
            </a:r>
            <a:r>
              <a:rPr lang="zh-TW" altLang="en-US" sz="2800" dirty="0" smtClean="0">
                <a:solidFill>
                  <a:schemeClr val="bg1"/>
                </a:solidFill>
              </a:rPr>
              <a:t>人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</a:rPr>
              <a:t>問我</a:t>
            </a:r>
            <a:r>
              <a:rPr lang="en-US" altLang="zh-TW" sz="2800" dirty="0" smtClean="0">
                <a:solidFill>
                  <a:schemeClr val="bg1"/>
                </a:solidFill>
              </a:rPr>
              <a:t>:『</a:t>
            </a:r>
            <a:r>
              <a:rPr lang="zh-TW" altLang="en-US" sz="2800" dirty="0">
                <a:solidFill>
                  <a:schemeClr val="bg1"/>
                </a:solidFill>
              </a:rPr>
              <a:t>你往那裡</a:t>
            </a:r>
            <a:r>
              <a:rPr lang="zh-TW" altLang="en-US" sz="2800" dirty="0" smtClean="0">
                <a:solidFill>
                  <a:schemeClr val="bg1"/>
                </a:solidFill>
              </a:rPr>
              <a:t>去</a:t>
            </a:r>
            <a:r>
              <a:rPr lang="en-US" altLang="zh-TW" sz="2800" dirty="0" smtClean="0">
                <a:solidFill>
                  <a:schemeClr val="bg1"/>
                </a:solidFill>
              </a:rPr>
              <a:t>?』</a:t>
            </a:r>
            <a:r>
              <a:rPr lang="zh-TW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</a:rPr>
              <a:t>6 </a:t>
            </a:r>
            <a:r>
              <a:rPr lang="zh-TW" altLang="en-US" sz="2800" dirty="0" smtClean="0">
                <a:solidFill>
                  <a:schemeClr val="bg1"/>
                </a:solidFill>
              </a:rPr>
              <a:t>只</a:t>
            </a:r>
            <a:r>
              <a:rPr lang="zh-TW" altLang="en-US" sz="2800" dirty="0">
                <a:solidFill>
                  <a:schemeClr val="bg1"/>
                </a:solidFill>
              </a:rPr>
              <a:t>因我將這事告訴你們，你們就滿</a:t>
            </a:r>
            <a:r>
              <a:rPr lang="zh-TW" altLang="en-US" sz="2800" dirty="0" smtClean="0">
                <a:solidFill>
                  <a:schemeClr val="bg1"/>
                </a:solidFill>
              </a:rPr>
              <a:t>心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</a:rPr>
              <a:t>憂</a:t>
            </a:r>
            <a:r>
              <a:rPr lang="zh-TW" altLang="en-US" sz="2800" b="1" dirty="0">
                <a:solidFill>
                  <a:srgbClr val="FFFF00"/>
                </a:solidFill>
              </a:rPr>
              <a:t>愁</a:t>
            </a:r>
            <a:r>
              <a:rPr lang="zh-TW" altLang="en-US" sz="2800" dirty="0">
                <a:solidFill>
                  <a:schemeClr val="bg1"/>
                </a:solidFill>
              </a:rPr>
              <a:t>。 </a:t>
            </a:r>
            <a:r>
              <a:rPr lang="en-US" altLang="zh-TW" sz="2800" dirty="0" smtClean="0">
                <a:solidFill>
                  <a:schemeClr val="bg1"/>
                </a:solidFill>
              </a:rPr>
              <a:t>7</a:t>
            </a:r>
            <a:r>
              <a:rPr lang="zh-TW" altLang="en-US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2800" dirty="0">
                <a:solidFill>
                  <a:schemeClr val="bg1"/>
                </a:solidFill>
              </a:rPr>
              <a:t>然而，我將真情告訴你們，我去是與你們有益的</a:t>
            </a:r>
            <a:r>
              <a:rPr lang="zh-TW" altLang="en-US" sz="2800" dirty="0" smtClean="0">
                <a:solidFill>
                  <a:schemeClr val="bg1"/>
                </a:solidFill>
              </a:rPr>
              <a:t>；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</a:rPr>
              <a:t>若不去，</a:t>
            </a:r>
            <a:r>
              <a:rPr lang="zh-TW" altLang="en-US" sz="2800" b="1" dirty="0">
                <a:solidFill>
                  <a:srgbClr val="FFFF00"/>
                </a:solidFill>
              </a:rPr>
              <a:t>保惠師</a:t>
            </a:r>
            <a:r>
              <a:rPr lang="zh-TW" altLang="en-US" sz="2800" dirty="0">
                <a:solidFill>
                  <a:schemeClr val="bg1"/>
                </a:solidFill>
              </a:rPr>
              <a:t>就不到你們這裡來；我若去，就差他來。 </a:t>
            </a:r>
          </a:p>
          <a:p>
            <a:r>
              <a:rPr lang="en-US" altLang="zh-TW" sz="1600" dirty="0" smtClean="0">
                <a:solidFill>
                  <a:schemeClr val="bg1"/>
                </a:solidFill>
              </a:rPr>
              <a:t>………………………………</a:t>
            </a:r>
          </a:p>
          <a:p>
            <a:r>
              <a:rPr lang="en-US" altLang="zh-TW" sz="2800" b="1" dirty="0">
                <a:solidFill>
                  <a:srgbClr val="FFFF00"/>
                </a:solidFill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    -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憂愁 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(</a:t>
            </a:r>
            <a:r>
              <a:rPr lang="en-US" sz="2800" b="1" dirty="0" err="1">
                <a:solidFill>
                  <a:srgbClr val="FFFF00"/>
                </a:solidFill>
                <a:latin typeface="Bwgrkl" pitchFamily="2" charset="0"/>
              </a:rPr>
              <a:t>lu,ph</a:t>
            </a:r>
            <a:r>
              <a:rPr lang="en-US" sz="2800" dirty="0"/>
              <a:t> 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)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  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4 times </a:t>
            </a:r>
            <a:r>
              <a:rPr lang="en-US" sz="2800" dirty="0" smtClean="0">
                <a:solidFill>
                  <a:schemeClr val="bg1"/>
                </a:solidFill>
              </a:rPr>
              <a:t>in </a:t>
            </a:r>
            <a:r>
              <a:rPr lang="en-US" sz="2800" dirty="0">
                <a:solidFill>
                  <a:schemeClr val="bg1"/>
                </a:solidFill>
              </a:rPr>
              <a:t>John chapter 16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(16:6</a:t>
            </a:r>
            <a:r>
              <a:rPr lang="en-US" sz="2800" dirty="0">
                <a:solidFill>
                  <a:schemeClr val="bg1"/>
                </a:solidFill>
              </a:rPr>
              <a:t>, 20, 21, 22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  <a:endParaRPr lang="en-US" altLang="zh-TW" sz="2800" dirty="0">
              <a:solidFill>
                <a:schemeClr val="bg1"/>
              </a:solidFill>
            </a:endParaRPr>
          </a:p>
          <a:p>
            <a:r>
              <a:rPr lang="en-US" altLang="zh-TW" sz="2800" b="1" dirty="0" smtClean="0">
                <a:solidFill>
                  <a:srgbClr val="FFFF00"/>
                </a:solidFill>
              </a:rPr>
              <a:t>     -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保</a:t>
            </a:r>
            <a:r>
              <a:rPr lang="zh-TW" altLang="en-US" sz="2800" b="1" dirty="0">
                <a:solidFill>
                  <a:srgbClr val="FFFF00"/>
                </a:solidFill>
              </a:rPr>
              <a:t>惠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師 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(</a:t>
            </a:r>
            <a:r>
              <a:rPr lang="en-US" sz="2800" b="1" dirty="0" err="1" smtClean="0">
                <a:solidFill>
                  <a:srgbClr val="FFFF00"/>
                </a:solidFill>
                <a:latin typeface="Bwgrkl" pitchFamily="2" charset="0"/>
              </a:rPr>
              <a:t>para,klhtoj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) </a:t>
            </a:r>
            <a:r>
              <a:rPr lang="en-US" sz="2800" dirty="0" smtClean="0">
                <a:solidFill>
                  <a:schemeClr val="bg1"/>
                </a:solidFill>
              </a:rPr>
              <a:t>5 </a:t>
            </a:r>
            <a:r>
              <a:rPr lang="en-US" sz="2800" dirty="0">
                <a:solidFill>
                  <a:schemeClr val="bg1"/>
                </a:solidFill>
              </a:rPr>
              <a:t>times in NT 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dirty="0">
                <a:solidFill>
                  <a:schemeClr val="bg1"/>
                </a:solidFill>
              </a:rPr>
              <a:t>John 14:16, 26; 15:26; 16:7; 1 John 2:1)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	Cf</a:t>
            </a:r>
            <a:r>
              <a:rPr lang="en-US" sz="2800" dirty="0">
                <a:solidFill>
                  <a:srgbClr val="FFFF00"/>
                </a:solidFill>
              </a:rPr>
              <a:t>. </a:t>
            </a:r>
            <a:r>
              <a:rPr lang="en-US" sz="2800" b="1" dirty="0">
                <a:solidFill>
                  <a:srgbClr val="FFFF00"/>
                </a:solidFill>
              </a:rPr>
              <a:t>John 14:16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我要求父、父就</a:t>
            </a:r>
            <a:r>
              <a:rPr lang="zh-TW" altLang="en-US" sz="2800" b="1" u="sng" dirty="0">
                <a:solidFill>
                  <a:srgbClr val="FFFF00"/>
                </a:solidFill>
              </a:rPr>
              <a:t>另外</a:t>
            </a:r>
            <a:r>
              <a:rPr lang="zh-TW" altLang="en-US" sz="2800" dirty="0">
                <a:solidFill>
                  <a:schemeClr val="bg1"/>
                </a:solidFill>
              </a:rPr>
              <a:t>賜給你們</a:t>
            </a:r>
            <a:r>
              <a:rPr lang="zh-TW" altLang="en-US" sz="2800" b="1" u="sng" dirty="0">
                <a:solidFill>
                  <a:srgbClr val="FFFF00"/>
                </a:solidFill>
              </a:rPr>
              <a:t>一位保惠師</a:t>
            </a:r>
            <a:r>
              <a:rPr lang="zh-TW" altLang="en-US" sz="2800" dirty="0" smtClean="0">
                <a:solidFill>
                  <a:schemeClr val="bg1"/>
                </a:solidFill>
              </a:rPr>
              <a:t>、叫</a:t>
            </a:r>
            <a:r>
              <a:rPr lang="zh-TW" altLang="en-US" sz="2800" dirty="0">
                <a:solidFill>
                  <a:schemeClr val="bg1"/>
                </a:solidFill>
              </a:rPr>
              <a:t>他永遠與你們同在</a:t>
            </a:r>
            <a:r>
              <a:rPr lang="en-US" sz="2800" dirty="0">
                <a:solidFill>
                  <a:schemeClr val="bg1"/>
                </a:solidFill>
              </a:rPr>
              <a:t>); </a:t>
            </a:r>
            <a:r>
              <a:rPr lang="en-US" sz="2800" b="1" dirty="0" smtClean="0">
                <a:solidFill>
                  <a:srgbClr val="FFFF00"/>
                </a:solidFill>
              </a:rPr>
              <a:t>14:26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但</a:t>
            </a:r>
            <a:r>
              <a:rPr lang="zh-TW" altLang="en-US" sz="2800" b="1" dirty="0">
                <a:solidFill>
                  <a:srgbClr val="FFFF00"/>
                </a:solidFill>
              </a:rPr>
              <a:t>保惠師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就是父因我的名所要差來的聖靈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他要將一切的事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指教你們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並且要叫你們想起我對你們所說的一切話</a:t>
            </a:r>
            <a:r>
              <a:rPr lang="en-US" sz="2800" dirty="0">
                <a:solidFill>
                  <a:schemeClr val="bg1"/>
                </a:solidFill>
              </a:rPr>
              <a:t>); </a:t>
            </a:r>
            <a:r>
              <a:rPr lang="en-US" sz="2800" b="1" dirty="0">
                <a:solidFill>
                  <a:srgbClr val="FFFF00"/>
                </a:solidFill>
              </a:rPr>
              <a:t>15:26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但我要從父那裡差</a:t>
            </a:r>
            <a:r>
              <a:rPr lang="zh-TW" altLang="en-US" sz="2800" b="1" dirty="0">
                <a:solidFill>
                  <a:srgbClr val="FFFF00"/>
                </a:solidFill>
              </a:rPr>
              <a:t>保惠師</a:t>
            </a:r>
            <a:r>
              <a:rPr lang="zh-TW" altLang="en-US" sz="2800" dirty="0">
                <a:solidFill>
                  <a:schemeClr val="bg1"/>
                </a:solidFill>
              </a:rPr>
              <a:t>來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就是從父出來真理的聖靈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他來了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就要為我作見證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  <a:r>
              <a:rPr lang="en-US" sz="2800" b="1" dirty="0"/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1 </a:t>
            </a:r>
            <a:r>
              <a:rPr lang="en-US" sz="2800" b="1" dirty="0">
                <a:solidFill>
                  <a:srgbClr val="FFFF00"/>
                </a:solidFill>
              </a:rPr>
              <a:t>John 2:1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我小子們哪、我將這些話寫給你們、是要叫你們不犯罪。若有人犯罪、在父那裡我們有一位</a:t>
            </a:r>
            <a:r>
              <a:rPr lang="zh-TW" altLang="en-US" sz="2800" b="1" u="sng" dirty="0">
                <a:solidFill>
                  <a:srgbClr val="FFFF00"/>
                </a:solidFill>
              </a:rPr>
              <a:t>中保</a:t>
            </a:r>
            <a:r>
              <a:rPr lang="zh-TW" altLang="en-US" sz="2800" dirty="0">
                <a:solidFill>
                  <a:schemeClr val="bg1"/>
                </a:solidFill>
              </a:rPr>
              <a:t>、就是那義者耶穌基督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</a:p>
          <a:p>
            <a:endParaRPr lang="en-US" altLang="zh-TW" sz="800" dirty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39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480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</a:rPr>
              <a:t>                         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靈指證世界</a:t>
            </a:r>
            <a:r>
              <a:rPr lang="zh-TW" altLang="en-US" sz="3600" b="1" dirty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(John 16:</a:t>
            </a:r>
            <a:r>
              <a:rPr lang="en-US" sz="3600" b="1" dirty="0" smtClean="0">
                <a:solidFill>
                  <a:srgbClr val="FFFF00"/>
                </a:solidFill>
              </a:rPr>
              <a:t>8-11</a:t>
            </a:r>
            <a:r>
              <a:rPr lang="en-US" sz="3600" dirty="0" smtClean="0">
                <a:solidFill>
                  <a:srgbClr val="FFFF00"/>
                </a:solidFill>
              </a:rPr>
              <a:t>)</a:t>
            </a:r>
            <a:endParaRPr lang="en-US" sz="1100" dirty="0" smtClean="0">
              <a:solidFill>
                <a:srgbClr val="FFFF00"/>
              </a:solidFill>
            </a:endParaRPr>
          </a:p>
          <a:p>
            <a:endParaRPr lang="en-US" sz="1100" dirty="0" smtClean="0">
              <a:solidFill>
                <a:srgbClr val="FFFF00"/>
              </a:solidFill>
            </a:endParaRPr>
          </a:p>
          <a:p>
            <a:r>
              <a:rPr lang="en-US" altLang="zh-TW" sz="2800" dirty="0" smtClean="0">
                <a:solidFill>
                  <a:srgbClr val="FFFF00"/>
                </a:solidFill>
              </a:rPr>
              <a:t>John 16:8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  <a:r>
              <a:rPr lang="en-US" sz="2800" baseline="30000" dirty="0" smtClean="0">
                <a:solidFill>
                  <a:schemeClr val="bg1"/>
                </a:solidFill>
              </a:rPr>
              <a:t>NKJ </a:t>
            </a:r>
            <a:r>
              <a:rPr lang="en-US" sz="2800" dirty="0">
                <a:solidFill>
                  <a:schemeClr val="bg1"/>
                </a:solidFill>
              </a:rPr>
              <a:t>And when He has come, </a:t>
            </a:r>
            <a:r>
              <a:rPr lang="en-US" sz="2800" b="1" dirty="0">
                <a:solidFill>
                  <a:srgbClr val="FFFF00"/>
                </a:solidFill>
              </a:rPr>
              <a:t>He will convict the world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                    </a:t>
            </a:r>
            <a:r>
              <a:rPr lang="en-US" sz="2800" dirty="0" smtClean="0">
                <a:solidFill>
                  <a:schemeClr val="bg1"/>
                </a:solidFill>
              </a:rPr>
              <a:t>of </a:t>
            </a:r>
            <a:r>
              <a:rPr lang="en-US" sz="2800" dirty="0">
                <a:solidFill>
                  <a:schemeClr val="bg1"/>
                </a:solidFill>
              </a:rPr>
              <a:t>sin, and of righteousness, and of judgment: 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sz="2800" dirty="0">
                <a:solidFill>
                  <a:schemeClr val="bg1"/>
                </a:solidFill>
              </a:rPr>
              <a:t>他既來了、</a:t>
            </a:r>
            <a:r>
              <a:rPr lang="zh-TW" altLang="en-US" sz="2800" b="1" u="sng" dirty="0">
                <a:solidFill>
                  <a:srgbClr val="FFFF00"/>
                </a:solidFill>
              </a:rPr>
              <a:t>就要叫世人</a:t>
            </a:r>
            <a:r>
              <a:rPr lang="zh-TW" altLang="en-US" sz="2800" dirty="0">
                <a:solidFill>
                  <a:schemeClr val="bg1"/>
                </a:solidFill>
              </a:rPr>
              <a:t>為罪、為義、為審判、</a:t>
            </a:r>
            <a:r>
              <a:rPr lang="zh-TW" altLang="en-US" sz="2800" b="1" u="sng" dirty="0">
                <a:solidFill>
                  <a:srgbClr val="FFFF00"/>
                </a:solidFill>
              </a:rPr>
              <a:t>自己責備自己</a:t>
            </a:r>
            <a:r>
              <a:rPr lang="zh-TW" altLang="en-US" sz="2800" dirty="0">
                <a:solidFill>
                  <a:schemeClr val="bg1"/>
                </a:solidFill>
              </a:rPr>
              <a:t>．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aseline="30000" dirty="0">
                <a:solidFill>
                  <a:schemeClr val="bg1"/>
                </a:solidFill>
              </a:rPr>
              <a:t>CNV </a:t>
            </a:r>
            <a:r>
              <a:rPr lang="zh-TW" altLang="en-US" sz="2800" dirty="0">
                <a:solidFill>
                  <a:schemeClr val="bg1"/>
                </a:solidFill>
              </a:rPr>
              <a:t>他來了，</a:t>
            </a:r>
            <a:r>
              <a:rPr lang="zh-TW" altLang="en-US" sz="2800" b="1" u="sng" dirty="0">
                <a:solidFill>
                  <a:srgbClr val="FFFF00"/>
                </a:solidFill>
              </a:rPr>
              <a:t>就要</a:t>
            </a:r>
            <a:r>
              <a:rPr lang="zh-TW" altLang="en-US" sz="2800" dirty="0">
                <a:solidFill>
                  <a:schemeClr val="bg1"/>
                </a:solidFill>
              </a:rPr>
              <a:t>在罪、在義、在審判各方面</a:t>
            </a:r>
            <a:r>
              <a:rPr lang="zh-TW" altLang="en-US" sz="2800" b="1" u="sng" dirty="0">
                <a:solidFill>
                  <a:srgbClr val="FFFF00"/>
                </a:solidFill>
              </a:rPr>
              <a:t>指證世人的</a:t>
            </a:r>
            <a:r>
              <a:rPr lang="zh-TW" altLang="en-US" sz="2800" b="1" u="sng" dirty="0" smtClean="0">
                <a:solidFill>
                  <a:srgbClr val="FFFF00"/>
                </a:solidFill>
              </a:rPr>
              <a:t>罪</a:t>
            </a:r>
            <a:endParaRPr lang="en-US" altLang="zh-TW" sz="2800" b="1" u="sng" dirty="0" smtClean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                                                  ( </a:t>
            </a:r>
            <a:r>
              <a:rPr lang="en-US" sz="3200" dirty="0" err="1">
                <a:solidFill>
                  <a:srgbClr val="FFFF00"/>
                </a:solidFill>
                <a:latin typeface="Bwgrkl" pitchFamily="2" charset="0"/>
              </a:rPr>
              <a:t>evkei</a:t>
            </a:r>
            <a:r>
              <a:rPr lang="en-US" sz="3200" dirty="0">
                <a:solidFill>
                  <a:srgbClr val="FFFF00"/>
                </a:solidFill>
                <a:latin typeface="Bwgrkl" pitchFamily="2" charset="0"/>
              </a:rPr>
              <a:t>/</a:t>
            </a:r>
            <a:r>
              <a:rPr lang="en-US" sz="3200" dirty="0" err="1">
                <a:solidFill>
                  <a:srgbClr val="FFFF00"/>
                </a:solidFill>
                <a:latin typeface="Bwgrkl" pitchFamily="2" charset="0"/>
              </a:rPr>
              <a:t>noj</a:t>
            </a:r>
            <a:r>
              <a:rPr lang="en-US" sz="3200" dirty="0">
                <a:solidFill>
                  <a:srgbClr val="FFFF00"/>
                </a:solidFill>
                <a:latin typeface="Bwgrkl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Bwgrkl" pitchFamily="2" charset="0"/>
              </a:rPr>
              <a:t>evle,gxei</a:t>
            </a:r>
            <a:r>
              <a:rPr lang="en-US" sz="3200" dirty="0">
                <a:solidFill>
                  <a:srgbClr val="FFFF00"/>
                </a:solidFill>
                <a:latin typeface="Bwgrkl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Bwgrkl" pitchFamily="2" charset="0"/>
              </a:rPr>
              <a:t>to.n</a:t>
            </a:r>
            <a:r>
              <a:rPr lang="en-US" sz="3200" dirty="0">
                <a:solidFill>
                  <a:srgbClr val="FFFF00"/>
                </a:solidFill>
                <a:latin typeface="Bwgrkl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Bwgrkl" pitchFamily="2" charset="0"/>
              </a:rPr>
              <a:t>ko,smon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          *The </a:t>
            </a:r>
            <a:r>
              <a:rPr lang="en-US" sz="2800" dirty="0">
                <a:solidFill>
                  <a:schemeClr val="bg1"/>
                </a:solidFill>
              </a:rPr>
              <a:t>Greek verb </a:t>
            </a:r>
            <a:r>
              <a:rPr lang="el-GR" sz="2800" b="1" dirty="0">
                <a:solidFill>
                  <a:srgbClr val="FFFF00"/>
                </a:solidFill>
              </a:rPr>
              <a:t>ἐλέγχω</a:t>
            </a:r>
            <a:r>
              <a:rPr lang="en-US" sz="2800" dirty="0">
                <a:solidFill>
                  <a:schemeClr val="bg1"/>
                </a:solidFill>
              </a:rPr>
              <a:t> means ‘</a:t>
            </a:r>
            <a:r>
              <a:rPr lang="en-US" sz="2800" i="1" dirty="0">
                <a:solidFill>
                  <a:schemeClr val="bg1"/>
                </a:solidFill>
              </a:rPr>
              <a:t>bring to light, expose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i="1" dirty="0">
                <a:solidFill>
                  <a:schemeClr val="bg1"/>
                </a:solidFill>
              </a:rPr>
              <a:t>convince, convict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  <a:r>
              <a:rPr lang="en-US" sz="2800" i="1" dirty="0">
                <a:solidFill>
                  <a:schemeClr val="bg1"/>
                </a:solidFill>
              </a:rPr>
              <a:t>reprove, correct</a:t>
            </a:r>
            <a:r>
              <a:rPr lang="en-US" sz="2800" dirty="0">
                <a:solidFill>
                  <a:schemeClr val="bg1"/>
                </a:solidFill>
              </a:rPr>
              <a:t>’. The verb occurs 3 times in the Gospel of John (3:20; 8:46; 16:8), among 17 times of the NT.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rgbClr val="FFFF00"/>
                </a:solidFill>
              </a:rPr>
              <a:t>	</a:t>
            </a:r>
            <a:r>
              <a:rPr lang="en-US" sz="2600" dirty="0" smtClean="0">
                <a:solidFill>
                  <a:srgbClr val="FFFF00"/>
                </a:solidFill>
              </a:rPr>
              <a:t>Cf</a:t>
            </a:r>
            <a:r>
              <a:rPr lang="en-US" sz="2600" dirty="0">
                <a:solidFill>
                  <a:srgbClr val="FFFF00"/>
                </a:solidFill>
              </a:rPr>
              <a:t>. </a:t>
            </a:r>
            <a:r>
              <a:rPr lang="en-US" sz="2600" b="1" dirty="0">
                <a:solidFill>
                  <a:srgbClr val="FFFF00"/>
                </a:solidFill>
              </a:rPr>
              <a:t>John 3:20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</a:rPr>
              <a:t>凡</a:t>
            </a:r>
            <a:r>
              <a:rPr lang="zh-TW" altLang="en-US" sz="2600" dirty="0">
                <a:solidFill>
                  <a:schemeClr val="bg1"/>
                </a:solidFill>
              </a:rPr>
              <a:t>作惡的便恨光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並不來就光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恐怕他的行為受</a:t>
            </a:r>
            <a:r>
              <a:rPr lang="zh-TW" altLang="en-US" sz="2600" b="1" u="sng" dirty="0">
                <a:solidFill>
                  <a:srgbClr val="FFFF00"/>
                </a:solidFill>
              </a:rPr>
              <a:t>責備</a:t>
            </a:r>
            <a:r>
              <a:rPr lang="en-US" sz="2600" dirty="0">
                <a:solidFill>
                  <a:schemeClr val="bg1"/>
                </a:solidFill>
              </a:rPr>
              <a:t>); </a:t>
            </a:r>
            <a:r>
              <a:rPr lang="en-US" sz="2600" b="1" dirty="0">
                <a:solidFill>
                  <a:srgbClr val="FFFF00"/>
                </a:solidFill>
              </a:rPr>
              <a:t>8:46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zh-TW" altLang="en-US" sz="2600" dirty="0">
                <a:solidFill>
                  <a:schemeClr val="bg1"/>
                </a:solidFill>
              </a:rPr>
              <a:t>你們中間誰能</a:t>
            </a:r>
            <a:r>
              <a:rPr lang="zh-TW" altLang="en-US" sz="2600" b="1" u="sng" dirty="0">
                <a:solidFill>
                  <a:srgbClr val="FFFF00"/>
                </a:solidFill>
              </a:rPr>
              <a:t>指證</a:t>
            </a:r>
            <a:r>
              <a:rPr lang="zh-TW" altLang="en-US" sz="2600" dirty="0">
                <a:solidFill>
                  <a:schemeClr val="bg1"/>
                </a:solidFill>
              </a:rPr>
              <a:t>我有罪呢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  <a:r>
              <a:rPr lang="zh-TW" altLang="en-US" sz="2600" dirty="0">
                <a:solidFill>
                  <a:schemeClr val="bg1"/>
                </a:solidFill>
              </a:rPr>
              <a:t>我既然將真理告訴你們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為甚麼不信我呢</a:t>
            </a:r>
            <a:r>
              <a:rPr lang="en-US" sz="2600" dirty="0">
                <a:solidFill>
                  <a:schemeClr val="bg1"/>
                </a:solidFill>
              </a:rPr>
              <a:t>); </a:t>
            </a:r>
            <a:r>
              <a:rPr lang="en-US" sz="2600" b="1" dirty="0">
                <a:solidFill>
                  <a:srgbClr val="FFFF00"/>
                </a:solidFill>
              </a:rPr>
              <a:t>1 Corinthians 14:24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</a:rPr>
              <a:t>若都作先知講道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偶然有不信的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或是不通方言的人進來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就被眾人</a:t>
            </a:r>
            <a:r>
              <a:rPr lang="zh-TW" altLang="en-US" sz="2600" b="1" u="sng" dirty="0">
                <a:solidFill>
                  <a:srgbClr val="FFFF00"/>
                </a:solidFill>
              </a:rPr>
              <a:t>勸醒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被眾人審明</a:t>
            </a:r>
            <a:r>
              <a:rPr lang="en-US" sz="2600" dirty="0" smtClean="0">
                <a:solidFill>
                  <a:schemeClr val="bg1"/>
                </a:solidFill>
              </a:rPr>
              <a:t>); </a:t>
            </a:r>
            <a:r>
              <a:rPr lang="en-US" sz="2600" b="1" dirty="0" smtClean="0">
                <a:solidFill>
                  <a:srgbClr val="FFFF00"/>
                </a:solidFill>
              </a:rPr>
              <a:t>Revelation </a:t>
            </a:r>
            <a:r>
              <a:rPr lang="en-US" sz="2600" b="1" dirty="0">
                <a:solidFill>
                  <a:srgbClr val="FFFF00"/>
                </a:solidFill>
              </a:rPr>
              <a:t>3:19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</a:rPr>
              <a:t>凡我所疼愛的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我就</a:t>
            </a:r>
            <a:r>
              <a:rPr lang="zh-TW" altLang="en-US" sz="2600" b="1" u="sng" dirty="0">
                <a:solidFill>
                  <a:srgbClr val="FFFF00"/>
                </a:solidFill>
              </a:rPr>
              <a:t>責備</a:t>
            </a:r>
            <a:r>
              <a:rPr lang="zh-TW" altLang="en-US" sz="2600" dirty="0">
                <a:solidFill>
                  <a:schemeClr val="bg1"/>
                </a:solidFill>
              </a:rPr>
              <a:t>管教他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  <a:r>
              <a:rPr lang="zh-TW" altLang="en-US" sz="2600" dirty="0">
                <a:solidFill>
                  <a:schemeClr val="bg1"/>
                </a:solidFill>
              </a:rPr>
              <a:t>所以你要發熱心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  <a:r>
              <a:rPr lang="zh-TW" altLang="en-US" sz="2600" dirty="0">
                <a:solidFill>
                  <a:schemeClr val="bg1"/>
                </a:solidFill>
              </a:rPr>
              <a:t>也要悔改</a:t>
            </a:r>
            <a:r>
              <a:rPr lang="en-US" sz="2600" dirty="0" smtClean="0">
                <a:solidFill>
                  <a:schemeClr val="bg1"/>
                </a:solidFill>
              </a:rPr>
              <a:t>).</a:t>
            </a:r>
          </a:p>
          <a:p>
            <a:endParaRPr lang="en-US" altLang="zh-TW" sz="1200" dirty="0" smtClean="0">
              <a:solidFill>
                <a:schemeClr val="bg1"/>
              </a:solidFill>
            </a:endParaRPr>
          </a:p>
          <a:p>
            <a:endParaRPr lang="en-US" altLang="zh-TW" sz="1200" dirty="0" smtClean="0">
              <a:solidFill>
                <a:schemeClr val="bg1"/>
              </a:solidFill>
            </a:endParaRPr>
          </a:p>
          <a:p>
            <a:endParaRPr lang="en-US" altLang="zh-TW" sz="1200" dirty="0">
              <a:solidFill>
                <a:schemeClr val="bg1"/>
              </a:solidFill>
            </a:endParaRPr>
          </a:p>
          <a:p>
            <a:endParaRPr lang="en-US" altLang="zh-TW" sz="1200" dirty="0" smtClean="0">
              <a:solidFill>
                <a:schemeClr val="bg1"/>
              </a:solidFill>
            </a:endParaRPr>
          </a:p>
          <a:p>
            <a:endParaRPr lang="en-US" altLang="zh-TW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58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480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800" b="1" dirty="0" smtClean="0">
                <a:solidFill>
                  <a:schemeClr val="bg1"/>
                </a:solidFill>
                <a:latin typeface="+mn-ea"/>
              </a:rPr>
              <a:t>     </a:t>
            </a:r>
            <a:r>
              <a:rPr lang="zh-TW" altLang="en-US" sz="3600" dirty="0" smtClean="0">
                <a:solidFill>
                  <a:schemeClr val="bg1"/>
                </a:solidFill>
              </a:rPr>
              <a:t>             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聖靈指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證世界</a:t>
            </a:r>
            <a:r>
              <a:rPr lang="zh-TW" altLang="en-US" sz="3600" b="1" dirty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(John 16:</a:t>
            </a:r>
            <a:r>
              <a:rPr lang="en-US" sz="3600" b="1" dirty="0" smtClean="0">
                <a:solidFill>
                  <a:srgbClr val="FFFF00"/>
                </a:solidFill>
              </a:rPr>
              <a:t>8-11</a:t>
            </a:r>
            <a:r>
              <a:rPr lang="en-US" sz="3600" dirty="0" smtClean="0">
                <a:solidFill>
                  <a:srgbClr val="FFFF00"/>
                </a:solidFill>
              </a:rPr>
              <a:t>)</a:t>
            </a:r>
            <a:endParaRPr lang="en-US" sz="1100" dirty="0" smtClean="0">
              <a:solidFill>
                <a:srgbClr val="FFFF00"/>
              </a:solidFill>
            </a:endParaRPr>
          </a:p>
          <a:p>
            <a:endParaRPr lang="en-US" sz="1100" dirty="0" smtClean="0">
              <a:solidFill>
                <a:srgbClr val="FFFF00"/>
              </a:solidFill>
            </a:endParaRPr>
          </a:p>
          <a:p>
            <a:r>
              <a:rPr lang="en-US" sz="3000" b="1" dirty="0" smtClean="0">
                <a:solidFill>
                  <a:srgbClr val="FFFF00"/>
                </a:solidFill>
              </a:rPr>
              <a:t>-</a:t>
            </a:r>
            <a:r>
              <a:rPr lang="zh-TW" altLang="en-US" sz="3000" b="1" dirty="0">
                <a:solidFill>
                  <a:srgbClr val="FFFF00"/>
                </a:solidFill>
              </a:rPr>
              <a:t>在罪方</a:t>
            </a:r>
            <a:r>
              <a:rPr lang="zh-TW" altLang="en-US" sz="3000" b="1" dirty="0" smtClean="0">
                <a:solidFill>
                  <a:srgbClr val="FFFF00"/>
                </a:solidFill>
              </a:rPr>
              <a:t>面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n-US" sz="3000" b="1" dirty="0">
                <a:solidFill>
                  <a:srgbClr val="FFFF00"/>
                </a:solidFill>
              </a:rPr>
              <a:t>16:9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chemeClr val="bg1"/>
                </a:solidFill>
              </a:rPr>
              <a:t>(</a:t>
            </a:r>
            <a:r>
              <a:rPr lang="el-GR" sz="3000" dirty="0" smtClean="0">
                <a:solidFill>
                  <a:srgbClr val="FFFF00"/>
                </a:solidFill>
              </a:rPr>
              <a:t>ἁμαρτίας</a:t>
            </a:r>
            <a:r>
              <a:rPr lang="en-US" sz="3000" dirty="0">
                <a:solidFill>
                  <a:schemeClr val="bg1"/>
                </a:solidFill>
              </a:rPr>
              <a:t>) </a:t>
            </a:r>
            <a:r>
              <a:rPr lang="zh-TW" altLang="en-US" sz="3000" dirty="0" smtClean="0">
                <a:solidFill>
                  <a:schemeClr val="bg1"/>
                </a:solidFill>
              </a:rPr>
              <a:t>為</a:t>
            </a:r>
            <a:r>
              <a:rPr lang="zh-TW" altLang="en-US" sz="3000" b="1" u="sng" dirty="0">
                <a:solidFill>
                  <a:srgbClr val="FFFF00"/>
                </a:solidFill>
              </a:rPr>
              <a:t>罪</a:t>
            </a:r>
            <a:r>
              <a:rPr lang="en-US" sz="3000" dirty="0">
                <a:solidFill>
                  <a:schemeClr val="bg1"/>
                </a:solidFill>
              </a:rPr>
              <a:t>,</a:t>
            </a:r>
            <a:r>
              <a:rPr lang="zh-TW" altLang="en-US" sz="3000" dirty="0">
                <a:solidFill>
                  <a:schemeClr val="bg1"/>
                </a:solidFill>
              </a:rPr>
              <a:t>是因他們不信我</a:t>
            </a:r>
            <a:r>
              <a:rPr lang="zh-TW" altLang="en-US" sz="3000" dirty="0" smtClean="0">
                <a:solidFill>
                  <a:schemeClr val="bg1"/>
                </a:solidFill>
              </a:rPr>
              <a:t>．</a:t>
            </a:r>
            <a:endParaRPr lang="en-US" altLang="zh-TW" sz="3000" dirty="0" smtClean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rgbClr val="FFFF00"/>
                </a:solidFill>
              </a:rPr>
              <a:t>-</a:t>
            </a:r>
            <a:r>
              <a:rPr lang="zh-TW" altLang="en-US" sz="3000" b="1" dirty="0">
                <a:solidFill>
                  <a:srgbClr val="FFFF00"/>
                </a:solidFill>
              </a:rPr>
              <a:t>在義方</a:t>
            </a:r>
            <a:r>
              <a:rPr lang="zh-TW" altLang="en-US" sz="3000" b="1" dirty="0" smtClean="0">
                <a:solidFill>
                  <a:srgbClr val="FFFF00"/>
                </a:solidFill>
              </a:rPr>
              <a:t>面</a:t>
            </a:r>
            <a:r>
              <a:rPr lang="en-US" altLang="zh-TW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16:10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zh-TW" altLang="en-US" sz="3000" dirty="0">
                <a:solidFill>
                  <a:schemeClr val="bg1"/>
                </a:solidFill>
              </a:rPr>
              <a:t>為</a:t>
            </a:r>
            <a:r>
              <a:rPr lang="zh-TW" altLang="en-US" sz="3000" b="1" u="sng" dirty="0">
                <a:solidFill>
                  <a:srgbClr val="FFFF00"/>
                </a:solidFill>
              </a:rPr>
              <a:t>義</a:t>
            </a:r>
            <a:r>
              <a:rPr lang="en-US" sz="3000" dirty="0">
                <a:solidFill>
                  <a:schemeClr val="bg1"/>
                </a:solidFill>
              </a:rPr>
              <a:t>,</a:t>
            </a:r>
            <a:r>
              <a:rPr lang="zh-TW" altLang="en-US" sz="3000" dirty="0">
                <a:solidFill>
                  <a:schemeClr val="bg1"/>
                </a:solidFill>
              </a:rPr>
              <a:t>是因我往父那裡去</a:t>
            </a:r>
            <a:r>
              <a:rPr lang="en-US" sz="3000" dirty="0">
                <a:solidFill>
                  <a:schemeClr val="bg1"/>
                </a:solidFill>
              </a:rPr>
              <a:t>,</a:t>
            </a:r>
            <a:r>
              <a:rPr lang="zh-TW" altLang="en-US" sz="3000" dirty="0">
                <a:solidFill>
                  <a:schemeClr val="bg1"/>
                </a:solidFill>
              </a:rPr>
              <a:t>你們就不再見我</a:t>
            </a:r>
            <a:r>
              <a:rPr lang="en-US" sz="3000" dirty="0">
                <a:solidFill>
                  <a:schemeClr val="bg1"/>
                </a:solidFill>
              </a:rPr>
              <a:t>.</a:t>
            </a:r>
          </a:p>
          <a:p>
            <a:r>
              <a:rPr lang="en-US" sz="3000" b="1" dirty="0">
                <a:solidFill>
                  <a:srgbClr val="FFFF00"/>
                </a:solidFill>
              </a:rPr>
              <a:t>-</a:t>
            </a:r>
            <a:r>
              <a:rPr lang="zh-TW" altLang="en-US" sz="3000" b="1" dirty="0">
                <a:solidFill>
                  <a:srgbClr val="FFFF00"/>
                </a:solidFill>
              </a:rPr>
              <a:t>在審判方</a:t>
            </a:r>
            <a:r>
              <a:rPr lang="zh-TW" altLang="en-US" sz="3000" b="1" dirty="0" smtClean="0">
                <a:solidFill>
                  <a:srgbClr val="FFFF00"/>
                </a:solidFill>
              </a:rPr>
              <a:t>面 </a:t>
            </a:r>
            <a:r>
              <a:rPr lang="en-US" sz="3000" b="1" dirty="0" smtClean="0">
                <a:solidFill>
                  <a:srgbClr val="FFFF00"/>
                </a:solidFill>
              </a:rPr>
              <a:t>16:11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zh-TW" altLang="en-US" sz="3000" b="1" dirty="0" smtClean="0">
                <a:solidFill>
                  <a:schemeClr val="bg1"/>
                </a:solidFill>
              </a:rPr>
              <a:t>為</a:t>
            </a:r>
            <a:r>
              <a:rPr lang="zh-TW" altLang="en-US" sz="3000" b="1" dirty="0">
                <a:solidFill>
                  <a:srgbClr val="FFFF00"/>
                </a:solidFill>
              </a:rPr>
              <a:t>審判</a:t>
            </a:r>
            <a:r>
              <a:rPr lang="en-US" sz="3000" dirty="0">
                <a:solidFill>
                  <a:schemeClr val="bg1"/>
                </a:solidFill>
              </a:rPr>
              <a:t>,</a:t>
            </a:r>
            <a:r>
              <a:rPr lang="zh-TW" altLang="en-US" sz="3000" dirty="0">
                <a:solidFill>
                  <a:schemeClr val="bg1"/>
                </a:solidFill>
              </a:rPr>
              <a:t>是因這</a:t>
            </a:r>
            <a:r>
              <a:rPr lang="zh-TW" altLang="en-US" sz="3000" b="1" dirty="0">
                <a:solidFill>
                  <a:srgbClr val="FFFF00"/>
                </a:solidFill>
              </a:rPr>
              <a:t>世界的王</a:t>
            </a:r>
            <a:r>
              <a:rPr lang="zh-TW" altLang="en-US" sz="3000" dirty="0">
                <a:solidFill>
                  <a:schemeClr val="bg1"/>
                </a:solidFill>
              </a:rPr>
              <a:t>受了</a:t>
            </a:r>
            <a:r>
              <a:rPr lang="zh-TW" altLang="en-US" sz="3000" b="1" dirty="0">
                <a:solidFill>
                  <a:srgbClr val="FFFF00"/>
                </a:solidFill>
              </a:rPr>
              <a:t>審判</a:t>
            </a:r>
            <a:r>
              <a:rPr lang="en-US" sz="3000" dirty="0">
                <a:solidFill>
                  <a:schemeClr val="bg1"/>
                </a:solidFill>
              </a:rPr>
              <a:t>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  </a:t>
            </a:r>
            <a:r>
              <a:rPr lang="en-US" sz="3000" b="1" dirty="0" smtClean="0">
                <a:solidFill>
                  <a:schemeClr val="bg1"/>
                </a:solidFill>
              </a:rPr>
              <a:t>*</a:t>
            </a:r>
            <a:r>
              <a:rPr lang="en-US" sz="3000" b="1" dirty="0" smtClean="0">
                <a:solidFill>
                  <a:srgbClr val="FFFF00"/>
                </a:solidFill>
              </a:rPr>
              <a:t>John </a:t>
            </a:r>
            <a:r>
              <a:rPr lang="en-US" sz="3000" b="1" dirty="0">
                <a:solidFill>
                  <a:srgbClr val="FFFF00"/>
                </a:solidFill>
              </a:rPr>
              <a:t>12:31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(</a:t>
            </a:r>
            <a:r>
              <a:rPr lang="zh-TW" altLang="en-US" sz="3000" dirty="0">
                <a:solidFill>
                  <a:schemeClr val="bg1"/>
                </a:solidFill>
              </a:rPr>
              <a:t>現在這世界受審判</a:t>
            </a:r>
            <a:r>
              <a:rPr lang="en-US" sz="3000" dirty="0">
                <a:solidFill>
                  <a:schemeClr val="bg1"/>
                </a:solidFill>
              </a:rPr>
              <a:t>.</a:t>
            </a:r>
            <a:r>
              <a:rPr lang="zh-TW" altLang="en-US" sz="3000" b="1" u="sng" dirty="0">
                <a:solidFill>
                  <a:srgbClr val="FFFF00"/>
                </a:solidFill>
              </a:rPr>
              <a:t>這世界的王</a:t>
            </a:r>
            <a:r>
              <a:rPr lang="zh-TW" altLang="en-US" sz="3000" dirty="0">
                <a:solidFill>
                  <a:schemeClr val="bg1"/>
                </a:solidFill>
              </a:rPr>
              <a:t>要被趕出去</a:t>
            </a:r>
            <a:r>
              <a:rPr lang="en-US" sz="3000" dirty="0">
                <a:solidFill>
                  <a:schemeClr val="bg1"/>
                </a:solidFill>
              </a:rPr>
              <a:t>); </a:t>
            </a:r>
            <a:r>
              <a:rPr lang="en-US" sz="3000" b="1" dirty="0" smtClean="0">
                <a:solidFill>
                  <a:srgbClr val="FFFF00"/>
                </a:solidFill>
              </a:rPr>
              <a:t>14:30 </a:t>
            </a:r>
            <a:r>
              <a:rPr lang="en-US" sz="3000" dirty="0" smtClean="0">
                <a:solidFill>
                  <a:schemeClr val="bg1"/>
                </a:solidFill>
              </a:rPr>
              <a:t>(</a:t>
            </a:r>
            <a:r>
              <a:rPr lang="zh-TW" altLang="en-US" sz="3000" dirty="0">
                <a:solidFill>
                  <a:schemeClr val="bg1"/>
                </a:solidFill>
              </a:rPr>
              <a:t>以後我不再和你們多說話、因為</a:t>
            </a:r>
            <a:r>
              <a:rPr lang="zh-TW" altLang="en-US" sz="3000" b="1" u="sng" dirty="0">
                <a:solidFill>
                  <a:schemeClr val="bg1"/>
                </a:solidFill>
              </a:rPr>
              <a:t>這世界的王</a:t>
            </a:r>
            <a:r>
              <a:rPr lang="zh-TW" altLang="en-US" sz="3000" dirty="0">
                <a:solidFill>
                  <a:schemeClr val="bg1"/>
                </a:solidFill>
              </a:rPr>
              <a:t>將到．他在我裡面是毫無所有</a:t>
            </a:r>
            <a:r>
              <a:rPr lang="en-US" sz="3000" dirty="0">
                <a:solidFill>
                  <a:schemeClr val="bg1"/>
                </a:solidFill>
              </a:rPr>
              <a:t>)</a:t>
            </a:r>
            <a:r>
              <a:rPr lang="en-US" sz="3000" b="1" dirty="0">
                <a:solidFill>
                  <a:schemeClr val="bg1"/>
                </a:solidFill>
              </a:rPr>
              <a:t>; </a:t>
            </a:r>
            <a:r>
              <a:rPr lang="en-US" sz="3000" b="1" dirty="0">
                <a:solidFill>
                  <a:srgbClr val="FFFF00"/>
                </a:solidFill>
              </a:rPr>
              <a:t>16:11</a:t>
            </a:r>
            <a:r>
              <a:rPr lang="en-US" sz="3000" dirty="0">
                <a:solidFill>
                  <a:schemeClr val="bg1"/>
                </a:solidFill>
              </a:rPr>
              <a:t>. In the temptations, Satan claims power over the world and offers to share it with Jesus (</a:t>
            </a:r>
            <a:r>
              <a:rPr lang="en-US" sz="3000" dirty="0">
                <a:solidFill>
                  <a:srgbClr val="FFFF00"/>
                </a:solidFill>
              </a:rPr>
              <a:t>Matthew 4:8-10; Luke 4:5-8</a:t>
            </a:r>
            <a:r>
              <a:rPr lang="en-US" sz="3000" dirty="0">
                <a:solidFill>
                  <a:schemeClr val="bg1"/>
                </a:solidFill>
              </a:rPr>
              <a:t>). Jesus did not deny Satan's power then, but here proclaims final victory over him. Cf. </a:t>
            </a:r>
            <a:r>
              <a:rPr lang="en-US" sz="3000" b="1" dirty="0">
                <a:solidFill>
                  <a:srgbClr val="FFFF00"/>
                </a:solidFill>
              </a:rPr>
              <a:t>1 John 3:8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(</a:t>
            </a:r>
            <a:r>
              <a:rPr lang="zh-TW" altLang="en-US" sz="3000" dirty="0">
                <a:solidFill>
                  <a:schemeClr val="bg1"/>
                </a:solidFill>
              </a:rPr>
              <a:t>犯罪的是屬魔鬼、因為魔鬼從起初就犯罪。</a:t>
            </a:r>
            <a:r>
              <a:rPr lang="zh-TW" altLang="en-US" sz="3000" b="1" u="sng" dirty="0">
                <a:solidFill>
                  <a:srgbClr val="FFFF00"/>
                </a:solidFill>
              </a:rPr>
              <a:t>神的兒子顯現出來、為要除滅魔鬼的作為</a:t>
            </a:r>
            <a:r>
              <a:rPr lang="en-US" sz="3000" dirty="0">
                <a:solidFill>
                  <a:schemeClr val="bg1"/>
                </a:solidFill>
              </a:rPr>
              <a:t>); </a:t>
            </a:r>
            <a:r>
              <a:rPr lang="en-US" sz="3000" b="1" dirty="0">
                <a:solidFill>
                  <a:srgbClr val="FFFF00"/>
                </a:solidFill>
              </a:rPr>
              <a:t>2 Corinthians 4:4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>
                <a:solidFill>
                  <a:schemeClr val="bg1"/>
                </a:solidFill>
              </a:rPr>
              <a:t>(</a:t>
            </a:r>
            <a:r>
              <a:rPr lang="zh-TW" altLang="en-US" sz="3000" dirty="0">
                <a:solidFill>
                  <a:schemeClr val="bg1"/>
                </a:solidFill>
              </a:rPr>
              <a:t>此等不信之人</a:t>
            </a:r>
            <a:r>
              <a:rPr lang="en-US" sz="3000" dirty="0">
                <a:solidFill>
                  <a:schemeClr val="bg1"/>
                </a:solidFill>
              </a:rPr>
              <a:t>,</a:t>
            </a:r>
            <a:r>
              <a:rPr lang="zh-TW" altLang="en-US" sz="3000" dirty="0">
                <a:solidFill>
                  <a:schemeClr val="bg1"/>
                </a:solidFill>
              </a:rPr>
              <a:t>被</a:t>
            </a:r>
            <a:r>
              <a:rPr lang="zh-TW" altLang="en-US" sz="3000" b="1" u="sng" dirty="0">
                <a:solidFill>
                  <a:srgbClr val="FFFF00"/>
                </a:solidFill>
              </a:rPr>
              <a:t>這世界的神</a:t>
            </a:r>
            <a:r>
              <a:rPr lang="zh-TW" altLang="en-US" sz="3000" dirty="0">
                <a:solidFill>
                  <a:schemeClr val="bg1"/>
                </a:solidFill>
              </a:rPr>
              <a:t>弄瞎了心眼</a:t>
            </a:r>
            <a:r>
              <a:rPr lang="en-US" sz="3000" dirty="0">
                <a:solidFill>
                  <a:schemeClr val="bg1"/>
                </a:solidFill>
              </a:rPr>
              <a:t>,</a:t>
            </a:r>
            <a:r>
              <a:rPr lang="zh-TW" altLang="en-US" sz="3000" dirty="0">
                <a:solidFill>
                  <a:schemeClr val="bg1"/>
                </a:solidFill>
              </a:rPr>
              <a:t>不叫基督榮耀福音的光照著他們</a:t>
            </a:r>
            <a:r>
              <a:rPr lang="en-US" sz="3000" dirty="0">
                <a:solidFill>
                  <a:schemeClr val="bg1"/>
                </a:solidFill>
              </a:rPr>
              <a:t>.</a:t>
            </a:r>
            <a:r>
              <a:rPr lang="zh-TW" altLang="en-US" sz="3000" dirty="0">
                <a:solidFill>
                  <a:schemeClr val="bg1"/>
                </a:solidFill>
              </a:rPr>
              <a:t>基督本是神的</a:t>
            </a:r>
            <a:r>
              <a:rPr lang="zh-TW" altLang="en-US" sz="3000" dirty="0" smtClean="0">
                <a:solidFill>
                  <a:schemeClr val="bg1"/>
                </a:solidFill>
              </a:rPr>
              <a:t>像</a:t>
            </a:r>
            <a:r>
              <a:rPr lang="en-US" sz="3000" dirty="0" smtClean="0">
                <a:solidFill>
                  <a:schemeClr val="bg1"/>
                </a:solidFill>
              </a:rPr>
              <a:t>).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altLang="zh-TW" sz="1000" dirty="0" smtClean="0">
              <a:solidFill>
                <a:schemeClr val="bg1"/>
              </a:solidFill>
            </a:endParaRPr>
          </a:p>
          <a:p>
            <a:endParaRPr lang="en-US" altLang="zh-TW" sz="1000" dirty="0">
              <a:solidFill>
                <a:schemeClr val="bg1"/>
              </a:solidFill>
            </a:endParaRPr>
          </a:p>
          <a:p>
            <a:endParaRPr lang="en-US" altLang="zh-TW" sz="1000" dirty="0" smtClean="0">
              <a:solidFill>
                <a:schemeClr val="bg1"/>
              </a:solidFill>
            </a:endParaRPr>
          </a:p>
          <a:p>
            <a:endParaRPr lang="en-US" altLang="zh-TW" sz="1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90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36" y="0"/>
            <a:ext cx="12017376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靈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完成耶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穌</a:t>
            </a:r>
            <a:r>
              <a:rPr lang="zh-TW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在聖徒身上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工作 </a:t>
            </a:r>
            <a:r>
              <a:rPr lang="en-US" sz="3600" b="1" dirty="0" smtClean="0">
                <a:solidFill>
                  <a:srgbClr val="FFFF00"/>
                </a:solidFill>
              </a:rPr>
              <a:t>(John 16:12-15)</a:t>
            </a:r>
          </a:p>
          <a:p>
            <a:r>
              <a:rPr lang="en-US" altLang="zh-TW" sz="2800" dirty="0" smtClean="0">
                <a:solidFill>
                  <a:schemeClr val="bg1"/>
                </a:solidFill>
              </a:rPr>
              <a:t>12</a:t>
            </a:r>
            <a:r>
              <a:rPr lang="zh-TW" altLang="en-US" sz="2800" dirty="0" smtClean="0">
                <a:solidFill>
                  <a:schemeClr val="bg1"/>
                </a:solidFill>
              </a:rPr>
              <a:t>  我</a:t>
            </a:r>
            <a:r>
              <a:rPr lang="zh-TW" altLang="en-US" sz="2800" dirty="0">
                <a:solidFill>
                  <a:schemeClr val="bg1"/>
                </a:solidFill>
              </a:rPr>
              <a:t>還有好些事要告訴你們，但你們現在擔當不</a:t>
            </a:r>
            <a:r>
              <a:rPr lang="zh-TW" altLang="en-US" sz="2800" dirty="0" smtClean="0">
                <a:solidFill>
                  <a:schemeClr val="bg1"/>
                </a:solidFill>
              </a:rPr>
              <a:t>了</a:t>
            </a:r>
            <a:r>
              <a:rPr lang="en-US" altLang="zh-TW" sz="2800" dirty="0" smtClean="0">
                <a:solidFill>
                  <a:schemeClr val="bg1"/>
                </a:solidFill>
              </a:rPr>
              <a:t>. 13</a:t>
            </a:r>
            <a:r>
              <a:rPr lang="zh-TW" altLang="en-US" sz="2800" dirty="0" smtClean="0">
                <a:solidFill>
                  <a:schemeClr val="bg1"/>
                </a:solidFill>
              </a:rPr>
              <a:t>  只等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</a:rPr>
              <a:t>真</a:t>
            </a:r>
            <a:r>
              <a:rPr lang="zh-TW" altLang="en-US" sz="2800" b="1" dirty="0">
                <a:solidFill>
                  <a:srgbClr val="FFFF00"/>
                </a:solidFill>
              </a:rPr>
              <a:t>理的聖靈</a:t>
            </a:r>
            <a:r>
              <a:rPr lang="zh-TW" altLang="en-US" sz="2800" dirty="0">
                <a:solidFill>
                  <a:schemeClr val="bg1"/>
                </a:solidFill>
              </a:rPr>
              <a:t>來了，</a:t>
            </a:r>
            <a:r>
              <a:rPr lang="zh-TW" altLang="en-US" sz="2800" b="1" u="sng" dirty="0">
                <a:solidFill>
                  <a:srgbClr val="FFFF00"/>
                </a:solidFill>
              </a:rPr>
              <a:t>他要引導你們明白（原文</a:t>
            </a:r>
            <a:r>
              <a:rPr lang="zh-TW" altLang="en-US" sz="2800" b="1" u="sng" dirty="0" smtClean="0">
                <a:solidFill>
                  <a:srgbClr val="FFFF00"/>
                </a:solidFill>
              </a:rPr>
              <a:t>作進</a:t>
            </a:r>
            <a:r>
              <a:rPr lang="zh-TW" altLang="en-US" sz="2800" b="1" u="sng" dirty="0">
                <a:solidFill>
                  <a:srgbClr val="FFFF00"/>
                </a:solidFill>
              </a:rPr>
              <a:t>入）一切</a:t>
            </a:r>
            <a:r>
              <a:rPr lang="zh-TW" altLang="en-US" sz="2800" b="1" u="sng" dirty="0" smtClean="0">
                <a:solidFill>
                  <a:srgbClr val="FFFF00"/>
                </a:solidFill>
              </a:rPr>
              <a:t>的</a:t>
            </a:r>
            <a:endParaRPr lang="en-US" altLang="zh-TW" sz="2800" b="1" u="sng" dirty="0" smtClean="0">
              <a:solidFill>
                <a:srgbClr val="FFFF00"/>
              </a:solidFill>
            </a:endParaRPr>
          </a:p>
          <a:p>
            <a:r>
              <a:rPr lang="zh-TW" altLang="en-US" sz="2800" b="1" u="sng" dirty="0" smtClean="0">
                <a:solidFill>
                  <a:srgbClr val="FFFF00"/>
                </a:solidFill>
              </a:rPr>
              <a:t>真</a:t>
            </a:r>
            <a:r>
              <a:rPr lang="zh-TW" altLang="en-US" sz="2800" b="1" u="sng" dirty="0">
                <a:solidFill>
                  <a:srgbClr val="FFFF00"/>
                </a:solidFill>
              </a:rPr>
              <a:t>理</a:t>
            </a:r>
            <a:r>
              <a:rPr lang="zh-TW" altLang="en-US" sz="2800" dirty="0">
                <a:solidFill>
                  <a:schemeClr val="bg1"/>
                </a:solidFill>
              </a:rPr>
              <a:t>；因為他不是憑自己說的，乃是</a:t>
            </a:r>
            <a:r>
              <a:rPr lang="zh-TW" altLang="en-US" sz="2800" dirty="0" smtClean="0">
                <a:solidFill>
                  <a:schemeClr val="bg1"/>
                </a:solidFill>
              </a:rPr>
              <a:t>把他</a:t>
            </a:r>
            <a:r>
              <a:rPr lang="zh-TW" altLang="en-US" sz="2800" dirty="0">
                <a:solidFill>
                  <a:schemeClr val="bg1"/>
                </a:solidFill>
              </a:rPr>
              <a:t>所聽見的都說出來</a:t>
            </a:r>
            <a:r>
              <a:rPr lang="zh-TW" altLang="en-US" sz="2800" dirty="0" smtClean="0">
                <a:solidFill>
                  <a:schemeClr val="bg1"/>
                </a:solidFill>
              </a:rPr>
              <a:t>，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</a:rPr>
              <a:t>並</a:t>
            </a:r>
            <a:r>
              <a:rPr lang="zh-TW" altLang="en-US" sz="2800" dirty="0">
                <a:solidFill>
                  <a:schemeClr val="bg1"/>
                </a:solidFill>
              </a:rPr>
              <a:t>要把將來的事告訴你們。 </a:t>
            </a:r>
            <a:r>
              <a:rPr lang="en-US" altLang="zh-TW" sz="2800" dirty="0" smtClean="0">
                <a:solidFill>
                  <a:schemeClr val="bg1"/>
                </a:solidFill>
              </a:rPr>
              <a:t>14</a:t>
            </a:r>
            <a:r>
              <a:rPr lang="zh-TW" altLang="en-US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2800" dirty="0">
                <a:solidFill>
                  <a:schemeClr val="bg1"/>
                </a:solidFill>
              </a:rPr>
              <a:t>他要榮耀我，因為他要將受於我的告訴你們。 </a:t>
            </a:r>
            <a:r>
              <a:rPr lang="en-US" altLang="zh-TW" sz="2800" dirty="0" smtClean="0">
                <a:solidFill>
                  <a:schemeClr val="bg1"/>
                </a:solidFill>
              </a:rPr>
              <a:t>15</a:t>
            </a:r>
            <a:r>
              <a:rPr lang="zh-TW" altLang="en-US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2800" dirty="0">
                <a:solidFill>
                  <a:schemeClr val="bg1"/>
                </a:solidFill>
              </a:rPr>
              <a:t>凡父所有的，都是我的；所以我說，他要將受於我的告訴你們。」 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rgbClr val="FFFF00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            *(</a:t>
            </a:r>
            <a:r>
              <a:rPr lang="el-GR" sz="3200" dirty="0">
                <a:solidFill>
                  <a:srgbClr val="FFFF00"/>
                </a:solidFill>
              </a:rPr>
              <a:t>ὁδηγήσει ὑμᾶς ἐν τῇ ἀληθείᾳ πάσῃ</a:t>
            </a:r>
            <a:r>
              <a:rPr lang="en-US" sz="3200" dirty="0">
                <a:solidFill>
                  <a:srgbClr val="FFFF00"/>
                </a:solidFill>
              </a:rPr>
              <a:t>)</a:t>
            </a:r>
            <a:endParaRPr lang="zh-TW" altLang="en-US" sz="3200" dirty="0">
              <a:solidFill>
                <a:srgbClr val="FFFF00"/>
              </a:solidFill>
            </a:endParaRPr>
          </a:p>
          <a:p>
            <a:endParaRPr lang="en-US" altLang="zh-TW" sz="1000" b="1" dirty="0" smtClean="0">
              <a:solidFill>
                <a:srgbClr val="FFFF00"/>
              </a:solidFill>
            </a:endParaRPr>
          </a:p>
          <a:p>
            <a:r>
              <a:rPr lang="en-US" altLang="zh-TW" sz="2800" b="1" dirty="0" smtClean="0">
                <a:solidFill>
                  <a:srgbClr val="FFFF00"/>
                </a:solidFill>
              </a:rPr>
              <a:t>	*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真</a:t>
            </a:r>
            <a:r>
              <a:rPr lang="zh-TW" altLang="en-US" sz="2800" b="1" dirty="0">
                <a:solidFill>
                  <a:srgbClr val="FFFF00"/>
                </a:solidFill>
              </a:rPr>
              <a:t>理的聖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靈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: </a:t>
            </a:r>
            <a:r>
              <a:rPr lang="en-US" sz="2800" b="1" dirty="0" smtClean="0">
                <a:solidFill>
                  <a:srgbClr val="FFFF00"/>
                </a:solidFill>
              </a:rPr>
              <a:t>John </a:t>
            </a:r>
            <a:r>
              <a:rPr lang="en-US" sz="2800" b="1" dirty="0">
                <a:solidFill>
                  <a:srgbClr val="FFFF00"/>
                </a:solidFill>
              </a:rPr>
              <a:t>14:17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就是</a:t>
            </a:r>
            <a:r>
              <a:rPr lang="zh-TW" altLang="en-US" sz="2800" b="1" u="sng" dirty="0">
                <a:solidFill>
                  <a:srgbClr val="FFFF00"/>
                </a:solidFill>
              </a:rPr>
              <a:t>真理的聖靈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乃世人不能接受的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因為不見他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也不認識他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你們卻認識他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因他常與你們同在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也要在你們裡面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  <a:r>
              <a:rPr lang="en-US" sz="2800" b="1" dirty="0">
                <a:solidFill>
                  <a:schemeClr val="bg1"/>
                </a:solidFill>
              </a:rPr>
              <a:t>; </a:t>
            </a:r>
            <a:r>
              <a:rPr lang="en-US" sz="2800" b="1" dirty="0">
                <a:solidFill>
                  <a:srgbClr val="FFFF00"/>
                </a:solidFill>
              </a:rPr>
              <a:t>15:26; 16:13; 1 John 4:6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TW" altLang="en-US" sz="2800" dirty="0">
                <a:solidFill>
                  <a:schemeClr val="bg1"/>
                </a:solidFill>
              </a:rPr>
              <a:t>我們是屬神的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認識神的就聽從我們</a:t>
            </a:r>
            <a:r>
              <a:rPr lang="en-US" sz="2800" dirty="0">
                <a:solidFill>
                  <a:schemeClr val="bg1"/>
                </a:solidFill>
              </a:rPr>
              <a:t>;</a:t>
            </a:r>
            <a:r>
              <a:rPr lang="zh-TW" altLang="en-US" sz="2800" dirty="0">
                <a:solidFill>
                  <a:schemeClr val="bg1"/>
                </a:solidFill>
              </a:rPr>
              <a:t>不屬神的就不聽從我們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從此我們可以認出</a:t>
            </a:r>
            <a:r>
              <a:rPr lang="zh-TW" altLang="en-US" sz="2800" b="1" dirty="0">
                <a:solidFill>
                  <a:srgbClr val="FFFF00"/>
                </a:solidFill>
              </a:rPr>
              <a:t>真理的靈</a:t>
            </a:r>
            <a:r>
              <a:rPr lang="zh-TW" altLang="en-US" sz="2800" b="1" dirty="0">
                <a:solidFill>
                  <a:schemeClr val="bg1"/>
                </a:solidFill>
              </a:rPr>
              <a:t>和謬妄的靈來</a:t>
            </a:r>
            <a:r>
              <a:rPr lang="en-US" sz="2800" dirty="0">
                <a:solidFill>
                  <a:schemeClr val="bg1"/>
                </a:solidFill>
              </a:rPr>
              <a:t>). Cf. </a:t>
            </a:r>
            <a:r>
              <a:rPr lang="en-US" sz="2800" b="1" dirty="0">
                <a:solidFill>
                  <a:srgbClr val="FFFF00"/>
                </a:solidFill>
              </a:rPr>
              <a:t>1 John 5:6-7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TW" altLang="en-US" sz="2800" dirty="0">
                <a:solidFill>
                  <a:schemeClr val="bg1"/>
                </a:solidFill>
              </a:rPr>
              <a:t>這藉著水和血而來的就是耶穌基督．不是單用水、乃是用水又用血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zh-TW" altLang="en-US" sz="2800" dirty="0">
                <a:solidFill>
                  <a:schemeClr val="bg1"/>
                </a:solidFill>
              </a:rPr>
              <a:t>並且有聖靈作見證、因為</a:t>
            </a:r>
            <a:r>
              <a:rPr lang="zh-TW" altLang="en-US" sz="2800" b="1" dirty="0">
                <a:solidFill>
                  <a:srgbClr val="FFFF00"/>
                </a:solidFill>
              </a:rPr>
              <a:t>聖靈就是真理</a:t>
            </a:r>
            <a:r>
              <a:rPr lang="en-US" sz="2800" dirty="0">
                <a:solidFill>
                  <a:schemeClr val="bg1"/>
                </a:solidFill>
              </a:rPr>
              <a:t>). 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endParaRPr lang="en-US" altLang="zh-TW" sz="1000" dirty="0" smtClean="0">
              <a:solidFill>
                <a:schemeClr val="bg1"/>
              </a:solidFill>
            </a:endParaRPr>
          </a:p>
          <a:p>
            <a:endParaRPr lang="en-US" altLang="zh-TW" sz="1000" dirty="0">
              <a:solidFill>
                <a:schemeClr val="bg1"/>
              </a:solidFill>
            </a:endParaRPr>
          </a:p>
          <a:p>
            <a:endParaRPr lang="en-US" altLang="zh-TW" sz="1000" dirty="0" smtClean="0">
              <a:solidFill>
                <a:schemeClr val="bg1"/>
              </a:solidFill>
            </a:endParaRPr>
          </a:p>
          <a:p>
            <a:endParaRPr lang="en-US" altLang="zh-TW" sz="1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6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 smtClean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36612" y="141514"/>
            <a:ext cx="8763000" cy="24622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latin typeface="SimSun" pitchFamily="2" charset="-122"/>
                <a:ea typeface="SimSun" pitchFamily="2" charset="-122"/>
              </a:rPr>
              <a:t>民</a:t>
            </a:r>
            <a:r>
              <a:rPr lang="zh-CN" altLang="en-US" sz="3600" b="1" dirty="0">
                <a:latin typeface="SimSun" pitchFamily="2" charset="-122"/>
              </a:rPr>
              <a:t>數</a:t>
            </a:r>
            <a:r>
              <a:rPr lang="zh-CN" altLang="en-US" sz="3600" b="1" dirty="0" smtClean="0">
                <a:latin typeface="SimSun" pitchFamily="2" charset="-122"/>
                <a:ea typeface="SimSun" pitchFamily="2" charset="-122"/>
              </a:rPr>
              <a:t>記</a:t>
            </a:r>
            <a:r>
              <a:rPr lang="ko-KR" altLang="en-US" sz="3600" b="1" dirty="0" smtClean="0">
                <a:latin typeface="新細明體" pitchFamily="18" charset="-120"/>
              </a:rPr>
              <a:t> </a:t>
            </a:r>
            <a:r>
              <a:rPr lang="en-US" sz="3600" b="1" dirty="0" smtClean="0"/>
              <a:t>6:24-26</a:t>
            </a:r>
          </a:p>
          <a:p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  願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耶和華賜福給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保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護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  </a:t>
            </a:r>
          </a:p>
          <a:p>
            <a:endParaRPr lang="en-US" altLang="zh-TW" sz="800" b="1" dirty="0" smtClean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  願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耶和華使他的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臉光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照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恩給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CN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</a:t>
            </a:r>
          </a:p>
          <a:p>
            <a:r>
              <a:rPr lang="en-US" altLang="zh-CN" sz="8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 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願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耶和華向你仰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臉</a:t>
            </a:r>
            <a:r>
              <a:rPr lang="en-US" altLang="zh-TW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你平安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</a:t>
            </a:r>
            <a:endParaRPr lang="en-US" sz="3400" b="1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160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3157</TotalTime>
  <Words>975</Words>
  <Application>Microsoft Office PowerPoint</Application>
  <PresentationFormat>Custom</PresentationFormat>
  <Paragraphs>87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314</cp:revision>
  <dcterms:created xsi:type="dcterms:W3CDTF">2020-03-18T13:47:21Z</dcterms:created>
  <dcterms:modified xsi:type="dcterms:W3CDTF">2020-11-13T02:31:32Z</dcterms:modified>
</cp:coreProperties>
</file>