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612" r:id="rId2"/>
    <p:sldId id="629" r:id="rId3"/>
    <p:sldId id="655" r:id="rId4"/>
    <p:sldId id="658" r:id="rId5"/>
    <p:sldId id="641" r:id="rId6"/>
    <p:sldId id="659" r:id="rId7"/>
    <p:sldId id="635" r:id="rId8"/>
    <p:sldId id="660" r:id="rId9"/>
    <p:sldId id="675" r:id="rId10"/>
    <p:sldId id="682" r:id="rId11"/>
    <p:sldId id="683" r:id="rId12"/>
    <p:sldId id="684" r:id="rId13"/>
    <p:sldId id="685" r:id="rId14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3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Exodus 40:2</a:t>
            </a:r>
            <a:r>
              <a:rPr lang="en-US" altLang="en-US" smtClean="0"/>
              <a:t> "Set up the tabernacle, the Tent of Meeting, on the first day of the first month.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Exodus 40:17</a:t>
            </a:r>
            <a:r>
              <a:rPr lang="en-US" altLang="en-US" smtClean="0"/>
              <a:t> So the tabernacle was set up on the first day of the first month in the second year.</a:t>
            </a:r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35B8345-DCFB-4E9A-8BDE-181959177F4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5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9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/>
          </p:cNvSpPr>
          <p:nvPr/>
        </p:nvSpPr>
        <p:spPr bwMode="auto">
          <a:xfrm>
            <a:off x="2" y="60325"/>
            <a:ext cx="12190413" cy="683264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  <a:p>
            <a:pPr algn="ctr"/>
            <a:r>
              <a:rPr lang="zh-TW" altLang="en-US" sz="80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逃</a:t>
            </a:r>
            <a:r>
              <a:rPr lang="zh-TW" altLang="en-US" sz="8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城和大祭司之死</a:t>
            </a:r>
            <a:r>
              <a:rPr lang="en-US" sz="80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en-US" altLang="zh-TW" sz="80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algn="ctr"/>
            <a:endParaRPr lang="en-US" sz="1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5200" b="1" dirty="0" smtClean="0">
                <a:solidFill>
                  <a:srgbClr val="FFFF00"/>
                </a:solidFill>
              </a:rPr>
              <a:t>City </a:t>
            </a:r>
            <a:r>
              <a:rPr lang="en-US" sz="5200" b="1" dirty="0">
                <a:solidFill>
                  <a:srgbClr val="FFFF00"/>
                </a:solidFill>
              </a:rPr>
              <a:t>of Refuge &amp; Death of the High Priest </a:t>
            </a:r>
            <a:endParaRPr lang="en-US" sz="5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r>
              <a:rPr lang="zh-TW" altLang="en-US" sz="4000" b="1" dirty="0">
                <a:solidFill>
                  <a:schemeClr val="bg1"/>
                </a:solidFill>
              </a:rPr>
              <a:t>         </a:t>
            </a:r>
            <a:r>
              <a:rPr lang="zh-TW" altLang="en-US" sz="4000" b="1" dirty="0" smtClean="0">
                <a:solidFill>
                  <a:schemeClr val="bg1"/>
                </a:solidFill>
              </a:rPr>
              <a:t>            </a:t>
            </a:r>
            <a:r>
              <a:rPr lang="zh-TW" altLang="en-US" sz="4000" b="1" dirty="0">
                <a:solidFill>
                  <a:schemeClr val="bg1"/>
                </a:solidFill>
              </a:rPr>
              <a:t>金京來博士 </a:t>
            </a:r>
            <a:r>
              <a:rPr lang="en-US" sz="4000" b="1" dirty="0">
                <a:solidFill>
                  <a:schemeClr val="bg1"/>
                </a:solidFill>
              </a:rPr>
              <a:t>  </a:t>
            </a:r>
            <a:r>
              <a:rPr lang="en-US" sz="4000" b="1" dirty="0" err="1">
                <a:solidFill>
                  <a:schemeClr val="bg1"/>
                </a:solidFill>
              </a:rPr>
              <a:t>Kyungrae</a:t>
            </a:r>
            <a:r>
              <a:rPr lang="en-US" sz="4000" b="1" dirty="0">
                <a:solidFill>
                  <a:schemeClr val="bg1"/>
                </a:solidFill>
              </a:rPr>
              <a:t> Kim, Ph.D.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4661"/>
            <a:ext cx="12114212" cy="689419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    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‘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逃城</a:t>
            </a:r>
            <a:r>
              <a:rPr lang="en-US" altLang="zh-TW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’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條例  </a:t>
            </a:r>
            <a:r>
              <a:rPr lang="en-US" sz="3600" b="1" dirty="0">
                <a:solidFill>
                  <a:srgbClr val="FFFF00"/>
                </a:solidFill>
              </a:rPr>
              <a:t>City of Refuge  </a:t>
            </a:r>
            <a:r>
              <a:rPr lang="en-US" sz="3600" b="1" dirty="0" smtClean="0">
                <a:solidFill>
                  <a:srgbClr val="FFFF00"/>
                </a:solidFill>
              </a:rPr>
              <a:t>/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民</a:t>
            </a:r>
            <a:r>
              <a:rPr lang="zh-CN" altLang="en-US" sz="3600" b="1" dirty="0">
                <a:solidFill>
                  <a:srgbClr val="FFFF00"/>
                </a:solidFill>
              </a:rPr>
              <a:t>書記 </a:t>
            </a:r>
            <a:r>
              <a:rPr lang="en-US" sz="3600" b="1" dirty="0" smtClean="0">
                <a:solidFill>
                  <a:srgbClr val="FFFF00"/>
                </a:solidFill>
              </a:rPr>
              <a:t>35:9-34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altLang="zh-TW" sz="900" b="1" dirty="0" smtClean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-Numbers 35:22-25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zh-TW" sz="2800" baseline="30000" dirty="0" smtClean="0">
                <a:solidFill>
                  <a:schemeClr val="bg1"/>
                </a:solidFill>
              </a:rPr>
              <a:t>22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倘若人沒有仇恨、忽然將人推倒、或是沒有埋伏</a:t>
            </a:r>
            <a:r>
              <a:rPr lang="zh-TW" altLang="en-US" sz="2800" dirty="0" smtClean="0">
                <a:solidFill>
                  <a:schemeClr val="bg1"/>
                </a:solidFill>
              </a:rPr>
              <a:t>、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dirty="0" smtClean="0">
                <a:solidFill>
                  <a:schemeClr val="bg1"/>
                </a:solidFill>
              </a:rPr>
              <a:t>把</a:t>
            </a:r>
            <a:r>
              <a:rPr lang="zh-TW" altLang="en-US" sz="2800" dirty="0">
                <a:solidFill>
                  <a:schemeClr val="bg1"/>
                </a:solidFill>
              </a:rPr>
              <a:t>物扔在人身</a:t>
            </a:r>
            <a:r>
              <a:rPr lang="zh-TW" altLang="en-US" sz="2800" dirty="0" smtClean="0">
                <a:solidFill>
                  <a:schemeClr val="bg1"/>
                </a:solidFill>
              </a:rPr>
              <a:t>上</a:t>
            </a:r>
            <a:r>
              <a:rPr lang="en-US" altLang="zh-TW" sz="2800" dirty="0" smtClean="0">
                <a:solidFill>
                  <a:schemeClr val="bg1"/>
                </a:solidFill>
              </a:rPr>
              <a:t>,</a:t>
            </a:r>
            <a:r>
              <a:rPr lang="zh-TW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baseline="30000" dirty="0">
                <a:solidFill>
                  <a:schemeClr val="bg1"/>
                </a:solidFill>
              </a:rPr>
              <a:t>23</a:t>
            </a:r>
            <a:r>
              <a:rPr lang="en-US" altLang="zh-TW" sz="2800" dirty="0">
                <a:solidFill>
                  <a:schemeClr val="bg1"/>
                </a:solidFill>
              </a:rPr>
              <a:t> ……. </a:t>
            </a:r>
            <a:r>
              <a:rPr lang="zh-TW" altLang="en-US" sz="2800" dirty="0">
                <a:solidFill>
                  <a:schemeClr val="bg1"/>
                </a:solidFill>
              </a:rPr>
              <a:t>以致於</a:t>
            </a:r>
            <a:r>
              <a:rPr lang="zh-TW" altLang="en-US" sz="2800" dirty="0" smtClean="0">
                <a:solidFill>
                  <a:schemeClr val="bg1"/>
                </a:solidFill>
              </a:rPr>
              <a:t>死</a:t>
            </a:r>
            <a:r>
              <a:rPr lang="en-US" altLang="zh-TW" sz="2800" dirty="0" smtClean="0">
                <a:solidFill>
                  <a:schemeClr val="bg1"/>
                </a:solidFill>
              </a:rPr>
              <a:t>,</a:t>
            </a:r>
            <a:r>
              <a:rPr lang="zh-TW" altLang="en-US" sz="2800" dirty="0" smtClean="0">
                <a:solidFill>
                  <a:schemeClr val="bg1"/>
                </a:solidFill>
              </a:rPr>
              <a:t>本</a:t>
            </a:r>
            <a:r>
              <a:rPr lang="zh-TW" altLang="en-US" sz="2800" dirty="0">
                <a:solidFill>
                  <a:schemeClr val="bg1"/>
                </a:solidFill>
              </a:rPr>
              <a:t>來與他無</a:t>
            </a:r>
            <a:r>
              <a:rPr lang="zh-TW" altLang="en-US" sz="2800" dirty="0" smtClean="0">
                <a:solidFill>
                  <a:schemeClr val="bg1"/>
                </a:solidFill>
              </a:rPr>
              <a:t>仇</a:t>
            </a:r>
            <a:r>
              <a:rPr lang="en-US" altLang="zh-TW" sz="2800" dirty="0" smtClean="0">
                <a:solidFill>
                  <a:schemeClr val="bg1"/>
                </a:solidFill>
              </a:rPr>
              <a:t>,</a:t>
            </a:r>
            <a:r>
              <a:rPr lang="zh-TW" altLang="en-US" sz="2800" dirty="0" smtClean="0">
                <a:solidFill>
                  <a:schemeClr val="bg1"/>
                </a:solidFill>
              </a:rPr>
              <a:t>也</a:t>
            </a:r>
            <a:r>
              <a:rPr lang="zh-TW" altLang="en-US" sz="2800" dirty="0">
                <a:solidFill>
                  <a:schemeClr val="bg1"/>
                </a:solidFill>
              </a:rPr>
              <a:t>無意害</a:t>
            </a:r>
            <a:r>
              <a:rPr lang="zh-TW" altLang="en-US" sz="2800" dirty="0" smtClean="0">
                <a:solidFill>
                  <a:schemeClr val="bg1"/>
                </a:solidFill>
              </a:rPr>
              <a:t>他</a:t>
            </a:r>
            <a:r>
              <a:rPr lang="en-US" altLang="zh-TW" sz="2800" dirty="0" smtClean="0">
                <a:solidFill>
                  <a:schemeClr val="bg1"/>
                </a:solidFill>
              </a:rPr>
              <a:t>,</a:t>
            </a:r>
            <a:r>
              <a:rPr lang="zh-TW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zh-TW" sz="2800" baseline="30000" dirty="0">
                <a:solidFill>
                  <a:schemeClr val="bg1"/>
                </a:solidFill>
              </a:rPr>
              <a:t>24</a:t>
            </a:r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zh-TW" altLang="en-US" sz="2800" b="1" dirty="0">
                <a:solidFill>
                  <a:srgbClr val="FFFF00"/>
                </a:solidFill>
              </a:rPr>
              <a:t>會眾就要照典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章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,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在</a:t>
            </a:r>
            <a:r>
              <a:rPr lang="zh-TW" altLang="en-US" sz="2800" b="1" dirty="0">
                <a:solidFill>
                  <a:srgbClr val="FFFF00"/>
                </a:solidFill>
              </a:rPr>
              <a:t>打死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人的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,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和</a:t>
            </a:r>
            <a:r>
              <a:rPr lang="zh-TW" altLang="en-US" sz="2800" b="1" dirty="0">
                <a:solidFill>
                  <a:srgbClr val="FFFF00"/>
                </a:solidFill>
              </a:rPr>
              <a:t>報血仇的中間審判</a:t>
            </a:r>
            <a:r>
              <a:rPr lang="zh-TW" altLang="en-US" sz="2800" dirty="0">
                <a:solidFill>
                  <a:schemeClr val="bg1"/>
                </a:solidFill>
              </a:rPr>
              <a:t>。 </a:t>
            </a:r>
            <a:r>
              <a:rPr lang="en-US" altLang="zh-TW" sz="2800" baseline="30000" dirty="0">
                <a:solidFill>
                  <a:schemeClr val="bg1"/>
                </a:solidFill>
              </a:rPr>
              <a:t>25</a:t>
            </a:r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會眾要救這誤殺人的脫離報血仇人的</a:t>
            </a:r>
            <a:r>
              <a:rPr lang="zh-TW" altLang="en-US" sz="2800" dirty="0" smtClean="0">
                <a:solidFill>
                  <a:schemeClr val="bg1"/>
                </a:solidFill>
              </a:rPr>
              <a:t>手</a:t>
            </a:r>
            <a:r>
              <a:rPr lang="en-US" altLang="zh-TW" sz="2800" dirty="0" smtClean="0">
                <a:solidFill>
                  <a:schemeClr val="bg1"/>
                </a:solidFill>
              </a:rPr>
              <a:t>,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也</a:t>
            </a:r>
            <a:r>
              <a:rPr lang="zh-TW" altLang="en-US" sz="2800" b="1" dirty="0">
                <a:solidFill>
                  <a:srgbClr val="FFFF00"/>
                </a:solidFill>
              </a:rPr>
              <a:t>要使他歸入逃城．他要住在其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中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,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直</a:t>
            </a:r>
            <a:r>
              <a:rPr lang="zh-TW" altLang="en-US" sz="2800" b="1" dirty="0">
                <a:solidFill>
                  <a:srgbClr val="FFFF00"/>
                </a:solidFill>
              </a:rPr>
              <a:t>等到受聖膏的大祭司死了</a:t>
            </a:r>
            <a:r>
              <a:rPr lang="zh-TW" altLang="en-US" sz="2800" dirty="0">
                <a:solidFill>
                  <a:schemeClr val="bg1"/>
                </a:solidFill>
              </a:rPr>
              <a:t>。</a:t>
            </a:r>
            <a:endParaRPr lang="en-US" altLang="zh-TW" sz="2800" dirty="0">
              <a:solidFill>
                <a:schemeClr val="bg1"/>
              </a:solidFill>
            </a:endParaRPr>
          </a:p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-Numbers 35:26-27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zh-TW" sz="2800" baseline="30000" dirty="0" smtClean="0">
                <a:solidFill>
                  <a:schemeClr val="bg1"/>
                </a:solidFill>
              </a:rPr>
              <a:t>26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但誤殺人的、無論甚麼時候、若出了逃城的境外． </a:t>
            </a:r>
            <a:r>
              <a:rPr lang="en-US" altLang="zh-TW" sz="2800" baseline="30000" dirty="0">
                <a:solidFill>
                  <a:schemeClr val="bg1"/>
                </a:solidFill>
              </a:rPr>
              <a:t>27</a:t>
            </a:r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報血仇的在逃城境外遇見他、將他殺了、報血仇的就沒有流血之罪． </a:t>
            </a:r>
            <a:endParaRPr lang="en-US" altLang="zh-TW" sz="2800" dirty="0">
              <a:solidFill>
                <a:schemeClr val="bg1"/>
              </a:solidFill>
            </a:endParaRPr>
          </a:p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-Numbers </a:t>
            </a:r>
            <a:r>
              <a:rPr lang="en-US" altLang="zh-TW" sz="2800" b="1" dirty="0">
                <a:solidFill>
                  <a:srgbClr val="FF0000"/>
                </a:solidFill>
              </a:rPr>
              <a:t>35:28-29</a:t>
            </a:r>
            <a:r>
              <a:rPr lang="en-US" altLang="zh-TW" sz="2800" b="1" dirty="0">
                <a:solidFill>
                  <a:schemeClr val="bg1"/>
                </a:solidFill>
              </a:rPr>
              <a:t>. </a:t>
            </a:r>
          </a:p>
          <a:p>
            <a:r>
              <a:rPr lang="en-US" altLang="zh-TW" sz="2800" baseline="30000" dirty="0">
                <a:solidFill>
                  <a:schemeClr val="bg1"/>
                </a:solidFill>
              </a:rPr>
              <a:t>28</a:t>
            </a:r>
            <a:r>
              <a:rPr lang="en-US" altLang="zh-TW" sz="2800" dirty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因為</a:t>
            </a:r>
            <a:r>
              <a:rPr lang="zh-TW" altLang="en-US" sz="2800" b="1" dirty="0">
                <a:solidFill>
                  <a:srgbClr val="FFFF00"/>
                </a:solidFill>
              </a:rPr>
              <a:t>誤殺人的該住在逃城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裡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,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等</a:t>
            </a:r>
            <a:r>
              <a:rPr lang="zh-TW" altLang="en-US" sz="2800" b="1" dirty="0">
                <a:solidFill>
                  <a:srgbClr val="FFFF00"/>
                </a:solidFill>
              </a:rPr>
              <a:t>到大祭司死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了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,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大</a:t>
            </a:r>
            <a:r>
              <a:rPr lang="zh-TW" altLang="en-US" sz="2800" b="1" dirty="0">
                <a:solidFill>
                  <a:srgbClr val="FFFF00"/>
                </a:solidFill>
              </a:rPr>
              <a:t>祭司死了以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後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,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誤</a:t>
            </a:r>
            <a:r>
              <a:rPr lang="zh-TW" altLang="en-US" sz="2800" b="1" dirty="0">
                <a:solidFill>
                  <a:srgbClr val="FFFF00"/>
                </a:solidFill>
              </a:rPr>
              <a:t>殺人的纔可以回到他所得為業之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地</a:t>
            </a:r>
            <a:r>
              <a:rPr lang="zh-TW" altLang="en-US" sz="2800" dirty="0" smtClean="0">
                <a:solidFill>
                  <a:schemeClr val="bg1"/>
                </a:solidFill>
              </a:rPr>
              <a:t>。 </a:t>
            </a:r>
            <a:r>
              <a:rPr lang="en-US" altLang="zh-TW" sz="2800" baseline="30000" dirty="0" smtClean="0">
                <a:solidFill>
                  <a:schemeClr val="bg1"/>
                </a:solidFill>
              </a:rPr>
              <a:t>29</a:t>
            </a:r>
            <a:r>
              <a:rPr lang="en-US" altLang="zh-TW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這在你們一切的住</a:t>
            </a:r>
            <a:r>
              <a:rPr lang="zh-TW" altLang="en-US" sz="2800" dirty="0" smtClean="0">
                <a:solidFill>
                  <a:schemeClr val="bg1"/>
                </a:solidFill>
              </a:rPr>
              <a:t>處、要</a:t>
            </a:r>
            <a:r>
              <a:rPr lang="zh-TW" altLang="en-US" sz="2800" dirty="0">
                <a:solidFill>
                  <a:schemeClr val="bg1"/>
                </a:solidFill>
              </a:rPr>
              <a:t>作你們世世代代</a:t>
            </a:r>
            <a:r>
              <a:rPr lang="zh-TW" altLang="en-US" sz="2800" dirty="0" smtClean="0">
                <a:solidFill>
                  <a:schemeClr val="bg1"/>
                </a:solidFill>
              </a:rPr>
              <a:t>的律例</a:t>
            </a:r>
            <a:r>
              <a:rPr lang="en-US" altLang="zh-TW" sz="2800" dirty="0" smtClean="0">
                <a:solidFill>
                  <a:schemeClr val="bg1"/>
                </a:solidFill>
              </a:rPr>
              <a:t>,</a:t>
            </a:r>
            <a:r>
              <a:rPr lang="zh-TW" altLang="en-US" sz="2800" dirty="0" smtClean="0">
                <a:solidFill>
                  <a:schemeClr val="bg1"/>
                </a:solidFill>
              </a:rPr>
              <a:t>典章。</a:t>
            </a:r>
            <a:endParaRPr lang="en-US" altLang="zh-TW" sz="2800" dirty="0">
              <a:solidFill>
                <a:schemeClr val="bg1"/>
              </a:solidFill>
            </a:endParaRPr>
          </a:p>
          <a:p>
            <a:endParaRPr lang="en-US" altLang="zh-TW" sz="900" dirty="0" smtClean="0">
              <a:solidFill>
                <a:schemeClr val="bg1"/>
              </a:solidFill>
            </a:endParaRPr>
          </a:p>
          <a:p>
            <a:endParaRPr lang="en-US" altLang="zh-TW" sz="900" dirty="0" smtClean="0">
              <a:solidFill>
                <a:schemeClr val="bg1"/>
              </a:solidFill>
            </a:endParaRPr>
          </a:p>
          <a:p>
            <a:endParaRPr lang="en-US" altLang="zh-TW" sz="900" dirty="0">
              <a:solidFill>
                <a:schemeClr val="bg1"/>
              </a:solidFill>
            </a:endParaRPr>
          </a:p>
          <a:p>
            <a:endParaRPr lang="en-US" altLang="zh-TW" sz="900" dirty="0" smtClean="0">
              <a:solidFill>
                <a:schemeClr val="bg1"/>
              </a:solidFill>
            </a:endParaRPr>
          </a:p>
          <a:p>
            <a:endParaRPr lang="en-US" altLang="zh-TW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47772"/>
            <a:ext cx="12114212" cy="664797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    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‘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逃城</a:t>
            </a:r>
            <a:r>
              <a:rPr lang="en-US" altLang="zh-TW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’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條例  </a:t>
            </a:r>
            <a:r>
              <a:rPr lang="en-US" sz="3600" b="1" dirty="0">
                <a:solidFill>
                  <a:srgbClr val="FFFF00"/>
                </a:solidFill>
              </a:rPr>
              <a:t>City of Refuge  </a:t>
            </a:r>
            <a:r>
              <a:rPr lang="en-US" sz="3600" b="1" dirty="0" smtClean="0">
                <a:solidFill>
                  <a:srgbClr val="FFFF00"/>
                </a:solidFill>
              </a:rPr>
              <a:t>/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民</a:t>
            </a:r>
            <a:r>
              <a:rPr lang="zh-CN" altLang="en-US" sz="3600" b="1" dirty="0">
                <a:solidFill>
                  <a:srgbClr val="FFFF00"/>
                </a:solidFill>
              </a:rPr>
              <a:t>書記 </a:t>
            </a:r>
            <a:r>
              <a:rPr lang="en-US" sz="3600" b="1" dirty="0" smtClean="0">
                <a:solidFill>
                  <a:srgbClr val="FFFF00"/>
                </a:solidFill>
              </a:rPr>
              <a:t>35:9-34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altLang="zh-TW" sz="900" b="1" dirty="0" smtClean="0">
              <a:solidFill>
                <a:schemeClr val="bg1"/>
              </a:solidFill>
            </a:endParaRPr>
          </a:p>
          <a:p>
            <a:endParaRPr lang="en-US" altLang="zh-TW" sz="900" b="1" dirty="0" smtClean="0">
              <a:solidFill>
                <a:schemeClr val="bg1"/>
              </a:solidFill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</a:rPr>
              <a:t>-Numbers 35:30-32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zh-TW" sz="3200" baseline="30000" dirty="0" smtClean="0">
                <a:solidFill>
                  <a:schemeClr val="bg1"/>
                </a:solidFill>
              </a:rPr>
              <a:t>30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無論誰故殺人、要憑幾個見證人的口、把那故殺人</a:t>
            </a:r>
            <a:r>
              <a:rPr lang="zh-TW" altLang="en-US" sz="3200" dirty="0" smtClean="0">
                <a:solidFill>
                  <a:schemeClr val="bg1"/>
                </a:solidFill>
              </a:rPr>
              <a:t>的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</a:rPr>
              <a:t>殺</a:t>
            </a:r>
            <a:r>
              <a:rPr lang="zh-TW" altLang="en-US" sz="3200" dirty="0">
                <a:solidFill>
                  <a:schemeClr val="bg1"/>
                </a:solidFill>
              </a:rPr>
              <a:t>了、只是不可憑一個見證的口叫人死。 </a:t>
            </a:r>
            <a:r>
              <a:rPr lang="en-US" altLang="zh-TW" sz="3200" baseline="30000" dirty="0">
                <a:solidFill>
                  <a:schemeClr val="bg1"/>
                </a:solidFill>
              </a:rPr>
              <a:t>31</a:t>
            </a:r>
            <a:r>
              <a:rPr lang="en-US" altLang="zh-TW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故殺人犯死罪的、你們不可收贖價代替他的命他必被治死。 </a:t>
            </a:r>
            <a:r>
              <a:rPr lang="en-US" altLang="zh-TW" sz="3200" baseline="30000" dirty="0">
                <a:solidFill>
                  <a:schemeClr val="bg1"/>
                </a:solidFill>
              </a:rPr>
              <a:t>32</a:t>
            </a:r>
            <a:r>
              <a:rPr lang="en-US" altLang="zh-TW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那逃到逃城的人、你們</a:t>
            </a:r>
            <a:r>
              <a:rPr lang="zh-TW" altLang="en-US" sz="3200" b="1" dirty="0">
                <a:solidFill>
                  <a:srgbClr val="FFFF00"/>
                </a:solidFill>
              </a:rPr>
              <a:t>不可為他收贖價</a:t>
            </a:r>
            <a:r>
              <a:rPr lang="zh-TW" altLang="en-US" sz="3200" dirty="0">
                <a:solidFill>
                  <a:schemeClr val="bg1"/>
                </a:solidFill>
              </a:rPr>
              <a:t>、使他在大祭司未死以先、再來住在本地。 </a:t>
            </a:r>
            <a:endParaRPr lang="en-US" altLang="zh-TW" sz="3200" dirty="0">
              <a:solidFill>
                <a:schemeClr val="bg1"/>
              </a:solidFill>
            </a:endParaRPr>
          </a:p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r>
              <a:rPr lang="en-US" altLang="zh-TW" sz="3200" b="1" dirty="0" smtClean="0">
                <a:solidFill>
                  <a:srgbClr val="FF0000"/>
                </a:solidFill>
              </a:rPr>
              <a:t>-Numbers 35:33-34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zh-TW" sz="3200" baseline="30000" dirty="0" smtClean="0">
                <a:solidFill>
                  <a:schemeClr val="bg1"/>
                </a:solidFill>
              </a:rPr>
              <a:t>33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這樣、你們就不污穢所住之地、因為血是污穢地的、</a:t>
            </a:r>
            <a:r>
              <a:rPr lang="zh-TW" altLang="en-US" sz="3200" b="1" dirty="0">
                <a:solidFill>
                  <a:srgbClr val="FFFF00"/>
                </a:solidFill>
              </a:rPr>
              <a:t>若有在地上流人血的、非流那殺人者的血、那地就不得潔淨</a:t>
            </a:r>
            <a:r>
              <a:rPr lang="en-US" altLang="zh-TW" sz="3200" dirty="0">
                <a:solidFill>
                  <a:schemeClr val="bg1"/>
                </a:solidFill>
              </a:rPr>
              <a:t>〔</a:t>
            </a:r>
            <a:r>
              <a:rPr lang="zh-TW" altLang="en-US" sz="3200" b="1" dirty="0">
                <a:solidFill>
                  <a:srgbClr val="FFFF00"/>
                </a:solidFill>
              </a:rPr>
              <a:t>潔淨</a:t>
            </a:r>
            <a:r>
              <a:rPr lang="zh-TW" altLang="en-US" sz="2800" dirty="0">
                <a:solidFill>
                  <a:schemeClr val="bg1"/>
                </a:solidFill>
              </a:rPr>
              <a:t>原文作</a:t>
            </a:r>
            <a:r>
              <a:rPr lang="zh-TW" altLang="en-US" sz="3200" b="1" u="sng" dirty="0">
                <a:solidFill>
                  <a:srgbClr val="FFFF00"/>
                </a:solidFill>
              </a:rPr>
              <a:t>贖</a:t>
            </a:r>
            <a:r>
              <a:rPr lang="en-US" altLang="zh-TW" sz="3200" dirty="0">
                <a:solidFill>
                  <a:schemeClr val="bg1"/>
                </a:solidFill>
              </a:rPr>
              <a:t>〕</a:t>
            </a:r>
            <a:r>
              <a:rPr lang="zh-TW" altLang="en-US" sz="3200" dirty="0">
                <a:solidFill>
                  <a:schemeClr val="bg1"/>
                </a:solidFill>
              </a:rPr>
              <a:t>。</a:t>
            </a:r>
            <a:r>
              <a:rPr lang="en-US" altLang="zh-TW" sz="3200" baseline="30000" dirty="0">
                <a:solidFill>
                  <a:schemeClr val="bg1"/>
                </a:solidFill>
              </a:rPr>
              <a:t> 34 </a:t>
            </a:r>
            <a:r>
              <a:rPr lang="zh-TW" altLang="en-US" sz="3200" dirty="0">
                <a:solidFill>
                  <a:schemeClr val="bg1"/>
                </a:solidFill>
              </a:rPr>
              <a:t>你們不可玷污所住之地、就是我住在其中之地因為我耶和華住在以色列人中間</a:t>
            </a:r>
            <a:r>
              <a:rPr lang="en-US" sz="3200" dirty="0" smtClean="0">
                <a:solidFill>
                  <a:schemeClr val="bg1"/>
                </a:solidFill>
              </a:rPr>
              <a:t>. (</a:t>
            </a:r>
            <a:r>
              <a:rPr lang="he-IL" sz="3600" b="1" dirty="0" smtClean="0">
                <a:solidFill>
                  <a:srgbClr val="FFFF00"/>
                </a:solidFill>
              </a:rPr>
              <a:t>כפר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zh-TW" altLang="en-US" sz="3200" dirty="0">
              <a:solidFill>
                <a:schemeClr val="bg1"/>
              </a:solidFill>
            </a:endParaRPr>
          </a:p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endParaRPr lang="en-US" altLang="zh-TW" sz="900" dirty="0" smtClean="0">
              <a:solidFill>
                <a:schemeClr val="bg1"/>
              </a:solidFill>
            </a:endParaRPr>
          </a:p>
          <a:p>
            <a:endParaRPr lang="en-US" altLang="zh-TW" sz="900" dirty="0">
              <a:solidFill>
                <a:schemeClr val="bg1"/>
              </a:solidFill>
            </a:endParaRPr>
          </a:p>
          <a:p>
            <a:endParaRPr lang="en-US" altLang="zh-TW" sz="900" dirty="0" smtClean="0">
              <a:solidFill>
                <a:schemeClr val="bg1"/>
              </a:solidFill>
            </a:endParaRPr>
          </a:p>
          <a:p>
            <a:endParaRPr lang="en-US" altLang="zh-TW" sz="9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86242"/>
            <a:ext cx="12114212" cy="657103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0" indent="-742950">
              <a:buAutoNum type="arabicPeriod"/>
            </a:pP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誤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殺人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(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無意殺人者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  <a:p>
            <a:pPr marL="742950" lvl="0" indent="-742950">
              <a:buAutoNum type="arabicPeriod"/>
            </a:pPr>
            <a:endParaRPr lang="en-US" altLang="zh-TW" sz="9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marL="742950" lvl="0" indent="-742950">
              <a:buAutoNum type="arabicPeriod"/>
            </a:pP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逃城</a:t>
            </a:r>
            <a:endParaRPr lang="en-US" altLang="zh-TW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marL="742950" lvl="0" indent="-742950">
              <a:buAutoNum type="arabicPeriod"/>
            </a:pPr>
            <a:endParaRPr lang="en-US" altLang="zh-TW" sz="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lvl="0"/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3.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大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祭司之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死 </a:t>
            </a:r>
            <a:endParaRPr lang="en-US" altLang="zh-TW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lvl="0"/>
            <a:r>
              <a:rPr lang="en-US" altLang="zh-TW" sz="2400" baseline="30000" dirty="0" smtClean="0">
                <a:solidFill>
                  <a:schemeClr val="bg1"/>
                </a:solidFill>
              </a:rPr>
              <a:t>	25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>
                <a:solidFill>
                  <a:schemeClr val="bg1"/>
                </a:solidFill>
              </a:rPr>
              <a:t>會眾要救這誤殺人的脫離報血仇人的手</a:t>
            </a:r>
            <a:r>
              <a:rPr lang="en-US" altLang="zh-TW" sz="2400" dirty="0">
                <a:solidFill>
                  <a:schemeClr val="bg1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也要使他歸入逃城．他要住在其中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,</a:t>
            </a:r>
          </a:p>
          <a:p>
            <a:pPr lvl="0"/>
            <a:r>
              <a:rPr lang="zh-TW" altLang="en-US" sz="2400" b="1" dirty="0" smtClean="0">
                <a:solidFill>
                  <a:srgbClr val="FFFF00"/>
                </a:solidFill>
              </a:rPr>
              <a:t>直</a:t>
            </a:r>
            <a:r>
              <a:rPr lang="zh-TW" altLang="en-US" sz="2400" b="1" dirty="0">
                <a:solidFill>
                  <a:srgbClr val="FFFF00"/>
                </a:solidFill>
              </a:rPr>
              <a:t>等到受聖膏的大祭司死了</a:t>
            </a:r>
            <a:r>
              <a:rPr lang="zh-TW" altLang="en-US" sz="2400" dirty="0">
                <a:solidFill>
                  <a:schemeClr val="bg1"/>
                </a:solidFill>
              </a:rPr>
              <a:t>。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en-US" altLang="zh-TW" sz="2400" baseline="30000" dirty="0" smtClean="0">
                <a:solidFill>
                  <a:schemeClr val="bg1"/>
                </a:solidFill>
              </a:rPr>
              <a:t>	28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>
                <a:solidFill>
                  <a:schemeClr val="bg1"/>
                </a:solidFill>
              </a:rPr>
              <a:t>因為</a:t>
            </a:r>
            <a:r>
              <a:rPr lang="zh-TW" altLang="en-US" sz="2400" b="1" dirty="0">
                <a:solidFill>
                  <a:srgbClr val="FFFF00"/>
                </a:solidFill>
              </a:rPr>
              <a:t>誤殺人的該住在逃城裡</a:t>
            </a:r>
            <a:r>
              <a:rPr lang="en-US" altLang="zh-TW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等到大祭司死了</a:t>
            </a:r>
            <a:r>
              <a:rPr lang="en-US" altLang="zh-TW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大祭司死了以後</a:t>
            </a:r>
            <a:r>
              <a:rPr lang="en-US" altLang="zh-TW" sz="2400" b="1" dirty="0">
                <a:solidFill>
                  <a:srgbClr val="FFFF00"/>
                </a:solidFill>
              </a:rPr>
              <a:t>,</a:t>
            </a:r>
            <a:r>
              <a:rPr lang="zh-TW" altLang="en-US" sz="2400" b="1" dirty="0">
                <a:solidFill>
                  <a:srgbClr val="FFFF00"/>
                </a:solidFill>
              </a:rPr>
              <a:t>誤殺人的纔可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以回到他所得為業之地</a:t>
            </a:r>
            <a:r>
              <a:rPr lang="zh-TW" altLang="en-US" sz="2400" dirty="0" smtClean="0">
                <a:solidFill>
                  <a:schemeClr val="bg1"/>
                </a:solidFill>
              </a:rPr>
              <a:t>。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r>
              <a:rPr lang="en-US" altLang="zh-TW" sz="2400" baseline="30000" dirty="0" smtClean="0">
                <a:solidFill>
                  <a:schemeClr val="bg1"/>
                </a:solidFill>
              </a:rPr>
              <a:t>	32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</a:rPr>
              <a:t>那逃到逃城的人</a:t>
            </a:r>
            <a:r>
              <a:rPr lang="en-US" altLang="zh-TW" sz="2400" dirty="0" smtClean="0">
                <a:solidFill>
                  <a:schemeClr val="bg1"/>
                </a:solidFill>
              </a:rPr>
              <a:t>,</a:t>
            </a:r>
            <a:r>
              <a:rPr lang="zh-TW" altLang="en-US" sz="2400" dirty="0" smtClean="0">
                <a:solidFill>
                  <a:schemeClr val="bg1"/>
                </a:solidFill>
              </a:rPr>
              <a:t>你們不可為他收贖價</a:t>
            </a:r>
            <a:r>
              <a:rPr lang="en-US" altLang="zh-TW" sz="2400" dirty="0" smtClean="0">
                <a:solidFill>
                  <a:schemeClr val="bg1"/>
                </a:solidFill>
              </a:rPr>
              <a:t>,</a:t>
            </a:r>
            <a:r>
              <a:rPr lang="zh-TW" altLang="en-US" sz="2400" dirty="0" smtClean="0">
                <a:solidFill>
                  <a:schemeClr val="bg1"/>
                </a:solidFill>
              </a:rPr>
              <a:t>使他在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大祭司未死以先</a:t>
            </a:r>
            <a:r>
              <a:rPr lang="en-US" altLang="zh-TW" sz="2400" dirty="0" smtClean="0">
                <a:solidFill>
                  <a:schemeClr val="bg1"/>
                </a:solidFill>
              </a:rPr>
              <a:t>,</a:t>
            </a:r>
            <a:r>
              <a:rPr lang="zh-TW" altLang="en-US" sz="2400" dirty="0" smtClean="0">
                <a:solidFill>
                  <a:schemeClr val="bg1"/>
                </a:solidFill>
              </a:rPr>
              <a:t>再來住在本地。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endParaRPr lang="en-US" altLang="zh-TW" sz="800" baseline="30000" dirty="0" smtClean="0">
              <a:solidFill>
                <a:schemeClr val="bg1"/>
              </a:solidFill>
            </a:endParaRPr>
          </a:p>
          <a:p>
            <a:pPr lvl="0"/>
            <a:r>
              <a:rPr lang="en-US" altLang="zh-TW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4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. 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不可收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贖價</a:t>
            </a:r>
            <a:endParaRPr lang="en-US" altLang="zh-TW" sz="36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TW" sz="2400" baseline="30000" dirty="0" smtClean="0">
                <a:solidFill>
                  <a:schemeClr val="bg1"/>
                </a:solidFill>
              </a:rPr>
              <a:t>	31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>
                <a:solidFill>
                  <a:schemeClr val="bg1"/>
                </a:solidFill>
              </a:rPr>
              <a:t>故殺人犯死罪的、你們不可收贖價代替他的命他必被治死。 </a:t>
            </a:r>
            <a:r>
              <a:rPr lang="en-US" altLang="zh-TW" sz="2400" baseline="30000" dirty="0">
                <a:solidFill>
                  <a:schemeClr val="bg1"/>
                </a:solidFill>
              </a:rPr>
              <a:t>32</a:t>
            </a:r>
            <a:r>
              <a:rPr lang="en-US" altLang="zh-TW" sz="2400" dirty="0">
                <a:solidFill>
                  <a:schemeClr val="bg1"/>
                </a:solidFill>
              </a:rPr>
              <a:t> </a:t>
            </a:r>
            <a:r>
              <a:rPr lang="zh-TW" altLang="en-US" sz="2400" dirty="0">
                <a:solidFill>
                  <a:schemeClr val="bg1"/>
                </a:solidFill>
              </a:rPr>
              <a:t>那逃到逃城的人、你們</a:t>
            </a:r>
            <a:r>
              <a:rPr lang="zh-TW" altLang="en-US" sz="2400" b="1" dirty="0">
                <a:solidFill>
                  <a:srgbClr val="FFFF00"/>
                </a:solidFill>
              </a:rPr>
              <a:t>不可為他收贖價</a:t>
            </a:r>
            <a:r>
              <a:rPr lang="zh-TW" altLang="en-US" sz="2400" dirty="0">
                <a:solidFill>
                  <a:schemeClr val="bg1"/>
                </a:solidFill>
              </a:rPr>
              <a:t>、使他在大祭司未死以先、再來住在本地。 </a:t>
            </a:r>
            <a:r>
              <a:rPr lang="en-US" altLang="zh-TW" sz="2400" baseline="30000" dirty="0" smtClean="0">
                <a:solidFill>
                  <a:schemeClr val="bg1"/>
                </a:solidFill>
              </a:rPr>
              <a:t>33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  <a:r>
              <a:rPr lang="zh-TW" altLang="en-US" sz="2400" dirty="0">
                <a:solidFill>
                  <a:schemeClr val="bg1"/>
                </a:solidFill>
              </a:rPr>
              <a:t>這樣、你們就不污穢所住之地、因為血是污穢地的、</a:t>
            </a:r>
            <a:r>
              <a:rPr lang="zh-TW" altLang="en-US" sz="2400" b="1" dirty="0">
                <a:solidFill>
                  <a:srgbClr val="FFFF00"/>
                </a:solidFill>
              </a:rPr>
              <a:t>若有在地上流人血的、非流那殺人者的血、那地就不得潔淨</a:t>
            </a:r>
            <a:r>
              <a:rPr lang="en-US" altLang="zh-TW" sz="2400" dirty="0">
                <a:solidFill>
                  <a:schemeClr val="bg1"/>
                </a:solidFill>
              </a:rPr>
              <a:t>〔</a:t>
            </a:r>
            <a:r>
              <a:rPr lang="zh-TW" altLang="en-US" sz="2400" b="1" dirty="0">
                <a:solidFill>
                  <a:srgbClr val="FFFF00"/>
                </a:solidFill>
              </a:rPr>
              <a:t>潔淨</a:t>
            </a:r>
            <a:r>
              <a:rPr lang="zh-TW" altLang="en-US" sz="2400" dirty="0">
                <a:solidFill>
                  <a:schemeClr val="bg1"/>
                </a:solidFill>
              </a:rPr>
              <a:t>原文作</a:t>
            </a:r>
            <a:r>
              <a:rPr lang="zh-TW" altLang="en-US" sz="2400" b="1" u="sng" dirty="0">
                <a:solidFill>
                  <a:srgbClr val="FFFF00"/>
                </a:solidFill>
              </a:rPr>
              <a:t>贖</a:t>
            </a:r>
            <a:r>
              <a:rPr lang="en-US" altLang="zh-TW" sz="2400" dirty="0">
                <a:solidFill>
                  <a:schemeClr val="bg1"/>
                </a:solidFill>
              </a:rPr>
              <a:t>〕</a:t>
            </a:r>
            <a:r>
              <a:rPr lang="zh-TW" altLang="en-US" sz="2400" dirty="0" smtClean="0">
                <a:solidFill>
                  <a:schemeClr val="bg1"/>
                </a:solidFill>
              </a:rPr>
              <a:t>。</a:t>
            </a:r>
            <a:endParaRPr lang="en-US" altLang="zh-TW" sz="24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lvl="0"/>
            <a:endParaRPr lang="en-US" altLang="zh-TW" sz="1200" b="1" dirty="0" smtClean="0">
              <a:solidFill>
                <a:schemeClr val="bg1"/>
              </a:solidFill>
            </a:endParaRPr>
          </a:p>
          <a:p>
            <a:endParaRPr lang="en-US" altLang="zh-TW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484188" y="2971800"/>
            <a:ext cx="11233150" cy="33416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21" tIns="54411" rIns="108821" bIns="54411">
            <a:spAutoFit/>
          </a:bodyPr>
          <a:lstStyle/>
          <a:p>
            <a:pPr rtl="1"/>
            <a:r>
              <a:rPr lang="en-US" sz="4800" b="1">
                <a:solidFill>
                  <a:schemeClr val="bg1"/>
                </a:solidFill>
              </a:rPr>
              <a:t> </a:t>
            </a:r>
            <a:r>
              <a:rPr lang="en-US" sz="4800">
                <a:solidFill>
                  <a:schemeClr val="bg1"/>
                </a:solidFill>
              </a:rPr>
              <a:t>‎  </a:t>
            </a:r>
            <a:r>
              <a:rPr lang="he-IL" sz="5400" b="1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>
                <a:solidFill>
                  <a:schemeClr val="bg1"/>
                </a:solidFill>
              </a:rPr>
              <a:t>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Numbers 6:24-26</a:t>
            </a:r>
            <a:r>
              <a:rPr lang="el-GR" sz="3600" b="1">
                <a:solidFill>
                  <a:srgbClr val="FFFF00"/>
                </a:solidFill>
              </a:rPr>
              <a:t> </a:t>
            </a:r>
            <a:endParaRPr lang="en-US" sz="3600" b="1">
              <a:solidFill>
                <a:srgbClr val="FFFF00"/>
              </a:solidFill>
            </a:endParaRPr>
          </a:p>
          <a:p>
            <a:pPr rtl="1"/>
            <a:r>
              <a:rPr lang="he-IL" sz="5400" b="1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>
                <a:solidFill>
                  <a:schemeClr val="bg1"/>
                </a:solidFill>
              </a:rPr>
              <a:t>                  </a:t>
            </a:r>
          </a:p>
          <a:p>
            <a:pPr rtl="1"/>
            <a:r>
              <a:rPr lang="en-US" sz="5400" b="1">
                <a:solidFill>
                  <a:schemeClr val="bg1"/>
                </a:solidFill>
              </a:rPr>
              <a:t>‎</a:t>
            </a:r>
            <a:r>
              <a:rPr lang="he-IL" sz="5400" b="1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>
                <a:solidFill>
                  <a:schemeClr val="bg1"/>
                </a:solidFill>
              </a:rPr>
              <a:t>     </a:t>
            </a:r>
            <a:r>
              <a:rPr lang="he-IL" sz="5400" b="1">
                <a:solidFill>
                  <a:schemeClr val="bg1"/>
                </a:solidFill>
              </a:rPr>
              <a:t> 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  <a:p>
            <a:pPr algn="ctr" rtl="1"/>
            <a:endParaRPr lang="en-US" altLang="ko-KR" sz="16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522413" y="141288"/>
            <a:ext cx="8077200" cy="2462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SimSun" pitchFamily="2" charset="-122"/>
              </a:rPr>
              <a:t>      民數記</a:t>
            </a:r>
            <a:r>
              <a:rPr lang="ko-KR" altLang="en-US" sz="3600" b="1">
                <a:latin typeface="PMingLiU" pitchFamily="18" charset="-120"/>
              </a:rPr>
              <a:t> </a:t>
            </a:r>
            <a:r>
              <a:rPr lang="en-US" sz="3600" b="1"/>
              <a:t>6:24-26</a:t>
            </a:r>
          </a:p>
          <a:p>
            <a:r>
              <a:rPr lang="zh-TW" altLang="en-US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願耶和華賜福給你</a:t>
            </a:r>
            <a:r>
              <a:rPr lang="en-US" altLang="zh-TW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保護你</a:t>
            </a:r>
            <a:r>
              <a:rPr lang="en-US" altLang="zh-TW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  </a:t>
            </a:r>
          </a:p>
          <a:p>
            <a:endParaRPr lang="en-US" altLang="zh-TW" sz="800" b="1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  <a:p>
            <a:r>
              <a:rPr lang="zh-TW" altLang="en-US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願耶和華使他的臉光照你</a:t>
            </a:r>
            <a:r>
              <a:rPr lang="en-US" altLang="zh-TW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賜恩給你</a:t>
            </a:r>
            <a:r>
              <a:rPr lang="en-US" altLang="zh-CN" sz="3400" b="1">
                <a:solidFill>
                  <a:srgbClr val="FF0000"/>
                </a:solidFill>
                <a:latin typeface="SimSun" pitchFamily="2" charset="-122"/>
              </a:rPr>
              <a:t>.</a:t>
            </a:r>
          </a:p>
          <a:p>
            <a:r>
              <a:rPr lang="en-US" altLang="zh-CN" sz="800" b="1">
                <a:solidFill>
                  <a:srgbClr val="FF0000"/>
                </a:solidFill>
                <a:latin typeface="SimSun" pitchFamily="2" charset="-122"/>
              </a:rPr>
              <a:t> </a:t>
            </a:r>
          </a:p>
          <a:p>
            <a:r>
              <a:rPr lang="en-US" altLang="zh-TW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  </a:t>
            </a:r>
            <a:r>
              <a:rPr lang="zh-TW" altLang="en-US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願耶和華向你仰臉</a:t>
            </a:r>
            <a:r>
              <a:rPr lang="en-US" altLang="zh-TW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,</a:t>
            </a:r>
            <a:r>
              <a:rPr lang="zh-TW" altLang="en-US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賜你平安</a:t>
            </a:r>
            <a:r>
              <a:rPr lang="en-US" altLang="zh-TW" sz="3400" b="1">
                <a:solidFill>
                  <a:srgbClr val="FF0000"/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en-US" sz="3400" b="1">
              <a:solidFill>
                <a:srgbClr val="FF0000"/>
              </a:solidFill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34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891" y="9972"/>
            <a:ext cx="11998569" cy="681725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耶穌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來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不是要廢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掉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律法和先知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、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乃是要成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全</a:t>
            </a:r>
            <a:endParaRPr kumimoji="0" lang="en-US" altLang="zh-TW" sz="9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DFKai-SB" pitchFamily="65" charset="-120"/>
              <a:ea typeface="DFKai-SB" pitchFamily="65" charset="-120"/>
              <a:cs typeface="Times New Roman" pitchFamily="18" charset="0"/>
            </a:endParaRP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9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800" baseline="30000" dirty="0">
                <a:solidFill>
                  <a:srgbClr val="FF0000"/>
                </a:solidFill>
              </a:rPr>
              <a:t>	</a:t>
            </a:r>
            <a:r>
              <a:rPr lang="en-US" sz="2800" b="1" u="sng" dirty="0" smtClean="0">
                <a:solidFill>
                  <a:srgbClr val="FF0000"/>
                </a:solidFill>
              </a:rPr>
              <a:t>Matthew 5:17-20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en-US" sz="2800" b="1" dirty="0" smtClean="0">
                <a:solidFill>
                  <a:schemeClr val="bg1"/>
                </a:solidFill>
              </a:rPr>
              <a:t> 17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莫想我來要廢掉</a:t>
            </a:r>
            <a:r>
              <a:rPr lang="zh-TW" altLang="en-US" sz="2800" b="1" dirty="0">
                <a:solidFill>
                  <a:srgbClr val="FFFF00"/>
                </a:solidFill>
              </a:rPr>
              <a:t>律法和先知</a:t>
            </a:r>
            <a:r>
              <a:rPr lang="zh-TW" altLang="en-US" sz="2800" dirty="0" smtClean="0">
                <a:solidFill>
                  <a:schemeClr val="bg1"/>
                </a:solidFill>
              </a:rPr>
              <a:t>．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我</a:t>
            </a:r>
            <a:r>
              <a:rPr lang="zh-TW" altLang="en-US" sz="2800" b="1" dirty="0">
                <a:solidFill>
                  <a:srgbClr val="FFFF00"/>
                </a:solidFill>
              </a:rPr>
              <a:t>來不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是要廢</a:t>
            </a:r>
            <a:r>
              <a:rPr lang="zh-TW" altLang="en-US" sz="2800" b="1" dirty="0">
                <a:solidFill>
                  <a:srgbClr val="FFFF00"/>
                </a:solidFill>
              </a:rPr>
              <a:t>掉、乃是要成全</a:t>
            </a:r>
            <a:r>
              <a:rPr lang="zh-TW" altLang="en-US" sz="2800" dirty="0">
                <a:solidFill>
                  <a:schemeClr val="bg1"/>
                </a:solidFill>
              </a:rPr>
              <a:t>。</a:t>
            </a:r>
            <a:r>
              <a:rPr lang="en-US" altLang="zh-TW" sz="2800" b="1" dirty="0">
                <a:solidFill>
                  <a:schemeClr val="bg1"/>
                </a:solidFill>
              </a:rPr>
              <a:t>18</a:t>
            </a:r>
            <a:r>
              <a:rPr lang="zh-TW" altLang="en-US" sz="2800" dirty="0">
                <a:solidFill>
                  <a:schemeClr val="bg1"/>
                </a:solidFill>
              </a:rPr>
              <a:t> 我實在告訴你們、就</a:t>
            </a:r>
            <a:r>
              <a:rPr lang="zh-TW" altLang="en-US" sz="2800" dirty="0" smtClean="0">
                <a:solidFill>
                  <a:schemeClr val="bg1"/>
                </a:solidFill>
              </a:rPr>
              <a:t>是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到</a:t>
            </a:r>
            <a:r>
              <a:rPr lang="zh-TW" altLang="en-US" sz="2800" b="1" dirty="0">
                <a:solidFill>
                  <a:srgbClr val="FFFF00"/>
                </a:solidFill>
              </a:rPr>
              <a:t>天地都廢去了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、律</a:t>
            </a:r>
            <a:r>
              <a:rPr lang="zh-TW" altLang="en-US" sz="2800" b="1" dirty="0">
                <a:solidFill>
                  <a:srgbClr val="FFFF00"/>
                </a:solidFill>
              </a:rPr>
              <a:t>法的一點一畫也不能廢去、都要成全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19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所以無論何人廢</a:t>
            </a:r>
            <a:r>
              <a:rPr lang="zh-TW" altLang="en-US" sz="2800" dirty="0" smtClean="0">
                <a:solidFill>
                  <a:schemeClr val="bg1"/>
                </a:solidFill>
              </a:rPr>
              <a:t>掉這</a:t>
            </a:r>
            <a:r>
              <a:rPr lang="zh-TW" altLang="en-US" sz="2800" dirty="0">
                <a:solidFill>
                  <a:schemeClr val="bg1"/>
                </a:solidFill>
              </a:rPr>
              <a:t>誡命中最小的一條、又教訓人這樣作、他在天國要稱為最小的</a:t>
            </a:r>
            <a:r>
              <a:rPr lang="zh-TW" altLang="en-US" sz="2800" dirty="0" smtClean="0">
                <a:solidFill>
                  <a:schemeClr val="bg1"/>
                </a:solidFill>
              </a:rPr>
              <a:t>．但</a:t>
            </a:r>
            <a:r>
              <a:rPr lang="zh-TW" altLang="en-US" sz="2800" dirty="0">
                <a:solidFill>
                  <a:schemeClr val="bg1"/>
                </a:solidFill>
              </a:rPr>
              <a:t>無論何人遵行這誡命、又教訓人遵行、他在天國要稱為大的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endParaRPr lang="en-US" sz="1000" baseline="30000" dirty="0" smtClean="0">
              <a:solidFill>
                <a:schemeClr val="bg1"/>
              </a:solidFill>
            </a:endParaRPr>
          </a:p>
          <a:p>
            <a:endParaRPr lang="en-US" sz="1000" baseline="30000" dirty="0">
              <a:solidFill>
                <a:schemeClr val="bg1"/>
              </a:solidFill>
            </a:endParaRPr>
          </a:p>
          <a:p>
            <a:endParaRPr lang="en-US" sz="1000" baseline="30000" dirty="0" smtClean="0">
              <a:solidFill>
                <a:schemeClr val="bg1"/>
              </a:solidFill>
            </a:endParaRPr>
          </a:p>
          <a:p>
            <a:r>
              <a:rPr lang="en-US" sz="2800" baseline="30000" dirty="0" smtClean="0">
                <a:solidFill>
                  <a:srgbClr val="FF0000"/>
                </a:solidFill>
              </a:rPr>
              <a:t>	NKJ</a:t>
            </a:r>
            <a:r>
              <a:rPr lang="en-US" sz="2800" baseline="300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17</a:t>
            </a:r>
            <a:r>
              <a:rPr lang="en-US" sz="2800" dirty="0">
                <a:solidFill>
                  <a:schemeClr val="bg1"/>
                </a:solidFill>
              </a:rPr>
              <a:t> "Do not think that I came to destroy </a:t>
            </a:r>
            <a:r>
              <a:rPr lang="en-US" sz="2800" b="1" dirty="0">
                <a:solidFill>
                  <a:srgbClr val="FFFF00"/>
                </a:solidFill>
              </a:rPr>
              <a:t>the Law or the Prophets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rgbClr val="FFFF00"/>
                </a:solidFill>
              </a:rPr>
              <a:t>I did not come to destroy but to fulfill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>18</a:t>
            </a:r>
            <a:r>
              <a:rPr lang="en-US" sz="2800" dirty="0">
                <a:solidFill>
                  <a:schemeClr val="bg1"/>
                </a:solidFill>
              </a:rPr>
              <a:t> "For assuredly, I say to you, </a:t>
            </a:r>
            <a:r>
              <a:rPr lang="en-US" sz="2800" b="1" dirty="0">
                <a:solidFill>
                  <a:srgbClr val="FFFF00"/>
                </a:solidFill>
              </a:rPr>
              <a:t>till heaven and earth pass away, one jot or one tittle will by no means pass from the law till all is fulfilled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en-US" sz="2800" b="1" dirty="0">
                <a:solidFill>
                  <a:schemeClr val="bg1"/>
                </a:solidFill>
              </a:rPr>
              <a:t> 19</a:t>
            </a:r>
            <a:r>
              <a:rPr lang="en-US" sz="2800" dirty="0">
                <a:solidFill>
                  <a:schemeClr val="bg1"/>
                </a:solidFill>
              </a:rPr>
              <a:t> "Whoever therefore breaks one of the least of these commandments, and teaches men so, shall be called least in the kingdom of heaven; but whoever does and teaches </a:t>
            </a:r>
            <a:r>
              <a:rPr lang="en-US" sz="2800" i="1" dirty="0">
                <a:solidFill>
                  <a:schemeClr val="bg1"/>
                </a:solidFill>
              </a:rPr>
              <a:t>them</a:t>
            </a:r>
            <a:r>
              <a:rPr lang="en-US" sz="2800" dirty="0">
                <a:solidFill>
                  <a:schemeClr val="bg1"/>
                </a:solidFill>
              </a:rPr>
              <a:t>, he shall be called great in the kingdom of heaven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altLang="zh-CN" sz="2800" b="1" dirty="0" smtClean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000" b="1" dirty="0" smtClean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000" b="1" dirty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000" b="1" dirty="0" smtClean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000" b="1" dirty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891" y="33054"/>
            <a:ext cx="11998569" cy="677108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‘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律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法和先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知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’(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聖經</a:t>
            </a:r>
            <a:r>
              <a:rPr lang="en-US" altLang="zh-CN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)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和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耶穌的關係</a:t>
            </a:r>
            <a:endParaRPr lang="en-US" altLang="zh-CN" sz="36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altLang="zh-TW" sz="9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30480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altLang="zh-TW" sz="9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ko-KR" sz="3200" b="1" u="sng" dirty="0" smtClean="0">
                <a:solidFill>
                  <a:srgbClr val="FF0000"/>
                </a:solidFill>
              </a:rPr>
              <a:t>John 5:39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. </a:t>
            </a:r>
            <a:r>
              <a:rPr lang="zh-CN" altLang="en-US" sz="3200" b="1" dirty="0" smtClean="0">
                <a:solidFill>
                  <a:schemeClr val="bg1"/>
                </a:solidFill>
                <a:latin typeface="+mn-ea"/>
              </a:rPr>
              <a:t>你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們查考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聖經</a:t>
            </a:r>
            <a:r>
              <a:rPr lang="en-US" altLang="en-US" sz="3200" b="1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因你們以為內中有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永生</a:t>
            </a:r>
            <a:r>
              <a:rPr lang="en-US" altLang="zh-CN" sz="3200" b="1" dirty="0" smtClean="0">
                <a:solidFill>
                  <a:schemeClr val="bg1"/>
                </a:solidFill>
                <a:latin typeface="+mn-ea"/>
              </a:rPr>
              <a:t>;</a:t>
            </a:r>
          </a:p>
          <a:p>
            <a:pPr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+mn-ea"/>
              </a:rPr>
              <a:t>        </a:t>
            </a:r>
            <a:r>
              <a:rPr lang="zh-CN" altLang="en-US" sz="3200" b="1" dirty="0" smtClean="0">
                <a:solidFill>
                  <a:srgbClr val="FFFF00"/>
                </a:solidFill>
                <a:latin typeface="+mn-ea"/>
              </a:rPr>
              <a:t>給</a:t>
            </a:r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我作見證的就是這經</a:t>
            </a:r>
            <a:r>
              <a:rPr lang="zh-TW" altLang="en-US" sz="3200" b="1" dirty="0">
                <a:solidFill>
                  <a:schemeClr val="bg1"/>
                </a:solidFill>
                <a:latin typeface="+mn-ea"/>
              </a:rPr>
              <a:t>。</a:t>
            </a:r>
            <a:endParaRPr lang="en-US" altLang="zh-CN" sz="3200" b="1" dirty="0">
              <a:solidFill>
                <a:schemeClr val="bg1"/>
              </a:solidFill>
              <a:latin typeface="+mn-ea"/>
            </a:endParaRPr>
          </a:p>
          <a:p>
            <a:pPr>
              <a:defRPr/>
            </a:pPr>
            <a:r>
              <a:rPr lang="en-US" altLang="ko-KR" sz="3200" b="1" baseline="30000" dirty="0">
                <a:solidFill>
                  <a:srgbClr val="FF0000"/>
                </a:solidFill>
              </a:rPr>
              <a:t>NKJ </a:t>
            </a:r>
            <a:r>
              <a:rPr lang="en-US" altLang="ko-KR" sz="3200" b="1" dirty="0">
                <a:solidFill>
                  <a:schemeClr val="bg1"/>
                </a:solidFill>
              </a:rPr>
              <a:t>You search </a:t>
            </a:r>
            <a:r>
              <a:rPr lang="en-US" altLang="ko-KR" sz="3200" b="1" dirty="0">
                <a:solidFill>
                  <a:srgbClr val="FFFF00"/>
                </a:solidFill>
              </a:rPr>
              <a:t>the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Scriptures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</a:rPr>
              <a:t>(</a:t>
            </a:r>
            <a:r>
              <a:rPr lang="el-GR" altLang="en-US" sz="3200" b="1" dirty="0">
                <a:solidFill>
                  <a:srgbClr val="FFFF00"/>
                </a:solidFill>
              </a:rPr>
              <a:t>τὰς γραφάς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),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200" b="1" dirty="0">
                <a:solidFill>
                  <a:schemeClr val="bg1"/>
                </a:solidFill>
              </a:rPr>
              <a:t>for in them you think you have </a:t>
            </a:r>
            <a:r>
              <a:rPr lang="en-US" altLang="ko-KR" sz="3200" b="1" dirty="0">
                <a:solidFill>
                  <a:srgbClr val="FFFF00"/>
                </a:solidFill>
              </a:rPr>
              <a:t>eternal life</a:t>
            </a:r>
            <a:r>
              <a:rPr lang="en-US" altLang="ko-KR" sz="3200" b="1" dirty="0">
                <a:solidFill>
                  <a:schemeClr val="bg1"/>
                </a:solidFill>
              </a:rPr>
              <a:t>; and </a:t>
            </a:r>
            <a:r>
              <a:rPr lang="en-US" altLang="ko-KR" sz="3200" b="1" dirty="0">
                <a:solidFill>
                  <a:srgbClr val="FFFF00"/>
                </a:solidFill>
              </a:rPr>
              <a:t>these are they which testify of Me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en-US" altLang="ko-KR" sz="1600" b="1" dirty="0">
              <a:solidFill>
                <a:schemeClr val="bg1"/>
              </a:solidFill>
            </a:endParaRP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	-Shadow </a:t>
            </a:r>
            <a:r>
              <a:rPr lang="en-US" altLang="en-US" sz="2800" b="1" dirty="0">
                <a:solidFill>
                  <a:schemeClr val="bg1"/>
                </a:solidFill>
              </a:rPr>
              <a:t>&amp;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Substance		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陰影 與 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實體</a:t>
            </a:r>
            <a:endParaRPr lang="en-US" altLang="zh-TW" sz="2800" b="1" dirty="0">
              <a:solidFill>
                <a:srgbClr val="FFFF00"/>
              </a:solidFill>
            </a:endParaRP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	-Prophecy </a:t>
            </a:r>
            <a:r>
              <a:rPr lang="en-US" altLang="en-US" sz="2800" b="1" dirty="0">
                <a:solidFill>
                  <a:schemeClr val="bg1"/>
                </a:solidFill>
              </a:rPr>
              <a:t>&amp; Fulfillment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	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預言 與 實現</a:t>
            </a:r>
            <a:r>
              <a:rPr lang="en-US" altLang="zh-TW" sz="2800" b="1" dirty="0" smtClean="0">
                <a:solidFill>
                  <a:srgbClr val="FFFF00"/>
                </a:solidFill>
              </a:rPr>
              <a:t>(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應驗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)</a:t>
            </a:r>
            <a:endParaRPr lang="en-US" altLang="zh-TW" sz="2800" b="1" dirty="0">
              <a:solidFill>
                <a:srgbClr val="FFFF00"/>
              </a:solidFill>
            </a:endParaRP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	-Type </a:t>
            </a:r>
            <a:r>
              <a:rPr lang="en-US" altLang="en-US" sz="2800" b="1" dirty="0">
                <a:solidFill>
                  <a:schemeClr val="bg1"/>
                </a:solidFill>
              </a:rPr>
              <a:t>(Symbol) &amp; Antitype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	</a:t>
            </a:r>
            <a:r>
              <a:rPr lang="zh-CN" altLang="en-US" sz="2800" b="1" dirty="0">
                <a:solidFill>
                  <a:srgbClr val="FFFF00"/>
                </a:solidFill>
              </a:rPr>
              <a:t>預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表</a:t>
            </a:r>
            <a:r>
              <a:rPr lang="en-US" altLang="zh-CN" sz="2800" b="1" dirty="0">
                <a:solidFill>
                  <a:srgbClr val="FFFF00"/>
                </a:solidFill>
              </a:rPr>
              <a:t>(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象徵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)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與 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真相</a:t>
            </a:r>
            <a:endParaRPr lang="en-US" altLang="en-US" sz="2800" b="1" u="sng" dirty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sz="1800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en-US" sz="3000" b="1" dirty="0">
                <a:solidFill>
                  <a:schemeClr val="bg1"/>
                </a:solidFill>
              </a:rPr>
              <a:t>	</a:t>
            </a:r>
            <a:r>
              <a:rPr lang="en-US" altLang="en-US" sz="2700" b="1" dirty="0">
                <a:solidFill>
                  <a:schemeClr val="bg1"/>
                </a:solidFill>
              </a:rPr>
              <a:t>*We </a:t>
            </a:r>
            <a:r>
              <a:rPr lang="en-US" altLang="en-US" sz="2700" b="1" dirty="0" smtClean="0">
                <a:solidFill>
                  <a:schemeClr val="bg1"/>
                </a:solidFill>
              </a:rPr>
              <a:t>do not receive </a:t>
            </a:r>
            <a:r>
              <a:rPr lang="en-US" altLang="en-US" sz="2700" b="1" dirty="0" smtClean="0">
                <a:solidFill>
                  <a:srgbClr val="FFFF00"/>
                </a:solidFill>
              </a:rPr>
              <a:t>eternal </a:t>
            </a:r>
            <a:r>
              <a:rPr lang="en-US" altLang="en-US" sz="2700" b="1" dirty="0">
                <a:solidFill>
                  <a:srgbClr val="FFFF00"/>
                </a:solidFill>
              </a:rPr>
              <a:t>life</a:t>
            </a:r>
            <a:r>
              <a:rPr lang="en-US" altLang="en-US" sz="2700" b="1" dirty="0">
                <a:solidFill>
                  <a:schemeClr val="bg1"/>
                </a:solidFill>
              </a:rPr>
              <a:t> </a:t>
            </a:r>
            <a:r>
              <a:rPr lang="en-US" altLang="en-US" sz="2700" b="1" dirty="0" smtClean="0">
                <a:solidFill>
                  <a:schemeClr val="bg1"/>
                </a:solidFill>
              </a:rPr>
              <a:t>through </a:t>
            </a:r>
            <a:r>
              <a:rPr lang="en-US" altLang="en-US" sz="2700" b="1" dirty="0">
                <a:solidFill>
                  <a:schemeClr val="bg1"/>
                </a:solidFill>
              </a:rPr>
              <a:t>the knowledge of the </a:t>
            </a:r>
            <a:r>
              <a:rPr lang="en-US" altLang="en-US" sz="2700" b="1" dirty="0" smtClean="0">
                <a:solidFill>
                  <a:schemeClr val="bg1"/>
                </a:solidFill>
              </a:rPr>
              <a:t>Bible, </a:t>
            </a:r>
            <a:r>
              <a:rPr lang="en-US" altLang="en-US" sz="2700" b="1" dirty="0">
                <a:solidFill>
                  <a:schemeClr val="bg1"/>
                </a:solidFill>
              </a:rPr>
              <a:t>but only </a:t>
            </a:r>
            <a:r>
              <a:rPr lang="en-US" altLang="en-US" sz="2700" b="1" dirty="0" smtClean="0">
                <a:solidFill>
                  <a:srgbClr val="FFFF00"/>
                </a:solidFill>
              </a:rPr>
              <a:t>through </a:t>
            </a:r>
            <a:r>
              <a:rPr lang="en-US" altLang="en-US" sz="2700" b="1" dirty="0">
                <a:solidFill>
                  <a:srgbClr val="FFFF00"/>
                </a:solidFill>
              </a:rPr>
              <a:t>Jesus Christ </a:t>
            </a:r>
            <a:r>
              <a:rPr lang="en-US" altLang="en-US" sz="2700" b="1" dirty="0" smtClean="0">
                <a:solidFill>
                  <a:schemeClr val="bg1"/>
                </a:solidFill>
              </a:rPr>
              <a:t>as witnessed by the Bible. (</a:t>
            </a:r>
            <a:r>
              <a:rPr lang="zh-TW" altLang="en-US" sz="2700" dirty="0">
                <a:solidFill>
                  <a:schemeClr val="bg1"/>
                </a:solidFill>
              </a:rPr>
              <a:t>我們不會通過聖經的知識而獲得</a:t>
            </a:r>
            <a:r>
              <a:rPr lang="zh-TW" altLang="en-US" sz="2700" b="1" dirty="0">
                <a:solidFill>
                  <a:srgbClr val="FFFF00"/>
                </a:solidFill>
              </a:rPr>
              <a:t>永生</a:t>
            </a:r>
            <a:r>
              <a:rPr lang="zh-TW" altLang="en-US" sz="2700" dirty="0">
                <a:solidFill>
                  <a:schemeClr val="bg1"/>
                </a:solidFill>
              </a:rPr>
              <a:t>，而只</a:t>
            </a:r>
            <a:r>
              <a:rPr lang="zh-TW" altLang="en-US" sz="2700" dirty="0" smtClean="0">
                <a:solidFill>
                  <a:schemeClr val="bg1"/>
                </a:solidFill>
              </a:rPr>
              <a:t>能</a:t>
            </a:r>
            <a:r>
              <a:rPr lang="zh-CN" altLang="en-US" sz="2700" b="1" dirty="0" smtClean="0">
                <a:solidFill>
                  <a:srgbClr val="FFFF00"/>
                </a:solidFill>
              </a:rPr>
              <a:t>藉著</a:t>
            </a:r>
            <a:r>
              <a:rPr lang="zh-TW" altLang="en-US" sz="2700" b="1" dirty="0" smtClean="0">
                <a:solidFill>
                  <a:srgbClr val="FFFF00"/>
                </a:solidFill>
              </a:rPr>
              <a:t>聖</a:t>
            </a:r>
            <a:r>
              <a:rPr lang="zh-TW" altLang="en-US" sz="2700" b="1" dirty="0">
                <a:solidFill>
                  <a:srgbClr val="FFFF00"/>
                </a:solidFill>
              </a:rPr>
              <a:t>經所見證的耶穌基督</a:t>
            </a:r>
            <a:r>
              <a:rPr lang="zh-TW" altLang="en-US" sz="2700" dirty="0">
                <a:solidFill>
                  <a:schemeClr val="bg1"/>
                </a:solidFill>
              </a:rPr>
              <a:t>而獲得</a:t>
            </a:r>
            <a:r>
              <a:rPr lang="zh-TW" altLang="en-US" sz="2700" b="1" dirty="0">
                <a:solidFill>
                  <a:srgbClr val="FFFF00"/>
                </a:solidFill>
              </a:rPr>
              <a:t>永生</a:t>
            </a:r>
            <a:r>
              <a:rPr lang="en-US" altLang="en-US" sz="2700" b="1" dirty="0" smtClean="0">
                <a:solidFill>
                  <a:schemeClr val="bg1"/>
                </a:solidFill>
              </a:rPr>
              <a:t>)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endParaRPr lang="en-US" altLang="zh-CN" sz="1000" b="1" dirty="0" smtClean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000" b="1" dirty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000" b="1" dirty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000" b="1" dirty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000" b="1" dirty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1"/>
          <p:cNvSpPr>
            <a:spLocks noChangeArrowheads="1"/>
          </p:cNvSpPr>
          <p:nvPr/>
        </p:nvSpPr>
        <p:spPr bwMode="auto">
          <a:xfrm>
            <a:off x="96130" y="76200"/>
            <a:ext cx="12069763" cy="66787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聖殿與耶穌， 聖</a:t>
            </a:r>
            <a:r>
              <a:rPr lang="zh-CN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殿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與聖徒</a:t>
            </a:r>
            <a:endParaRPr lang="en-US" altLang="en-US" sz="36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eaLnBrk="1" hangingPunct="1"/>
            <a:endParaRPr lang="en-US" altLang="en-US" sz="9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altLang="en-US" sz="900" b="1" dirty="0" smtClean="0">
              <a:solidFill>
                <a:schemeClr val="bg1"/>
              </a:solidFill>
            </a:endParaRPr>
          </a:p>
          <a:p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1.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殿與耶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穌</a:t>
            </a:r>
            <a:endParaRPr lang="en-US" altLang="zh-CN" sz="3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    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John 2:19</a:t>
            </a:r>
            <a:r>
              <a:rPr lang="en-US" altLang="zh-CN" sz="2800" b="1" u="sng" dirty="0" smtClean="0">
                <a:solidFill>
                  <a:srgbClr val="FF0000"/>
                </a:solidFill>
              </a:rPr>
              <a:t>-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21</a:t>
            </a:r>
            <a:r>
              <a:rPr lang="en-US" altLang="en-US" sz="2800" dirty="0" smtClean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>19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耶穌回答說、</a:t>
            </a:r>
            <a:r>
              <a:rPr lang="zh-TW" altLang="en-US" sz="2800" b="1" dirty="0">
                <a:solidFill>
                  <a:srgbClr val="FFFF00"/>
                </a:solidFill>
              </a:rPr>
              <a:t>你們拆毀這殿、我三日內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要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再</a:t>
            </a:r>
            <a:r>
              <a:rPr lang="zh-TW" altLang="en-US" sz="2800" b="1" dirty="0">
                <a:solidFill>
                  <a:srgbClr val="FFFF00"/>
                </a:solidFill>
              </a:rPr>
              <a:t>建立起來</a:t>
            </a:r>
            <a:r>
              <a:rPr lang="zh-TW" altLang="en-US" sz="2800" dirty="0">
                <a:solidFill>
                  <a:schemeClr val="bg1"/>
                </a:solidFill>
              </a:rPr>
              <a:t>。 </a:t>
            </a:r>
            <a:r>
              <a:rPr lang="en-US" sz="2800" b="1" dirty="0">
                <a:solidFill>
                  <a:schemeClr val="bg1"/>
                </a:solidFill>
              </a:rPr>
              <a:t>20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猶太人便說、這殿是四十六年纔造成的、你三日內就再建立起來麼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r>
              <a:rPr lang="en-US" sz="2800" b="1" dirty="0">
                <a:solidFill>
                  <a:schemeClr val="bg1"/>
                </a:solidFill>
              </a:rPr>
              <a:t>21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zh-TW" altLang="en-US" sz="2800" dirty="0">
                <a:solidFill>
                  <a:schemeClr val="bg1"/>
                </a:solidFill>
              </a:rPr>
              <a:t>但耶穌這話、</a:t>
            </a:r>
            <a:r>
              <a:rPr lang="zh-TW" altLang="en-US" sz="2800" b="1" dirty="0">
                <a:solidFill>
                  <a:srgbClr val="FFFF00"/>
                </a:solidFill>
              </a:rPr>
              <a:t>是以他的身體為殿</a:t>
            </a:r>
            <a:r>
              <a:rPr lang="zh-TW" altLang="en-US" sz="2800" dirty="0">
                <a:solidFill>
                  <a:schemeClr val="bg1"/>
                </a:solidFill>
              </a:rPr>
              <a:t>。 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en-US" altLang="en-US" sz="2800" b="1" baseline="30000" dirty="0" smtClean="0">
                <a:solidFill>
                  <a:schemeClr val="bg1"/>
                </a:solidFill>
              </a:rPr>
              <a:t>NIV </a:t>
            </a:r>
            <a:r>
              <a:rPr lang="en-US" altLang="en-US" sz="2800" b="1" dirty="0">
                <a:solidFill>
                  <a:schemeClr val="bg1"/>
                </a:solidFill>
              </a:rPr>
              <a:t>Jesus answered them,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“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Destroy </a:t>
            </a:r>
            <a:r>
              <a:rPr lang="en-US" altLang="en-US" sz="2800" b="1" dirty="0">
                <a:solidFill>
                  <a:srgbClr val="FFFF00"/>
                </a:solidFill>
              </a:rPr>
              <a:t>this temple, and I will raise it again in three days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.” </a:t>
            </a:r>
            <a:r>
              <a:rPr lang="en-US" sz="2800" dirty="0" smtClean="0">
                <a:solidFill>
                  <a:schemeClr val="bg1"/>
                </a:solidFill>
              </a:rPr>
              <a:t>They </a:t>
            </a:r>
            <a:r>
              <a:rPr lang="en-US" sz="2800" dirty="0">
                <a:solidFill>
                  <a:schemeClr val="bg1"/>
                </a:solidFill>
              </a:rPr>
              <a:t>replied, "It has taken forty-six years to build this temple, and you are going to raise it in three days?" </a:t>
            </a:r>
            <a:r>
              <a:rPr lang="en-US" altLang="en-US" sz="2800" dirty="0" smtClean="0">
                <a:solidFill>
                  <a:schemeClr val="bg1"/>
                </a:solidFill>
              </a:rPr>
              <a:t>But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</a:rPr>
              <a:t>the temple he had spoken of was his body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.</a:t>
            </a:r>
          </a:p>
          <a:p>
            <a:endParaRPr lang="en-US" altLang="zh-CN" sz="14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zh-CN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2.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殿與聖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徒</a:t>
            </a:r>
            <a:endParaRPr lang="en-US" altLang="zh-CN" sz="32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r>
              <a:rPr lang="en-US" alt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1 </a:t>
            </a:r>
            <a:r>
              <a:rPr lang="en-US" altLang="en-US" sz="2800" b="1" u="sng" dirty="0">
                <a:solidFill>
                  <a:srgbClr val="FF0000"/>
                </a:solidFill>
              </a:rPr>
              <a:t>Corinthians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3:16</a:t>
            </a:r>
            <a:r>
              <a:rPr lang="en-US" altLang="en-US" sz="2800" dirty="0" smtClean="0">
                <a:solidFill>
                  <a:schemeClr val="bg1"/>
                </a:solidFill>
              </a:rPr>
              <a:t>. </a:t>
            </a:r>
            <a:r>
              <a:rPr lang="zh-TW" altLang="en-US" sz="2800" dirty="0" smtClean="0">
                <a:solidFill>
                  <a:schemeClr val="bg1"/>
                </a:solidFill>
              </a:rPr>
              <a:t>豈</a:t>
            </a:r>
            <a:r>
              <a:rPr lang="zh-TW" altLang="en-US" sz="2800" dirty="0">
                <a:solidFill>
                  <a:schemeClr val="bg1"/>
                </a:solidFill>
              </a:rPr>
              <a:t>不知</a:t>
            </a:r>
            <a:r>
              <a:rPr lang="zh-TW" altLang="en-US" sz="2800" b="1" dirty="0">
                <a:solidFill>
                  <a:srgbClr val="FFFF00"/>
                </a:solidFill>
              </a:rPr>
              <a:t>你們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是神</a:t>
            </a:r>
            <a:r>
              <a:rPr lang="zh-TW" altLang="en-US" sz="2800" b="1" dirty="0">
                <a:solidFill>
                  <a:srgbClr val="FFFF00"/>
                </a:solidFill>
              </a:rPr>
              <a:t>的殿</a:t>
            </a:r>
            <a:r>
              <a:rPr lang="zh-TW" altLang="en-US" sz="2800" dirty="0" smtClean="0">
                <a:solidFill>
                  <a:schemeClr val="bg1"/>
                </a:solidFill>
              </a:rPr>
              <a:t>、神</a:t>
            </a:r>
            <a:r>
              <a:rPr lang="zh-TW" altLang="en-US" sz="2800" dirty="0">
                <a:solidFill>
                  <a:schemeClr val="bg1"/>
                </a:solidFill>
              </a:rPr>
              <a:t>的靈住在你們裡頭麼。 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r>
              <a:rPr lang="en-US" altLang="en-US" sz="2800" baseline="30000" dirty="0" smtClean="0">
                <a:solidFill>
                  <a:schemeClr val="bg1"/>
                </a:solidFill>
              </a:rPr>
              <a:t>NKJ </a:t>
            </a:r>
            <a:r>
              <a:rPr lang="en-US" altLang="en-US" sz="2800" dirty="0">
                <a:solidFill>
                  <a:schemeClr val="bg1"/>
                </a:solidFill>
              </a:rPr>
              <a:t>Do you not know that </a:t>
            </a:r>
            <a:r>
              <a:rPr lang="en-US" altLang="en-US" sz="2800" b="1" dirty="0">
                <a:solidFill>
                  <a:srgbClr val="FFFF00"/>
                </a:solidFill>
              </a:rPr>
              <a:t>you are the temple of God </a:t>
            </a:r>
            <a:r>
              <a:rPr lang="en-US" altLang="en-US" sz="2800" dirty="0">
                <a:solidFill>
                  <a:schemeClr val="bg1"/>
                </a:solidFill>
              </a:rPr>
              <a:t>and </a:t>
            </a:r>
            <a:r>
              <a:rPr lang="en-US" altLang="en-US" sz="2800" i="1" dirty="0">
                <a:solidFill>
                  <a:schemeClr val="bg1"/>
                </a:solidFill>
              </a:rPr>
              <a:t>that </a:t>
            </a:r>
            <a:r>
              <a:rPr lang="en-US" altLang="en-US" sz="2800" dirty="0">
                <a:solidFill>
                  <a:schemeClr val="bg1"/>
                </a:solidFill>
              </a:rPr>
              <a:t>the Spirit of God dwells in you?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(also in </a:t>
            </a:r>
            <a:r>
              <a:rPr lang="en-US" altLang="en-US" sz="2800" b="1" dirty="0">
                <a:solidFill>
                  <a:srgbClr val="FF0000"/>
                </a:solidFill>
              </a:rPr>
              <a:t>1 Corinthians 6:19</a:t>
            </a:r>
            <a:r>
              <a:rPr lang="en-US" altLang="en-US" sz="2800" dirty="0">
                <a:solidFill>
                  <a:schemeClr val="bg1"/>
                </a:solidFill>
              </a:rPr>
              <a:t>)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1100" b="1" dirty="0" smtClean="0"/>
          </a:p>
          <a:p>
            <a:pPr eaLnBrk="1" hangingPunct="1"/>
            <a:endParaRPr lang="en-US" altLang="en-US" sz="1100" b="1" dirty="0" smtClean="0"/>
          </a:p>
          <a:p>
            <a:pPr eaLnBrk="1" hangingPunct="1"/>
            <a:endParaRPr lang="en-US" altLang="en-US" sz="1100" b="1" dirty="0"/>
          </a:p>
          <a:p>
            <a:pPr eaLnBrk="1" hangingPunct="1"/>
            <a:endParaRPr lang="en-US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01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4" descr="https://upload.wikimedia.org/wikipedia/commons/1/18/Stiftshuette_Modell_Timnap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" y="228600"/>
            <a:ext cx="5122635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Rectangle 1"/>
          <p:cNvSpPr>
            <a:spLocks noChangeArrowheads="1"/>
          </p:cNvSpPr>
          <p:nvPr/>
        </p:nvSpPr>
        <p:spPr bwMode="auto">
          <a:xfrm>
            <a:off x="5274380" y="585893"/>
            <a:ext cx="3868032" cy="14157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</a:t>
            </a:r>
            <a:r>
              <a:rPr lang="zh-TW" altLang="en-US" sz="28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會幕的模型</a:t>
            </a:r>
            <a:endParaRPr lang="en-US" altLang="en-US" sz="2800" b="1" dirty="0" smtClean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FFFF00"/>
                </a:solidFill>
              </a:rPr>
              <a:t>Model </a:t>
            </a:r>
            <a:r>
              <a:rPr lang="en-US" altLang="en-US" sz="2800" b="1" dirty="0">
                <a:solidFill>
                  <a:srgbClr val="FFFF00"/>
                </a:solidFill>
              </a:rPr>
              <a:t>of the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Tabernacle 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bg1"/>
                </a:solidFill>
              </a:rPr>
              <a:t>  in </a:t>
            </a:r>
            <a:r>
              <a:rPr lang="en-US" altLang="en-US" sz="2400" b="1" dirty="0" err="1">
                <a:solidFill>
                  <a:schemeClr val="bg1"/>
                </a:solidFill>
              </a:rPr>
              <a:t>Timna</a:t>
            </a:r>
            <a:r>
              <a:rPr lang="en-US" altLang="en-US" sz="2400" b="1" dirty="0">
                <a:solidFill>
                  <a:schemeClr val="bg1"/>
                </a:solidFill>
              </a:rPr>
              <a:t> Valley Park, Israel</a:t>
            </a:r>
          </a:p>
        </p:txBody>
      </p:sp>
      <p:pic>
        <p:nvPicPr>
          <p:cNvPr id="4" name="Picture 2" descr="http://shannonmullins.com/wp-content/uploads/2012/05/Solomons-Temple-Pic-May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24" y="2286000"/>
            <a:ext cx="6940859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yearinthebible.files.wordpress.com/2012/11/solomonstemp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6" y="2971800"/>
            <a:ext cx="4898391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9612" y="5739154"/>
            <a:ext cx="2533146" cy="46039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zh-TW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  <a:cs typeface="Arial" pitchFamily="34" charset="0"/>
              </a:rPr>
              <a:t>所羅門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</a:t>
            </a:r>
            <a:r>
              <a:rPr lang="zh-CN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殿</a:t>
            </a:r>
            <a:endParaRPr kumimoji="0" lang="zh-TW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DFKai-SB" pitchFamily="65" charset="-120"/>
              <a:ea typeface="DFKai-SB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6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1"/>
          <p:cNvSpPr>
            <a:spLocks noChangeArrowheads="1"/>
          </p:cNvSpPr>
          <p:nvPr/>
        </p:nvSpPr>
        <p:spPr bwMode="auto">
          <a:xfrm>
            <a:off x="74612" y="30779"/>
            <a:ext cx="12040833" cy="678647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        </a:t>
            </a:r>
            <a:r>
              <a:rPr lang="zh-TW" altLang="en-US" sz="35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麥</a:t>
            </a:r>
            <a:r>
              <a:rPr lang="zh-TW" altLang="en-US" sz="35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基洗</a:t>
            </a:r>
            <a:r>
              <a:rPr lang="zh-TW" altLang="en-US" sz="35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德</a:t>
            </a:r>
            <a:r>
              <a:rPr lang="zh-CN" altLang="en-US" sz="35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與耶</a:t>
            </a:r>
            <a:r>
              <a:rPr lang="zh-CN" altLang="en-US" sz="35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穌  </a:t>
            </a:r>
            <a:r>
              <a:rPr lang="en-US" altLang="zh-TW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Melchizedek </a:t>
            </a:r>
            <a:r>
              <a:rPr lang="en-US" altLang="zh-TW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&amp; Jesus</a:t>
            </a:r>
          </a:p>
          <a:p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      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-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希</a:t>
            </a:r>
            <a:r>
              <a:rPr lang="zh-TW" altLang="en-US" sz="2800" b="1" u="sng" dirty="0">
                <a:solidFill>
                  <a:srgbClr val="FF0000"/>
                </a:solidFill>
              </a:rPr>
              <a:t>伯來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書 </a:t>
            </a:r>
            <a:r>
              <a:rPr lang="en-US" sz="2800" b="1" u="sng" dirty="0" smtClean="0">
                <a:solidFill>
                  <a:srgbClr val="FF0000"/>
                </a:solidFill>
              </a:rPr>
              <a:t>7:17</a:t>
            </a:r>
            <a:r>
              <a:rPr lang="en-US" sz="2800" b="1" dirty="0" smtClean="0">
                <a:solidFill>
                  <a:schemeClr val="bg1"/>
                </a:solidFill>
              </a:rPr>
              <a:t>.       </a:t>
            </a:r>
            <a:r>
              <a:rPr lang="zh-TW" altLang="en-US" sz="3200" dirty="0" smtClean="0">
                <a:solidFill>
                  <a:schemeClr val="bg1"/>
                </a:solidFill>
              </a:rPr>
              <a:t>因</a:t>
            </a:r>
            <a:r>
              <a:rPr lang="zh-TW" altLang="en-US" sz="3200" dirty="0">
                <a:solidFill>
                  <a:schemeClr val="bg1"/>
                </a:solidFill>
              </a:rPr>
              <a:t>為有給他作見證的說</a:t>
            </a:r>
            <a:r>
              <a:rPr lang="zh-TW" altLang="en-US" sz="3200" dirty="0" smtClean="0">
                <a:solidFill>
                  <a:schemeClr val="bg1"/>
                </a:solidFill>
              </a:rPr>
              <a:t>、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r>
              <a:rPr lang="en-US" altLang="zh-TW" sz="3200" b="1" dirty="0">
                <a:solidFill>
                  <a:schemeClr val="bg1"/>
                </a:solidFill>
              </a:rPr>
              <a:t> 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                          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你</a:t>
            </a:r>
            <a:r>
              <a:rPr lang="zh-TW" altLang="en-US" sz="3200" b="1" dirty="0">
                <a:solidFill>
                  <a:srgbClr val="FFFF00"/>
                </a:solidFill>
              </a:rPr>
              <a:t>是照著麥基洗德的等次永遠為祭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司</a:t>
            </a:r>
            <a:r>
              <a:rPr lang="en-US" altLang="zh-TW" sz="3200" b="1" dirty="0" smtClean="0">
                <a:solidFill>
                  <a:srgbClr val="FFFF00"/>
                </a:solidFill>
              </a:rPr>
              <a:t>.</a:t>
            </a:r>
            <a:r>
              <a:rPr lang="en-US" altLang="zh-TW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altLang="zh-TW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zh-TW" altLang="en-US" sz="2600" dirty="0" smtClean="0">
                <a:solidFill>
                  <a:schemeClr val="bg1"/>
                </a:solidFill>
              </a:rPr>
              <a:t>引</a:t>
            </a:r>
            <a:r>
              <a:rPr lang="zh-TW" altLang="en-US" sz="2600" dirty="0">
                <a:solidFill>
                  <a:schemeClr val="bg1"/>
                </a:solidFill>
              </a:rPr>
              <a:t>用舊</a:t>
            </a:r>
            <a:r>
              <a:rPr lang="zh-TW" altLang="en-US" sz="2600" dirty="0" smtClean="0">
                <a:solidFill>
                  <a:schemeClr val="bg1"/>
                </a:solidFill>
              </a:rPr>
              <a:t>約 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詩篇 </a:t>
            </a:r>
            <a:r>
              <a:rPr lang="en-US" sz="2800" b="1" dirty="0">
                <a:solidFill>
                  <a:srgbClr val="FF0000"/>
                </a:solidFill>
              </a:rPr>
              <a:t>110:4  </a:t>
            </a:r>
            <a:r>
              <a:rPr lang="zh-TW" altLang="en-US" sz="2800" dirty="0">
                <a:solidFill>
                  <a:schemeClr val="bg1"/>
                </a:solidFill>
              </a:rPr>
              <a:t>耶和華起了</a:t>
            </a:r>
            <a:r>
              <a:rPr lang="zh-TW" altLang="en-US" sz="2800" dirty="0" smtClean="0">
                <a:solidFill>
                  <a:schemeClr val="bg1"/>
                </a:solidFill>
              </a:rPr>
              <a:t>誓</a:t>
            </a:r>
            <a:r>
              <a:rPr lang="en-US" altLang="zh-TW" sz="2800" dirty="0" smtClean="0">
                <a:solidFill>
                  <a:schemeClr val="bg1"/>
                </a:solidFill>
              </a:rPr>
              <a:t>,</a:t>
            </a:r>
            <a:r>
              <a:rPr lang="zh-TW" altLang="en-US" sz="2800" dirty="0" smtClean="0">
                <a:solidFill>
                  <a:schemeClr val="bg1"/>
                </a:solidFill>
              </a:rPr>
              <a:t>決</a:t>
            </a:r>
            <a:r>
              <a:rPr lang="zh-TW" altLang="en-US" sz="2800" dirty="0">
                <a:solidFill>
                  <a:schemeClr val="bg1"/>
                </a:solidFill>
              </a:rPr>
              <a:t>不後</a:t>
            </a:r>
            <a:r>
              <a:rPr lang="zh-TW" altLang="en-US" sz="2800" dirty="0" smtClean="0">
                <a:solidFill>
                  <a:schemeClr val="bg1"/>
                </a:solidFill>
              </a:rPr>
              <a:t>悔</a:t>
            </a:r>
            <a:r>
              <a:rPr lang="en-US" altLang="zh-TW" sz="2800" dirty="0" smtClean="0">
                <a:solidFill>
                  <a:schemeClr val="bg1"/>
                </a:solidFill>
              </a:rPr>
              <a:t>,</a:t>
            </a:r>
            <a:r>
              <a:rPr lang="zh-TW" altLang="en-US" sz="2800" dirty="0" smtClean="0">
                <a:solidFill>
                  <a:schemeClr val="bg1"/>
                </a:solidFill>
              </a:rPr>
              <a:t>說</a:t>
            </a:r>
            <a:r>
              <a:rPr lang="zh-TW" altLang="en-US" sz="2800" dirty="0">
                <a:solidFill>
                  <a:schemeClr val="bg1"/>
                </a:solidFill>
              </a:rPr>
              <a:t>、</a:t>
            </a:r>
            <a:r>
              <a:rPr lang="zh-TW" altLang="en-US" sz="2800" b="1" dirty="0">
                <a:solidFill>
                  <a:srgbClr val="FFFF00"/>
                </a:solidFill>
              </a:rPr>
              <a:t>你是照著麥基洗德的等次、永遠為祭司</a:t>
            </a:r>
            <a:r>
              <a:rPr lang="en-US" altLang="zh-TW" sz="2800" dirty="0" smtClean="0">
                <a:solidFill>
                  <a:schemeClr val="bg1"/>
                </a:solidFill>
              </a:rPr>
              <a:t>).</a:t>
            </a:r>
          </a:p>
          <a:p>
            <a:endParaRPr lang="en-US" altLang="zh-TW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      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-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希</a:t>
            </a:r>
            <a:r>
              <a:rPr lang="zh-TW" altLang="en-US" sz="2800" b="1" u="sng" dirty="0">
                <a:solidFill>
                  <a:srgbClr val="FF0000"/>
                </a:solidFill>
              </a:rPr>
              <a:t>伯來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書 </a:t>
            </a:r>
            <a:r>
              <a:rPr lang="en-US" sz="2800" b="1" u="sng" dirty="0" smtClean="0">
                <a:solidFill>
                  <a:srgbClr val="FF0000"/>
                </a:solidFill>
              </a:rPr>
              <a:t>7:1-2</a:t>
            </a:r>
            <a:r>
              <a:rPr lang="en-US" sz="2800" b="1" dirty="0" smtClean="0">
                <a:solidFill>
                  <a:schemeClr val="bg1"/>
                </a:solidFill>
              </a:rPr>
              <a:t>.  </a:t>
            </a:r>
            <a:r>
              <a:rPr lang="en-US" sz="2800" dirty="0" smtClean="0">
                <a:solidFill>
                  <a:schemeClr val="bg1"/>
                </a:solidFill>
              </a:rPr>
              <a:t>1 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這</a:t>
            </a:r>
            <a:r>
              <a:rPr lang="zh-TW" altLang="en-US" sz="2800" b="1" dirty="0">
                <a:solidFill>
                  <a:srgbClr val="FFFF00"/>
                </a:solidFill>
              </a:rPr>
              <a:t>麥基洗德</a:t>
            </a:r>
            <a:r>
              <a:rPr lang="en-US" sz="2800" b="1" dirty="0">
                <a:solidFill>
                  <a:srgbClr val="FFFF00"/>
                </a:solidFill>
              </a:rPr>
              <a:t>,</a:t>
            </a:r>
            <a:r>
              <a:rPr lang="zh-TW" altLang="en-US" sz="2800" b="1" dirty="0">
                <a:solidFill>
                  <a:srgbClr val="FFFF00"/>
                </a:solidFill>
              </a:rPr>
              <a:t>就是撒冷王</a:t>
            </a:r>
            <a:r>
              <a:rPr lang="en-US" sz="2800" b="1" dirty="0">
                <a:solidFill>
                  <a:srgbClr val="FFFF00"/>
                </a:solidFill>
              </a:rPr>
              <a:t>,</a:t>
            </a:r>
            <a:r>
              <a:rPr lang="zh-TW" altLang="en-US" sz="2800" b="1" dirty="0">
                <a:solidFill>
                  <a:srgbClr val="FFFF00"/>
                </a:solidFill>
              </a:rPr>
              <a:t>又是至高神的祭司</a:t>
            </a:r>
            <a:r>
              <a:rPr lang="en-US" sz="2800" b="1" dirty="0">
                <a:solidFill>
                  <a:srgbClr val="FFFF00"/>
                </a:solidFill>
              </a:rPr>
              <a:t>,</a:t>
            </a:r>
            <a:r>
              <a:rPr lang="zh-TW" altLang="en-US" sz="2800" b="1" dirty="0">
                <a:solidFill>
                  <a:srgbClr val="FFFF00"/>
                </a:solidFill>
              </a:rPr>
              <a:t>本是長遠為祭司的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zh-TW" altLang="en-US" sz="2800" dirty="0">
                <a:solidFill>
                  <a:schemeClr val="bg1"/>
                </a:solidFill>
              </a:rPr>
              <a:t>他當亞伯拉罕殺敗諸王回來的時候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zh-TW" altLang="en-US" sz="2800" dirty="0">
                <a:solidFill>
                  <a:schemeClr val="bg1"/>
                </a:solidFill>
              </a:rPr>
              <a:t>就迎接他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zh-TW" altLang="en-US" sz="2800" dirty="0">
                <a:solidFill>
                  <a:schemeClr val="bg1"/>
                </a:solidFill>
              </a:rPr>
              <a:t>給他祝福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r>
              <a:rPr lang="en-US" sz="2800" dirty="0" smtClean="0">
                <a:solidFill>
                  <a:schemeClr val="bg1"/>
                </a:solidFill>
              </a:rPr>
              <a:t>2 </a:t>
            </a:r>
            <a:r>
              <a:rPr lang="zh-TW" altLang="en-US" sz="2800" dirty="0" smtClean="0">
                <a:solidFill>
                  <a:schemeClr val="bg1"/>
                </a:solidFill>
              </a:rPr>
              <a:t>亞</a:t>
            </a:r>
            <a:r>
              <a:rPr lang="zh-TW" altLang="en-US" sz="2800" dirty="0">
                <a:solidFill>
                  <a:schemeClr val="bg1"/>
                </a:solidFill>
              </a:rPr>
              <a:t>伯拉罕也將自己所得來的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zh-TW" altLang="en-US" sz="2800" dirty="0">
                <a:solidFill>
                  <a:schemeClr val="bg1"/>
                </a:solidFill>
              </a:rPr>
              <a:t>取十分之一給他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zh-TW" altLang="en-US" sz="2800" dirty="0">
                <a:solidFill>
                  <a:schemeClr val="bg1"/>
                </a:solidFill>
              </a:rPr>
              <a:t>他頭一個名翻出來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zh-TW" altLang="en-US" sz="2800" b="1" dirty="0">
                <a:solidFill>
                  <a:srgbClr val="FFFF00"/>
                </a:solidFill>
              </a:rPr>
              <a:t>就是仁義王</a:t>
            </a:r>
            <a:r>
              <a:rPr lang="en-US" sz="2800" b="1" dirty="0">
                <a:solidFill>
                  <a:srgbClr val="FFFF00"/>
                </a:solidFill>
              </a:rPr>
              <a:t>,</a:t>
            </a:r>
            <a:r>
              <a:rPr lang="zh-TW" altLang="en-US" sz="2800" b="1" dirty="0">
                <a:solidFill>
                  <a:srgbClr val="FFFF00"/>
                </a:solidFill>
              </a:rPr>
              <a:t>他又名撒冷王</a:t>
            </a:r>
            <a:r>
              <a:rPr lang="en-US" sz="2800" b="1" dirty="0">
                <a:solidFill>
                  <a:srgbClr val="FFFF00"/>
                </a:solidFill>
              </a:rPr>
              <a:t>,</a:t>
            </a:r>
            <a:r>
              <a:rPr lang="zh-TW" altLang="en-US" sz="2800" b="1" dirty="0">
                <a:solidFill>
                  <a:srgbClr val="FFFF00"/>
                </a:solidFill>
              </a:rPr>
              <a:t>就是平安王的意思</a:t>
            </a:r>
            <a:r>
              <a:rPr lang="en-US" sz="2800" dirty="0" smtClean="0">
                <a:solidFill>
                  <a:schemeClr val="bg1"/>
                </a:solidFill>
              </a:rPr>
              <a:t>. (from 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創</a:t>
            </a:r>
            <a:r>
              <a:rPr lang="zh-TW" altLang="en-US" sz="2800" b="1" dirty="0">
                <a:solidFill>
                  <a:srgbClr val="FF0000"/>
                </a:solidFill>
              </a:rPr>
              <a:t>世記</a:t>
            </a:r>
            <a:r>
              <a:rPr lang="en-US" sz="2800" b="1" dirty="0">
                <a:solidFill>
                  <a:srgbClr val="FF0000"/>
                </a:solidFill>
              </a:rPr>
              <a:t> 14:17-20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zh-TW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*In </a:t>
            </a:r>
            <a:r>
              <a:rPr lang="en-US" sz="2800" dirty="0">
                <a:solidFill>
                  <a:schemeClr val="bg1"/>
                </a:solidFill>
              </a:rPr>
              <a:t>the OT, </a:t>
            </a:r>
            <a:r>
              <a:rPr lang="en-US" sz="2800" b="1" dirty="0">
                <a:solidFill>
                  <a:srgbClr val="FFFF00"/>
                </a:solidFill>
              </a:rPr>
              <a:t>Melchizedek </a:t>
            </a:r>
            <a:r>
              <a:rPr lang="en-US" sz="2800" dirty="0">
                <a:solidFill>
                  <a:schemeClr val="bg1"/>
                </a:solidFill>
              </a:rPr>
              <a:t>occurs only in </a:t>
            </a:r>
            <a:r>
              <a:rPr lang="en-US" sz="2800" b="1" dirty="0">
                <a:solidFill>
                  <a:srgbClr val="FFFF00"/>
                </a:solidFill>
              </a:rPr>
              <a:t>Genesis 14:17-24; Psalm 110</a:t>
            </a:r>
            <a:r>
              <a:rPr lang="en-US" sz="2800" dirty="0">
                <a:solidFill>
                  <a:schemeClr val="bg1"/>
                </a:solidFill>
              </a:rPr>
              <a:t>. And he is mentioned and extensively explained in the Book of </a:t>
            </a:r>
            <a:r>
              <a:rPr lang="en-US" sz="3200" b="1" dirty="0">
                <a:solidFill>
                  <a:srgbClr val="FFFF00"/>
                </a:solidFill>
              </a:rPr>
              <a:t>Hebrews</a:t>
            </a:r>
            <a:r>
              <a:rPr lang="en-US" sz="2800" b="1" dirty="0">
                <a:solidFill>
                  <a:srgbClr val="FFFF00"/>
                </a:solidFill>
              </a:rPr>
              <a:t> (</a:t>
            </a:r>
            <a:r>
              <a:rPr lang="en-US" sz="3200" b="1" dirty="0">
                <a:solidFill>
                  <a:srgbClr val="FFFF00"/>
                </a:solidFill>
              </a:rPr>
              <a:t>7:1-28</a:t>
            </a:r>
            <a:r>
              <a:rPr lang="en-US" sz="2800" b="1" dirty="0">
                <a:solidFill>
                  <a:srgbClr val="FFFF00"/>
                </a:solidFill>
              </a:rPr>
              <a:t> / </a:t>
            </a:r>
            <a:r>
              <a:rPr lang="en-US" sz="3200" b="1" i="1" dirty="0">
                <a:solidFill>
                  <a:srgbClr val="FFFF00"/>
                </a:solidFill>
              </a:rPr>
              <a:t>Christ a priest after the order of Melchizedek</a:t>
            </a:r>
            <a:r>
              <a:rPr lang="en-US" sz="2800" b="1" dirty="0" smtClean="0">
                <a:solidFill>
                  <a:srgbClr val="FFFF00"/>
                </a:solidFill>
              </a:rPr>
              <a:t>)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75876"/>
            <a:ext cx="12114213" cy="689419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0480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1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     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 smtClean="0"/>
              <a:t>    </a:t>
            </a:r>
            <a:r>
              <a:rPr lang="zh-CN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神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與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挪亞的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約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en-US" altLang="zh-TW" sz="3200" b="1" dirty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Covenant with </a:t>
            </a:r>
            <a:r>
              <a:rPr lang="en-US" altLang="zh-TW" sz="3200" b="1" dirty="0" smtClean="0">
                <a:solidFill>
                  <a:srgbClr val="FFFF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Noah </a:t>
            </a:r>
            <a:r>
              <a:rPr lang="en-US" altLang="zh-TW" sz="3200" dirty="0" smtClean="0">
                <a:solidFill>
                  <a:srgbClr val="FFFF00"/>
                </a:solidFill>
              </a:rPr>
              <a:t>(</a:t>
            </a:r>
            <a:r>
              <a:rPr kumimoji="0" lang="en-US" altLang="zh-TW" sz="32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Gen. 8:20-9:17</a:t>
            </a:r>
            <a:r>
              <a:rPr lang="en-US" altLang="zh-TW" sz="3200" dirty="0">
                <a:solidFill>
                  <a:srgbClr val="FFFF00"/>
                </a:solidFill>
              </a:rPr>
              <a:t>)</a:t>
            </a:r>
            <a:r>
              <a:rPr kumimoji="0" lang="en-US" altLang="zh-TW" sz="3200" b="1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endParaRPr kumimoji="0" lang="en-US" altLang="zh-TW" sz="900" b="1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indent="3048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</a:rPr>
              <a:t>     -</a:t>
            </a:r>
            <a:r>
              <a:rPr lang="en-US" sz="2800" b="1" u="sng" dirty="0">
                <a:solidFill>
                  <a:srgbClr val="FF0000"/>
                </a:solidFill>
              </a:rPr>
              <a:t>Genesis 9:3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baseline="30000" dirty="0">
                <a:solidFill>
                  <a:schemeClr val="bg1"/>
                </a:solidFill>
              </a:rPr>
              <a:t>NIV </a:t>
            </a:r>
            <a:r>
              <a:rPr lang="en-US" sz="2800" dirty="0" err="1" smtClean="0">
                <a:solidFill>
                  <a:srgbClr val="FFFF00"/>
                </a:solidFill>
              </a:rPr>
              <a:t>Evrything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that lives and moves about will be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food </a:t>
            </a:r>
            <a:r>
              <a:rPr lang="en-US" sz="2800" dirty="0">
                <a:solidFill>
                  <a:srgbClr val="FFFF00"/>
                </a:solidFill>
              </a:rPr>
              <a:t>for you</a:t>
            </a:r>
            <a:r>
              <a:rPr lang="en-US" sz="2800" dirty="0">
                <a:solidFill>
                  <a:schemeClr val="bg1"/>
                </a:solidFill>
              </a:rPr>
              <a:t>. Just as I gave you the green plants, I now give you everything.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</a:rPr>
              <a:t>凡</a:t>
            </a:r>
            <a:r>
              <a:rPr lang="zh-CN" altLang="en-US" sz="2800" b="1" dirty="0">
                <a:solidFill>
                  <a:srgbClr val="FFFF00"/>
                </a:solidFill>
              </a:rPr>
              <a:t>活著的動物</a:t>
            </a:r>
            <a:r>
              <a:rPr lang="en-US" sz="2800" b="1" dirty="0">
                <a:solidFill>
                  <a:srgbClr val="FFFF00"/>
                </a:solidFill>
              </a:rPr>
              <a:t>,</a:t>
            </a:r>
            <a:r>
              <a:rPr lang="zh-CN" altLang="en-US" sz="2800" b="1" dirty="0">
                <a:solidFill>
                  <a:srgbClr val="FFFF00"/>
                </a:solidFill>
              </a:rPr>
              <a:t>都可以作你們的食物</a:t>
            </a:r>
            <a:r>
              <a:rPr lang="en-US" sz="2800" dirty="0">
                <a:solidFill>
                  <a:schemeClr val="bg1"/>
                </a:solidFill>
              </a:rPr>
              <a:t>,</a:t>
            </a:r>
            <a:r>
              <a:rPr lang="zh-CN" altLang="en-US" sz="2800" dirty="0">
                <a:solidFill>
                  <a:schemeClr val="bg1"/>
                </a:solidFill>
              </a:rPr>
              <a:t>這一切我都賜給你們如同菜蔬一樣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</a:rPr>
              <a:t>-</a:t>
            </a:r>
            <a:r>
              <a:rPr lang="en-US" sz="2800" b="1" u="sng" dirty="0">
                <a:solidFill>
                  <a:srgbClr val="FF0000"/>
                </a:solidFill>
              </a:rPr>
              <a:t>Genesis 9:4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  <a:r>
              <a:rPr lang="he-IL" sz="2800" dirty="0">
                <a:solidFill>
                  <a:schemeClr val="bg1"/>
                </a:solidFill>
              </a:rPr>
              <a:t>אַךְ־בָּשָׂ֕ר </a:t>
            </a:r>
            <a:r>
              <a:rPr lang="he-IL" sz="2800" dirty="0">
                <a:solidFill>
                  <a:srgbClr val="FFFF00"/>
                </a:solidFill>
              </a:rPr>
              <a:t>בְּנַפְשׁ֥וֹ דָמ֖וֹ </a:t>
            </a:r>
            <a:r>
              <a:rPr lang="he-IL" sz="2800" dirty="0">
                <a:solidFill>
                  <a:schemeClr val="bg1"/>
                </a:solidFill>
              </a:rPr>
              <a:t>לֹ֥א תֹאכֵֽלוּ׃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aseline="30000" dirty="0">
                <a:solidFill>
                  <a:schemeClr val="bg1"/>
                </a:solidFill>
              </a:rPr>
              <a:t>ESV </a:t>
            </a:r>
            <a:r>
              <a:rPr lang="en-US" sz="2800" dirty="0">
                <a:solidFill>
                  <a:schemeClr val="bg1"/>
                </a:solidFill>
              </a:rPr>
              <a:t>But you shall not eat flesh </a:t>
            </a:r>
            <a:r>
              <a:rPr lang="en-US" sz="2800" b="1" dirty="0">
                <a:solidFill>
                  <a:srgbClr val="FFFF00"/>
                </a:solidFill>
              </a:rPr>
              <a:t>with its </a:t>
            </a:r>
            <a:r>
              <a:rPr lang="en-US" sz="2800" b="1" u="sng" dirty="0">
                <a:solidFill>
                  <a:srgbClr val="FFFF00"/>
                </a:solidFill>
              </a:rPr>
              <a:t>life</a:t>
            </a:r>
            <a:r>
              <a:rPr lang="en-US" sz="2800" b="1" dirty="0">
                <a:solidFill>
                  <a:srgbClr val="FFFF00"/>
                </a:solidFill>
              </a:rPr>
              <a:t>, that is, its blood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r>
              <a:rPr lang="zh-TW" altLang="en-US" sz="2800" b="1" dirty="0" smtClean="0">
                <a:solidFill>
                  <a:srgbClr val="FFFF00"/>
                </a:solidFill>
              </a:rPr>
              <a:t>惟</a:t>
            </a:r>
            <a:r>
              <a:rPr lang="zh-TW" altLang="en-US" sz="2800" b="1" dirty="0">
                <a:solidFill>
                  <a:srgbClr val="FFFF00"/>
                </a:solidFill>
              </a:rPr>
              <a:t>獨肉帶著血、那就是他的</a:t>
            </a:r>
            <a:r>
              <a:rPr lang="zh-TW" altLang="en-US" sz="2800" b="1" u="sng" dirty="0">
                <a:solidFill>
                  <a:srgbClr val="FFFF00"/>
                </a:solidFill>
              </a:rPr>
              <a:t>生命</a:t>
            </a:r>
            <a:r>
              <a:rPr lang="zh-TW" altLang="en-US" sz="2800" dirty="0">
                <a:solidFill>
                  <a:schemeClr val="bg1"/>
                </a:solidFill>
              </a:rPr>
              <a:t>、你們不可喫</a:t>
            </a:r>
            <a:r>
              <a:rPr lang="zh-TW" altLang="en-US" sz="2800" dirty="0" smtClean="0">
                <a:solidFill>
                  <a:schemeClr val="bg1"/>
                </a:solidFill>
              </a:rPr>
              <a:t>。</a:t>
            </a:r>
            <a:r>
              <a:rPr lang="en-US" altLang="zh-TW" sz="2800" dirty="0" smtClean="0">
                <a:solidFill>
                  <a:schemeClr val="bg1"/>
                </a:solidFill>
              </a:rPr>
              <a:t>(</a:t>
            </a:r>
            <a:r>
              <a:rPr lang="he-IL" sz="3200" b="1" dirty="0" smtClean="0">
                <a:solidFill>
                  <a:srgbClr val="FFFF00"/>
                </a:solidFill>
              </a:rPr>
              <a:t>נֶפֶשׁ</a:t>
            </a:r>
            <a:r>
              <a:rPr lang="en-US" sz="3200" b="1" dirty="0" smtClean="0">
                <a:solidFill>
                  <a:srgbClr val="FFFF00"/>
                </a:solidFill>
              </a:rPr>
              <a:t>  </a:t>
            </a:r>
            <a:r>
              <a:rPr lang="zh-CN" altLang="en-US" sz="3200" b="1" u="sng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性命</a:t>
            </a:r>
            <a:r>
              <a:rPr lang="en-US" altLang="zh-TW" sz="2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</a:rPr>
              <a:t>	*</a:t>
            </a:r>
            <a:r>
              <a:rPr lang="en-US" sz="2800" dirty="0">
                <a:solidFill>
                  <a:srgbClr val="FFFF00"/>
                </a:solidFill>
              </a:rPr>
              <a:t>Imbibing blood </a:t>
            </a:r>
            <a:r>
              <a:rPr lang="en-US" sz="2800" dirty="0">
                <a:solidFill>
                  <a:schemeClr val="bg1"/>
                </a:solidFill>
              </a:rPr>
              <a:t>is forbidden. Cf. Leviticus 7:27; 17:10, 14.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-Leviticus </a:t>
            </a:r>
            <a:r>
              <a:rPr lang="en-US" b="1" dirty="0">
                <a:solidFill>
                  <a:srgbClr val="FFFF00"/>
                </a:solidFill>
              </a:rPr>
              <a:t>17:14   </a:t>
            </a:r>
            <a:r>
              <a:rPr lang="zh-TW" altLang="en-US" dirty="0">
                <a:solidFill>
                  <a:schemeClr val="bg1"/>
                </a:solidFill>
              </a:rPr>
              <a:t>論到</a:t>
            </a:r>
            <a:r>
              <a:rPr lang="zh-TW" altLang="en-US" b="1" dirty="0">
                <a:solidFill>
                  <a:srgbClr val="FFFF00"/>
                </a:solidFill>
              </a:rPr>
              <a:t>一切活物的生</a:t>
            </a:r>
            <a:r>
              <a:rPr lang="zh-TW" altLang="en-US" b="1" dirty="0" smtClean="0">
                <a:solidFill>
                  <a:srgbClr val="FFFF00"/>
                </a:solidFill>
              </a:rPr>
              <a:t>命</a:t>
            </a:r>
            <a:r>
              <a:rPr lang="en-US" altLang="zh-TW" b="1" dirty="0" smtClean="0">
                <a:solidFill>
                  <a:srgbClr val="FFFF00"/>
                </a:solidFill>
              </a:rPr>
              <a:t>,</a:t>
            </a:r>
            <a:r>
              <a:rPr lang="zh-TW" altLang="en-US" b="1" dirty="0" smtClean="0">
                <a:solidFill>
                  <a:srgbClr val="FFFF00"/>
                </a:solidFill>
              </a:rPr>
              <a:t>就</a:t>
            </a:r>
            <a:r>
              <a:rPr lang="zh-TW" altLang="en-US" b="1" dirty="0">
                <a:solidFill>
                  <a:srgbClr val="FFFF00"/>
                </a:solidFill>
              </a:rPr>
              <a:t>在血</a:t>
            </a:r>
            <a:r>
              <a:rPr lang="zh-TW" altLang="en-US" b="1" dirty="0" smtClean="0">
                <a:solidFill>
                  <a:srgbClr val="FFFF00"/>
                </a:solidFill>
              </a:rPr>
              <a:t>中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所</a:t>
            </a:r>
            <a:r>
              <a:rPr lang="zh-TW" altLang="en-US" dirty="0">
                <a:solidFill>
                  <a:schemeClr val="bg1"/>
                </a:solidFill>
              </a:rPr>
              <a:t>以我對以色列人</a:t>
            </a:r>
            <a:r>
              <a:rPr lang="zh-TW" altLang="en-US" dirty="0" smtClean="0">
                <a:solidFill>
                  <a:schemeClr val="bg1"/>
                </a:solidFill>
              </a:rPr>
              <a:t>說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無</a:t>
            </a:r>
            <a:r>
              <a:rPr lang="zh-TW" altLang="en-US" dirty="0">
                <a:solidFill>
                  <a:schemeClr val="bg1"/>
                </a:solidFill>
              </a:rPr>
              <a:t>論甚麼活物的</a:t>
            </a:r>
            <a:r>
              <a:rPr lang="zh-TW" altLang="en-US" dirty="0" smtClean="0">
                <a:solidFill>
                  <a:schemeClr val="bg1"/>
                </a:solidFill>
              </a:rPr>
              <a:t>血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你</a:t>
            </a:r>
            <a:r>
              <a:rPr lang="zh-TW" altLang="en-US" dirty="0">
                <a:solidFill>
                  <a:schemeClr val="bg1"/>
                </a:solidFill>
              </a:rPr>
              <a:t>們都不可</a:t>
            </a:r>
            <a:r>
              <a:rPr lang="zh-TW" altLang="en-US" dirty="0" smtClean="0">
                <a:solidFill>
                  <a:schemeClr val="bg1"/>
                </a:solidFill>
              </a:rPr>
              <a:t>喫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因</a:t>
            </a:r>
            <a:r>
              <a:rPr lang="zh-TW" altLang="en-US" dirty="0">
                <a:solidFill>
                  <a:schemeClr val="bg1"/>
                </a:solidFill>
              </a:rPr>
              <a:t>為</a:t>
            </a:r>
            <a:r>
              <a:rPr lang="zh-TW" altLang="en-US" b="1" dirty="0">
                <a:solidFill>
                  <a:srgbClr val="FFFF00"/>
                </a:solidFill>
              </a:rPr>
              <a:t>一切活物的</a:t>
            </a:r>
            <a:r>
              <a:rPr lang="zh-TW" altLang="en-US" b="1" dirty="0" smtClean="0">
                <a:solidFill>
                  <a:srgbClr val="FFFF00"/>
                </a:solidFill>
              </a:rPr>
              <a:t>血</a:t>
            </a:r>
            <a:r>
              <a:rPr lang="en-US" altLang="zh-TW" b="1" dirty="0" smtClean="0">
                <a:solidFill>
                  <a:srgbClr val="FFFF00"/>
                </a:solidFill>
              </a:rPr>
              <a:t>,</a:t>
            </a:r>
            <a:r>
              <a:rPr lang="zh-TW" altLang="en-US" b="1" dirty="0" smtClean="0">
                <a:solidFill>
                  <a:srgbClr val="FFFF00"/>
                </a:solidFill>
              </a:rPr>
              <a:t>就</a:t>
            </a:r>
            <a:r>
              <a:rPr lang="zh-TW" altLang="en-US" b="1" dirty="0">
                <a:solidFill>
                  <a:srgbClr val="FFFF00"/>
                </a:solidFill>
              </a:rPr>
              <a:t>是他的生</a:t>
            </a:r>
            <a:r>
              <a:rPr lang="zh-TW" altLang="en-US" b="1" dirty="0" smtClean="0">
                <a:solidFill>
                  <a:srgbClr val="FFFF00"/>
                </a:solidFill>
              </a:rPr>
              <a:t>命</a:t>
            </a:r>
            <a:r>
              <a:rPr lang="en-US" altLang="zh-TW" dirty="0" smtClean="0">
                <a:solidFill>
                  <a:schemeClr val="bg1"/>
                </a:solidFill>
              </a:rPr>
              <a:t>.</a:t>
            </a:r>
            <a:r>
              <a:rPr lang="zh-TW" altLang="en-US" dirty="0" smtClean="0">
                <a:solidFill>
                  <a:schemeClr val="bg1"/>
                </a:solidFill>
              </a:rPr>
              <a:t>凡</a:t>
            </a:r>
            <a:r>
              <a:rPr lang="zh-TW" altLang="en-US" dirty="0">
                <a:solidFill>
                  <a:schemeClr val="bg1"/>
                </a:solidFill>
              </a:rPr>
              <a:t>喫了血</a:t>
            </a:r>
            <a:r>
              <a:rPr lang="zh-TW" altLang="en-US" dirty="0" smtClean="0">
                <a:solidFill>
                  <a:schemeClr val="bg1"/>
                </a:solidFill>
              </a:rPr>
              <a:t>的</a:t>
            </a:r>
            <a:r>
              <a:rPr lang="en-US" altLang="zh-TW" dirty="0" smtClean="0">
                <a:solidFill>
                  <a:schemeClr val="bg1"/>
                </a:solidFill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</a:rPr>
              <a:t>必</a:t>
            </a:r>
            <a:r>
              <a:rPr lang="zh-TW" altLang="en-US" dirty="0">
                <a:solidFill>
                  <a:schemeClr val="bg1"/>
                </a:solidFill>
              </a:rPr>
              <a:t>被剪</a:t>
            </a:r>
            <a:r>
              <a:rPr lang="zh-TW" altLang="en-US" dirty="0" smtClean="0">
                <a:solidFill>
                  <a:schemeClr val="bg1"/>
                </a:solidFill>
              </a:rPr>
              <a:t>除</a:t>
            </a:r>
            <a:r>
              <a:rPr lang="en-US" altLang="zh-TW" dirty="0" smtClean="0">
                <a:solidFill>
                  <a:schemeClr val="bg1"/>
                </a:solidFill>
              </a:rPr>
              <a:t>.</a:t>
            </a:r>
            <a:endParaRPr lang="en-US" altLang="zh-TW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-</a:t>
            </a:r>
            <a:r>
              <a:rPr lang="en-US" sz="2800" b="1" u="sng" dirty="0" smtClean="0">
                <a:solidFill>
                  <a:srgbClr val="FF0000"/>
                </a:solidFill>
              </a:rPr>
              <a:t>Genesis </a:t>
            </a:r>
            <a:r>
              <a:rPr lang="en-US" sz="2800" b="1" u="sng" dirty="0">
                <a:solidFill>
                  <a:srgbClr val="FF0000"/>
                </a:solidFill>
              </a:rPr>
              <a:t>9:6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zh-TW" altLang="en-US" sz="2800" b="1" dirty="0">
                <a:solidFill>
                  <a:srgbClr val="FFFF00"/>
                </a:solidFill>
              </a:rPr>
              <a:t>凡流人血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的、他</a:t>
            </a:r>
            <a:r>
              <a:rPr lang="zh-TW" altLang="en-US" sz="2800" b="1" dirty="0">
                <a:solidFill>
                  <a:srgbClr val="FFFF00"/>
                </a:solidFill>
              </a:rPr>
              <a:t>的血也必被人所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流</a:t>
            </a:r>
            <a:r>
              <a:rPr lang="zh-TW" altLang="en-US" sz="2800" dirty="0" smtClean="0">
                <a:solidFill>
                  <a:schemeClr val="bg1"/>
                </a:solidFill>
              </a:rPr>
              <a:t>、因為神</a:t>
            </a:r>
            <a:r>
              <a:rPr lang="zh-TW" altLang="en-US" sz="2800" dirty="0">
                <a:solidFill>
                  <a:schemeClr val="bg1"/>
                </a:solidFill>
              </a:rPr>
              <a:t>造</a:t>
            </a:r>
            <a:r>
              <a:rPr lang="zh-TW" altLang="en-US" sz="2800" dirty="0" smtClean="0">
                <a:solidFill>
                  <a:schemeClr val="bg1"/>
                </a:solidFill>
              </a:rPr>
              <a:t>人</a:t>
            </a:r>
            <a:r>
              <a:rPr lang="en-US" altLang="zh-TW" sz="2800" dirty="0" smtClean="0">
                <a:solidFill>
                  <a:schemeClr val="bg1"/>
                </a:solidFill>
              </a:rPr>
              <a:t>,</a:t>
            </a:r>
            <a:r>
              <a:rPr lang="zh-TW" altLang="en-US" sz="2800" dirty="0" smtClean="0">
                <a:solidFill>
                  <a:schemeClr val="bg1"/>
                </a:solidFill>
              </a:rPr>
              <a:t>是</a:t>
            </a:r>
            <a:r>
              <a:rPr lang="zh-TW" altLang="en-US" sz="2800" dirty="0">
                <a:solidFill>
                  <a:schemeClr val="bg1"/>
                </a:solidFill>
              </a:rPr>
              <a:t>照自己的形像造</a:t>
            </a:r>
            <a:r>
              <a:rPr lang="zh-TW" altLang="en-US" sz="2800" dirty="0" smtClean="0">
                <a:solidFill>
                  <a:schemeClr val="bg1"/>
                </a:solidFill>
              </a:rPr>
              <a:t>的</a:t>
            </a:r>
            <a:r>
              <a:rPr lang="en-US" altLang="zh-TW" sz="2800" dirty="0" smtClean="0">
                <a:solidFill>
                  <a:schemeClr val="bg1"/>
                </a:solidFill>
              </a:rPr>
              <a:t>.  / </a:t>
            </a:r>
            <a:r>
              <a:rPr lang="en-US" sz="2800" dirty="0"/>
              <a:t>‎</a:t>
            </a:r>
            <a:r>
              <a:rPr lang="he-IL" sz="3000" dirty="0">
                <a:solidFill>
                  <a:srgbClr val="FFFF00"/>
                </a:solidFill>
              </a:rPr>
              <a:t>שֹׁפֵךְ֙ דַּ֣ם הָֽאָדָ֔ם בָּֽאָדָ֖ם דָּמ֣וֹ יִשָּׁפֵ֑ךְ </a:t>
            </a:r>
            <a:r>
              <a:rPr lang="he-IL" sz="3000" dirty="0">
                <a:solidFill>
                  <a:schemeClr val="bg1"/>
                </a:solidFill>
              </a:rPr>
              <a:t>כִּ֚י בְּצֶ֣לֶם אֱלֹהִ֔ים עָשָׂ֖ה אֶת־הָאָדָֽם׃ </a:t>
            </a:r>
            <a:r>
              <a:rPr lang="en-US" sz="2800" dirty="0" smtClean="0">
                <a:solidFill>
                  <a:schemeClr val="bg1"/>
                </a:solidFill>
              </a:rPr>
              <a:t>	*</a:t>
            </a:r>
            <a:r>
              <a:rPr lang="en-US" sz="2800" dirty="0" smtClean="0">
                <a:solidFill>
                  <a:srgbClr val="FFFF00"/>
                </a:solidFill>
              </a:rPr>
              <a:t>Homicide </a:t>
            </a:r>
            <a:r>
              <a:rPr lang="en-US" sz="2800" dirty="0">
                <a:solidFill>
                  <a:schemeClr val="bg1"/>
                </a:solidFill>
              </a:rPr>
              <a:t>is expressed as an act of ‘</a:t>
            </a:r>
            <a:r>
              <a:rPr lang="en-US" sz="2800" dirty="0">
                <a:solidFill>
                  <a:srgbClr val="FFFF00"/>
                </a:solidFill>
              </a:rPr>
              <a:t>blood-shedding</a:t>
            </a:r>
            <a:r>
              <a:rPr lang="en-US" sz="2800" dirty="0">
                <a:solidFill>
                  <a:schemeClr val="bg1"/>
                </a:solidFill>
              </a:rPr>
              <a:t>’ in the Bible.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200" b="1" dirty="0" smtClean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endParaRPr lang="en-US" altLang="zh-CN" sz="1200" b="1" dirty="0">
              <a:solidFill>
                <a:schemeClr val="bg1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Kedesh, a City of Refuge | Refugee, Bible mapping,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822960"/>
            <a:ext cx="4488872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8012" y="152398"/>
            <a:ext cx="9372600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古代以色列的 </a:t>
            </a:r>
            <a:r>
              <a:rPr 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‘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逃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城</a:t>
            </a:r>
            <a:r>
              <a:rPr lang="en-US" altLang="zh-TW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’</a:t>
            </a:r>
            <a:r>
              <a:rPr lang="zh-TW" alt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條例  </a:t>
            </a:r>
            <a:r>
              <a:rPr lang="en-US" sz="3600" b="1" dirty="0" smtClean="0">
                <a:solidFill>
                  <a:srgbClr val="FFFF00"/>
                </a:solidFill>
              </a:rPr>
              <a:t>City </a:t>
            </a:r>
            <a:r>
              <a:rPr lang="en-US" sz="3600" b="1" dirty="0">
                <a:solidFill>
                  <a:srgbClr val="FFFF00"/>
                </a:solidFill>
              </a:rPr>
              <a:t>of Refuge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6612" y="914400"/>
            <a:ext cx="7391400" cy="589392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       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*</a:t>
            </a:r>
            <a:r>
              <a:rPr lang="zh-TW" altLang="en-US" sz="3200" b="1" dirty="0" smtClean="0">
                <a:solidFill>
                  <a:srgbClr val="FFFF00"/>
                </a:solidFill>
                <a:latin typeface="+mj-lt"/>
              </a:rPr>
              <a:t>參考</a:t>
            </a:r>
            <a:r>
              <a:rPr lang="zh-CN" altLang="en-US" sz="3200" b="1" dirty="0" smtClean="0">
                <a:solidFill>
                  <a:srgbClr val="FFFF00"/>
                </a:solidFill>
                <a:latin typeface="+mj-lt"/>
              </a:rPr>
              <a:t>經文 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References </a:t>
            </a:r>
          </a:p>
          <a:p>
            <a:r>
              <a:rPr lang="fr-FR" sz="2600" dirty="0" smtClean="0">
                <a:solidFill>
                  <a:schemeClr val="bg1"/>
                </a:solidFill>
              </a:rPr>
              <a:t>-Exodus </a:t>
            </a:r>
            <a:r>
              <a:rPr lang="zh-CN" altLang="en-US" sz="2600" dirty="0" smtClean="0">
                <a:solidFill>
                  <a:schemeClr val="bg1"/>
                </a:solidFill>
              </a:rPr>
              <a:t>出埃及記 </a:t>
            </a:r>
            <a:r>
              <a:rPr lang="en-US" sz="2600" dirty="0" smtClean="0">
                <a:solidFill>
                  <a:schemeClr val="bg1"/>
                </a:solidFill>
              </a:rPr>
              <a:t>21:</a:t>
            </a:r>
            <a:r>
              <a:rPr lang="fr-FR" sz="2600" dirty="0">
                <a:solidFill>
                  <a:schemeClr val="bg1"/>
                </a:solidFill>
              </a:rPr>
              <a:t>1</a:t>
            </a:r>
            <a:r>
              <a:rPr lang="en-US" sz="2600" dirty="0">
                <a:solidFill>
                  <a:schemeClr val="bg1"/>
                </a:solidFill>
              </a:rPr>
              <a:t>2-14</a:t>
            </a:r>
          </a:p>
          <a:p>
            <a:pPr lvl="0"/>
            <a:r>
              <a:rPr lang="en-US" sz="2600" b="1" dirty="0" smtClean="0">
                <a:solidFill>
                  <a:schemeClr val="bg1"/>
                </a:solidFill>
              </a:rPr>
              <a:t>-</a:t>
            </a:r>
            <a:r>
              <a:rPr lang="en-US" sz="2600" b="1" dirty="0" smtClean="0">
                <a:solidFill>
                  <a:srgbClr val="FFFF00"/>
                </a:solidFill>
              </a:rPr>
              <a:t>Numbers </a:t>
            </a:r>
            <a:r>
              <a:rPr lang="zh-CN" altLang="en-US" sz="2600" b="1" dirty="0" smtClean="0">
                <a:solidFill>
                  <a:srgbClr val="FFFF00"/>
                </a:solidFill>
              </a:rPr>
              <a:t>民書記 </a:t>
            </a:r>
            <a:r>
              <a:rPr lang="en-US" sz="2600" b="1" dirty="0" smtClean="0">
                <a:solidFill>
                  <a:srgbClr val="FFFF00"/>
                </a:solidFill>
              </a:rPr>
              <a:t>35:1-34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-Deuteronomy </a:t>
            </a:r>
            <a:r>
              <a:rPr lang="zh-CN" altLang="en-US" sz="2600" dirty="0" smtClean="0">
                <a:solidFill>
                  <a:schemeClr val="bg1"/>
                </a:solidFill>
              </a:rPr>
              <a:t>申命記 </a:t>
            </a:r>
            <a:r>
              <a:rPr lang="en-US" sz="2600" dirty="0" smtClean="0">
                <a:solidFill>
                  <a:schemeClr val="bg1"/>
                </a:solidFill>
              </a:rPr>
              <a:t>4:41-43 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-Deuteronomy</a:t>
            </a:r>
            <a:r>
              <a:rPr lang="zh-CN" altLang="en-US" sz="2600" b="1" dirty="0">
                <a:solidFill>
                  <a:schemeClr val="bg1"/>
                </a:solidFill>
              </a:rPr>
              <a:t>申命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記 </a:t>
            </a:r>
            <a:r>
              <a:rPr lang="en-US" sz="2600" b="1" dirty="0" smtClean="0">
                <a:solidFill>
                  <a:schemeClr val="bg1"/>
                </a:solidFill>
              </a:rPr>
              <a:t>19:1-13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-Joshua </a:t>
            </a:r>
            <a:r>
              <a:rPr lang="zh-CN" altLang="en-US" sz="2600" dirty="0" smtClean="0">
                <a:solidFill>
                  <a:schemeClr val="bg1"/>
                </a:solidFill>
              </a:rPr>
              <a:t>約書亞記 </a:t>
            </a:r>
            <a:r>
              <a:rPr lang="en-US" sz="2600" dirty="0" smtClean="0">
                <a:solidFill>
                  <a:schemeClr val="bg1"/>
                </a:solidFill>
              </a:rPr>
              <a:t>20:1-9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*</a:t>
            </a:r>
            <a:r>
              <a:rPr lang="en-US" sz="3200" b="1" dirty="0" smtClean="0">
                <a:solidFill>
                  <a:srgbClr val="FFFF00"/>
                </a:solidFill>
              </a:rPr>
              <a:t>The </a:t>
            </a:r>
            <a:r>
              <a:rPr lang="en-US" sz="3200" b="1" dirty="0">
                <a:solidFill>
                  <a:srgbClr val="FFFF00"/>
                </a:solidFill>
              </a:rPr>
              <a:t>Hebrew </a:t>
            </a:r>
            <a:r>
              <a:rPr lang="he-IL" sz="3200" b="1" dirty="0" smtClean="0">
                <a:solidFill>
                  <a:srgbClr val="FFFF00"/>
                </a:solidFill>
              </a:rPr>
              <a:t>מִקְלָט</a:t>
            </a:r>
            <a:r>
              <a:rPr lang="en-US" sz="3200" b="1" dirty="0" smtClean="0">
                <a:solidFill>
                  <a:srgbClr val="FFFF00"/>
                </a:solidFill>
              </a:rPr>
              <a:t> (</a:t>
            </a:r>
            <a:r>
              <a:rPr lang="en-US" sz="3200" b="1" i="1" dirty="0" err="1" smtClean="0">
                <a:solidFill>
                  <a:srgbClr val="FFFF00"/>
                </a:solidFill>
              </a:rPr>
              <a:t>miqlat</a:t>
            </a:r>
            <a:r>
              <a:rPr lang="en-US" sz="3200" b="1" dirty="0" smtClean="0">
                <a:solidFill>
                  <a:srgbClr val="FFFF00"/>
                </a:solidFill>
              </a:rPr>
              <a:t>) (refuge)</a:t>
            </a:r>
          </a:p>
          <a:p>
            <a:r>
              <a:rPr lang="en-US" altLang="zh-CN" sz="2600" dirty="0" smtClean="0">
                <a:solidFill>
                  <a:schemeClr val="bg1"/>
                </a:solidFill>
              </a:rPr>
              <a:t>-</a:t>
            </a:r>
            <a:r>
              <a:rPr lang="zh-CN" altLang="en-US" sz="2600" b="1" dirty="0" smtClean="0">
                <a:solidFill>
                  <a:srgbClr val="FFFF00"/>
                </a:solidFill>
              </a:rPr>
              <a:t>在舊約出現</a:t>
            </a:r>
            <a:r>
              <a:rPr lang="en-US" sz="2600" b="1" dirty="0" smtClean="0">
                <a:solidFill>
                  <a:srgbClr val="FFFF00"/>
                </a:solidFill>
              </a:rPr>
              <a:t>20</a:t>
            </a:r>
            <a:r>
              <a:rPr lang="zh-CN" altLang="en-US" sz="2600" b="1" dirty="0" smtClean="0">
                <a:solidFill>
                  <a:srgbClr val="FFFF00"/>
                </a:solidFill>
              </a:rPr>
              <a:t>次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b="1" dirty="0" smtClean="0">
                <a:solidFill>
                  <a:srgbClr val="FFFF00"/>
                </a:solidFill>
              </a:rPr>
              <a:t>11 x </a:t>
            </a:r>
            <a:r>
              <a:rPr lang="en-US" sz="2600" b="1" dirty="0">
                <a:solidFill>
                  <a:srgbClr val="FFFF00"/>
                </a:solidFill>
              </a:rPr>
              <a:t>in Numbers 35; </a:t>
            </a:r>
            <a:r>
              <a:rPr lang="en-US" sz="2600" b="1" dirty="0" smtClean="0">
                <a:solidFill>
                  <a:srgbClr val="FFFF00"/>
                </a:solidFill>
              </a:rPr>
              <a:t>7 x </a:t>
            </a:r>
            <a:r>
              <a:rPr lang="en-US" sz="2600" b="1" dirty="0">
                <a:solidFill>
                  <a:srgbClr val="FFFF00"/>
                </a:solidFill>
              </a:rPr>
              <a:t>in Joshua </a:t>
            </a:r>
            <a:r>
              <a:rPr lang="en-US" sz="2600" b="1" dirty="0" smtClean="0">
                <a:solidFill>
                  <a:srgbClr val="FFFF00"/>
                </a:solidFill>
              </a:rPr>
              <a:t>20-21</a:t>
            </a:r>
            <a:r>
              <a:rPr lang="en-US" sz="2600" dirty="0">
                <a:solidFill>
                  <a:schemeClr val="bg1"/>
                </a:solidFill>
              </a:rPr>
              <a:t>, and in </a:t>
            </a:r>
            <a:r>
              <a:rPr lang="en-US" sz="2600" b="1" dirty="0" smtClean="0">
                <a:solidFill>
                  <a:srgbClr val="FFFF00"/>
                </a:solidFill>
              </a:rPr>
              <a:t>1 </a:t>
            </a:r>
            <a:r>
              <a:rPr lang="en-US" sz="2600" b="1" dirty="0">
                <a:solidFill>
                  <a:srgbClr val="FFFF00"/>
                </a:solidFill>
              </a:rPr>
              <a:t>Chronicles 6:57[42], 67[52]</a:t>
            </a:r>
            <a:r>
              <a:rPr lang="en-US" sz="2600" dirty="0" smtClean="0">
                <a:solidFill>
                  <a:schemeClr val="bg1"/>
                </a:solidFill>
              </a:rPr>
              <a:t>), </a:t>
            </a:r>
            <a:r>
              <a:rPr lang="en-US" sz="2600" dirty="0">
                <a:solidFill>
                  <a:schemeClr val="bg1"/>
                </a:solidFill>
              </a:rPr>
              <a:t>always as ‘(the city of) </a:t>
            </a:r>
            <a:r>
              <a:rPr lang="en-US" sz="2600" b="1" dirty="0" smtClean="0">
                <a:solidFill>
                  <a:srgbClr val="FFFF00"/>
                </a:solidFill>
              </a:rPr>
              <a:t>refuge</a:t>
            </a:r>
            <a:r>
              <a:rPr lang="en-US" sz="2600" dirty="0" smtClean="0">
                <a:solidFill>
                  <a:schemeClr val="bg1"/>
                </a:solidFill>
              </a:rPr>
              <a:t>’. </a:t>
            </a:r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-</a:t>
            </a:r>
            <a:r>
              <a:rPr lang="zh-CN" altLang="en-US" sz="2600" b="1" dirty="0">
                <a:solidFill>
                  <a:srgbClr val="FFFF00"/>
                </a:solidFill>
              </a:rPr>
              <a:t>民書記 </a:t>
            </a:r>
            <a:r>
              <a:rPr lang="en-US" sz="2600" b="1" dirty="0">
                <a:solidFill>
                  <a:srgbClr val="FFFF00"/>
                </a:solidFill>
              </a:rPr>
              <a:t>35:1-8</a:t>
            </a:r>
            <a:r>
              <a:rPr lang="en-US" sz="2600" dirty="0">
                <a:solidFill>
                  <a:srgbClr val="FFFF00"/>
                </a:solidFill>
              </a:rPr>
              <a:t>. </a:t>
            </a:r>
            <a:r>
              <a:rPr lang="en-US" sz="2600" dirty="0" smtClean="0">
                <a:solidFill>
                  <a:schemeClr val="bg1"/>
                </a:solidFill>
              </a:rPr>
              <a:t>The cities of refuge </a:t>
            </a:r>
            <a:r>
              <a:rPr lang="en-US" sz="2600" dirty="0">
                <a:solidFill>
                  <a:schemeClr val="bg1"/>
                </a:solidFill>
              </a:rPr>
              <a:t>were given </a:t>
            </a:r>
            <a:r>
              <a:rPr lang="en-US" sz="2600" dirty="0" smtClean="0">
                <a:solidFill>
                  <a:schemeClr val="bg1"/>
                </a:solidFill>
              </a:rPr>
              <a:t>to the Levites (</a:t>
            </a:r>
            <a:r>
              <a:rPr lang="en-US" sz="2600" b="1" dirty="0">
                <a:solidFill>
                  <a:srgbClr val="FFFF00"/>
                </a:solidFill>
              </a:rPr>
              <a:t>Hebron </a:t>
            </a:r>
            <a:r>
              <a:rPr lang="en-US" sz="2600" dirty="0" smtClean="0">
                <a:solidFill>
                  <a:schemeClr val="bg1"/>
                </a:solidFill>
              </a:rPr>
              <a:t>to </a:t>
            </a:r>
            <a:r>
              <a:rPr lang="en-US" sz="2600" dirty="0">
                <a:solidFill>
                  <a:schemeClr val="bg1"/>
                </a:solidFill>
              </a:rPr>
              <a:t>the descendants of </a:t>
            </a:r>
            <a:r>
              <a:rPr lang="en-US" sz="2600" dirty="0" smtClean="0">
                <a:solidFill>
                  <a:schemeClr val="bg1"/>
                </a:solidFill>
              </a:rPr>
              <a:t>Aaron). 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55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63161"/>
            <a:ext cx="12114212" cy="661719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FFFF00"/>
                </a:solidFill>
              </a:rPr>
              <a:t>     </a:t>
            </a:r>
            <a:r>
              <a:rPr lang="en-US" sz="36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‘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逃城</a:t>
            </a:r>
            <a:r>
              <a:rPr lang="en-US" altLang="zh-TW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’</a:t>
            </a:r>
            <a:r>
              <a:rPr lang="zh-TW" altLang="en-US" sz="36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條例  </a:t>
            </a:r>
            <a:r>
              <a:rPr lang="en-US" sz="3600" b="1" dirty="0">
                <a:solidFill>
                  <a:srgbClr val="FFFF00"/>
                </a:solidFill>
              </a:rPr>
              <a:t>City of Refuge  </a:t>
            </a:r>
            <a:r>
              <a:rPr lang="en-US" sz="3600" b="1" dirty="0" smtClean="0">
                <a:solidFill>
                  <a:srgbClr val="FFFF00"/>
                </a:solidFill>
              </a:rPr>
              <a:t>/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民</a:t>
            </a:r>
            <a:r>
              <a:rPr lang="zh-CN" altLang="en-US" sz="3600" b="1" dirty="0">
                <a:solidFill>
                  <a:srgbClr val="FFFF00"/>
                </a:solidFill>
              </a:rPr>
              <a:t>書記 </a:t>
            </a:r>
            <a:r>
              <a:rPr lang="en-US" sz="3600" b="1" dirty="0" smtClean="0">
                <a:solidFill>
                  <a:srgbClr val="FFFF00"/>
                </a:solidFill>
              </a:rPr>
              <a:t>35:9-34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altLang="zh-TW" sz="1200" b="1" dirty="0" smtClean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-Numbers 35:9-15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zh-TW" sz="3200" baseline="30000" dirty="0" smtClean="0">
                <a:solidFill>
                  <a:schemeClr val="bg1"/>
                </a:solidFill>
              </a:rPr>
              <a:t>11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就要分出幾座城、為你們作</a:t>
            </a:r>
            <a:r>
              <a:rPr lang="zh-TW" altLang="en-US" sz="3200" b="1" dirty="0">
                <a:solidFill>
                  <a:srgbClr val="FFFF00"/>
                </a:solidFill>
              </a:rPr>
              <a:t>逃城、使誤殺人的可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以</a:t>
            </a:r>
            <a:endParaRPr lang="en-US" altLang="zh-TW" sz="3200" b="1" dirty="0" smtClean="0">
              <a:solidFill>
                <a:srgbClr val="FFFF00"/>
              </a:solidFill>
            </a:endParaRPr>
          </a:p>
          <a:p>
            <a:r>
              <a:rPr lang="zh-TW" altLang="en-US" sz="3200" b="1" dirty="0" smtClean="0">
                <a:solidFill>
                  <a:srgbClr val="FFFF00"/>
                </a:solidFill>
              </a:rPr>
              <a:t>逃</a:t>
            </a:r>
            <a:r>
              <a:rPr lang="zh-TW" altLang="en-US" sz="3200" b="1" dirty="0">
                <a:solidFill>
                  <a:srgbClr val="FFFF00"/>
                </a:solidFill>
              </a:rPr>
              <a:t>到那裡</a:t>
            </a:r>
            <a:r>
              <a:rPr lang="zh-TW" altLang="en-US" sz="3200" dirty="0" smtClean="0">
                <a:solidFill>
                  <a:schemeClr val="bg1"/>
                </a:solidFill>
              </a:rPr>
              <a:t>。 </a:t>
            </a:r>
            <a:r>
              <a:rPr lang="en-US" altLang="zh-TW" sz="3200" baseline="30000" dirty="0">
                <a:solidFill>
                  <a:schemeClr val="bg1"/>
                </a:solidFill>
              </a:rPr>
              <a:t>12</a:t>
            </a:r>
            <a:r>
              <a:rPr lang="en-US" altLang="zh-TW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這些城、可以作</a:t>
            </a:r>
            <a:r>
              <a:rPr lang="zh-TW" altLang="en-US" sz="3200" b="1" dirty="0">
                <a:solidFill>
                  <a:srgbClr val="FFFF00"/>
                </a:solidFill>
              </a:rPr>
              <a:t>逃避報仇人的城、使誤殺人的不至於死、等他站在會眾面前聽審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判 </a:t>
            </a:r>
            <a:r>
              <a:rPr lang="en-US" altLang="zh-TW" sz="3200" dirty="0" smtClean="0">
                <a:solidFill>
                  <a:schemeClr val="bg1"/>
                </a:solidFill>
              </a:rPr>
              <a:t>……. </a:t>
            </a:r>
            <a:r>
              <a:rPr lang="zh-TW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zh-TW" sz="3200" baseline="30000" dirty="0">
                <a:solidFill>
                  <a:schemeClr val="bg1"/>
                </a:solidFill>
              </a:rPr>
              <a:t>15</a:t>
            </a:r>
            <a:r>
              <a:rPr lang="en-US" altLang="zh-TW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這六座城要給以色列人、和他們中間的外人、並寄居的、</a:t>
            </a:r>
            <a:r>
              <a:rPr lang="zh-TW" altLang="en-US" sz="3200" b="1" dirty="0">
                <a:solidFill>
                  <a:srgbClr val="FFFF00"/>
                </a:solidFill>
              </a:rPr>
              <a:t>作為逃城、使誤殺人的都可以逃到那裡</a:t>
            </a:r>
            <a:r>
              <a:rPr lang="zh-TW" altLang="en-US" sz="3200" dirty="0" smtClean="0">
                <a:solidFill>
                  <a:schemeClr val="bg1"/>
                </a:solidFill>
              </a:rPr>
              <a:t>。 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r>
              <a:rPr lang="en-US" altLang="zh-TW" sz="3200" dirty="0">
                <a:solidFill>
                  <a:schemeClr val="bg1"/>
                </a:solidFill>
              </a:rPr>
              <a:t>	</a:t>
            </a:r>
            <a:r>
              <a:rPr lang="en-US" altLang="zh-TW" sz="3200" dirty="0" smtClean="0">
                <a:solidFill>
                  <a:schemeClr val="bg1"/>
                </a:solidFill>
              </a:rPr>
              <a:t>*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逃城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的目的</a:t>
            </a:r>
            <a:r>
              <a:rPr lang="en-US" altLang="zh-CN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:</a:t>
            </a:r>
            <a:r>
              <a:rPr lang="zh-CN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保護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無意殺人者</a:t>
            </a:r>
            <a:endParaRPr lang="en-US" altLang="zh-TW" sz="32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endParaRPr lang="en-US" altLang="zh-TW" sz="800" dirty="0" smtClean="0">
              <a:solidFill>
                <a:schemeClr val="bg1"/>
              </a:solidFill>
            </a:endParaRPr>
          </a:p>
          <a:p>
            <a:r>
              <a:rPr lang="en-US" altLang="zh-TW" sz="2800" b="1" dirty="0" smtClean="0">
                <a:solidFill>
                  <a:srgbClr val="FF0000"/>
                </a:solidFill>
              </a:rPr>
              <a:t>-Numbers 35:16-21</a:t>
            </a:r>
            <a:r>
              <a:rPr lang="en-US" altLang="zh-TW" sz="28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zh-TW" sz="3200" baseline="30000" dirty="0" smtClean="0">
                <a:solidFill>
                  <a:schemeClr val="bg1"/>
                </a:solidFill>
              </a:rPr>
              <a:t>16</a:t>
            </a:r>
            <a:r>
              <a:rPr lang="en-US" altLang="zh-TW" sz="3200" dirty="0" smtClean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倘若人用鐵器打人、以致打死、他就是故殺人的、</a:t>
            </a:r>
            <a:r>
              <a:rPr lang="zh-TW" altLang="en-US" sz="3200" b="1" dirty="0">
                <a:solidFill>
                  <a:srgbClr val="FFFF00"/>
                </a:solidFill>
              </a:rPr>
              <a:t>故殺人的必被治死</a:t>
            </a:r>
            <a:r>
              <a:rPr lang="zh-TW" altLang="en-US" sz="3200" dirty="0" smtClean="0">
                <a:solidFill>
                  <a:schemeClr val="bg1"/>
                </a:solidFill>
              </a:rPr>
              <a:t>。</a:t>
            </a:r>
            <a:r>
              <a:rPr lang="en-US" altLang="zh-TW" sz="3200" dirty="0" smtClean="0">
                <a:solidFill>
                  <a:schemeClr val="bg1"/>
                </a:solidFill>
              </a:rPr>
              <a:t>…….</a:t>
            </a:r>
            <a:r>
              <a:rPr lang="zh-TW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zh-TW" sz="3200" baseline="30000" dirty="0">
                <a:solidFill>
                  <a:schemeClr val="bg1"/>
                </a:solidFill>
              </a:rPr>
              <a:t>19</a:t>
            </a:r>
            <a:r>
              <a:rPr lang="en-US" altLang="zh-TW" sz="3200" dirty="0">
                <a:solidFill>
                  <a:schemeClr val="bg1"/>
                </a:solidFill>
              </a:rPr>
              <a:t> </a:t>
            </a:r>
            <a:r>
              <a:rPr lang="zh-TW" altLang="en-US" sz="3200" dirty="0">
                <a:solidFill>
                  <a:schemeClr val="bg1"/>
                </a:solidFill>
              </a:rPr>
              <a:t>報血仇的、必親自殺那故殺人的、一遇見就殺</a:t>
            </a:r>
            <a:r>
              <a:rPr lang="zh-TW" altLang="en-US" sz="3200" dirty="0" smtClean="0">
                <a:solidFill>
                  <a:schemeClr val="bg1"/>
                </a:solidFill>
              </a:rPr>
              <a:t>他</a:t>
            </a:r>
            <a:r>
              <a:rPr lang="en-US" altLang="zh-TW" sz="3200" dirty="0" smtClean="0">
                <a:solidFill>
                  <a:schemeClr val="bg1"/>
                </a:solidFill>
              </a:rPr>
              <a:t>…….</a:t>
            </a:r>
          </a:p>
          <a:p>
            <a:r>
              <a:rPr lang="en-US" altLang="zh-TW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	*</a:t>
            </a:r>
            <a:r>
              <a:rPr lang="zh-TW" altLang="en-US" sz="3200" b="1" dirty="0" smtClean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故</a:t>
            </a:r>
            <a:r>
              <a:rPr lang="zh-TW" altLang="en-US" sz="3200" b="1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殺人的必被治死</a:t>
            </a:r>
          </a:p>
          <a:p>
            <a:endParaRPr lang="en-US" altLang="zh-TW" sz="1600" dirty="0" smtClean="0">
              <a:solidFill>
                <a:schemeClr val="bg1"/>
              </a:solidFill>
            </a:endParaRPr>
          </a:p>
          <a:p>
            <a:endParaRPr lang="en-US" altLang="zh-TW" sz="1600" dirty="0" smtClean="0">
              <a:solidFill>
                <a:schemeClr val="bg1"/>
              </a:solidFill>
            </a:endParaRPr>
          </a:p>
          <a:p>
            <a:endParaRPr lang="en-US" altLang="zh-TW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</TotalTime>
  <Words>1292</Words>
  <Application>Microsoft Office PowerPoint</Application>
  <PresentationFormat>Custom</PresentationFormat>
  <Paragraphs>165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567</cp:revision>
  <dcterms:created xsi:type="dcterms:W3CDTF">2020-03-18T13:47:21Z</dcterms:created>
  <dcterms:modified xsi:type="dcterms:W3CDTF">2020-11-06T04:16:41Z</dcterms:modified>
</cp:coreProperties>
</file>