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510" r:id="rId2"/>
    <p:sldId id="393" r:id="rId3"/>
    <p:sldId id="488" r:id="rId4"/>
    <p:sldId id="485" r:id="rId5"/>
    <p:sldId id="516" r:id="rId6"/>
    <p:sldId id="489" r:id="rId7"/>
    <p:sldId id="493" r:id="rId8"/>
    <p:sldId id="504" r:id="rId9"/>
    <p:sldId id="515" r:id="rId10"/>
    <p:sldId id="495" r:id="rId11"/>
    <p:sldId id="519" r:id="rId12"/>
    <p:sldId id="498" r:id="rId13"/>
    <p:sldId id="500" r:id="rId14"/>
    <p:sldId id="511" r:id="rId15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https://ny.pbslearningmedia.org/resource/xir179496/detail-of-the-ship-sarcophagus-from-sid-syr-xir179496/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6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2" y="60325"/>
            <a:ext cx="12190413" cy="686341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000" b="1" dirty="0" smtClean="0">
              <a:solidFill>
                <a:srgbClr val="FFFF00"/>
              </a:solidFill>
            </a:endParaRPr>
          </a:p>
          <a:p>
            <a:endParaRPr lang="en-US" sz="2000" b="1" dirty="0" smtClean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zh-TW" altLang="en-US" sz="1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</a:t>
            </a:r>
            <a:r>
              <a:rPr lang="zh-TW" altLang="en-US" sz="85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逃</a:t>
            </a:r>
            <a:r>
              <a:rPr lang="zh-TW" altLang="en-US" sz="85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避神的一位先知</a:t>
            </a:r>
            <a:endParaRPr lang="en-US" altLang="zh-TW" sz="85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5400" b="1" dirty="0" smtClean="0">
                <a:solidFill>
                  <a:srgbClr val="FFFF00"/>
                </a:solidFill>
              </a:rPr>
              <a:t>    A </a:t>
            </a:r>
            <a:r>
              <a:rPr lang="en-US" sz="5400" b="1" dirty="0">
                <a:solidFill>
                  <a:srgbClr val="FFFF00"/>
                </a:solidFill>
              </a:rPr>
              <a:t>Prophet who Ran </a:t>
            </a:r>
            <a:r>
              <a:rPr lang="en-US" sz="5400" b="1" dirty="0" smtClean="0">
                <a:solidFill>
                  <a:srgbClr val="FFFF00"/>
                </a:solidFill>
              </a:rPr>
              <a:t>Away from </a:t>
            </a:r>
            <a:r>
              <a:rPr lang="en-US" sz="5400" b="1" dirty="0">
                <a:solidFill>
                  <a:srgbClr val="FFFF00"/>
                </a:solidFill>
              </a:rPr>
              <a:t>God 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r>
              <a:rPr lang="zh-TW" altLang="en-US" sz="4000" b="1" dirty="0">
                <a:solidFill>
                  <a:schemeClr val="bg1"/>
                </a:solidFill>
              </a:rPr>
              <a:t>         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            </a:t>
            </a:r>
            <a:r>
              <a:rPr lang="zh-TW" altLang="en-US" sz="4000" b="1" dirty="0">
                <a:solidFill>
                  <a:schemeClr val="bg1"/>
                </a:solidFill>
              </a:rPr>
              <a:t>金京來博士 </a:t>
            </a:r>
            <a:r>
              <a:rPr lang="en-US" sz="4000" b="1" dirty="0">
                <a:solidFill>
                  <a:schemeClr val="bg1"/>
                </a:solidFill>
              </a:rPr>
              <a:t>  </a:t>
            </a:r>
            <a:r>
              <a:rPr lang="en-US" sz="4000" b="1" dirty="0" err="1">
                <a:solidFill>
                  <a:schemeClr val="bg1"/>
                </a:solidFill>
              </a:rPr>
              <a:t>Kyungrae</a:t>
            </a:r>
            <a:r>
              <a:rPr lang="en-US" sz="4000" b="1" dirty="0">
                <a:solidFill>
                  <a:schemeClr val="bg1"/>
                </a:solidFill>
              </a:rPr>
              <a:t> Kim, Ph.D.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3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onah: The Angry Prophet - doctrin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722120"/>
            <a:ext cx="8440086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ible Map: Tarsh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00" y="307093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5520" y="147538"/>
            <a:ext cx="2438400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Tarshish</a:t>
            </a:r>
            <a:r>
              <a:rPr lang="en-US" sz="4000" b="1" dirty="0">
                <a:solidFill>
                  <a:srgbClr val="FFFF00"/>
                </a:solidFill>
              </a:rPr>
              <a:t> is </a:t>
            </a:r>
            <a:r>
              <a:rPr lang="en-US" sz="4000" b="1" dirty="0" smtClean="0">
                <a:solidFill>
                  <a:srgbClr val="FFFF00"/>
                </a:solidFill>
              </a:rPr>
              <a:t>in Spain?</a:t>
            </a:r>
            <a:endParaRPr lang="en-US" sz="4000" dirty="0"/>
          </a:p>
        </p:txBody>
      </p:sp>
      <p:sp>
        <p:nvSpPr>
          <p:cNvPr id="2" name="AutoShape 2" descr="Sardinia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Sardinia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Sardinia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0" name="Picture 8" descr="Where is Sardinia? | Sardinia Holidays 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60338"/>
            <a:ext cx="4355088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Sardini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4" name="Picture 12" descr="Sardinia | History, People, &amp; Points of Interest | Britann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1" y="3505200"/>
            <a:ext cx="2934299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680336" y="2057400"/>
            <a:ext cx="2438400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Tarshish</a:t>
            </a:r>
            <a:r>
              <a:rPr lang="en-US" sz="4000" b="1" dirty="0">
                <a:solidFill>
                  <a:srgbClr val="FFFF00"/>
                </a:solidFill>
              </a:rPr>
              <a:t> is </a:t>
            </a:r>
            <a:r>
              <a:rPr lang="en-US" sz="4000" b="1" dirty="0" smtClean="0">
                <a:solidFill>
                  <a:srgbClr val="FFFF00"/>
                </a:solidFill>
              </a:rPr>
              <a:t>Sardinia?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19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76200"/>
            <a:ext cx="11887200" cy="673004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800" b="1" baseline="30000" dirty="0" smtClean="0">
              <a:latin typeface="+mn-ea"/>
            </a:endParaRPr>
          </a:p>
          <a:p>
            <a:endParaRPr lang="en-US" sz="2800" b="1" baseline="30000" dirty="0" smtClean="0">
              <a:latin typeface="+mn-ea"/>
            </a:endParaRPr>
          </a:p>
          <a:p>
            <a:r>
              <a:rPr lang="ko-KR" altLang="en-US" sz="2800" b="1" dirty="0" smtClean="0">
                <a:latin typeface="+mn-ea"/>
              </a:rPr>
              <a:t>               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先知約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拿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不順服神</a:t>
            </a:r>
            <a:r>
              <a:rPr lang="en-US" altLang="ko-KR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!</a:t>
            </a: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pPr marL="514350" indent="-514350">
              <a:buAutoNum type="arabicParenR"/>
            </a:pP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神的指示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: </a:t>
            </a:r>
          </a:p>
          <a:p>
            <a:r>
              <a:rPr lang="en-US" altLang="ko-KR" sz="26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    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Jonah </a:t>
            </a:r>
            <a:r>
              <a:rPr lang="en-US" sz="2600" b="1" dirty="0" smtClean="0">
                <a:solidFill>
                  <a:srgbClr val="FF0000"/>
                </a:solidFill>
              </a:rPr>
              <a:t>1:2 </a:t>
            </a:r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你</a:t>
            </a:r>
            <a:r>
              <a:rPr lang="zh-TW" altLang="en-US" sz="2400" b="1" dirty="0">
                <a:solidFill>
                  <a:schemeClr val="bg1"/>
                </a:solidFill>
              </a:rPr>
              <a:t>起來往尼尼微大城去，向其中的居民呼喊，因為他們的惡達到我面前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。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x-none" sz="1000" b="1" smtClean="0">
                <a:solidFill>
                  <a:schemeClr val="bg1"/>
                </a:solidFill>
              </a:rPr>
              <a:t> 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2) </a:t>
            </a:r>
            <a:r>
              <a:rPr lang="zh-TW" altLang="en-US" sz="28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約拿</a:t>
            </a:r>
            <a:r>
              <a:rPr lang="zh-CN" altLang="en-US" sz="28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的不</a:t>
            </a:r>
            <a:r>
              <a:rPr lang="zh-CN" altLang="en-US" sz="2800" b="1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順</a:t>
            </a:r>
            <a:r>
              <a:rPr lang="zh-CN" altLang="en-US" sz="28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服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en-US" altLang="ko-KR" sz="2600" b="1" dirty="0">
                <a:solidFill>
                  <a:srgbClr val="FF0000"/>
                </a:solidFill>
              </a:rPr>
              <a:t>Jonah </a:t>
            </a:r>
            <a:r>
              <a:rPr lang="en-US" sz="2600" b="1" dirty="0" smtClean="0">
                <a:solidFill>
                  <a:srgbClr val="FF0000"/>
                </a:solidFill>
              </a:rPr>
              <a:t>1:3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約</a:t>
            </a:r>
            <a:r>
              <a:rPr lang="zh-TW" altLang="en-US" sz="2400" b="1" dirty="0">
                <a:solidFill>
                  <a:schemeClr val="bg1"/>
                </a:solidFill>
              </a:rPr>
              <a:t>拿卻起來，逃往</a:t>
            </a:r>
            <a:r>
              <a:rPr lang="zh-TW" altLang="en-US" sz="2400" b="1" dirty="0">
                <a:solidFill>
                  <a:srgbClr val="FFFF00"/>
                </a:solidFill>
              </a:rPr>
              <a:t>他施</a:t>
            </a:r>
            <a:r>
              <a:rPr lang="zh-TW" altLang="en-US" sz="2400" b="1" dirty="0">
                <a:solidFill>
                  <a:schemeClr val="bg1"/>
                </a:solidFill>
              </a:rPr>
              <a:t>去躲避耶和華；下到</a:t>
            </a:r>
            <a:r>
              <a:rPr lang="zh-TW" altLang="en-US" sz="2400" b="1" dirty="0">
                <a:solidFill>
                  <a:srgbClr val="FFFF00"/>
                </a:solidFill>
              </a:rPr>
              <a:t>約帕</a:t>
            </a:r>
            <a:r>
              <a:rPr lang="zh-TW" altLang="en-US" sz="2400" b="1" dirty="0">
                <a:solidFill>
                  <a:schemeClr val="bg1"/>
                </a:solidFill>
              </a:rPr>
              <a:t>，遇見一隻船，要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往</a:t>
            </a:r>
            <a:r>
              <a:rPr lang="zh-TW" altLang="en-US" sz="2400" b="1" dirty="0">
                <a:solidFill>
                  <a:srgbClr val="FFFF00"/>
                </a:solidFill>
              </a:rPr>
              <a:t>他施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去</a:t>
            </a:r>
            <a:r>
              <a:rPr lang="zh-TW" altLang="en-US" sz="2400" b="1" dirty="0">
                <a:solidFill>
                  <a:schemeClr val="bg1"/>
                </a:solidFill>
              </a:rPr>
              <a:t>。他就給了船價，上了船，要與船上的人同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往</a:t>
            </a:r>
            <a:r>
              <a:rPr lang="zh-TW" altLang="en-US" sz="2400" b="1" dirty="0">
                <a:solidFill>
                  <a:srgbClr val="FFFF00"/>
                </a:solidFill>
              </a:rPr>
              <a:t>他施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去</a:t>
            </a:r>
            <a:r>
              <a:rPr lang="zh-TW" altLang="en-US" sz="2400" b="1" dirty="0">
                <a:solidFill>
                  <a:schemeClr val="bg1"/>
                </a:solidFill>
              </a:rPr>
              <a:t>躲避耶和華。 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       </a:t>
            </a:r>
            <a:endParaRPr lang="en-US" altLang="ko-KR" sz="2600" b="1" dirty="0" smtClean="0">
              <a:solidFill>
                <a:schemeClr val="bg1"/>
              </a:solidFill>
            </a:endParaRPr>
          </a:p>
          <a:p>
            <a:r>
              <a:rPr lang="en-US" altLang="ko-KR" sz="2600" b="1" dirty="0">
                <a:solidFill>
                  <a:schemeClr val="bg1"/>
                </a:solidFill>
              </a:rPr>
              <a:t> 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   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-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Jonah </a:t>
            </a:r>
            <a:r>
              <a:rPr lang="en-US" sz="2400" b="1" dirty="0" smtClean="0">
                <a:solidFill>
                  <a:srgbClr val="FF0000"/>
                </a:solidFill>
              </a:rPr>
              <a:t>4:2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就</a:t>
            </a:r>
            <a:r>
              <a:rPr lang="zh-TW" altLang="en-US" sz="2400" b="1" dirty="0">
                <a:solidFill>
                  <a:schemeClr val="bg1"/>
                </a:solidFill>
              </a:rPr>
              <a:t>禱告耶和華說、耶和華阿、我在本國的時候、豈不是這樣說麼．我知道你是有恩典、有憐憫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的神</a:t>
            </a:r>
            <a:r>
              <a:rPr lang="zh-TW" altLang="en-US" sz="2400" b="1" dirty="0">
                <a:solidFill>
                  <a:schemeClr val="bg1"/>
                </a:solidFill>
              </a:rPr>
              <a:t>、不輕易發怒、有豐盛的慈愛、並且後悔不降所說的災．所以我急速逃往他施去。 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endParaRPr lang="en-US" altLang="zh-TW" sz="2400" b="1" dirty="0" smtClean="0">
              <a:solidFill>
                <a:schemeClr val="bg1"/>
              </a:solidFill>
            </a:endParaRPr>
          </a:p>
          <a:p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3) </a:t>
            </a:r>
            <a:r>
              <a:rPr lang="zh-CN" altLang="en-US" sz="28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神阻止</a:t>
            </a:r>
            <a:r>
              <a:rPr lang="zh-TW" altLang="en-US" sz="28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約</a:t>
            </a:r>
            <a:r>
              <a:rPr lang="zh-TW" altLang="en-US" sz="2800" b="1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拿</a:t>
            </a:r>
            <a:r>
              <a:rPr lang="zh-CN" altLang="en-US" sz="28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的道路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: </a:t>
            </a:r>
            <a:endParaRPr lang="en-US" altLang="ko-KR" sz="2600" b="1" dirty="0" smtClean="0">
              <a:solidFill>
                <a:srgbClr val="FF0000"/>
              </a:solidFill>
            </a:endParaRPr>
          </a:p>
          <a:p>
            <a:r>
              <a:rPr lang="en-US" altLang="ko-KR" sz="2600" b="1" dirty="0">
                <a:solidFill>
                  <a:srgbClr val="FF0000"/>
                </a:solidFill>
              </a:rPr>
              <a:t> 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    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J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onah </a:t>
            </a:r>
            <a:r>
              <a:rPr lang="en-US" sz="2600" b="1" dirty="0" smtClean="0">
                <a:solidFill>
                  <a:srgbClr val="FF0000"/>
                </a:solidFill>
              </a:rPr>
              <a:t>1:4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然</a:t>
            </a:r>
            <a:r>
              <a:rPr lang="zh-TW" altLang="en-US" sz="2400" b="1" dirty="0">
                <a:solidFill>
                  <a:schemeClr val="bg1"/>
                </a:solidFill>
              </a:rPr>
              <a:t>而耶和華使海中起</a:t>
            </a:r>
            <a:r>
              <a:rPr lang="zh-TW" altLang="en-US" sz="2400" b="1" dirty="0">
                <a:solidFill>
                  <a:srgbClr val="FFFF00"/>
                </a:solidFill>
              </a:rPr>
              <a:t>大風</a:t>
            </a:r>
            <a:r>
              <a:rPr lang="zh-TW" altLang="en-US" sz="2400" b="1" dirty="0">
                <a:solidFill>
                  <a:schemeClr val="bg1"/>
                </a:solidFill>
              </a:rPr>
              <a:t>，海就</a:t>
            </a:r>
            <a:r>
              <a:rPr lang="zh-TW" altLang="en-US" sz="2400" b="1" dirty="0">
                <a:solidFill>
                  <a:srgbClr val="FFFF00"/>
                </a:solidFill>
              </a:rPr>
              <a:t>狂風大作</a:t>
            </a:r>
            <a:r>
              <a:rPr lang="zh-TW" altLang="en-US" sz="2400" b="1" dirty="0">
                <a:solidFill>
                  <a:schemeClr val="bg1"/>
                </a:solidFill>
              </a:rPr>
              <a:t>，甚至船幾乎破壞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。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endParaRPr lang="en-US" altLang="ko-KR" sz="2600" b="1" dirty="0">
              <a:solidFill>
                <a:schemeClr val="bg1"/>
              </a:solidFill>
              <a:latin typeface="+mn-ea"/>
            </a:endParaRPr>
          </a:p>
          <a:p>
            <a:endParaRPr lang="en-US" sz="1000" b="1" dirty="0" smtClean="0">
              <a:solidFill>
                <a:schemeClr val="bg1"/>
              </a:solidFill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45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etail of the Ship Sarcophagus, from Sidon | PBS Learning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743077"/>
            <a:ext cx="43053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24424" y="3352800"/>
            <a:ext cx="7086600" cy="304698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Detail of a Phoenician stone </a:t>
            </a:r>
            <a:r>
              <a:rPr lang="en-US" sz="2400" b="1" dirty="0" smtClean="0">
                <a:solidFill>
                  <a:schemeClr val="bg1"/>
                </a:solidFill>
              </a:rPr>
              <a:t>sarcophagus, </a:t>
            </a:r>
            <a:r>
              <a:rPr lang="en-US" sz="2400" b="1" dirty="0">
                <a:solidFill>
                  <a:schemeClr val="bg1"/>
                </a:solidFill>
              </a:rPr>
              <a:t>from Sidon, Lebanon, second century CE. Collection of the </a:t>
            </a:r>
            <a:r>
              <a:rPr lang="en-US" sz="2400" b="1" dirty="0" err="1">
                <a:solidFill>
                  <a:schemeClr val="bg1"/>
                </a:solidFill>
              </a:rPr>
              <a:t>Musee</a:t>
            </a:r>
            <a:r>
              <a:rPr lang="en-US" sz="2400" b="1" dirty="0">
                <a:solidFill>
                  <a:schemeClr val="bg1"/>
                </a:solidFill>
              </a:rPr>
              <a:t> National, Beirut, Lebanon</a:t>
            </a:r>
            <a:r>
              <a:rPr lang="en-US" sz="2400" b="1" dirty="0" smtClean="0">
                <a:solidFill>
                  <a:schemeClr val="bg1"/>
                </a:solidFill>
              </a:rPr>
              <a:t>. / Large </a:t>
            </a:r>
            <a:r>
              <a:rPr lang="en-US" sz="2400" b="1" dirty="0">
                <a:solidFill>
                  <a:schemeClr val="bg1"/>
                </a:solidFill>
              </a:rPr>
              <a:t>Phoenician trading vessels of this type may be the "Ships of </a:t>
            </a:r>
            <a:r>
              <a:rPr lang="en-US" sz="2400" b="1" dirty="0" err="1">
                <a:solidFill>
                  <a:schemeClr val="bg1"/>
                </a:solidFill>
              </a:rPr>
              <a:t>Tarshish</a:t>
            </a:r>
            <a:r>
              <a:rPr lang="en-US" sz="2400" b="1" dirty="0">
                <a:solidFill>
                  <a:schemeClr val="bg1"/>
                </a:solidFill>
              </a:rPr>
              <a:t>" referenced in </a:t>
            </a:r>
            <a:r>
              <a:rPr lang="en-US" sz="2400" b="1" dirty="0" smtClean="0">
                <a:solidFill>
                  <a:schemeClr val="bg1"/>
                </a:solidFill>
              </a:rPr>
              <a:t>1 Kings </a:t>
            </a:r>
            <a:r>
              <a:rPr lang="en-US" sz="2400" b="1" dirty="0">
                <a:solidFill>
                  <a:schemeClr val="bg1"/>
                </a:solidFill>
              </a:rPr>
              <a:t>in the Hebrew </a:t>
            </a:r>
            <a:r>
              <a:rPr lang="en-US" sz="2400" b="1" dirty="0" smtClean="0">
                <a:solidFill>
                  <a:schemeClr val="bg1"/>
                </a:solidFill>
              </a:rPr>
              <a:t>Old </a:t>
            </a:r>
            <a:r>
              <a:rPr lang="en-US" sz="2400" b="1" dirty="0">
                <a:solidFill>
                  <a:schemeClr val="bg1"/>
                </a:solidFill>
              </a:rPr>
              <a:t>Testament. </a:t>
            </a:r>
            <a:r>
              <a:rPr lang="en-US" sz="2400" b="1" dirty="0" err="1">
                <a:solidFill>
                  <a:srgbClr val="FFFF00"/>
                </a:solidFill>
              </a:rPr>
              <a:t>Tarshish</a:t>
            </a:r>
            <a:r>
              <a:rPr lang="en-US" sz="2400" b="1" dirty="0">
                <a:solidFill>
                  <a:srgbClr val="FFFF00"/>
                </a:solidFill>
              </a:rPr>
              <a:t> is probably Tarsus, </a:t>
            </a:r>
            <a:r>
              <a:rPr lang="en-US" sz="2400" b="1" dirty="0">
                <a:solidFill>
                  <a:schemeClr val="bg1"/>
                </a:solidFill>
              </a:rPr>
              <a:t>a large commercial city on the </a:t>
            </a:r>
            <a:r>
              <a:rPr lang="en-US" sz="2400" b="1" dirty="0" err="1">
                <a:solidFill>
                  <a:schemeClr val="bg1"/>
                </a:solidFill>
              </a:rPr>
              <a:t>Cydnus</a:t>
            </a:r>
            <a:r>
              <a:rPr lang="en-US" sz="2400" b="1" dirty="0">
                <a:solidFill>
                  <a:schemeClr val="bg1"/>
                </a:solidFill>
              </a:rPr>
              <a:t> River in southeastern Asia Minor (modern Turkey); Levantine coast.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74612" y="35004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https://ny.pbslearningmedia.org/resource/xir179496/detail-of-the-ship-sarcophagus-from-sid-syr-xir179496/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29824" y="2172182"/>
            <a:ext cx="1981200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Tarshish</a:t>
            </a:r>
            <a:r>
              <a:rPr lang="en-US" sz="3200" b="1" dirty="0">
                <a:solidFill>
                  <a:srgbClr val="FFFF00"/>
                </a:solidFill>
              </a:rPr>
              <a:t> is </a:t>
            </a:r>
            <a:r>
              <a:rPr lang="en-US" sz="3200" b="1" dirty="0" smtClean="0">
                <a:solidFill>
                  <a:srgbClr val="FFFF00"/>
                </a:solidFill>
              </a:rPr>
              <a:t>Tarsus?</a:t>
            </a:r>
            <a:endParaRPr lang="en-US" sz="3200" dirty="0"/>
          </a:p>
        </p:txBody>
      </p:sp>
      <p:pic>
        <p:nvPicPr>
          <p:cNvPr id="10242" name="Picture 2" descr="Paul the Apostle | Paul the apostle, 1st century, Read bi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2" y="677300"/>
            <a:ext cx="507025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111"/>
            <a:ext cx="12188825" cy="685315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800" b="1" baseline="30000" dirty="0" smtClean="0">
              <a:latin typeface="+mn-ea"/>
            </a:endParaRPr>
          </a:p>
          <a:p>
            <a:endParaRPr lang="en-US" sz="2800" b="1" baseline="30000" dirty="0" smtClean="0">
              <a:latin typeface="+mn-ea"/>
            </a:endParaRPr>
          </a:p>
          <a:p>
            <a:r>
              <a:rPr lang="ko-KR" altLang="en-US" sz="2800" b="1" dirty="0" smtClean="0">
                <a:latin typeface="+mn-ea"/>
              </a:rPr>
              <a:t>                         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神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利用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先知約拿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的不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順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服</a:t>
            </a:r>
            <a:endParaRPr lang="en-US" altLang="ko-KR" sz="36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船上的外邦人認識神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: </a:t>
            </a:r>
            <a:endParaRPr lang="en-US" altLang="ko-KR" sz="8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8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   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Jonah </a:t>
            </a:r>
            <a:r>
              <a:rPr lang="en-US" sz="2800" b="1" dirty="0" smtClean="0">
                <a:solidFill>
                  <a:srgbClr val="FF0000"/>
                </a:solidFill>
              </a:rPr>
              <a:t>1:5-16. </a:t>
            </a:r>
            <a:r>
              <a:rPr lang="en-US" sz="2400" b="1" dirty="0" smtClean="0">
                <a:solidFill>
                  <a:schemeClr val="bg1"/>
                </a:solidFill>
              </a:rPr>
              <a:t>5  </a:t>
            </a:r>
            <a:r>
              <a:rPr lang="zh-TW" altLang="en-US" sz="2400" b="1" dirty="0">
                <a:solidFill>
                  <a:schemeClr val="bg1"/>
                </a:solidFill>
              </a:rPr>
              <a:t>水手便懼怕，各人哀求自己的神。他們將船上的貨物拋在海中，為要使船輕些。約拿已下到底艙，躺臥沉睡。 </a:t>
            </a:r>
            <a:r>
              <a:rPr lang="en-US" sz="2400" b="1" dirty="0" smtClean="0">
                <a:solidFill>
                  <a:schemeClr val="bg1"/>
                </a:solidFill>
              </a:rPr>
              <a:t>6  </a:t>
            </a:r>
            <a:r>
              <a:rPr lang="zh-TW" altLang="en-US" sz="2400" b="1" dirty="0">
                <a:solidFill>
                  <a:schemeClr val="bg1"/>
                </a:solidFill>
              </a:rPr>
              <a:t>船主到他那裡對他說：「你這沉睡的人哪，為何這樣呢？起來，求告你的神，或者神顧念我們，使我們不至滅亡。」 </a:t>
            </a:r>
            <a:r>
              <a:rPr lang="en-US" altLang="ko-KR" sz="2400" b="1" dirty="0">
                <a:solidFill>
                  <a:schemeClr val="bg1"/>
                </a:solidFill>
              </a:rPr>
              <a:t>……. </a:t>
            </a:r>
            <a:r>
              <a:rPr lang="en-US" sz="2400" b="1" dirty="0" smtClean="0">
                <a:solidFill>
                  <a:schemeClr val="bg1"/>
                </a:solidFill>
              </a:rPr>
              <a:t>9  </a:t>
            </a:r>
            <a:r>
              <a:rPr lang="zh-TW" altLang="en-US" sz="2400" b="1" dirty="0">
                <a:solidFill>
                  <a:schemeClr val="bg1"/>
                </a:solidFill>
              </a:rPr>
              <a:t>他說：「我是希伯來人。我敬畏耶和華那創造滄海旱地之天上的神。」 </a:t>
            </a:r>
            <a:r>
              <a:rPr lang="en-US" sz="2400" b="1" dirty="0" smtClean="0">
                <a:solidFill>
                  <a:schemeClr val="bg1"/>
                </a:solidFill>
              </a:rPr>
              <a:t>10  </a:t>
            </a:r>
            <a:r>
              <a:rPr lang="zh-TW" altLang="en-US" sz="2400" b="1" dirty="0">
                <a:solidFill>
                  <a:schemeClr val="bg1"/>
                </a:solidFill>
              </a:rPr>
              <a:t>他們就大大懼怕，對他說：「你做的是什麼事呢？」他們已經知道他躲避耶和華，因為他告訴了他們。 </a:t>
            </a:r>
            <a:r>
              <a:rPr lang="en-US" altLang="ko-KR" sz="2400" b="1" dirty="0">
                <a:solidFill>
                  <a:schemeClr val="bg1"/>
                </a:solidFill>
              </a:rPr>
              <a:t>……. </a:t>
            </a:r>
            <a:r>
              <a:rPr lang="en-US" sz="2400" b="1" dirty="0" smtClean="0">
                <a:solidFill>
                  <a:schemeClr val="bg1"/>
                </a:solidFill>
              </a:rPr>
              <a:t>14  </a:t>
            </a:r>
            <a:r>
              <a:rPr lang="zh-TW" altLang="en-US" sz="2400" b="1" dirty="0">
                <a:solidFill>
                  <a:schemeClr val="bg1"/>
                </a:solidFill>
              </a:rPr>
              <a:t>他們便求告耶和華說：「耶和華啊，我們懇求你，不要因這人的性命使我們死亡，不要使流無辜血的罪歸與我們；因為你耶和華是隨自己的意旨行事。」 </a:t>
            </a:r>
            <a:r>
              <a:rPr lang="en-US" sz="2400" b="1" dirty="0" smtClean="0">
                <a:solidFill>
                  <a:schemeClr val="bg1"/>
                </a:solidFill>
              </a:rPr>
              <a:t>15  </a:t>
            </a:r>
            <a:r>
              <a:rPr lang="zh-TW" altLang="en-US" sz="2400" b="1" dirty="0">
                <a:solidFill>
                  <a:schemeClr val="bg1"/>
                </a:solidFill>
              </a:rPr>
              <a:t>他們遂將約拿抬起，拋在海中，海的狂浪就平息了。 </a:t>
            </a:r>
            <a:r>
              <a:rPr lang="en-US" sz="2400" b="1" dirty="0" smtClean="0">
                <a:solidFill>
                  <a:schemeClr val="bg1"/>
                </a:solidFill>
              </a:rPr>
              <a:t>16  </a:t>
            </a:r>
            <a:r>
              <a:rPr lang="zh-TW" altLang="en-US" sz="2400" b="1" dirty="0">
                <a:solidFill>
                  <a:schemeClr val="bg1"/>
                </a:solidFill>
              </a:rPr>
              <a:t>那些人便大大敬畏耶和華，向耶和華獻祭，並且許願。 </a:t>
            </a:r>
            <a:endParaRPr lang="en-US" sz="1000" b="1" dirty="0">
              <a:solidFill>
                <a:schemeClr val="bg1"/>
              </a:solidFill>
            </a:endParaRPr>
          </a:p>
          <a:p>
            <a:r>
              <a:rPr lang="x-none" sz="1000" b="1" smtClean="0">
                <a:solidFill>
                  <a:schemeClr val="bg1"/>
                </a:solidFill>
              </a:rPr>
              <a:t> </a:t>
            </a:r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      *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Romans </a:t>
            </a:r>
            <a:r>
              <a:rPr lang="en-US" sz="2800" b="1" dirty="0" smtClean="0">
                <a:solidFill>
                  <a:srgbClr val="FF0000"/>
                </a:solidFill>
              </a:rPr>
              <a:t>11:11-12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>
                <a:solidFill>
                  <a:schemeClr val="bg1"/>
                </a:solidFill>
              </a:rPr>
              <a:t>11 </a:t>
            </a:r>
            <a:r>
              <a:rPr lang="zh-TW" altLang="en-US" sz="2400" b="1" dirty="0">
                <a:solidFill>
                  <a:schemeClr val="bg1"/>
                </a:solidFill>
              </a:rPr>
              <a:t>我且說、他們失腳是要他們跌倒麼．斷乎不是．</a:t>
            </a:r>
            <a:r>
              <a:rPr lang="zh-TW" altLang="en-US" sz="2400" b="1" dirty="0">
                <a:solidFill>
                  <a:srgbClr val="FFFF00"/>
                </a:solidFill>
              </a:rPr>
              <a:t>反倒因他們的過失、救恩便臨到外邦人</a:t>
            </a:r>
            <a:r>
              <a:rPr lang="zh-TW" altLang="en-US" sz="2400" b="1" dirty="0">
                <a:solidFill>
                  <a:schemeClr val="bg1"/>
                </a:solidFill>
              </a:rPr>
              <a:t>、要激動他們發憤。 </a:t>
            </a:r>
            <a:r>
              <a:rPr lang="en-US" sz="2400" b="1" dirty="0">
                <a:solidFill>
                  <a:schemeClr val="bg1"/>
                </a:solidFill>
              </a:rPr>
              <a:t>12 </a:t>
            </a:r>
            <a:r>
              <a:rPr lang="zh-TW" altLang="en-US" sz="2400" b="1" dirty="0">
                <a:solidFill>
                  <a:schemeClr val="bg1"/>
                </a:solidFill>
              </a:rPr>
              <a:t>若他們的過失、為天下的富足、他們的缺乏、為外邦人的富足．何況他們的豐滿呢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。</a:t>
            </a:r>
            <a:endParaRPr lang="en-US" sz="1000" b="1" dirty="0">
              <a:solidFill>
                <a:schemeClr val="bg1"/>
              </a:solidFill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80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484188" y="2971800"/>
            <a:ext cx="11233150" cy="33416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1" tIns="54411" rIns="108821" bIns="54411">
            <a:spAutoFit/>
          </a:bodyPr>
          <a:lstStyle/>
          <a:p>
            <a:pPr rtl="1"/>
            <a:r>
              <a:rPr lang="en-US" sz="4800" b="1">
                <a:solidFill>
                  <a:schemeClr val="bg1"/>
                </a:solidFill>
              </a:rPr>
              <a:t> </a:t>
            </a:r>
            <a:r>
              <a:rPr lang="en-US" sz="4800">
                <a:solidFill>
                  <a:schemeClr val="bg1"/>
                </a:solidFill>
              </a:rPr>
              <a:t>‎  </a:t>
            </a:r>
            <a:r>
              <a:rPr lang="he-IL" sz="5400" b="1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>
                <a:solidFill>
                  <a:schemeClr val="bg1"/>
                </a:solidFill>
              </a:rPr>
              <a:t>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r>
              <a:rPr lang="en-US" sz="3600" b="1">
                <a:solidFill>
                  <a:srgbClr val="FFFF00"/>
                </a:solidFill>
              </a:rPr>
              <a:t>Numbers 6:24-26</a:t>
            </a:r>
            <a:r>
              <a:rPr lang="el-GR" sz="3600" b="1">
                <a:solidFill>
                  <a:srgbClr val="FFFF00"/>
                </a:solidFill>
              </a:rPr>
              <a:t> </a:t>
            </a:r>
            <a:endParaRPr lang="en-US" sz="3600" b="1">
              <a:solidFill>
                <a:srgbClr val="FFFF00"/>
              </a:solidFill>
            </a:endParaRPr>
          </a:p>
          <a:p>
            <a:pPr rtl="1"/>
            <a:r>
              <a:rPr lang="he-IL" sz="5400" b="1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>
                <a:solidFill>
                  <a:schemeClr val="bg1"/>
                </a:solidFill>
              </a:rPr>
              <a:t>                  </a:t>
            </a:r>
          </a:p>
          <a:p>
            <a:pPr rtl="1"/>
            <a:r>
              <a:rPr lang="en-US" sz="5400" b="1">
                <a:solidFill>
                  <a:schemeClr val="bg1"/>
                </a:solidFill>
              </a:rPr>
              <a:t>‎</a:t>
            </a:r>
            <a:r>
              <a:rPr lang="he-IL" sz="5400" b="1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>
                <a:solidFill>
                  <a:schemeClr val="bg1"/>
                </a:solidFill>
              </a:rPr>
              <a:t> 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endParaRPr lang="en-US" sz="5400" b="1">
              <a:solidFill>
                <a:schemeClr val="bg1"/>
              </a:solidFill>
            </a:endParaRPr>
          </a:p>
          <a:p>
            <a:pPr algn="ctr" rtl="1"/>
            <a:endParaRPr lang="en-US" altLang="ko-KR" sz="1600"/>
          </a:p>
          <a:p>
            <a:pPr algn="ctr" rtl="1"/>
            <a:endParaRPr lang="en-US" altLang="ko-KR" sz="1600"/>
          </a:p>
          <a:p>
            <a:pPr algn="ctr" rtl="1"/>
            <a:endParaRPr lang="en-US" altLang="ko-KR" sz="160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522413" y="141288"/>
            <a:ext cx="8077200" cy="24622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latin typeface="SimSun" pitchFamily="2" charset="-122"/>
              </a:rPr>
              <a:t>      民數記</a:t>
            </a:r>
            <a:r>
              <a:rPr lang="ko-KR" altLang="en-US" sz="3600" b="1" dirty="0">
                <a:latin typeface="PMingLiU" pitchFamily="18" charset="-120"/>
              </a:rPr>
              <a:t> </a:t>
            </a:r>
            <a:r>
              <a:rPr lang="en-US" sz="3600" b="1" dirty="0"/>
              <a:t>6:24-26</a:t>
            </a:r>
          </a:p>
          <a:p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願耶和華賜福給你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保護你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.  </a:t>
            </a:r>
          </a:p>
          <a:p>
            <a:endParaRPr lang="en-US" altLang="zh-TW" sz="800" b="1" dirty="0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願耶和華使他的臉光照你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賜恩給你</a:t>
            </a:r>
            <a:r>
              <a:rPr lang="en-US" altLang="zh-CN" sz="3400" b="1" dirty="0">
                <a:solidFill>
                  <a:srgbClr val="FF0000"/>
                </a:solidFill>
                <a:latin typeface="SimSun" pitchFamily="2" charset="-122"/>
              </a:rPr>
              <a:t>.</a:t>
            </a:r>
          </a:p>
          <a:p>
            <a:r>
              <a:rPr lang="en-US" altLang="zh-CN" sz="800" b="1" dirty="0">
                <a:solidFill>
                  <a:srgbClr val="FF0000"/>
                </a:solidFill>
                <a:latin typeface="SimSun" pitchFamily="2" charset="-122"/>
              </a:rPr>
              <a:t> </a:t>
            </a:r>
          </a:p>
          <a:p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願耶和華向你仰臉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賜你平安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.</a:t>
            </a:r>
            <a:endParaRPr lang="en-US" sz="3400" b="1" dirty="0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42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76200"/>
            <a:ext cx="11887200" cy="676082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800" b="1" baseline="30000" dirty="0" smtClean="0">
              <a:latin typeface="+mn-ea"/>
            </a:endParaRPr>
          </a:p>
          <a:p>
            <a:endParaRPr lang="en-US" sz="2800" b="1" baseline="30000" dirty="0" smtClean="0">
              <a:latin typeface="+mn-ea"/>
            </a:endParaRPr>
          </a:p>
          <a:p>
            <a:r>
              <a:rPr lang="en-US" sz="2800" b="1" baseline="30000" dirty="0">
                <a:latin typeface="+mn-ea"/>
              </a:rPr>
              <a:t> </a:t>
            </a:r>
            <a:r>
              <a:rPr lang="ko-KR" altLang="en-US" sz="2800" b="1" dirty="0" smtClean="0">
                <a:latin typeface="+mn-ea"/>
              </a:rPr>
              <a:t>                      </a:t>
            </a:r>
            <a:r>
              <a:rPr lang="zh-CN" altLang="en-US" sz="4800" b="1" dirty="0" smtClean="0">
                <a:solidFill>
                  <a:srgbClr val="FFFF00"/>
                </a:solidFill>
                <a:latin typeface="DFKai-SB" pitchFamily="65" charset="-120"/>
              </a:rPr>
              <a:t>什麼</a:t>
            </a:r>
            <a:r>
              <a:rPr lang="ko-KR" altLang="en-US" sz="4800" b="1" dirty="0" smtClean="0">
                <a:solidFill>
                  <a:srgbClr val="FFFF00"/>
                </a:solidFill>
                <a:latin typeface="DFKai-SB" pitchFamily="65" charset="-120"/>
              </a:rPr>
              <a:t>是</a:t>
            </a:r>
            <a:r>
              <a:rPr lang="en-US" sz="4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“</a:t>
            </a:r>
            <a:r>
              <a:rPr lang="ko-KR" altLang="en-US" sz="4800" b="1" dirty="0">
                <a:solidFill>
                  <a:srgbClr val="FFFF00"/>
                </a:solidFill>
                <a:latin typeface="DFKai-SB" pitchFamily="65" charset="-120"/>
              </a:rPr>
              <a:t>先知</a:t>
            </a:r>
            <a:r>
              <a:rPr lang="en-US" sz="4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”</a:t>
            </a:r>
            <a:r>
              <a:rPr lang="ko-KR" altLang="en-US" sz="4800" b="1" dirty="0">
                <a:solidFill>
                  <a:srgbClr val="FFFF00"/>
                </a:solidFill>
                <a:latin typeface="DFKai-SB" pitchFamily="65" charset="-120"/>
              </a:rPr>
              <a:t>？</a:t>
            </a:r>
            <a:endParaRPr lang="en-US" altLang="ko-KR" sz="48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32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啟</a:t>
            </a:r>
            <a:r>
              <a:rPr lang="zh-TW" altLang="en-US" sz="3200" b="1" dirty="0">
                <a:solidFill>
                  <a:srgbClr val="FFFF00"/>
                </a:solidFill>
              </a:rPr>
              <a:t>示：從神那裡得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到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話語</a:t>
            </a: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</a:rPr>
              <a:t>Jonah </a:t>
            </a:r>
            <a:r>
              <a:rPr lang="en-US" sz="2800" b="1" dirty="0">
                <a:solidFill>
                  <a:srgbClr val="FF0000"/>
                </a:solidFill>
              </a:rPr>
              <a:t>1:1 </a:t>
            </a:r>
            <a:r>
              <a:rPr lang="zh-TW" altLang="en-US" sz="2800" b="1" dirty="0">
                <a:solidFill>
                  <a:schemeClr val="bg1"/>
                </a:solidFill>
              </a:rPr>
              <a:t>耶和華的話臨到亞米太的兒子約拿、說</a:t>
            </a:r>
            <a:r>
              <a:rPr lang="en-US" altLang="zh-TW" sz="2800" b="1" dirty="0">
                <a:solidFill>
                  <a:schemeClr val="bg1"/>
                </a:solidFill>
              </a:rPr>
              <a:t>.</a:t>
            </a:r>
            <a:endParaRPr lang="en-US" altLang="zh-TW" sz="2800" dirty="0"/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x-none" sz="1800" b="1" smtClean="0">
                <a:solidFill>
                  <a:schemeClr val="bg1"/>
                </a:solidFill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2) 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預</a:t>
            </a:r>
            <a:r>
              <a:rPr lang="zh-TW" altLang="en-US" sz="3200" b="1" dirty="0">
                <a:solidFill>
                  <a:srgbClr val="FFFF00"/>
                </a:solidFill>
              </a:rPr>
              <a:t>知：明白隱藏的事或聽到或看到未來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的</a:t>
            </a:r>
            <a:r>
              <a:rPr lang="zh-TW" altLang="en-US" sz="3200" b="1" dirty="0">
                <a:solidFill>
                  <a:srgbClr val="FFFF00"/>
                </a:solidFill>
              </a:rPr>
              <a:t>事</a:t>
            </a:r>
            <a:endParaRPr lang="en-US" altLang="zh-TW" sz="3200" b="1" dirty="0">
              <a:solidFill>
                <a:srgbClr val="FFFF00"/>
              </a:solidFill>
            </a:endParaRPr>
          </a:p>
          <a:p>
            <a:r>
              <a:rPr lang="ko-KR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      </a:t>
            </a:r>
            <a:r>
              <a:rPr lang="en-US" sz="2800" b="1" dirty="0" smtClean="0">
                <a:solidFill>
                  <a:srgbClr val="FF0000"/>
                </a:solidFill>
              </a:rPr>
              <a:t>Amos </a:t>
            </a:r>
            <a:r>
              <a:rPr lang="en-US" sz="2800" b="1" dirty="0">
                <a:solidFill>
                  <a:srgbClr val="FF0000"/>
                </a:solidFill>
              </a:rPr>
              <a:t>3:7 </a:t>
            </a:r>
            <a:r>
              <a:rPr lang="zh-TW" altLang="en-US" sz="2800" b="1" dirty="0">
                <a:solidFill>
                  <a:schemeClr val="bg1"/>
                </a:solidFill>
              </a:rPr>
              <a:t>主耶和華若不將奧秘指示他的僕人眾先知、就一無所行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endParaRPr lang="en-US" altLang="ko-KR" sz="1800" b="1" dirty="0" smtClean="0">
              <a:solidFill>
                <a:schemeClr val="bg1"/>
              </a:solidFill>
            </a:endParaRPr>
          </a:p>
          <a:p>
            <a:endParaRPr lang="en-US" altLang="ko-KR" sz="1800" b="1" dirty="0" smtClean="0">
              <a:solidFill>
                <a:schemeClr val="bg1"/>
              </a:solidFill>
            </a:endParaRPr>
          </a:p>
          <a:p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3) 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發</a:t>
            </a:r>
            <a:r>
              <a:rPr lang="zh-TW" altLang="en-US" sz="3200" b="1" dirty="0">
                <a:solidFill>
                  <a:srgbClr val="FFFF00"/>
                </a:solidFill>
              </a:rPr>
              <a:t>言人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：傳</a:t>
            </a:r>
            <a:r>
              <a:rPr lang="zh-TW" altLang="en-US" sz="3200" b="1" dirty="0">
                <a:solidFill>
                  <a:srgbClr val="FFFF00"/>
                </a:solidFill>
              </a:rPr>
              <a:t>達神要對人說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的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話</a:t>
            </a:r>
            <a:endParaRPr lang="en-US" altLang="zh-TW" sz="3200" b="1" dirty="0" smtClean="0">
              <a:solidFill>
                <a:srgbClr val="FFFF00"/>
              </a:solidFill>
            </a:endParaRPr>
          </a:p>
          <a:p>
            <a:r>
              <a:rPr lang="ko-KR" altLang="en-US" sz="2800" b="1" dirty="0" smtClean="0">
                <a:solidFill>
                  <a:schemeClr val="bg1"/>
                </a:solidFill>
              </a:rPr>
              <a:t>      </a:t>
            </a:r>
            <a:r>
              <a:rPr lang="en-US" sz="2800" b="1" dirty="0" smtClean="0">
                <a:solidFill>
                  <a:srgbClr val="FF0000"/>
                </a:solidFill>
              </a:rPr>
              <a:t>Jonah </a:t>
            </a:r>
            <a:r>
              <a:rPr lang="en-US" sz="2800" b="1" dirty="0">
                <a:solidFill>
                  <a:srgbClr val="FF0000"/>
                </a:solidFill>
              </a:rPr>
              <a:t>3:4 </a:t>
            </a:r>
            <a:r>
              <a:rPr lang="zh-TW" altLang="en-US" sz="2800" b="1" dirty="0">
                <a:solidFill>
                  <a:schemeClr val="bg1"/>
                </a:solidFill>
              </a:rPr>
              <a:t>約拿進城走了一日、宣告說、再等四十日、尼尼微必傾覆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了</a:t>
            </a:r>
            <a:r>
              <a:rPr lang="en-US" altLang="zh-TW" sz="2800" b="1" dirty="0">
                <a:solidFill>
                  <a:schemeClr val="bg1"/>
                </a:solidFill>
              </a:rPr>
              <a:t>.</a:t>
            </a:r>
            <a:endParaRPr lang="en-US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sz="1200" b="1" dirty="0" smtClean="0">
              <a:latin typeface="+mn-ea"/>
            </a:endParaRPr>
          </a:p>
          <a:p>
            <a:endParaRPr lang="en-US" sz="1200" b="1" dirty="0">
              <a:latin typeface="+mn-ea"/>
            </a:endParaRPr>
          </a:p>
          <a:p>
            <a:endParaRPr lang="en-US" sz="1200" b="1" dirty="0" smtClean="0">
              <a:latin typeface="+mn-ea"/>
            </a:endParaRPr>
          </a:p>
          <a:p>
            <a:endParaRPr lang="en-US" sz="1200" b="1" dirty="0" smtClean="0">
              <a:latin typeface="+mn-ea"/>
            </a:endParaRPr>
          </a:p>
          <a:p>
            <a:endParaRPr lang="en-US" sz="1200" b="1" dirty="0" smtClean="0">
              <a:latin typeface="+mn-ea"/>
            </a:endParaRPr>
          </a:p>
          <a:p>
            <a:endParaRPr lang="en-US" sz="1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53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76200"/>
            <a:ext cx="11887200" cy="678134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800" b="1" baseline="30000" dirty="0" smtClean="0">
              <a:latin typeface="+mn-ea"/>
            </a:endParaRPr>
          </a:p>
          <a:p>
            <a:r>
              <a:rPr lang="en-US" sz="2800" b="1" baseline="30000" dirty="0">
                <a:latin typeface="+mn-ea"/>
              </a:rPr>
              <a:t> </a:t>
            </a:r>
            <a:r>
              <a:rPr lang="ko-KR" altLang="en-US" sz="2800" b="1" dirty="0" smtClean="0">
                <a:latin typeface="+mn-ea"/>
              </a:rPr>
              <a:t>                    </a:t>
            </a:r>
            <a:r>
              <a:rPr lang="zh-CN" altLang="en-US" sz="3600" b="1" dirty="0" smtClean="0">
                <a:solidFill>
                  <a:srgbClr val="FFFF00"/>
                </a:solidFill>
                <a:latin typeface="+mn-ea"/>
              </a:rPr>
              <a:t>有一位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先知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叫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約拿</a:t>
            </a:r>
            <a:endParaRPr lang="en-US" altLang="ko-KR" sz="12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pPr marL="514350" indent="-514350">
              <a:buFontTx/>
              <a:buAutoNum type="arabicParenR"/>
            </a:pPr>
            <a:r>
              <a:rPr lang="zh-TW" altLang="en-US" sz="2800" b="1" dirty="0" smtClean="0">
                <a:solidFill>
                  <a:srgbClr val="FFFF00"/>
                </a:solidFill>
              </a:rPr>
              <a:t>約拿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的名字含義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希伯來文</a:t>
            </a:r>
            <a:r>
              <a:rPr lang="ko-KR" altLang="en-US" sz="28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he-IL" sz="3600" dirty="0" smtClean="0">
                <a:solidFill>
                  <a:srgbClr val="FF0000"/>
                </a:solidFill>
              </a:rPr>
              <a:t>יוֹנָה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鴿子</a:t>
            </a:r>
            <a:endParaRPr lang="en-US" altLang="ko-KR" sz="28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  Jonah 1:1 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耶</a:t>
            </a:r>
            <a:r>
              <a:rPr lang="zh-TW" altLang="en-US" sz="2800" b="1" dirty="0">
                <a:solidFill>
                  <a:schemeClr val="bg1"/>
                </a:solidFill>
              </a:rPr>
              <a:t>和華的話臨到亞米太的兒子</a:t>
            </a:r>
            <a:r>
              <a:rPr lang="zh-TW" altLang="en-US" sz="2800" b="1" dirty="0">
                <a:solidFill>
                  <a:srgbClr val="FFFF00"/>
                </a:solidFill>
              </a:rPr>
              <a:t>約拿</a:t>
            </a:r>
            <a:r>
              <a:rPr lang="zh-TW" altLang="en-US" sz="2800" b="1" dirty="0">
                <a:solidFill>
                  <a:schemeClr val="bg1"/>
                </a:solidFill>
              </a:rPr>
              <a:t>、說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  <a:r>
              <a:rPr lang="x-none" sz="1800" b="1" smtClean="0">
                <a:solidFill>
                  <a:schemeClr val="bg1"/>
                </a:solidFill>
              </a:rPr>
              <a:t> </a:t>
            </a:r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2)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約拿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的故鄉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北國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以</a:t>
            </a:r>
            <a:r>
              <a:rPr lang="zh-TW" altLang="en-US" sz="2800" b="1" dirty="0">
                <a:solidFill>
                  <a:srgbClr val="FFFF00"/>
                </a:solidFill>
              </a:rPr>
              <a:t>色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列 西</a:t>
            </a:r>
            <a:r>
              <a:rPr lang="zh-TW" altLang="en-US" sz="2800" b="1" dirty="0">
                <a:solidFill>
                  <a:srgbClr val="FFFF00"/>
                </a:solidFill>
              </a:rPr>
              <a:t>布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倫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支派地的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迦</a:t>
            </a:r>
            <a:r>
              <a:rPr lang="zh-TW" altLang="en-US" sz="2800" b="1" dirty="0">
                <a:solidFill>
                  <a:srgbClr val="FFFF00"/>
                </a:solidFill>
              </a:rPr>
              <a:t>特希弗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人</a:t>
            </a:r>
            <a:endParaRPr lang="en-US" altLang="ko-KR" sz="28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en-US" altLang="ko-KR" sz="28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  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2 Kings </a:t>
            </a:r>
            <a:r>
              <a:rPr lang="en-US" sz="2800" b="1" dirty="0" smtClean="0">
                <a:solidFill>
                  <a:srgbClr val="FF0000"/>
                </a:solidFill>
              </a:rPr>
              <a:t>14:25-28.  25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他</a:t>
            </a:r>
            <a:r>
              <a:rPr lang="zh-TW" altLang="en-US" sz="2800" b="1" dirty="0">
                <a:solidFill>
                  <a:schemeClr val="bg1"/>
                </a:solidFill>
              </a:rPr>
              <a:t>收回以色列邊界之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地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,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從</a:t>
            </a:r>
            <a:r>
              <a:rPr lang="zh-TW" altLang="en-US" sz="2800" b="1" dirty="0">
                <a:solidFill>
                  <a:schemeClr val="bg1"/>
                </a:solidFill>
              </a:rPr>
              <a:t>哈馬口直到亞拉巴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海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,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正</a:t>
            </a:r>
            <a:r>
              <a:rPr lang="zh-TW" altLang="en-US" sz="2800" b="1" dirty="0">
                <a:solidFill>
                  <a:schemeClr val="bg1"/>
                </a:solidFill>
              </a:rPr>
              <a:t>如耶和華以色列的神藉他僕人</a:t>
            </a:r>
            <a:r>
              <a:rPr lang="zh-TW" altLang="en-US" sz="2800" b="1" dirty="0">
                <a:solidFill>
                  <a:srgbClr val="FFFF00"/>
                </a:solidFill>
              </a:rPr>
              <a:t>迦特希弗</a:t>
            </a:r>
            <a:r>
              <a:rPr lang="zh-TW" altLang="en-US" sz="2800" b="1" dirty="0">
                <a:solidFill>
                  <a:schemeClr val="bg1"/>
                </a:solidFill>
              </a:rPr>
              <a:t>人亞米太的兒子先知約拿所說的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．</a:t>
            </a:r>
            <a:r>
              <a:rPr lang="zh-TW" altLang="en-US" sz="2800" b="1" dirty="0"/>
              <a:t> </a:t>
            </a:r>
            <a:endParaRPr lang="en-US" altLang="zh-TW" sz="2800" b="1" dirty="0" smtClean="0"/>
          </a:p>
          <a:p>
            <a:r>
              <a:rPr lang="en-US" altLang="zh-TW" sz="2800" b="1" dirty="0" smtClean="0">
                <a:solidFill>
                  <a:srgbClr val="FF0000"/>
                </a:solidFill>
              </a:rPr>
              <a:t>27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</a:t>
            </a:r>
            <a:r>
              <a:rPr lang="zh-TW" altLang="en-US" sz="2800" b="1" dirty="0">
                <a:solidFill>
                  <a:schemeClr val="bg1"/>
                </a:solidFill>
              </a:rPr>
              <a:t>耶和華並沒有說要將以色列的名從天下塗抹．乃藉約阿施的兒子</a:t>
            </a:r>
            <a:r>
              <a:rPr lang="zh-TW" altLang="en-US" sz="2800" b="1" dirty="0">
                <a:solidFill>
                  <a:srgbClr val="FFFF00"/>
                </a:solidFill>
              </a:rPr>
              <a:t>耶羅波安</a:t>
            </a:r>
            <a:r>
              <a:rPr lang="zh-TW" altLang="en-US" sz="2800" b="1" dirty="0">
                <a:solidFill>
                  <a:schemeClr val="bg1"/>
                </a:solidFill>
              </a:rPr>
              <a:t>拯救他們。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      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-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迦</a:t>
            </a:r>
            <a:r>
              <a:rPr lang="zh-TW" altLang="en-US" sz="2400" b="1" dirty="0">
                <a:solidFill>
                  <a:srgbClr val="FFFF00"/>
                </a:solidFill>
              </a:rPr>
              <a:t>特希弗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: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耶</a:t>
            </a:r>
            <a:r>
              <a:rPr lang="zh-TW" altLang="en-US" sz="2400" b="1" dirty="0">
                <a:solidFill>
                  <a:schemeClr val="bg1"/>
                </a:solidFill>
              </a:rPr>
              <a:t>穌成長的拿撒勒（</a:t>
            </a:r>
            <a:r>
              <a:rPr lang="en-US" altLang="zh-TW" sz="2400" b="1" dirty="0">
                <a:solidFill>
                  <a:schemeClr val="bg1"/>
                </a:solidFill>
              </a:rPr>
              <a:t>Nazareth</a:t>
            </a:r>
            <a:r>
              <a:rPr lang="zh-TW" altLang="en-US" sz="2400" b="1" dirty="0">
                <a:solidFill>
                  <a:schemeClr val="bg1"/>
                </a:solidFill>
              </a:rPr>
              <a:t>）東北約</a:t>
            </a:r>
            <a:r>
              <a:rPr lang="en-US" altLang="zh-TW" sz="2400" b="1" dirty="0">
                <a:solidFill>
                  <a:schemeClr val="bg1"/>
                </a:solidFill>
              </a:rPr>
              <a:t>5</a:t>
            </a:r>
            <a:r>
              <a:rPr lang="zh-TW" altLang="en-US" sz="2400" b="1" dirty="0">
                <a:solidFill>
                  <a:schemeClr val="bg1"/>
                </a:solidFill>
              </a:rPr>
              <a:t>公里 </a:t>
            </a:r>
            <a:br>
              <a:rPr lang="zh-TW" altLang="en-US" sz="2400" b="1" dirty="0">
                <a:solidFill>
                  <a:schemeClr val="bg1"/>
                </a:solidFill>
              </a:rPr>
            </a:br>
            <a:r>
              <a:rPr lang="zh-TW" altLang="en-US" sz="2400" b="1" dirty="0" smtClean="0">
                <a:solidFill>
                  <a:schemeClr val="bg1"/>
                </a:solidFill>
              </a:rPr>
              <a:t>      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-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耶</a:t>
            </a:r>
            <a:r>
              <a:rPr lang="zh-TW" altLang="en-US" sz="2400" b="1" dirty="0">
                <a:solidFill>
                  <a:srgbClr val="FFFF00"/>
                </a:solidFill>
              </a:rPr>
              <a:t>羅波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安 </a:t>
            </a:r>
            <a:r>
              <a:rPr lang="en-US" altLang="ko-KR" sz="24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二</a:t>
            </a:r>
            <a:r>
              <a:rPr lang="zh-TW" altLang="en-US" sz="2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世</a:t>
            </a:r>
            <a:r>
              <a:rPr lang="zh-TW" altLang="en-US" sz="24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）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: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以</a:t>
            </a:r>
            <a:r>
              <a:rPr lang="zh-TW" altLang="en-US" sz="2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色列北部王</a:t>
            </a:r>
            <a:r>
              <a:rPr lang="zh-TW" altLang="en-US" sz="24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國 </a:t>
            </a:r>
            <a:r>
              <a:rPr lang="en-US" altLang="zh-TW" sz="24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/ </a:t>
            </a:r>
            <a:r>
              <a:rPr lang="zh-TW" altLang="en-US" sz="24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公</a:t>
            </a:r>
            <a:r>
              <a:rPr lang="zh-TW" altLang="en-US" sz="2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元</a:t>
            </a:r>
            <a:r>
              <a:rPr lang="zh-TW" altLang="en-US" sz="24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前 </a:t>
            </a:r>
            <a:r>
              <a:rPr lang="en-US" altLang="zh-TW" sz="24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800-760</a:t>
            </a:r>
            <a:r>
              <a:rPr lang="zh-TW" altLang="en-US" sz="2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年在位</a:t>
            </a:r>
            <a:endParaRPr lang="en-US" altLang="ko-KR" sz="2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3) 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耶穌也提到約拿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馬太</a:t>
            </a:r>
            <a:r>
              <a:rPr lang="ko-KR" altLang="en-US" sz="28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12:38-41; 16:4; 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路加</a:t>
            </a:r>
            <a:r>
              <a:rPr lang="ko-KR" altLang="en-US" sz="28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11:29-32 </a:t>
            </a: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780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Prophet from Galilee - Ladder of Jac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8" y="0"/>
            <a:ext cx="6518842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ace Bible Church Glorifying God by Making Disciples of Jesus Christ - ppt 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20" y="2498231"/>
            <a:ext cx="524256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2686" y="5034844"/>
            <a:ext cx="6092825" cy="1384995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r>
              <a:rPr lang="zh-TW" altLang="en-US" sz="2800" b="1" dirty="0">
                <a:solidFill>
                  <a:srgbClr val="FFFF00"/>
                </a:solidFill>
              </a:rPr>
              <a:t>約拿</a:t>
            </a:r>
            <a:r>
              <a:rPr lang="zh-CN" altLang="en-US" sz="2800" b="1" dirty="0">
                <a:solidFill>
                  <a:srgbClr val="FFFF00"/>
                </a:solidFill>
              </a:rPr>
              <a:t>的故鄉</a:t>
            </a:r>
            <a:r>
              <a:rPr lang="en-US" altLang="ko-KR" sz="2800" b="1" dirty="0">
                <a:solidFill>
                  <a:schemeClr val="bg1"/>
                </a:solidFill>
                <a:latin typeface="+mn-ea"/>
              </a:rPr>
              <a:t>: 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北國</a:t>
            </a:r>
            <a:r>
              <a:rPr lang="zh-TW" altLang="en-US" sz="2800" b="1" dirty="0">
                <a:solidFill>
                  <a:schemeClr val="bg1"/>
                </a:solidFill>
              </a:rPr>
              <a:t>以色列 西布倫</a:t>
            </a:r>
            <a:r>
              <a:rPr lang="zh-CN" altLang="en-US" sz="2800" b="1" dirty="0">
                <a:solidFill>
                  <a:schemeClr val="bg1"/>
                </a:solidFill>
              </a:rPr>
              <a:t>支派地的 </a:t>
            </a:r>
            <a:r>
              <a:rPr lang="zh-TW" altLang="en-US" sz="2800" b="1" dirty="0">
                <a:solidFill>
                  <a:srgbClr val="FFFF00"/>
                </a:solidFill>
              </a:rPr>
              <a:t>迦特希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弗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ko-KR" sz="2800" b="1" dirty="0">
                <a:solidFill>
                  <a:srgbClr val="FF0000"/>
                </a:solidFill>
              </a:rPr>
              <a:t>2 Kings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14:25</a:t>
            </a:r>
            <a:r>
              <a:rPr lang="en-US" sz="2800" b="1" dirty="0" smtClean="0">
                <a:solidFill>
                  <a:schemeClr val="bg1"/>
                </a:solidFill>
              </a:rPr>
              <a:t>)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-</a:t>
            </a:r>
            <a:r>
              <a:rPr lang="zh-TW" altLang="en-US" sz="2800" b="1" dirty="0">
                <a:solidFill>
                  <a:schemeClr val="bg1"/>
                </a:solidFill>
              </a:rPr>
              <a:t>耶穌成長的拿撒勒（</a:t>
            </a:r>
            <a:r>
              <a:rPr lang="en-US" altLang="zh-TW" sz="2800" b="1" dirty="0">
                <a:solidFill>
                  <a:schemeClr val="bg1"/>
                </a:solidFill>
              </a:rPr>
              <a:t>Nazareth</a:t>
            </a:r>
            <a:r>
              <a:rPr lang="zh-TW" altLang="en-US" sz="2800" b="1" dirty="0">
                <a:solidFill>
                  <a:schemeClr val="bg1"/>
                </a:solidFill>
              </a:rPr>
              <a:t>）東北約</a:t>
            </a:r>
            <a:r>
              <a:rPr lang="en-US" altLang="zh-TW" sz="2800" b="1" dirty="0">
                <a:solidFill>
                  <a:schemeClr val="bg1"/>
                </a:solidFill>
              </a:rPr>
              <a:t>5</a:t>
            </a:r>
            <a:r>
              <a:rPr lang="zh-TW" altLang="en-US" sz="2800" b="1" dirty="0">
                <a:solidFill>
                  <a:schemeClr val="bg1"/>
                </a:solidFill>
              </a:rPr>
              <a:t>公里 </a:t>
            </a:r>
            <a:endParaRPr lang="en-US" altLang="ko-K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8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76200"/>
            <a:ext cx="11887200" cy="675056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800" b="1" baseline="30000" dirty="0" smtClean="0">
              <a:latin typeface="+mn-ea"/>
            </a:endParaRPr>
          </a:p>
          <a:p>
            <a:r>
              <a:rPr lang="en-US" sz="2800" b="1" baseline="30000" dirty="0">
                <a:latin typeface="+mn-ea"/>
              </a:rPr>
              <a:t> </a:t>
            </a:r>
            <a:r>
              <a:rPr lang="ko-KR" altLang="en-US" sz="2800" b="1" dirty="0" smtClean="0">
                <a:latin typeface="+mn-ea"/>
              </a:rPr>
              <a:t>                      </a:t>
            </a:r>
            <a:r>
              <a:rPr lang="zh-CN" altLang="en-US" sz="3600" b="1" dirty="0" smtClean="0">
                <a:solidFill>
                  <a:srgbClr val="FFFF00"/>
                </a:solidFill>
                <a:latin typeface="+mn-ea"/>
              </a:rPr>
              <a:t>有一位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先知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叫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約拿</a:t>
            </a:r>
            <a:endParaRPr lang="en-US" altLang="ko-KR" sz="12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pPr marL="514350" indent="-514350">
              <a:buFontTx/>
              <a:buAutoNum type="arabicParenR"/>
            </a:pPr>
            <a:r>
              <a:rPr lang="zh-TW" altLang="en-US" sz="2800" b="1" dirty="0" smtClean="0">
                <a:solidFill>
                  <a:srgbClr val="FFFF00"/>
                </a:solidFill>
              </a:rPr>
              <a:t>約拿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的名字含義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希伯來文</a:t>
            </a:r>
            <a:r>
              <a:rPr lang="ko-KR" altLang="en-US" sz="28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he-IL" sz="3600" dirty="0" smtClean="0">
                <a:solidFill>
                  <a:srgbClr val="FF0000"/>
                </a:solidFill>
              </a:rPr>
              <a:t>יוֹנָה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鴿子</a:t>
            </a:r>
            <a:endParaRPr lang="en-US" altLang="ko-KR" sz="28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2)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約拿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的故鄉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北國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以</a:t>
            </a:r>
            <a:r>
              <a:rPr lang="zh-TW" altLang="en-US" sz="2800" b="1" dirty="0">
                <a:solidFill>
                  <a:srgbClr val="FFFF00"/>
                </a:solidFill>
              </a:rPr>
              <a:t>色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列 西</a:t>
            </a:r>
            <a:r>
              <a:rPr lang="zh-TW" altLang="en-US" sz="2800" b="1" dirty="0">
                <a:solidFill>
                  <a:srgbClr val="FFFF00"/>
                </a:solidFill>
              </a:rPr>
              <a:t>布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倫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支派地的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迦</a:t>
            </a:r>
            <a:r>
              <a:rPr lang="zh-TW" altLang="en-US" sz="2800" b="1" dirty="0">
                <a:solidFill>
                  <a:srgbClr val="FFFF00"/>
                </a:solidFill>
              </a:rPr>
              <a:t>特希弗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人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（</a:t>
            </a:r>
            <a:r>
              <a:rPr lang="en-US" altLang="ko-KR" sz="2800" b="1" dirty="0">
                <a:solidFill>
                  <a:srgbClr val="FF0000"/>
                </a:solidFill>
              </a:rPr>
              <a:t>2 Kings </a:t>
            </a:r>
            <a:r>
              <a:rPr lang="en-US" sz="2800" b="1" dirty="0">
                <a:solidFill>
                  <a:srgbClr val="FF0000"/>
                </a:solidFill>
              </a:rPr>
              <a:t>14:25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）</a:t>
            </a:r>
            <a:endParaRPr lang="en-US" altLang="ko-KR" sz="28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3) 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耶穌也提到約拿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馬太</a:t>
            </a:r>
            <a:r>
              <a:rPr lang="ko-KR" altLang="en-US" sz="28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12:38-41; 16:4; 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路加</a:t>
            </a:r>
            <a:r>
              <a:rPr lang="ko-KR" altLang="en-US" sz="28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11:29-32 </a:t>
            </a:r>
            <a:r>
              <a:rPr lang="en-US" altLang="zh-TW" sz="2800" b="1" dirty="0">
                <a:solidFill>
                  <a:srgbClr val="FF0000"/>
                </a:solidFill>
              </a:rPr>
              <a:t> 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en-US" altLang="zh-TW" sz="2800" b="1" dirty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     Matthew 12:38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-41.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3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8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800" b="1" dirty="0">
                <a:solidFill>
                  <a:schemeClr val="bg1"/>
                </a:solidFill>
              </a:rPr>
              <a:t>當時有幾個文士和法利賽人、對耶穌說、夫子、我們願意你顯個神蹟給我們看。</a:t>
            </a:r>
            <a:r>
              <a:rPr lang="en-US" altLang="zh-TW" sz="2800" b="1" dirty="0">
                <a:solidFill>
                  <a:schemeClr val="bg1"/>
                </a:solidFill>
              </a:rPr>
              <a:t>39</a:t>
            </a:r>
            <a:r>
              <a:rPr lang="zh-TW" altLang="en-US" sz="2800" b="1" dirty="0">
                <a:solidFill>
                  <a:schemeClr val="bg1"/>
                </a:solidFill>
              </a:rPr>
              <a:t> 耶穌回答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說、</a:t>
            </a:r>
            <a:r>
              <a:rPr lang="zh-TW" altLang="en-US" sz="2800" b="1" dirty="0">
                <a:solidFill>
                  <a:schemeClr val="bg1"/>
                </a:solidFill>
              </a:rPr>
              <a:t>一個邪惡淫亂的世代求看神蹟．除了</a:t>
            </a:r>
            <a:r>
              <a:rPr lang="zh-TW" altLang="en-US" sz="2800" b="1" dirty="0">
                <a:solidFill>
                  <a:srgbClr val="FFFF00"/>
                </a:solidFill>
              </a:rPr>
              <a:t>先知約拿</a:t>
            </a:r>
            <a:r>
              <a:rPr lang="zh-TW" altLang="en-US" sz="2800" b="1" dirty="0">
                <a:solidFill>
                  <a:schemeClr val="bg1"/>
                </a:solidFill>
              </a:rPr>
              <a:t>的神蹟以外、再沒有神蹟給他們看。</a:t>
            </a:r>
            <a:r>
              <a:rPr lang="en-US" altLang="zh-TW" sz="2800" b="1" dirty="0">
                <a:solidFill>
                  <a:schemeClr val="bg1"/>
                </a:solidFill>
              </a:rPr>
              <a:t>40</a:t>
            </a:r>
            <a:r>
              <a:rPr lang="zh-TW" altLang="en-US" sz="2800" b="1" dirty="0">
                <a:solidFill>
                  <a:schemeClr val="bg1"/>
                </a:solidFill>
              </a:rPr>
              <a:t>  </a:t>
            </a:r>
            <a:r>
              <a:rPr lang="zh-TW" altLang="en-US" sz="2800" b="1" dirty="0">
                <a:solidFill>
                  <a:srgbClr val="FFFF00"/>
                </a:solidFill>
              </a:rPr>
              <a:t>約拿三日三夜在大魚肚腹中</a:t>
            </a:r>
            <a:r>
              <a:rPr lang="zh-TW" altLang="en-US" sz="2800" b="1" dirty="0">
                <a:solidFill>
                  <a:schemeClr val="bg1"/>
                </a:solidFill>
              </a:rPr>
              <a:t>．人子也要這樣三日三夜在地裡頭。</a:t>
            </a:r>
            <a:r>
              <a:rPr lang="en-US" altLang="zh-TW" sz="2800" b="1" dirty="0">
                <a:solidFill>
                  <a:schemeClr val="bg1"/>
                </a:solidFill>
              </a:rPr>
              <a:t>41</a:t>
            </a:r>
            <a:r>
              <a:rPr lang="zh-TW" altLang="en-US" sz="2800" b="1" dirty="0">
                <a:solidFill>
                  <a:schemeClr val="bg1"/>
                </a:solidFill>
              </a:rPr>
              <a:t> 當審判的時候、尼尼微人、要起來定這世代的罪、因為尼尼微人聽了</a:t>
            </a:r>
            <a:r>
              <a:rPr lang="zh-TW" altLang="en-US" sz="2800" b="1" dirty="0">
                <a:solidFill>
                  <a:srgbClr val="FFFF00"/>
                </a:solidFill>
              </a:rPr>
              <a:t>約拿所傳的</a:t>
            </a:r>
            <a:r>
              <a:rPr lang="zh-TW" altLang="en-US" sz="2800" b="1" dirty="0">
                <a:solidFill>
                  <a:schemeClr val="bg1"/>
                </a:solidFill>
              </a:rPr>
              <a:t>、就悔改了．看哪、在這裡有一人比</a:t>
            </a:r>
            <a:r>
              <a:rPr lang="zh-TW" altLang="en-US" sz="2800" b="1" dirty="0">
                <a:solidFill>
                  <a:srgbClr val="FFFF00"/>
                </a:solidFill>
              </a:rPr>
              <a:t>約拿</a:t>
            </a:r>
            <a:r>
              <a:rPr lang="zh-TW" altLang="en-US" sz="2800" b="1" dirty="0">
                <a:solidFill>
                  <a:schemeClr val="bg1"/>
                </a:solidFill>
              </a:rPr>
              <a:t>更大。</a:t>
            </a:r>
            <a:endParaRPr lang="en-US" altLang="ko-KR" sz="2800" b="1" dirty="0" smtClean="0">
              <a:solidFill>
                <a:srgbClr val="FFFF00"/>
              </a:solidFill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13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76200"/>
            <a:ext cx="11887200" cy="673004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800" b="1" baseline="30000" dirty="0" smtClean="0">
              <a:latin typeface="+mn-ea"/>
            </a:endParaRPr>
          </a:p>
          <a:p>
            <a:endParaRPr lang="en-US" sz="2800" b="1" baseline="30000" dirty="0" smtClean="0">
              <a:latin typeface="+mn-ea"/>
            </a:endParaRPr>
          </a:p>
          <a:p>
            <a:r>
              <a:rPr lang="ko-KR" altLang="en-US" sz="2800" b="1" dirty="0" smtClean="0">
                <a:latin typeface="+mn-ea"/>
              </a:rPr>
              <a:t>               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先知約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拿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不順服神</a:t>
            </a:r>
            <a:r>
              <a:rPr lang="en-US" altLang="ko-KR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!</a:t>
            </a: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pPr marL="514350" indent="-514350">
              <a:buAutoNum type="arabicParenR"/>
            </a:pP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神的指示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: </a:t>
            </a:r>
          </a:p>
          <a:p>
            <a:r>
              <a:rPr lang="en-US" altLang="ko-KR" sz="26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    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Jonah </a:t>
            </a:r>
            <a:r>
              <a:rPr lang="en-US" sz="2600" b="1" dirty="0" smtClean="0">
                <a:solidFill>
                  <a:srgbClr val="FF0000"/>
                </a:solidFill>
              </a:rPr>
              <a:t>1:2 </a:t>
            </a:r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你</a:t>
            </a:r>
            <a:r>
              <a:rPr lang="zh-TW" altLang="en-US" sz="2400" b="1" dirty="0">
                <a:solidFill>
                  <a:schemeClr val="bg1"/>
                </a:solidFill>
              </a:rPr>
              <a:t>起來往</a:t>
            </a:r>
            <a:r>
              <a:rPr lang="zh-TW" altLang="en-US" sz="2400" b="1" dirty="0">
                <a:solidFill>
                  <a:srgbClr val="FFFF00"/>
                </a:solidFill>
              </a:rPr>
              <a:t>尼尼微</a:t>
            </a:r>
            <a:r>
              <a:rPr lang="zh-TW" altLang="en-US" sz="2400" b="1" dirty="0">
                <a:solidFill>
                  <a:schemeClr val="bg1"/>
                </a:solidFill>
              </a:rPr>
              <a:t>大城去，向其中的居民呼喊，因為他們的惡達到我面前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。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x-none" sz="1000" b="1" smtClean="0">
                <a:solidFill>
                  <a:schemeClr val="bg1"/>
                </a:solidFill>
              </a:rPr>
              <a:t> 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2) </a:t>
            </a:r>
            <a:r>
              <a:rPr lang="zh-TW" altLang="en-US" sz="28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約拿</a:t>
            </a:r>
            <a:r>
              <a:rPr lang="zh-CN" altLang="en-US" sz="28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的不</a:t>
            </a:r>
            <a:r>
              <a:rPr lang="zh-CN" altLang="en-US" sz="2800" b="1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順</a:t>
            </a:r>
            <a:r>
              <a:rPr lang="zh-CN" altLang="en-US" sz="28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服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en-US" altLang="ko-KR" sz="2600" b="1" dirty="0">
                <a:solidFill>
                  <a:srgbClr val="FF0000"/>
                </a:solidFill>
              </a:rPr>
              <a:t>Jonah </a:t>
            </a:r>
            <a:r>
              <a:rPr lang="en-US" sz="2600" b="1" dirty="0" smtClean="0">
                <a:solidFill>
                  <a:srgbClr val="FF0000"/>
                </a:solidFill>
              </a:rPr>
              <a:t>1:3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約</a:t>
            </a:r>
            <a:r>
              <a:rPr lang="zh-TW" altLang="en-US" sz="2400" b="1" dirty="0">
                <a:solidFill>
                  <a:schemeClr val="bg1"/>
                </a:solidFill>
              </a:rPr>
              <a:t>拿卻起來，逃往</a:t>
            </a:r>
            <a:r>
              <a:rPr lang="zh-TW" altLang="en-US" sz="2400" b="1" dirty="0">
                <a:solidFill>
                  <a:srgbClr val="FFFF00"/>
                </a:solidFill>
              </a:rPr>
              <a:t>他施</a:t>
            </a:r>
            <a:r>
              <a:rPr lang="zh-TW" altLang="en-US" sz="2400" b="1" dirty="0">
                <a:solidFill>
                  <a:schemeClr val="bg1"/>
                </a:solidFill>
              </a:rPr>
              <a:t>去躲避耶和華；下到</a:t>
            </a:r>
            <a:r>
              <a:rPr lang="zh-TW" altLang="en-US" sz="2400" b="1" dirty="0">
                <a:solidFill>
                  <a:srgbClr val="FFFF00"/>
                </a:solidFill>
              </a:rPr>
              <a:t>約帕</a:t>
            </a:r>
            <a:r>
              <a:rPr lang="zh-TW" altLang="en-US" sz="2400" b="1" dirty="0">
                <a:solidFill>
                  <a:schemeClr val="bg1"/>
                </a:solidFill>
              </a:rPr>
              <a:t>，遇見一隻船，要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往</a:t>
            </a:r>
            <a:r>
              <a:rPr lang="zh-TW" altLang="en-US" sz="2400" b="1" dirty="0">
                <a:solidFill>
                  <a:srgbClr val="FFFF00"/>
                </a:solidFill>
              </a:rPr>
              <a:t>他施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去</a:t>
            </a:r>
            <a:r>
              <a:rPr lang="zh-TW" altLang="en-US" sz="2400" b="1" dirty="0">
                <a:solidFill>
                  <a:schemeClr val="bg1"/>
                </a:solidFill>
              </a:rPr>
              <a:t>。他就給了船價，上了船，要與船上的人同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往</a:t>
            </a:r>
            <a:r>
              <a:rPr lang="zh-TW" altLang="en-US" sz="2400" b="1" dirty="0">
                <a:solidFill>
                  <a:srgbClr val="FFFF00"/>
                </a:solidFill>
              </a:rPr>
              <a:t>他施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去</a:t>
            </a:r>
            <a:r>
              <a:rPr lang="zh-TW" altLang="en-US" sz="2400" b="1" dirty="0">
                <a:solidFill>
                  <a:schemeClr val="bg1"/>
                </a:solidFill>
              </a:rPr>
              <a:t>躲避耶和華。 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       </a:t>
            </a:r>
            <a:endParaRPr lang="en-US" altLang="ko-KR" sz="2600" b="1" dirty="0" smtClean="0">
              <a:solidFill>
                <a:schemeClr val="bg1"/>
              </a:solidFill>
            </a:endParaRPr>
          </a:p>
          <a:p>
            <a:r>
              <a:rPr lang="en-US" altLang="ko-KR" sz="2600" b="1" dirty="0">
                <a:solidFill>
                  <a:schemeClr val="bg1"/>
                </a:solidFill>
              </a:rPr>
              <a:t> 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   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-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Jonah </a:t>
            </a:r>
            <a:r>
              <a:rPr lang="en-US" sz="2400" b="1" dirty="0" smtClean="0">
                <a:solidFill>
                  <a:srgbClr val="FF0000"/>
                </a:solidFill>
              </a:rPr>
              <a:t>4:2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就</a:t>
            </a:r>
            <a:r>
              <a:rPr lang="zh-TW" altLang="en-US" sz="2400" b="1" dirty="0">
                <a:solidFill>
                  <a:schemeClr val="bg1"/>
                </a:solidFill>
              </a:rPr>
              <a:t>禱告耶和華說、耶和華阿、我在本國的時候、豈不是這樣說麼．我知道你是有恩典、有憐憫的　神、不輕易發怒、有豐盛的慈愛、並且後悔不降所說的災．所以我急速逃往他施去。 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endParaRPr lang="en-US" altLang="zh-TW" sz="2400" b="1" dirty="0" smtClean="0">
              <a:solidFill>
                <a:schemeClr val="bg1"/>
              </a:solidFill>
            </a:endParaRPr>
          </a:p>
          <a:p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3) </a:t>
            </a:r>
            <a:r>
              <a:rPr lang="zh-CN" altLang="en-US" sz="28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神阻止</a:t>
            </a:r>
            <a:r>
              <a:rPr lang="zh-TW" altLang="en-US" sz="28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約</a:t>
            </a:r>
            <a:r>
              <a:rPr lang="zh-TW" altLang="en-US" sz="2800" b="1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拿</a:t>
            </a:r>
            <a:r>
              <a:rPr lang="zh-CN" altLang="en-US" sz="28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的道路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: </a:t>
            </a:r>
            <a:endParaRPr lang="en-US" altLang="ko-KR" sz="2600" b="1" dirty="0" smtClean="0">
              <a:solidFill>
                <a:srgbClr val="FF0000"/>
              </a:solidFill>
            </a:endParaRPr>
          </a:p>
          <a:p>
            <a:r>
              <a:rPr lang="en-US" altLang="ko-KR" sz="2600" b="1" dirty="0">
                <a:solidFill>
                  <a:srgbClr val="FF0000"/>
                </a:solidFill>
              </a:rPr>
              <a:t> 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    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J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onah </a:t>
            </a:r>
            <a:r>
              <a:rPr lang="en-US" sz="2600" b="1" dirty="0" smtClean="0">
                <a:solidFill>
                  <a:srgbClr val="FF0000"/>
                </a:solidFill>
              </a:rPr>
              <a:t>1:4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然</a:t>
            </a:r>
            <a:r>
              <a:rPr lang="zh-TW" altLang="en-US" sz="2400" b="1" dirty="0">
                <a:solidFill>
                  <a:schemeClr val="bg1"/>
                </a:solidFill>
              </a:rPr>
              <a:t>而耶和華使海中起</a:t>
            </a:r>
            <a:r>
              <a:rPr lang="zh-TW" altLang="en-US" sz="2400" b="1" dirty="0">
                <a:solidFill>
                  <a:srgbClr val="FFFF00"/>
                </a:solidFill>
              </a:rPr>
              <a:t>大風</a:t>
            </a:r>
            <a:r>
              <a:rPr lang="zh-TW" altLang="en-US" sz="2400" b="1" dirty="0">
                <a:solidFill>
                  <a:schemeClr val="bg1"/>
                </a:solidFill>
              </a:rPr>
              <a:t>，海就</a:t>
            </a:r>
            <a:r>
              <a:rPr lang="zh-TW" altLang="en-US" sz="2400" b="1" dirty="0">
                <a:solidFill>
                  <a:srgbClr val="FFFF00"/>
                </a:solidFill>
              </a:rPr>
              <a:t>狂風大作</a:t>
            </a:r>
            <a:r>
              <a:rPr lang="zh-TW" altLang="en-US" sz="2400" b="1" dirty="0">
                <a:solidFill>
                  <a:schemeClr val="bg1"/>
                </a:solidFill>
              </a:rPr>
              <a:t>，甚至船幾乎破壞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。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endParaRPr lang="en-US" altLang="ko-KR" sz="2600" b="1" dirty="0">
              <a:solidFill>
                <a:schemeClr val="bg1"/>
              </a:solidFill>
              <a:latin typeface="+mn-ea"/>
            </a:endParaRPr>
          </a:p>
          <a:p>
            <a:endParaRPr lang="en-US" sz="1000" b="1" dirty="0" smtClean="0">
              <a:solidFill>
                <a:schemeClr val="bg1"/>
              </a:solidFill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253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BLE SIGNS &amp; SYMBOLS (NINEVEH) | JESUS WAY 4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2377440"/>
            <a:ext cx="4174442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ble Map: Ninev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206551"/>
            <a:ext cx="466344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0412" y="304800"/>
            <a:ext cx="3733800" cy="193899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Nineveh is located in the east bank of Tigris River. Nimrod founded the city in the beginning (Genesis 10:8-12). 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6468" y="4603609"/>
            <a:ext cx="5867400" cy="172354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Today, Mosul is located in the west bank of Tigris River in </a:t>
            </a:r>
            <a:r>
              <a:rPr lang="en-US" altLang="zh-TW" sz="28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Nineveh’s</a:t>
            </a:r>
            <a:r>
              <a:rPr kumimoji="0" lang="en-US" altLang="zh-TW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opposite. Nimrod founded the city in the beginning (Genesis 10:8-12). </a:t>
            </a:r>
            <a:endParaRPr kumimoji="0" lang="en-US" altLang="zh-TW" sz="2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2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Ancient Carthag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8" descr="The Phoenician Connection. An introduction to the ancient Semitic… | by  Daniel Kenis | The Purple People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140582"/>
            <a:ext cx="936345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rchaeological site of Carthage (Tunisia) | African World Heritage Si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2226733"/>
            <a:ext cx="4209010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3076" y="3886200"/>
            <a:ext cx="6894336" cy="29238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      Where is </a:t>
            </a:r>
            <a:r>
              <a:rPr lang="en-US" sz="4000" b="1" dirty="0" err="1" smtClean="0">
                <a:solidFill>
                  <a:srgbClr val="FFFF00"/>
                </a:solidFill>
              </a:rPr>
              <a:t>Tarshish</a:t>
            </a:r>
            <a:r>
              <a:rPr lang="en-US" sz="4000" b="1" dirty="0" smtClean="0">
                <a:solidFill>
                  <a:srgbClr val="FFFF00"/>
                </a:solidFill>
              </a:rPr>
              <a:t>? </a:t>
            </a:r>
            <a:r>
              <a:rPr lang="zh-TW" altLang="en-US" sz="40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他</a:t>
            </a:r>
            <a:r>
              <a:rPr lang="zh-TW" altLang="en-US" sz="4000" b="1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施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marL="742950" indent="-742950">
              <a:buAutoNum type="arabicParenR"/>
            </a:pPr>
            <a:r>
              <a:rPr lang="en-US" sz="2800" b="1" dirty="0" smtClean="0">
                <a:solidFill>
                  <a:srgbClr val="FFFF00"/>
                </a:solidFill>
              </a:rPr>
              <a:t>Carthage (Today’s Tunis)?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迦</a:t>
            </a:r>
            <a:r>
              <a:rPr lang="zh-TW" altLang="en-US" sz="2800" b="1" dirty="0">
                <a:solidFill>
                  <a:srgbClr val="FFFF00"/>
                </a:solidFill>
              </a:rPr>
              <a:t>太基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742950" indent="-742950">
              <a:buFontTx/>
              <a:buAutoNum type="arabicParenR"/>
            </a:pPr>
            <a:r>
              <a:rPr lang="en-US" sz="2800" b="1" dirty="0" smtClean="0">
                <a:solidFill>
                  <a:srgbClr val="FFFF00"/>
                </a:solidFill>
              </a:rPr>
              <a:t>Sardinia (in Today’s Italy)?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撒</a:t>
            </a:r>
            <a:r>
              <a:rPr lang="zh-TW" altLang="en-US" sz="2800" b="1" dirty="0">
                <a:solidFill>
                  <a:srgbClr val="FFFF00"/>
                </a:solidFill>
              </a:rPr>
              <a:t>丁島</a:t>
            </a:r>
            <a:endParaRPr lang="en-US" sz="2800" b="1" dirty="0">
              <a:solidFill>
                <a:srgbClr val="FFFF00"/>
              </a:solidFill>
            </a:endParaRPr>
          </a:p>
          <a:p>
            <a:pPr marL="742950" indent="-742950">
              <a:buAutoNum type="arabicParenR"/>
            </a:pPr>
            <a:r>
              <a:rPr lang="en-US" sz="2800" b="1" dirty="0" smtClean="0">
                <a:solidFill>
                  <a:srgbClr val="FFFF00"/>
                </a:solidFill>
              </a:rPr>
              <a:t>In Spain? </a:t>
            </a:r>
          </a:p>
          <a:p>
            <a:pPr marL="742950" indent="-742950">
              <a:buAutoNum type="arabicParenR"/>
            </a:pPr>
            <a:r>
              <a:rPr lang="en-US" sz="2800" b="1" dirty="0" smtClean="0">
                <a:solidFill>
                  <a:srgbClr val="FFFF00"/>
                </a:solidFill>
              </a:rPr>
              <a:t>Tarsus (in Today’s Turkey)? 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大數</a:t>
            </a:r>
            <a:endParaRPr lang="en-US" sz="2800" dirty="0" smtClean="0"/>
          </a:p>
          <a:p>
            <a:pPr marL="742950" indent="-742950">
              <a:buAutoNum type="arabicParenR"/>
            </a:pPr>
            <a:r>
              <a:rPr lang="en-US" sz="2800" b="1" dirty="0" smtClean="0">
                <a:solidFill>
                  <a:srgbClr val="FFFF00"/>
                </a:solidFill>
              </a:rPr>
              <a:t>In Britain?</a:t>
            </a:r>
          </a:p>
        </p:txBody>
      </p:sp>
    </p:spTree>
    <p:extLst>
      <p:ext uri="{BB962C8B-B14F-4D97-AF65-F5344CB8AC3E}">
        <p14:creationId xmlns:p14="http://schemas.microsoft.com/office/powerpoint/2010/main" val="26614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76200"/>
            <a:ext cx="11887200" cy="66684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800" b="1" baseline="30000" dirty="0" smtClean="0">
              <a:latin typeface="+mn-ea"/>
            </a:endParaRPr>
          </a:p>
          <a:p>
            <a:endParaRPr lang="en-US" sz="2800" b="1" baseline="30000" dirty="0" smtClean="0">
              <a:latin typeface="+mn-ea"/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</a:rPr>
              <a:t>                             </a:t>
            </a:r>
            <a:r>
              <a:rPr lang="zh-TW" altLang="en-US" sz="28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sz="36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他施</a:t>
            </a:r>
            <a:r>
              <a:rPr lang="zh-TW" altLang="en-US" sz="28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(</a:t>
            </a:r>
            <a:r>
              <a:rPr lang="he-IL" sz="4000" dirty="0" smtClean="0">
                <a:solidFill>
                  <a:srgbClr val="FF0000"/>
                </a:solidFill>
              </a:rPr>
              <a:t>תַרְשִׁישׁ</a:t>
            </a:r>
            <a:r>
              <a:rPr lang="he-IL" sz="3600" dirty="0" smtClean="0">
                <a:solidFill>
                  <a:srgbClr val="FFFF00"/>
                </a:solidFill>
              </a:rPr>
              <a:t>ּ</a:t>
            </a:r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) </a:t>
            </a:r>
            <a:r>
              <a:rPr lang="zh-CN" altLang="en-US" sz="3600" b="1" dirty="0" smtClean="0">
                <a:solidFill>
                  <a:srgbClr val="FFFF00"/>
                </a:solidFill>
                <a:latin typeface="+mn-ea"/>
              </a:rPr>
              <a:t>在哪裡</a:t>
            </a:r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?</a:t>
            </a:r>
            <a:endParaRPr lang="en-US" altLang="ko-KR" sz="12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3200" b="1" u="sng" dirty="0" err="1">
                <a:solidFill>
                  <a:srgbClr val="FFFF00"/>
                </a:solidFill>
              </a:rPr>
              <a:t>Tarshish</a:t>
            </a:r>
            <a:r>
              <a:rPr lang="en-US" sz="3200" b="1" u="sng" dirty="0">
                <a:solidFill>
                  <a:srgbClr val="FFFF00"/>
                </a:solidFill>
              </a:rPr>
              <a:t> = Carthage </a:t>
            </a:r>
            <a:r>
              <a:rPr lang="en-US" sz="3200" b="1" u="sng" dirty="0" smtClean="0">
                <a:solidFill>
                  <a:srgbClr val="FFFF00"/>
                </a:solidFill>
              </a:rPr>
              <a:t>(</a:t>
            </a:r>
            <a:r>
              <a:rPr lang="zh-TW" altLang="en-US" sz="3200" b="1" u="sng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他施</a:t>
            </a:r>
            <a:r>
              <a:rPr lang="en-US" altLang="ko-KR" sz="3200" b="1" u="sng" dirty="0" smtClean="0">
                <a:solidFill>
                  <a:srgbClr val="FFFF00"/>
                </a:solidFill>
              </a:rPr>
              <a:t>= </a:t>
            </a:r>
            <a:r>
              <a:rPr lang="zh-TW" altLang="en-US" sz="3200" b="1" u="sng" dirty="0" smtClean="0">
                <a:solidFill>
                  <a:srgbClr val="FFFF00"/>
                </a:solidFill>
              </a:rPr>
              <a:t>迦</a:t>
            </a:r>
            <a:r>
              <a:rPr lang="zh-TW" altLang="en-US" sz="3200" b="1" u="sng" dirty="0">
                <a:solidFill>
                  <a:srgbClr val="FFFF00"/>
                </a:solidFill>
              </a:rPr>
              <a:t>太基</a:t>
            </a:r>
            <a:r>
              <a:rPr lang="en-US" sz="3200" b="1" u="sng" dirty="0" smtClean="0">
                <a:solidFill>
                  <a:srgbClr val="FFFF00"/>
                </a:solidFill>
              </a:rPr>
              <a:t>)?</a:t>
            </a:r>
            <a:endParaRPr lang="en-US" altLang="ko-KR" sz="3200" b="1" u="sng" dirty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    Isaiah </a:t>
            </a:r>
            <a:r>
              <a:rPr lang="en-US" sz="2800" b="1" dirty="0">
                <a:solidFill>
                  <a:srgbClr val="FF0000"/>
                </a:solidFill>
              </a:rPr>
              <a:t>23:1  </a:t>
            </a:r>
            <a:r>
              <a:rPr lang="he-IL" sz="2800" dirty="0" smtClean="0">
                <a:solidFill>
                  <a:schemeClr val="bg1"/>
                </a:solidFill>
              </a:rPr>
              <a:t>‎</a:t>
            </a:r>
            <a:r>
              <a:rPr lang="zh-TW" altLang="en-US" sz="2800" b="1" dirty="0">
                <a:solidFill>
                  <a:schemeClr val="bg1"/>
                </a:solidFill>
              </a:rPr>
              <a:t>論推羅的默示：</a:t>
            </a:r>
            <a:r>
              <a:rPr lang="zh-TW" altLang="en-US" sz="2800" b="1" dirty="0">
                <a:solidFill>
                  <a:srgbClr val="FFFF00"/>
                </a:solidFill>
              </a:rPr>
              <a:t>他施</a:t>
            </a:r>
            <a:r>
              <a:rPr lang="zh-TW" altLang="en-US" sz="2800" b="1" dirty="0">
                <a:solidFill>
                  <a:schemeClr val="bg1"/>
                </a:solidFill>
              </a:rPr>
              <a:t>的船隻都要哀號；因為推羅變為荒場，甚至沒有房屋，沒有可進之路。這消息是從基提地得來的。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baseline="30000" dirty="0" smtClean="0">
                <a:solidFill>
                  <a:srgbClr val="FF0000"/>
                </a:solidFill>
              </a:rPr>
              <a:t>LXX</a:t>
            </a:r>
            <a:r>
              <a:rPr lang="en-US" sz="2800" baseline="30000" dirty="0" smtClean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τὸ ὅραμα Τύρου ὀλολύζετε πλοῖα </a:t>
            </a:r>
            <a:r>
              <a:rPr lang="el-GR" sz="2800" b="1" dirty="0">
                <a:solidFill>
                  <a:srgbClr val="FFFF00"/>
                </a:solidFill>
              </a:rPr>
              <a:t>Καρχηδόνος</a:t>
            </a:r>
            <a:r>
              <a:rPr lang="el-GR" sz="2800" dirty="0">
                <a:solidFill>
                  <a:schemeClr val="bg1"/>
                </a:solidFill>
              </a:rPr>
              <a:t> ὅτι ἀπώλετο καὶ </a:t>
            </a:r>
            <a:r>
              <a:rPr lang="en-US" sz="2800" dirty="0">
                <a:solidFill>
                  <a:schemeClr val="bg1"/>
                </a:solidFill>
              </a:rPr>
              <a:t>……...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(THE WORD CONCERNING TYRE. Howl, ye ships of </a:t>
            </a:r>
            <a:r>
              <a:rPr lang="en-US" sz="2800" b="1" dirty="0">
                <a:solidFill>
                  <a:srgbClr val="FFFF00"/>
                </a:solidFill>
              </a:rPr>
              <a:t>Carthage</a:t>
            </a:r>
            <a:r>
              <a:rPr lang="en-US" sz="2800" dirty="0">
                <a:solidFill>
                  <a:schemeClr val="bg1"/>
                </a:solidFill>
              </a:rPr>
              <a:t>; for she has ……...)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ESV </a:t>
            </a:r>
            <a:r>
              <a:rPr lang="en-US" sz="2800" dirty="0">
                <a:solidFill>
                  <a:schemeClr val="bg1"/>
                </a:solidFill>
              </a:rPr>
              <a:t>The oracle concerning </a:t>
            </a:r>
            <a:r>
              <a:rPr lang="en-US" sz="2800" dirty="0" err="1">
                <a:solidFill>
                  <a:schemeClr val="bg1"/>
                </a:solidFill>
              </a:rPr>
              <a:t>Tyre</a:t>
            </a:r>
            <a:r>
              <a:rPr lang="en-US" sz="2800" dirty="0">
                <a:solidFill>
                  <a:schemeClr val="bg1"/>
                </a:solidFill>
              </a:rPr>
              <a:t>. Wail, O ships of </a:t>
            </a:r>
            <a:r>
              <a:rPr lang="en-US" sz="2800" b="1" dirty="0" err="1">
                <a:solidFill>
                  <a:srgbClr val="FFFF00"/>
                </a:solidFill>
              </a:rPr>
              <a:t>Tarshish</a:t>
            </a:r>
            <a:r>
              <a:rPr lang="en-US" sz="2800" dirty="0">
                <a:solidFill>
                  <a:schemeClr val="bg1"/>
                </a:solidFill>
              </a:rPr>
              <a:t>, for </a:t>
            </a:r>
            <a:r>
              <a:rPr lang="en-US" sz="2800" dirty="0" err="1">
                <a:solidFill>
                  <a:schemeClr val="bg1"/>
                </a:solidFill>
              </a:rPr>
              <a:t>Tyre</a:t>
            </a:r>
            <a:r>
              <a:rPr lang="en-US" sz="2800" dirty="0">
                <a:solidFill>
                  <a:schemeClr val="bg1"/>
                </a:solidFill>
              </a:rPr>
              <a:t> is laid waste, without house </a:t>
            </a:r>
            <a:r>
              <a:rPr lang="en-US" sz="2800" b="1" dirty="0">
                <a:solidFill>
                  <a:schemeClr val="bg1"/>
                </a:solidFill>
              </a:rPr>
              <a:t>or harbor</a:t>
            </a:r>
            <a:r>
              <a:rPr lang="en-US" sz="2800" dirty="0">
                <a:solidFill>
                  <a:schemeClr val="bg1"/>
                </a:solidFill>
              </a:rPr>
              <a:t>! From the land of </a:t>
            </a:r>
            <a:r>
              <a:rPr lang="en-US" sz="2800" b="1" dirty="0">
                <a:solidFill>
                  <a:schemeClr val="bg1"/>
                </a:solidFill>
              </a:rPr>
              <a:t>Cyprus</a:t>
            </a:r>
            <a:r>
              <a:rPr lang="en-US" sz="2800" dirty="0">
                <a:solidFill>
                  <a:schemeClr val="bg1"/>
                </a:solidFill>
              </a:rPr>
              <a:t> it is revealed to them. 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    -</a:t>
            </a:r>
            <a:r>
              <a:rPr lang="en-US" sz="2800" b="1" dirty="0" err="1">
                <a:solidFill>
                  <a:srgbClr val="FFFF00"/>
                </a:solidFill>
              </a:rPr>
              <a:t>Tarshish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(LXX: </a:t>
            </a:r>
            <a:r>
              <a:rPr lang="el-GR" sz="2800" b="1" dirty="0">
                <a:solidFill>
                  <a:srgbClr val="FFFF00"/>
                </a:solidFill>
              </a:rPr>
              <a:t>Καρχηδών</a:t>
            </a: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b="1" dirty="0">
                <a:solidFill>
                  <a:srgbClr val="FFFF00"/>
                </a:solidFill>
              </a:rPr>
              <a:t>Carthage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r>
              <a:rPr lang="en-US" sz="2800" dirty="0">
                <a:solidFill>
                  <a:schemeClr val="bg1"/>
                </a:solidFill>
              </a:rPr>
              <a:t>occurs in </a:t>
            </a:r>
            <a:r>
              <a:rPr lang="en-US" sz="2800" b="1" dirty="0">
                <a:solidFill>
                  <a:srgbClr val="FF0000"/>
                </a:solidFill>
              </a:rPr>
              <a:t>Isaiah 23:1, 6, 10, 14; Ezekiel 27:12, 25; 38:13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l-GR" sz="2800" b="1" dirty="0"/>
              <a:t> </a:t>
            </a:r>
            <a:endParaRPr lang="en-US" sz="2800" b="1" dirty="0" smtClean="0"/>
          </a:p>
          <a:p>
            <a:endParaRPr lang="en-US" sz="1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12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3506</TotalTime>
  <Words>1306</Words>
  <Application>Microsoft Office PowerPoint</Application>
  <PresentationFormat>Custom</PresentationFormat>
  <Paragraphs>147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360</cp:revision>
  <dcterms:created xsi:type="dcterms:W3CDTF">2020-03-18T13:47:21Z</dcterms:created>
  <dcterms:modified xsi:type="dcterms:W3CDTF">2020-11-14T21:26:31Z</dcterms:modified>
</cp:coreProperties>
</file>