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574" r:id="rId2"/>
    <p:sldId id="588" r:id="rId3"/>
    <p:sldId id="522" r:id="rId4"/>
    <p:sldId id="546" r:id="rId5"/>
    <p:sldId id="547" r:id="rId6"/>
    <p:sldId id="549" r:id="rId7"/>
    <p:sldId id="552" r:id="rId8"/>
    <p:sldId id="526" r:id="rId9"/>
    <p:sldId id="527" r:id="rId10"/>
    <p:sldId id="557" r:id="rId11"/>
    <p:sldId id="560" r:id="rId12"/>
    <p:sldId id="561" r:id="rId13"/>
    <p:sldId id="563" r:id="rId14"/>
    <p:sldId id="564" r:id="rId15"/>
    <p:sldId id="572" r:id="rId16"/>
    <p:sldId id="559" r:id="rId17"/>
    <p:sldId id="516" r:id="rId18"/>
    <p:sldId id="590" r:id="rId19"/>
    <p:sldId id="587" r:id="rId20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4" d="100"/>
          <a:sy n="84" d="100"/>
        </p:scale>
        <p:origin x="-750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Kings 15:19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亞述王普勒來攻擊以色列國．米拿現給他一千他連得銀子、請普勒幫助他堅定國位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5EDB-48BB-4961-B732-C9AE228B55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en.wikipedia.org/wiki/Nimru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60325"/>
            <a:ext cx="12190413" cy="686341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zh-TW" altLang="en-US" sz="1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</a:t>
            </a:r>
            <a:r>
              <a:rPr lang="zh-TW" altLang="en-US" sz="7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sz="7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若</a:t>
            </a:r>
            <a:r>
              <a:rPr lang="zh-TW" altLang="en-US" sz="7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回</a:t>
            </a:r>
            <a:r>
              <a:rPr lang="zh-CN" altLang="en-US" sz="7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轉</a:t>
            </a:r>
            <a:r>
              <a:rPr lang="zh-TW" altLang="en-US" sz="7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7800" b="1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神也</a:t>
            </a:r>
            <a:r>
              <a:rPr lang="zh-TW" altLang="en-US" sz="7800" b="1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回</a:t>
            </a:r>
            <a:r>
              <a:rPr lang="zh-CN" altLang="en-US" sz="7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轉</a:t>
            </a:r>
            <a:endParaRPr lang="en-US" altLang="zh-TW" sz="7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  (</a:t>
            </a:r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約拿書 第三章</a:t>
            </a:r>
            <a:r>
              <a:rPr 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en-US" sz="1800" b="1" dirty="0" smtClean="0">
                <a:solidFill>
                  <a:srgbClr val="FFFF00"/>
                </a:solidFill>
              </a:rPr>
              <a:t>    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</a:rPr>
              <a:t>       </a:t>
            </a:r>
            <a:r>
              <a:rPr lang="en-US" sz="5400" b="1" dirty="0">
                <a:solidFill>
                  <a:srgbClr val="FFFF00"/>
                </a:solidFill>
              </a:rPr>
              <a:t>If Man Returns, God </a:t>
            </a:r>
            <a:r>
              <a:rPr lang="en-US" sz="5400" b="1" dirty="0" smtClean="0">
                <a:solidFill>
                  <a:srgbClr val="FFFF00"/>
                </a:solidFill>
              </a:rPr>
              <a:t>Returns</a:t>
            </a:r>
          </a:p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(Jonah Chapter 3)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zh-TW" altLang="en-US" sz="4000" b="1" dirty="0" smtClean="0">
                <a:solidFill>
                  <a:schemeClr val="bg1"/>
                </a:solidFill>
              </a:rPr>
              <a:t>              </a:t>
            </a:r>
            <a:r>
              <a:rPr lang="zh-TW" altLang="en-US" sz="4000" b="1" dirty="0">
                <a:solidFill>
                  <a:schemeClr val="bg1"/>
                </a:solidFill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8223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尼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尼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微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徹底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和真誠的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悔改</a:t>
            </a:r>
            <a:endParaRPr lang="en-US" altLang="ko-KR" sz="1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pPr marL="514350" indent="-514350">
              <a:buAutoNum type="arabicParenR"/>
            </a:pPr>
            <a:r>
              <a:rPr lang="zh-TW" altLang="en-US" sz="2800" b="1" dirty="0" smtClean="0">
                <a:solidFill>
                  <a:srgbClr val="FFFF00"/>
                </a:solidFill>
              </a:rPr>
              <a:t>尼</a:t>
            </a:r>
            <a:r>
              <a:rPr lang="zh-TW" altLang="en-US" sz="2800" b="1" dirty="0">
                <a:solidFill>
                  <a:srgbClr val="FFFF00"/>
                </a:solidFill>
              </a:rPr>
              <a:t>尼微人信服神，便宣告禁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食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Jonah 3</a:t>
            </a:r>
            <a:r>
              <a:rPr lang="en-US" sz="2800" b="1" dirty="0" smtClean="0">
                <a:solidFill>
                  <a:srgbClr val="FF0000"/>
                </a:solidFill>
              </a:rPr>
              <a:t>:5-7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endParaRPr lang="en-US" altLang="ko-KR" sz="2800" b="1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400" dirty="0">
                <a:solidFill>
                  <a:srgbClr val="FF0000"/>
                </a:solidFill>
                <a:ea typeface="Malgun Gothic" pitchFamily="34" charset="-127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Malgun Gothic" pitchFamily="34" charset="-127"/>
              </a:rPr>
              <a:t>        </a:t>
            </a:r>
            <a:r>
              <a:rPr lang="en-US" sz="2400" b="1" dirty="0" smtClean="0">
                <a:solidFill>
                  <a:schemeClr val="bg1"/>
                </a:solidFill>
              </a:rPr>
              <a:t>5  </a:t>
            </a:r>
            <a:r>
              <a:rPr lang="zh-TW" altLang="en-US" sz="2400" b="1" dirty="0">
                <a:solidFill>
                  <a:srgbClr val="FFFF00"/>
                </a:solidFill>
              </a:rPr>
              <a:t>尼尼微人信服神，便宣告禁食</a:t>
            </a:r>
            <a:r>
              <a:rPr lang="zh-TW" altLang="en-US" sz="2400" b="1" dirty="0">
                <a:solidFill>
                  <a:schemeClr val="bg1"/>
                </a:solidFill>
              </a:rPr>
              <a:t>，從最大的到至小的都穿麻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衣。 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6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400" b="1" dirty="0">
                <a:solidFill>
                  <a:schemeClr val="bg1"/>
                </a:solidFill>
              </a:rPr>
              <a:t>這信息傳到尼尼微</a:t>
            </a:r>
            <a:r>
              <a:rPr lang="zh-TW" altLang="en-US" sz="2400" b="1" dirty="0">
                <a:solidFill>
                  <a:srgbClr val="FFFF00"/>
                </a:solidFill>
              </a:rPr>
              <a:t>王</a:t>
            </a:r>
            <a:r>
              <a:rPr lang="zh-TW" altLang="en-US" sz="2400" b="1" dirty="0">
                <a:solidFill>
                  <a:schemeClr val="bg1"/>
                </a:solidFill>
              </a:rPr>
              <a:t>的耳中，他就下了寶座，脫下朝服，披上麻布，坐在灰中。 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7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400" b="1" dirty="0">
                <a:solidFill>
                  <a:schemeClr val="bg1"/>
                </a:solidFill>
              </a:rPr>
              <a:t>他又使人遍告尼尼微通城，說：「</a:t>
            </a:r>
            <a:r>
              <a:rPr lang="zh-TW" altLang="en-US" sz="2400" b="1" dirty="0">
                <a:solidFill>
                  <a:srgbClr val="FFFF00"/>
                </a:solidFill>
              </a:rPr>
              <a:t>王和大臣有令，人不可嘗什麼，牲畜、牛羊不可吃草，也不可喝水</a:t>
            </a:r>
            <a:r>
              <a:rPr lang="zh-TW" altLang="en-US" sz="2400" b="1" dirty="0">
                <a:solidFill>
                  <a:schemeClr val="bg1"/>
                </a:solidFill>
              </a:rPr>
              <a:t>。 </a:t>
            </a:r>
          </a:p>
          <a:p>
            <a:endParaRPr lang="en-US" sz="2400" dirty="0" smtClean="0">
              <a:solidFill>
                <a:schemeClr val="bg1"/>
              </a:solidFill>
              <a:ea typeface="Malgun Gothic" pitchFamily="34" charset="-127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*</a:t>
            </a:r>
            <a:r>
              <a:rPr lang="en-US" sz="2000" dirty="0">
                <a:solidFill>
                  <a:schemeClr val="bg1"/>
                </a:solidFill>
              </a:rPr>
              <a:t>The impact of the message was so great that even the king humiliated himself. </a:t>
            </a:r>
            <a:r>
              <a:rPr lang="en-US" sz="2000" dirty="0" smtClean="0">
                <a:solidFill>
                  <a:schemeClr val="bg1"/>
                </a:solidFill>
              </a:rPr>
              <a:t>According </a:t>
            </a:r>
            <a:r>
              <a:rPr lang="en-US" sz="2000" dirty="0">
                <a:solidFill>
                  <a:schemeClr val="bg1"/>
                </a:solidFill>
              </a:rPr>
              <a:t>to the edict, </a:t>
            </a:r>
            <a:r>
              <a:rPr lang="en-US" sz="2000" b="1" dirty="0">
                <a:solidFill>
                  <a:srgbClr val="FFFF00"/>
                </a:solidFill>
              </a:rPr>
              <a:t>a total and overall fast</a:t>
            </a:r>
            <a:r>
              <a:rPr lang="en-US" sz="2000" dirty="0">
                <a:solidFill>
                  <a:schemeClr val="bg1"/>
                </a:solidFill>
              </a:rPr>
              <a:t> was forced upon not only human beings but also animals. </a:t>
            </a:r>
            <a:r>
              <a:rPr lang="en-US" sz="2000" dirty="0" smtClean="0">
                <a:solidFill>
                  <a:schemeClr val="bg1"/>
                </a:solidFill>
              </a:rPr>
              <a:t>(the </a:t>
            </a:r>
            <a:r>
              <a:rPr lang="en-US" sz="2000" dirty="0">
                <a:solidFill>
                  <a:schemeClr val="bg1"/>
                </a:solidFill>
              </a:rPr>
              <a:t>only case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solidFill>
                  <a:schemeClr val="bg1"/>
                </a:solidFill>
              </a:rPr>
              <a:t>Bible)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2) 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求告神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，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回</a:t>
            </a:r>
            <a:r>
              <a:rPr lang="zh-TW" altLang="en-US" sz="2800" b="1" dirty="0">
                <a:solidFill>
                  <a:srgbClr val="FFFF00"/>
                </a:solidFill>
                <a:latin typeface="+mn-ea"/>
              </a:rPr>
              <a:t>頭離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開惡道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和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強暴 </a:t>
            </a:r>
            <a:r>
              <a:rPr lang="en-US" altLang="zh-TW" sz="28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Jonah 3</a:t>
            </a:r>
            <a:r>
              <a:rPr lang="en-US" sz="2800" b="1" dirty="0" smtClean="0">
                <a:solidFill>
                  <a:srgbClr val="FF0000"/>
                </a:solidFill>
              </a:rPr>
              <a:t>:8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endParaRPr lang="en-US" sz="2800" b="1" dirty="0" smtClean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  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人</a:t>
            </a:r>
            <a:r>
              <a:rPr lang="zh-TW" altLang="en-US" sz="2400" b="1" dirty="0">
                <a:solidFill>
                  <a:schemeClr val="bg1"/>
                </a:solidFill>
              </a:rPr>
              <a:t>與牲畜都當披上麻布；人要</a:t>
            </a:r>
            <a:r>
              <a:rPr lang="zh-TW" altLang="en-US" sz="2400" b="1" dirty="0">
                <a:solidFill>
                  <a:srgbClr val="FFFF00"/>
                </a:solidFill>
              </a:rPr>
              <a:t>切切求告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神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.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各</a:t>
            </a:r>
            <a:r>
              <a:rPr lang="zh-TW" altLang="en-US" sz="2400" b="1" dirty="0">
                <a:solidFill>
                  <a:srgbClr val="FFFF00"/>
                </a:solidFill>
              </a:rPr>
              <a:t>人</a:t>
            </a:r>
            <a:r>
              <a:rPr lang="zh-TW" altLang="en-US" sz="2400" b="1" u="sng" dirty="0">
                <a:solidFill>
                  <a:srgbClr val="FFFF00"/>
                </a:solidFill>
              </a:rPr>
              <a:t>回頭</a:t>
            </a:r>
            <a:r>
              <a:rPr lang="zh-TW" altLang="en-US" sz="2400" b="1" dirty="0">
                <a:solidFill>
                  <a:srgbClr val="FFFF00"/>
                </a:solidFill>
              </a:rPr>
              <a:t>離開所行的惡道，丟棄手中的強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暴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.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he-IL" sz="2800" dirty="0" smtClean="0">
                <a:solidFill>
                  <a:srgbClr val="FFFF00"/>
                </a:solidFill>
              </a:rPr>
              <a:t>וְיָשֻׁבו</a:t>
            </a:r>
            <a:r>
              <a:rPr lang="he-IL" sz="2400" dirty="0" smtClean="0"/>
              <a:t>ּ</a:t>
            </a:r>
            <a:r>
              <a:rPr lang="en-US" sz="2400" b="1" dirty="0" smtClean="0">
                <a:solidFill>
                  <a:schemeClr val="bg1"/>
                </a:solidFill>
              </a:rPr>
              <a:t>) / </a:t>
            </a:r>
            <a:r>
              <a:rPr lang="en-US" sz="2600" baseline="30000" dirty="0" smtClean="0">
                <a:solidFill>
                  <a:srgbClr val="FFFF00"/>
                </a:solidFill>
              </a:rPr>
              <a:t>ESV </a:t>
            </a:r>
            <a:r>
              <a:rPr lang="en-US" sz="2600" b="1" dirty="0">
                <a:solidFill>
                  <a:srgbClr val="FFFF00"/>
                </a:solidFill>
              </a:rPr>
              <a:t>Jonah 3:8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…….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Let everyone </a:t>
            </a:r>
            <a:r>
              <a:rPr lang="en-US" sz="2600" b="1" dirty="0">
                <a:solidFill>
                  <a:srgbClr val="FFFF00"/>
                </a:solidFill>
              </a:rPr>
              <a:t>turn</a:t>
            </a:r>
            <a:r>
              <a:rPr lang="en-US" sz="2600" dirty="0">
                <a:solidFill>
                  <a:schemeClr val="bg1"/>
                </a:solidFill>
              </a:rPr>
              <a:t> from his evil way and from the violence that is in his </a:t>
            </a:r>
            <a:r>
              <a:rPr lang="en-US" sz="2600" dirty="0" smtClean="0">
                <a:solidFill>
                  <a:schemeClr val="bg1"/>
                </a:solidFill>
              </a:rPr>
              <a:t>hands.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*</a:t>
            </a:r>
            <a:r>
              <a:rPr lang="en-US" sz="2400" b="1" dirty="0" smtClean="0">
                <a:solidFill>
                  <a:srgbClr val="FFFF00"/>
                </a:solidFill>
              </a:rPr>
              <a:t>Real </a:t>
            </a:r>
            <a:r>
              <a:rPr lang="en-US" sz="2400" b="1" dirty="0">
                <a:solidFill>
                  <a:srgbClr val="FFFF00"/>
                </a:solidFill>
              </a:rPr>
              <a:t>repentance </a:t>
            </a:r>
            <a:r>
              <a:rPr lang="en-US" sz="2400" dirty="0">
                <a:solidFill>
                  <a:schemeClr val="bg1"/>
                </a:solidFill>
              </a:rPr>
              <a:t>should be proved by ‘</a:t>
            </a:r>
            <a:r>
              <a:rPr lang="en-US" sz="2400" b="1" dirty="0">
                <a:solidFill>
                  <a:srgbClr val="FFFF00"/>
                </a:solidFill>
              </a:rPr>
              <a:t>turning away from evil deeds</a:t>
            </a:r>
            <a:r>
              <a:rPr lang="en-US" sz="2400" dirty="0">
                <a:solidFill>
                  <a:schemeClr val="bg1"/>
                </a:solidFill>
              </a:rPr>
              <a:t>’.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8" y="76200"/>
            <a:ext cx="12170657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en-US" sz="3200" b="1" dirty="0" smtClean="0">
                <a:solidFill>
                  <a:srgbClr val="FFFF00"/>
                </a:solidFill>
              </a:rPr>
              <a:t>How could </a:t>
            </a:r>
            <a:r>
              <a:rPr lang="en-US" sz="3200" b="1" dirty="0">
                <a:solidFill>
                  <a:srgbClr val="FFFF00"/>
                </a:solidFill>
              </a:rPr>
              <a:t>the people of Nineveh </a:t>
            </a:r>
            <a:r>
              <a:rPr lang="en-US" sz="3200" b="1" dirty="0" smtClean="0">
                <a:solidFill>
                  <a:srgbClr val="FFFF00"/>
                </a:solidFill>
              </a:rPr>
              <a:t>so quickly repent?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See </a:t>
            </a:r>
            <a:r>
              <a:rPr lang="en-US" sz="2400" dirty="0">
                <a:solidFill>
                  <a:schemeClr val="bg1"/>
                </a:solidFill>
              </a:rPr>
              <a:t>the following remarkable explanation of </a:t>
            </a:r>
            <a:r>
              <a:rPr lang="en-US" sz="2400" i="1" dirty="0">
                <a:solidFill>
                  <a:srgbClr val="FFFF00"/>
                </a:solidFill>
              </a:rPr>
              <a:t>Eugene W. </a:t>
            </a:r>
            <a:r>
              <a:rPr lang="en-US" sz="2400" i="1" dirty="0" err="1">
                <a:solidFill>
                  <a:srgbClr val="FFFF00"/>
                </a:solidFill>
              </a:rPr>
              <a:t>Faulstich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 *</a:t>
            </a:r>
            <a:r>
              <a:rPr lang="en-US" sz="2600" b="1" dirty="0">
                <a:solidFill>
                  <a:srgbClr val="FFFF00"/>
                </a:solidFill>
              </a:rPr>
              <a:t>The eponym, Bur-</a:t>
            </a:r>
            <a:r>
              <a:rPr lang="en-US" sz="2600" b="1" dirty="0" err="1">
                <a:solidFill>
                  <a:srgbClr val="FFFF00"/>
                </a:solidFill>
              </a:rPr>
              <a:t>Sagale</a:t>
            </a:r>
            <a:r>
              <a:rPr lang="en-US" sz="2600" b="1" dirty="0">
                <a:solidFill>
                  <a:srgbClr val="FFFF00"/>
                </a:solidFill>
              </a:rPr>
              <a:t> of 763 BC, tells of a solar eclipse in Assyria</a:t>
            </a:r>
            <a:r>
              <a:rPr lang="en-US" sz="2600" b="1" dirty="0">
                <a:solidFill>
                  <a:schemeClr val="bg1"/>
                </a:solidFill>
              </a:rPr>
              <a:t>,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   which </a:t>
            </a:r>
            <a:r>
              <a:rPr lang="en-US" sz="2600" dirty="0">
                <a:solidFill>
                  <a:schemeClr val="bg1"/>
                </a:solidFill>
              </a:rPr>
              <a:t>is astronomically verified as </a:t>
            </a:r>
            <a:r>
              <a:rPr lang="en-US" sz="2600" b="1" dirty="0">
                <a:solidFill>
                  <a:srgbClr val="FFFF00"/>
                </a:solidFill>
              </a:rPr>
              <a:t>June 7, 763 BC </a:t>
            </a:r>
            <a:r>
              <a:rPr lang="en-US" sz="2600" b="1" dirty="0" smtClean="0">
                <a:solidFill>
                  <a:srgbClr val="FFFF00"/>
                </a:solidFill>
              </a:rPr>
              <a:t>(= Sivan 29)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Jonah </a:t>
            </a:r>
            <a:r>
              <a:rPr lang="en-US" sz="2600" dirty="0">
                <a:solidFill>
                  <a:schemeClr val="bg1"/>
                </a:solidFill>
              </a:rPr>
              <a:t>probably began preaching on Sunday, 28 </a:t>
            </a:r>
            <a:r>
              <a:rPr lang="en-US" sz="2600" dirty="0" smtClean="0">
                <a:solidFill>
                  <a:schemeClr val="bg1"/>
                </a:solidFill>
              </a:rPr>
              <a:t>Sivan. </a:t>
            </a:r>
            <a:r>
              <a:rPr lang="en-US" sz="2600" dirty="0">
                <a:solidFill>
                  <a:schemeClr val="bg1"/>
                </a:solidFill>
              </a:rPr>
              <a:t>The people no doubt fasted for the full forty days so that they could see if they were going to be destroyed. Since </a:t>
            </a:r>
            <a:r>
              <a:rPr lang="en-US" sz="2600" b="1" dirty="0">
                <a:solidFill>
                  <a:srgbClr val="FFFF00"/>
                </a:solidFill>
              </a:rPr>
              <a:t>the primary god of Assyria, </a:t>
            </a:r>
            <a:r>
              <a:rPr lang="en-US" sz="2600" b="1" dirty="0" err="1">
                <a:solidFill>
                  <a:srgbClr val="FFFF00"/>
                </a:solidFill>
              </a:rPr>
              <a:t>Ashur</a:t>
            </a:r>
            <a:r>
              <a:rPr lang="en-US" sz="2600" dirty="0">
                <a:solidFill>
                  <a:schemeClr val="bg1"/>
                </a:solidFill>
              </a:rPr>
              <a:t>, was represented by </a:t>
            </a:r>
            <a:r>
              <a:rPr lang="en-US" sz="2600" b="1" dirty="0">
                <a:solidFill>
                  <a:srgbClr val="FFFF00"/>
                </a:solidFill>
              </a:rPr>
              <a:t>the sun disc</a:t>
            </a:r>
            <a:r>
              <a:rPr lang="en-US" sz="2600" dirty="0">
                <a:solidFill>
                  <a:schemeClr val="bg1"/>
                </a:solidFill>
              </a:rPr>
              <a:t>, and if an eclipse should occur, it would seem that the chief god had taken his eyes off the Assyrian people for a moment and certainly would be interpreted as a bad omen. </a:t>
            </a:r>
            <a:r>
              <a:rPr lang="en-US" sz="2600" b="1" dirty="0" err="1">
                <a:solidFill>
                  <a:srgbClr val="FFFF00"/>
                </a:solidFill>
              </a:rPr>
              <a:t>Pul</a:t>
            </a:r>
            <a:r>
              <a:rPr lang="en-US" sz="2600" b="1" dirty="0">
                <a:solidFill>
                  <a:srgbClr val="FFFF00"/>
                </a:solidFill>
              </a:rPr>
              <a:t> = </a:t>
            </a:r>
            <a:r>
              <a:rPr lang="en-US" sz="2600" b="1" dirty="0" err="1">
                <a:solidFill>
                  <a:srgbClr val="FFFF00"/>
                </a:solidFill>
              </a:rPr>
              <a:t>Ashur-dan</a:t>
            </a:r>
            <a:r>
              <a:rPr lang="en-US" sz="2600" b="1" dirty="0">
                <a:solidFill>
                  <a:srgbClr val="FFFF00"/>
                </a:solidFill>
              </a:rPr>
              <a:t> III (773-755 BC)</a:t>
            </a:r>
            <a:r>
              <a:rPr lang="en-US" sz="2600" dirty="0">
                <a:solidFill>
                  <a:schemeClr val="bg1"/>
                </a:solidFill>
              </a:rPr>
              <a:t>, the uncle of </a:t>
            </a:r>
            <a:r>
              <a:rPr lang="en-US" sz="2600" dirty="0" err="1">
                <a:solidFill>
                  <a:schemeClr val="bg1"/>
                </a:solidFill>
              </a:rPr>
              <a:t>Tiglath-pileser</a:t>
            </a:r>
            <a:r>
              <a:rPr lang="en-US" sz="2600" dirty="0">
                <a:solidFill>
                  <a:schemeClr val="bg1"/>
                </a:solidFill>
              </a:rPr>
              <a:t> III, repented at the preaching of Jonah.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end of the forty days fell on the ninth of </a:t>
            </a:r>
            <a:r>
              <a:rPr lang="en-US" sz="2400" dirty="0" err="1">
                <a:solidFill>
                  <a:srgbClr val="FFFF00"/>
                </a:solidFill>
              </a:rPr>
              <a:t>Ab</a:t>
            </a:r>
            <a:r>
              <a:rPr lang="en-US" sz="2400" dirty="0">
                <a:solidFill>
                  <a:schemeClr val="bg1"/>
                </a:solidFill>
              </a:rPr>
              <a:t>, a day of repeated disaster in Hebrew history. The Israelites worshipped the golden calf on that day, and their Temple was destroyed twice on that day. </a:t>
            </a:r>
            <a:r>
              <a:rPr lang="en-US" sz="2400" dirty="0" smtClean="0">
                <a:solidFill>
                  <a:schemeClr val="bg1"/>
                </a:solidFill>
              </a:rPr>
              <a:t>….… </a:t>
            </a:r>
            <a:r>
              <a:rPr lang="en-US" sz="2400" dirty="0" smtClean="0">
                <a:solidFill>
                  <a:srgbClr val="FFFF00"/>
                </a:solidFill>
              </a:rPr>
              <a:t>Samarian </a:t>
            </a:r>
            <a:r>
              <a:rPr lang="en-US" sz="2400" dirty="0">
                <a:solidFill>
                  <a:srgbClr val="FFFF00"/>
                </a:solidFill>
              </a:rPr>
              <a:t>fell to the Assyrian army of </a:t>
            </a:r>
            <a:r>
              <a:rPr lang="en-US" sz="2400" dirty="0" err="1">
                <a:solidFill>
                  <a:srgbClr val="FFFF00"/>
                </a:solidFill>
              </a:rPr>
              <a:t>Shalmaneser</a:t>
            </a:r>
            <a:r>
              <a:rPr lang="en-US" sz="2400" dirty="0">
                <a:solidFill>
                  <a:srgbClr val="FFFF00"/>
                </a:solidFill>
              </a:rPr>
              <a:t> V after 40 years (763 BC + 40 = 723 BC)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    *</a:t>
            </a:r>
            <a:r>
              <a:rPr lang="en-US" sz="2500" dirty="0">
                <a:solidFill>
                  <a:schemeClr val="bg1"/>
                </a:solidFill>
              </a:rPr>
              <a:t>In a </a:t>
            </a:r>
            <a:r>
              <a:rPr lang="en-US" sz="2500" b="1" dirty="0">
                <a:solidFill>
                  <a:srgbClr val="FFFF00"/>
                </a:solidFill>
              </a:rPr>
              <a:t>solar eclipse </a:t>
            </a:r>
            <a:r>
              <a:rPr lang="en-US" sz="2500" dirty="0">
                <a:solidFill>
                  <a:schemeClr val="bg1"/>
                </a:solidFill>
              </a:rPr>
              <a:t>the sun is darkened as the moon passes between it and the earth. This can only occur at the phase of </a:t>
            </a:r>
            <a:r>
              <a:rPr lang="en-US" sz="2500" b="1" dirty="0">
                <a:solidFill>
                  <a:srgbClr val="FFFF00"/>
                </a:solidFill>
              </a:rPr>
              <a:t>the new moon</a:t>
            </a:r>
            <a:r>
              <a:rPr lang="en-US" sz="2500" dirty="0" smtClean="0">
                <a:solidFill>
                  <a:schemeClr val="bg1"/>
                </a:solidFill>
              </a:rPr>
              <a:t>.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"/>
          <p:cNvSpPr>
            <a:spLocks noChangeArrowheads="1"/>
          </p:cNvSpPr>
          <p:nvPr/>
        </p:nvSpPr>
        <p:spPr bwMode="auto">
          <a:xfrm>
            <a:off x="0" y="2119"/>
            <a:ext cx="12188825" cy="684800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lIns="121899" tIns="60949" rIns="121899" bIns="60949">
            <a:spAutoFit/>
          </a:bodyPr>
          <a:lstStyle/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</a:rPr>
              <a:t>           </a:t>
            </a:r>
            <a:r>
              <a:rPr lang="en-US" sz="3600" b="1" dirty="0" smtClean="0">
                <a:solidFill>
                  <a:schemeClr val="bg1"/>
                </a:solidFill>
              </a:rPr>
              <a:t>Assyrian </a:t>
            </a:r>
            <a:r>
              <a:rPr lang="en-US" sz="3600" b="1" dirty="0">
                <a:solidFill>
                  <a:schemeClr val="bg1"/>
                </a:solidFill>
              </a:rPr>
              <a:t>King List </a:t>
            </a:r>
            <a:r>
              <a:rPr lang="en-US" sz="3600" i="1" dirty="0" smtClean="0">
                <a:solidFill>
                  <a:schemeClr val="bg1"/>
                </a:solidFill>
              </a:rPr>
              <a:t>by </a:t>
            </a:r>
            <a:r>
              <a:rPr lang="en-US" sz="3600" i="1" dirty="0" smtClean="0">
                <a:solidFill>
                  <a:srgbClr val="FFFF00"/>
                </a:solidFill>
              </a:rPr>
              <a:t>Eugene </a:t>
            </a:r>
            <a:r>
              <a:rPr lang="en-US" sz="3600" i="1" dirty="0">
                <a:solidFill>
                  <a:srgbClr val="FFFF00"/>
                </a:solidFill>
              </a:rPr>
              <a:t>W. </a:t>
            </a:r>
            <a:r>
              <a:rPr lang="en-US" sz="3600" i="1" dirty="0" err="1" smtClean="0">
                <a:solidFill>
                  <a:srgbClr val="FFFF00"/>
                </a:solidFill>
              </a:rPr>
              <a:t>Faulstich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Assyrian </a:t>
            </a:r>
            <a:r>
              <a:rPr lang="en-US" sz="2800" b="1" dirty="0">
                <a:solidFill>
                  <a:srgbClr val="FF0000"/>
                </a:solidFill>
              </a:rPr>
              <a:t>King		Duration	Accession Year BC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chemeClr val="bg1"/>
                </a:solidFill>
              </a:rPr>
              <a:t>Shamash-</a:t>
            </a:r>
            <a:r>
              <a:rPr lang="en-US" sz="2800" b="1" dirty="0" err="1" smtClean="0">
                <a:solidFill>
                  <a:schemeClr val="bg1"/>
                </a:solidFill>
              </a:rPr>
              <a:t>adad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V	</a:t>
            </a:r>
            <a:r>
              <a:rPr lang="en-US" sz="2800" b="1" dirty="0" smtClean="0">
                <a:solidFill>
                  <a:schemeClr val="bg1"/>
                </a:solidFill>
              </a:rPr>
              <a:t>	13 </a:t>
            </a:r>
            <a:r>
              <a:rPr lang="en-US" sz="2800" b="1" dirty="0">
                <a:solidFill>
                  <a:schemeClr val="bg1"/>
                </a:solidFill>
              </a:rPr>
              <a:t>years	</a:t>
            </a:r>
            <a:r>
              <a:rPr lang="en-US" sz="2800" b="1" dirty="0" smtClean="0">
                <a:solidFill>
                  <a:schemeClr val="bg1"/>
                </a:solidFill>
              </a:rPr>
              <a:t>	824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Adad-nirari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III		28 years	 </a:t>
            </a:r>
            <a:r>
              <a:rPr lang="en-US" sz="2800" b="1" dirty="0" smtClean="0">
                <a:solidFill>
                  <a:schemeClr val="bg1"/>
                </a:solidFill>
              </a:rPr>
              <a:t>	811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Shalmaneser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IV	</a:t>
            </a:r>
            <a:r>
              <a:rPr lang="en-US" sz="2800" b="1" dirty="0" smtClean="0">
                <a:solidFill>
                  <a:schemeClr val="bg1"/>
                </a:solidFill>
              </a:rPr>
              <a:t>	10 </a:t>
            </a:r>
            <a:r>
              <a:rPr lang="en-US" sz="2800" b="1" dirty="0">
                <a:solidFill>
                  <a:schemeClr val="bg1"/>
                </a:solidFill>
              </a:rPr>
              <a:t>years	</a:t>
            </a:r>
            <a:r>
              <a:rPr lang="en-US" sz="2800" b="1" dirty="0" smtClean="0">
                <a:solidFill>
                  <a:schemeClr val="bg1"/>
                </a:solidFill>
              </a:rPr>
              <a:t>	783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sz="2800" b="1" dirty="0" err="1" smtClean="0">
                <a:solidFill>
                  <a:srgbClr val="FFFF00"/>
                </a:solidFill>
              </a:rPr>
              <a:t>Ashur-dan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III (</a:t>
            </a:r>
            <a:r>
              <a:rPr lang="en-US" sz="2800" b="1" dirty="0" err="1">
                <a:solidFill>
                  <a:srgbClr val="FFFF00"/>
                </a:solidFill>
              </a:rPr>
              <a:t>Pul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18 </a:t>
            </a:r>
            <a:r>
              <a:rPr lang="en-US" sz="2800" b="1" dirty="0">
                <a:solidFill>
                  <a:schemeClr val="bg1"/>
                </a:solidFill>
              </a:rPr>
              <a:t>years	 </a:t>
            </a:r>
            <a:r>
              <a:rPr lang="en-US" sz="2800" b="1" dirty="0" smtClean="0">
                <a:solidFill>
                  <a:schemeClr val="bg1"/>
                </a:solidFill>
              </a:rPr>
              <a:t>	773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*</a:t>
            </a:r>
            <a:r>
              <a:rPr lang="en-US" sz="3600" b="1" dirty="0">
                <a:solidFill>
                  <a:srgbClr val="FFFF00"/>
                </a:solidFill>
              </a:rPr>
              <a:t>ECLIPSE of June 7</a:t>
            </a:r>
            <a:r>
              <a:rPr lang="en-US" sz="3600" b="1" baseline="30000" dirty="0">
                <a:solidFill>
                  <a:srgbClr val="FFFF00"/>
                </a:solidFill>
              </a:rPr>
              <a:t>th </a:t>
            </a:r>
            <a:r>
              <a:rPr lang="en-US" sz="3600" b="1" dirty="0">
                <a:solidFill>
                  <a:srgbClr val="FFFF00"/>
                </a:solidFill>
              </a:rPr>
              <a:t> (Sivan 29) 	</a:t>
            </a:r>
            <a:r>
              <a:rPr lang="en-US" sz="3600" b="1" dirty="0" smtClean="0">
                <a:solidFill>
                  <a:srgbClr val="FFFF00"/>
                </a:solidFill>
              </a:rPr>
              <a:t>763</a:t>
            </a:r>
            <a:r>
              <a:rPr lang="en-US" sz="3600" b="1" dirty="0">
                <a:solidFill>
                  <a:srgbClr val="FFFF00"/>
                </a:solidFill>
              </a:rPr>
              <a:t>	(Jonah)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Ashur-nirari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V		10 years	 </a:t>
            </a:r>
            <a:r>
              <a:rPr lang="en-US" sz="2800" b="1" dirty="0" smtClean="0">
                <a:solidFill>
                  <a:schemeClr val="bg1"/>
                </a:solidFill>
              </a:rPr>
              <a:t>	755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Tiglath-pileser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III	</a:t>
            </a:r>
            <a:r>
              <a:rPr lang="en-US" sz="2800" b="1" dirty="0" smtClean="0">
                <a:solidFill>
                  <a:schemeClr val="bg1"/>
                </a:solidFill>
              </a:rPr>
              <a:t>	18 </a:t>
            </a:r>
            <a:r>
              <a:rPr lang="en-US" sz="2800" b="1" dirty="0">
                <a:solidFill>
                  <a:schemeClr val="bg1"/>
                </a:solidFill>
              </a:rPr>
              <a:t>years	 </a:t>
            </a:r>
            <a:r>
              <a:rPr lang="en-US" sz="2800" b="1" dirty="0" smtClean="0">
                <a:solidFill>
                  <a:schemeClr val="bg1"/>
                </a:solidFill>
              </a:rPr>
              <a:t>	745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</a:rPr>
              <a:t>Shalmaneser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V	</a:t>
            </a:r>
            <a:r>
              <a:rPr lang="en-US" sz="2800" b="1" dirty="0" smtClean="0">
                <a:solidFill>
                  <a:schemeClr val="bg1"/>
                </a:solidFill>
              </a:rPr>
              <a:t>	5 </a:t>
            </a:r>
            <a:r>
              <a:rPr lang="en-US" sz="2800" b="1" dirty="0">
                <a:solidFill>
                  <a:schemeClr val="bg1"/>
                </a:solidFill>
              </a:rPr>
              <a:t>years	 </a:t>
            </a:r>
            <a:r>
              <a:rPr lang="en-US" sz="2800" b="1" dirty="0" smtClean="0">
                <a:solidFill>
                  <a:schemeClr val="bg1"/>
                </a:solidFill>
              </a:rPr>
              <a:t>		727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Sargon </a:t>
            </a:r>
            <a:r>
              <a:rPr lang="en-US" sz="2800" b="1" dirty="0">
                <a:solidFill>
                  <a:schemeClr val="bg1"/>
                </a:solidFill>
              </a:rPr>
              <a:t>II		</a:t>
            </a:r>
            <a:r>
              <a:rPr lang="en-US" sz="2800" b="1" dirty="0" smtClean="0">
                <a:solidFill>
                  <a:schemeClr val="bg1"/>
                </a:solidFill>
              </a:rPr>
              <a:t>	17 </a:t>
            </a:r>
            <a:r>
              <a:rPr lang="en-US" sz="2800" b="1" dirty="0">
                <a:solidFill>
                  <a:schemeClr val="bg1"/>
                </a:solidFill>
              </a:rPr>
              <a:t>years	</a:t>
            </a:r>
            <a:r>
              <a:rPr lang="en-US" sz="2800" b="1" dirty="0" smtClean="0">
                <a:solidFill>
                  <a:schemeClr val="bg1"/>
                </a:solidFill>
              </a:rPr>
              <a:t>	722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Sennacherib</a:t>
            </a:r>
            <a:r>
              <a:rPr lang="en-US" sz="2800" b="1" dirty="0">
                <a:solidFill>
                  <a:schemeClr val="bg1"/>
                </a:solidFill>
              </a:rPr>
              <a:t>		24 years	</a:t>
            </a:r>
            <a:r>
              <a:rPr lang="en-US" sz="2800" b="1" dirty="0" smtClean="0">
                <a:solidFill>
                  <a:schemeClr val="bg1"/>
                </a:solidFill>
              </a:rPr>
              <a:t>	705 </a:t>
            </a:r>
            <a:r>
              <a:rPr lang="en-US" sz="3700" b="1" dirty="0">
                <a:solidFill>
                  <a:schemeClr val="bg1"/>
                </a:solidFill>
              </a:rPr>
              <a:t>	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upload.wikimedia.org/wikipedia/commons/thumb/e/eb/Shamshi-Adad_V-1.jpg/1200px-Shamshi-Adad_V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3" y="1182511"/>
            <a:ext cx="1115277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357" y="228600"/>
            <a:ext cx="9027429" cy="800197"/>
          </a:xfrm>
          <a:prstGeom prst="rect">
            <a:avLst/>
          </a:prstGeom>
          <a:solidFill>
            <a:srgbClr val="002060"/>
          </a:solidFill>
        </p:spPr>
        <p:txBody>
          <a:bodyPr wrap="none" lIns="121899" tIns="60949" rIns="121899" bIns="60949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Pul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4400" b="1" dirty="0" smtClean="0">
                <a:solidFill>
                  <a:srgbClr val="FFFF00"/>
                </a:solidFill>
                <a:latin typeface="+mn-ea"/>
              </a:rPr>
              <a:t>普勒</a:t>
            </a:r>
            <a:r>
              <a:rPr lang="zh-TW" alt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</a:rPr>
              <a:t>= </a:t>
            </a:r>
            <a:r>
              <a:rPr lang="en-US" sz="4400" b="1" dirty="0" err="1">
                <a:solidFill>
                  <a:srgbClr val="FFFF00"/>
                </a:solidFill>
              </a:rPr>
              <a:t>Ashur-dan</a:t>
            </a:r>
            <a:r>
              <a:rPr lang="en-US" sz="4400" b="1" dirty="0">
                <a:solidFill>
                  <a:srgbClr val="FFFF00"/>
                </a:solidFill>
              </a:rPr>
              <a:t> III (773-755 BC) </a:t>
            </a:r>
          </a:p>
        </p:txBody>
      </p:sp>
    </p:spTree>
    <p:extLst>
      <p:ext uri="{BB962C8B-B14F-4D97-AF65-F5344CB8AC3E}">
        <p14:creationId xmlns:p14="http://schemas.microsoft.com/office/powerpoint/2010/main" val="6717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gnette.wikia.nocookie.net/biblestudy/images/2/22/Ashur-danIII.jpg/revision/latest/scale-to-width-down/310?cb=20160716195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2228427"/>
            <a:ext cx="4060266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hur-dan 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33867"/>
            <a:ext cx="5010055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3145" y="152400"/>
            <a:ext cx="3568267" cy="1969748"/>
          </a:xfrm>
          <a:prstGeom prst="rect">
            <a:avLst/>
          </a:prstGeom>
          <a:solidFill>
            <a:srgbClr val="002060"/>
          </a:solidFill>
        </p:spPr>
        <p:txBody>
          <a:bodyPr wrap="square" lIns="121899" tIns="60949" rIns="121899" bIns="60949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       </a:t>
            </a:r>
            <a:r>
              <a:rPr lang="en-US" sz="4400" b="1" dirty="0" err="1" smtClean="0">
                <a:solidFill>
                  <a:srgbClr val="FFFF00"/>
                </a:solidFill>
              </a:rPr>
              <a:t>Pul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=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4400" b="1" dirty="0" err="1" smtClean="0">
                <a:solidFill>
                  <a:srgbClr val="FFFF00"/>
                </a:solidFill>
              </a:rPr>
              <a:t>Ashur-dan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III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(</a:t>
            </a:r>
            <a:r>
              <a:rPr lang="en-US" sz="3200" b="1" dirty="0">
                <a:solidFill>
                  <a:srgbClr val="FFFF00"/>
                </a:solidFill>
              </a:rPr>
              <a:t>773-755 BC)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7690" y="2545103"/>
            <a:ext cx="260994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2 Kings 15:19 </a:t>
            </a:r>
            <a:endParaRPr lang="en-US" sz="3200" b="1" u="sng" dirty="0" smtClean="0"/>
          </a:p>
          <a:p>
            <a:endParaRPr lang="en-US" altLang="zh-TW" sz="1600" b="1" dirty="0" smtClean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亞</a:t>
            </a:r>
            <a:r>
              <a:rPr lang="zh-TW" altLang="en-US" sz="2800" b="1" dirty="0">
                <a:solidFill>
                  <a:srgbClr val="FF0000"/>
                </a:solidFill>
              </a:rPr>
              <a:t>述王普勒</a:t>
            </a:r>
            <a:r>
              <a:rPr lang="zh-TW" altLang="en-US" sz="2800" b="1" dirty="0"/>
              <a:t>來攻擊以色列國，米拿現給他一千他連得銀子，請普勒幫助他堅定國位。 </a:t>
            </a:r>
            <a:endParaRPr lang="en-US" altLang="zh-TW" sz="2800" b="1" dirty="0" smtClean="0"/>
          </a:p>
          <a:p>
            <a:r>
              <a:rPr lang="en-US" sz="2800" b="1" dirty="0"/>
              <a:t> </a:t>
            </a:r>
            <a:r>
              <a:rPr lang="en-US" sz="2400" dirty="0" smtClean="0"/>
              <a:t>(</a:t>
            </a:r>
            <a:r>
              <a:rPr lang="en-US" sz="2400" b="1" dirty="0">
                <a:solidFill>
                  <a:srgbClr val="FF0000"/>
                </a:solidFill>
              </a:rPr>
              <a:t>755 BC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195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assyri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" y="28222"/>
            <a:ext cx="9438032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02268" y="2426003"/>
            <a:ext cx="2511944" cy="34009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Assyrian Empire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Around</a:t>
            </a: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715 BC</a:t>
            </a:r>
            <a:endParaRPr lang="en-US" altLang="zh-TW" sz="11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1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About 40 Years 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after Jonah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77621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2800" b="1" dirty="0" smtClean="0">
                <a:latin typeface="+mn-ea"/>
              </a:rPr>
              <a:t>              </a:t>
            </a:r>
            <a:r>
              <a:rPr lang="ko-KR" altLang="en-US" sz="3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論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人與神的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CN" altLang="en-US" sz="3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返回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Jonah 3</a:t>
            </a:r>
            <a:r>
              <a:rPr lang="en-US" sz="2800" b="1" dirty="0" smtClean="0">
                <a:solidFill>
                  <a:srgbClr val="FF0000"/>
                </a:solidFill>
              </a:rPr>
              <a:t>:8-9.   </a:t>
            </a:r>
            <a:r>
              <a:rPr lang="x-none" sz="2800" b="1" smtClean="0">
                <a:solidFill>
                  <a:schemeClr val="bg1"/>
                </a:solidFill>
              </a:rPr>
              <a:t>8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人</a:t>
            </a:r>
            <a:r>
              <a:rPr lang="zh-TW" altLang="en-US" sz="2800" b="1" dirty="0">
                <a:solidFill>
                  <a:schemeClr val="bg1"/>
                </a:solidFill>
              </a:rPr>
              <a:t>與牲畜都當披上麻布；人要切切求告神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               各人</a:t>
            </a:r>
            <a:r>
              <a:rPr lang="zh-TW" altLang="en-US" sz="2800" b="1" u="sng" dirty="0" smtClean="0">
                <a:solidFill>
                  <a:srgbClr val="FFFF00"/>
                </a:solidFill>
              </a:rPr>
              <a:t>回頭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וְיָשֻׁבו</a:t>
            </a:r>
            <a:r>
              <a:rPr lang="he-IL" sz="2800" dirty="0" smtClean="0"/>
              <a:t>ּ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離</a:t>
            </a:r>
            <a:r>
              <a:rPr lang="zh-TW" altLang="en-US" sz="2800" b="1" dirty="0">
                <a:solidFill>
                  <a:schemeClr val="bg1"/>
                </a:solidFill>
              </a:rPr>
              <a:t>開所行的惡道，丟棄手中的強暴</a:t>
            </a:r>
            <a:r>
              <a:rPr lang="en-US" sz="2800" b="1" dirty="0" smtClean="0">
                <a:solidFill>
                  <a:schemeClr val="bg1"/>
                </a:solidFill>
              </a:rPr>
              <a:t>. 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</a:t>
            </a:r>
            <a:r>
              <a:rPr lang="x-none" sz="2800" b="1" smtClean="0">
                <a:solidFill>
                  <a:schemeClr val="bg1"/>
                </a:solidFill>
              </a:rPr>
              <a:t>9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或</a:t>
            </a:r>
            <a:r>
              <a:rPr lang="zh-TW" altLang="en-US" sz="2800" b="1" dirty="0">
                <a:solidFill>
                  <a:schemeClr val="bg1"/>
                </a:solidFill>
              </a:rPr>
              <a:t>者神</a:t>
            </a:r>
            <a:r>
              <a:rPr lang="zh-TW" altLang="en-US" sz="2800" b="1" u="sng" dirty="0">
                <a:solidFill>
                  <a:srgbClr val="FFFF00"/>
                </a:solidFill>
              </a:rPr>
              <a:t>轉意後</a:t>
            </a:r>
            <a:r>
              <a:rPr lang="zh-TW" altLang="en-US" sz="2800" b="1" u="sng" dirty="0" smtClean="0">
                <a:solidFill>
                  <a:srgbClr val="FFFF00"/>
                </a:solidFill>
              </a:rPr>
              <a:t>悔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he-IL" sz="2800" dirty="0">
                <a:solidFill>
                  <a:srgbClr val="FFFF00"/>
                </a:solidFill>
              </a:rPr>
              <a:t>וְשָׁב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he-IL" sz="2800" dirty="0">
                <a:solidFill>
                  <a:srgbClr val="FFFF00"/>
                </a:solidFill>
              </a:rPr>
              <a:t>יָשׁוּב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不</a:t>
            </a:r>
            <a:r>
              <a:rPr lang="zh-TW" altLang="en-US" sz="2800" b="1" dirty="0">
                <a:solidFill>
                  <a:schemeClr val="bg1"/>
                </a:solidFill>
              </a:rPr>
              <a:t>發烈怒，使我們不至滅亡，也未可知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 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            </a:t>
            </a:r>
            <a:r>
              <a:rPr lang="en-US" sz="2600" baseline="30000" dirty="0" smtClean="0">
                <a:solidFill>
                  <a:srgbClr val="FFFF00"/>
                </a:solidFill>
              </a:rPr>
              <a:t>ESV </a:t>
            </a:r>
            <a:r>
              <a:rPr lang="en-US" sz="2600" b="1" dirty="0">
                <a:solidFill>
                  <a:srgbClr val="FFFF00"/>
                </a:solidFill>
              </a:rPr>
              <a:t>Jonah 3:8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…….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Let everyone </a:t>
            </a:r>
            <a:r>
              <a:rPr lang="en-US" sz="2600" b="1" dirty="0">
                <a:solidFill>
                  <a:srgbClr val="FFFF00"/>
                </a:solidFill>
              </a:rPr>
              <a:t>turn</a:t>
            </a:r>
            <a:r>
              <a:rPr lang="en-US" sz="2600" dirty="0">
                <a:solidFill>
                  <a:schemeClr val="bg1"/>
                </a:solidFill>
              </a:rPr>
              <a:t> from his evil way and from the violence that is in his </a:t>
            </a:r>
            <a:r>
              <a:rPr lang="en-US" sz="2600" dirty="0" smtClean="0">
                <a:solidFill>
                  <a:schemeClr val="bg1"/>
                </a:solidFill>
              </a:rPr>
              <a:t>hands. </a:t>
            </a:r>
            <a:r>
              <a:rPr lang="en-US" sz="2600" b="1" dirty="0" smtClean="0">
                <a:solidFill>
                  <a:srgbClr val="FFFF00"/>
                </a:solidFill>
              </a:rPr>
              <a:t>3:9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Who knows? God may </a:t>
            </a:r>
            <a:r>
              <a:rPr lang="en-US" sz="2600" b="1" dirty="0">
                <a:solidFill>
                  <a:srgbClr val="FFFF00"/>
                </a:solidFill>
              </a:rPr>
              <a:t>turn</a:t>
            </a:r>
            <a:r>
              <a:rPr lang="en-US" sz="2600" dirty="0">
                <a:solidFill>
                  <a:schemeClr val="bg1"/>
                </a:solidFill>
              </a:rPr>
              <a:t> and relent and </a:t>
            </a:r>
            <a:r>
              <a:rPr lang="en-US" sz="2600" b="1" dirty="0">
                <a:solidFill>
                  <a:srgbClr val="FFFF00"/>
                </a:solidFill>
              </a:rPr>
              <a:t>turn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from his fierce anger, so that we may not perish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*</a:t>
            </a:r>
            <a:r>
              <a:rPr lang="en-US" dirty="0">
                <a:solidFill>
                  <a:schemeClr val="bg1"/>
                </a:solidFill>
              </a:rPr>
              <a:t>The same verb</a:t>
            </a:r>
            <a:r>
              <a:rPr lang="he-IL" sz="2800" dirty="0">
                <a:solidFill>
                  <a:srgbClr val="FFFF00"/>
                </a:solidFill>
              </a:rPr>
              <a:t>שׁוב</a:t>
            </a:r>
            <a:r>
              <a:rPr lang="he-I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b="1" i="1" dirty="0" err="1">
                <a:solidFill>
                  <a:srgbClr val="FFFF00"/>
                </a:solidFill>
              </a:rPr>
              <a:t>shuv</a:t>
            </a:r>
            <a:r>
              <a:rPr lang="en-US" b="1" dirty="0">
                <a:solidFill>
                  <a:srgbClr val="FFFF00"/>
                </a:solidFill>
              </a:rPr>
              <a:t> = turn, </a:t>
            </a:r>
            <a:r>
              <a:rPr lang="en-US" b="1" dirty="0" smtClean="0">
                <a:solidFill>
                  <a:srgbClr val="FFFF00"/>
                </a:solidFill>
              </a:rPr>
              <a:t>return, repent</a:t>
            </a:r>
            <a:r>
              <a:rPr lang="en-US" dirty="0">
                <a:solidFill>
                  <a:schemeClr val="bg1"/>
                </a:solidFill>
              </a:rPr>
              <a:t>), which is applied to </a:t>
            </a:r>
            <a:r>
              <a:rPr lang="en-US" dirty="0">
                <a:solidFill>
                  <a:srgbClr val="FFFF00"/>
                </a:solidFill>
              </a:rPr>
              <a:t>man (verse 8)</a:t>
            </a:r>
            <a:r>
              <a:rPr lang="en-US" dirty="0">
                <a:solidFill>
                  <a:schemeClr val="bg1"/>
                </a:solidFill>
              </a:rPr>
              <a:t>, is </a:t>
            </a:r>
            <a:r>
              <a:rPr lang="en-US" dirty="0" smtClean="0">
                <a:solidFill>
                  <a:schemeClr val="bg1"/>
                </a:solidFill>
              </a:rPr>
              <a:t>also applied twice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God (verse 9)</a:t>
            </a:r>
            <a:r>
              <a:rPr lang="en-US" dirty="0" smtClean="0">
                <a:solidFill>
                  <a:schemeClr val="bg1"/>
                </a:solidFill>
              </a:rPr>
              <a:t>. They </a:t>
            </a:r>
            <a:r>
              <a:rPr lang="en-US" dirty="0">
                <a:solidFill>
                  <a:schemeClr val="bg1"/>
                </a:solidFill>
              </a:rPr>
              <a:t>expect that their change can also bring the change in God’s side. See also </a:t>
            </a:r>
            <a:r>
              <a:rPr lang="en-US" b="1" u="sng" dirty="0">
                <a:solidFill>
                  <a:srgbClr val="FFFF00"/>
                </a:solidFill>
              </a:rPr>
              <a:t>Malachi </a:t>
            </a:r>
            <a:r>
              <a:rPr lang="en-US" b="1" u="sng" dirty="0" smtClean="0">
                <a:solidFill>
                  <a:srgbClr val="FFFF00"/>
                </a:solidFill>
              </a:rPr>
              <a:t>3:7 </a:t>
            </a:r>
            <a:r>
              <a:rPr lang="en-US" baseline="30000" dirty="0" smtClean="0">
                <a:solidFill>
                  <a:schemeClr val="bg1"/>
                </a:solidFill>
              </a:rPr>
              <a:t>NKJ </a:t>
            </a:r>
            <a:r>
              <a:rPr lang="en-US" dirty="0">
                <a:solidFill>
                  <a:schemeClr val="bg1"/>
                </a:solidFill>
              </a:rPr>
              <a:t>Yet from the days of your fathers You have gone away from My ordinances And have not kept </a:t>
            </a:r>
            <a:r>
              <a:rPr lang="en-US" i="1" dirty="0">
                <a:solidFill>
                  <a:schemeClr val="bg1"/>
                </a:solidFill>
              </a:rPr>
              <a:t>them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rgbClr val="FFFF00"/>
                </a:solidFill>
              </a:rPr>
              <a:t>Return to Me, and I will return to you</a:t>
            </a:r>
            <a:r>
              <a:rPr lang="en-US" dirty="0">
                <a:solidFill>
                  <a:schemeClr val="bg1"/>
                </a:solidFill>
              </a:rPr>
              <a:t>," Says the LORD of hosts. "But you </a:t>
            </a:r>
            <a:r>
              <a:rPr lang="en-US" dirty="0" err="1">
                <a:solidFill>
                  <a:schemeClr val="bg1"/>
                </a:solidFill>
              </a:rPr>
              <a:t>said,`In</a:t>
            </a:r>
            <a:r>
              <a:rPr lang="en-US" dirty="0">
                <a:solidFill>
                  <a:schemeClr val="bg1"/>
                </a:solidFill>
              </a:rPr>
              <a:t> what way shall we </a:t>
            </a:r>
            <a:r>
              <a:rPr lang="en-US" b="1" dirty="0">
                <a:solidFill>
                  <a:srgbClr val="FFFF00"/>
                </a:solidFill>
              </a:rPr>
              <a:t>return</a:t>
            </a:r>
            <a:r>
              <a:rPr lang="en-US" dirty="0">
                <a:solidFill>
                  <a:schemeClr val="bg1"/>
                </a:solidFill>
              </a:rPr>
              <a:t>?' 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zh-TW" altLang="en-US" dirty="0" smtClean="0">
                <a:solidFill>
                  <a:schemeClr val="bg1"/>
                </a:solidFill>
              </a:rPr>
              <a:t>萬</a:t>
            </a:r>
            <a:r>
              <a:rPr lang="zh-TW" altLang="en-US" dirty="0">
                <a:solidFill>
                  <a:schemeClr val="bg1"/>
                </a:solidFill>
              </a:rPr>
              <a:t>軍之耶和華說：從你們列祖的日子以來，你們常常偏離我的典章而不遵守。現在</a:t>
            </a:r>
            <a:r>
              <a:rPr lang="zh-TW" altLang="en-US" b="1" dirty="0">
                <a:solidFill>
                  <a:srgbClr val="FFFF00"/>
                </a:solidFill>
              </a:rPr>
              <a:t>你們要轉向我</a:t>
            </a:r>
            <a:r>
              <a:rPr lang="zh-TW" altLang="en-US" dirty="0">
                <a:solidFill>
                  <a:schemeClr val="bg1"/>
                </a:solidFill>
              </a:rPr>
              <a:t>，</a:t>
            </a:r>
            <a:r>
              <a:rPr lang="zh-TW" altLang="en-US" b="1" dirty="0">
                <a:solidFill>
                  <a:srgbClr val="FFFF00"/>
                </a:solidFill>
              </a:rPr>
              <a:t>我就轉向你們</a:t>
            </a:r>
            <a:r>
              <a:rPr lang="zh-TW" altLang="en-US" dirty="0">
                <a:solidFill>
                  <a:schemeClr val="bg1"/>
                </a:solidFill>
              </a:rPr>
              <a:t>。你們卻問說：</a:t>
            </a:r>
            <a:r>
              <a:rPr lang="en-US" altLang="zh-TW" dirty="0">
                <a:solidFill>
                  <a:schemeClr val="bg1"/>
                </a:solidFill>
              </a:rPr>
              <a:t>『</a:t>
            </a:r>
            <a:r>
              <a:rPr lang="zh-TW" altLang="en-US" dirty="0">
                <a:solidFill>
                  <a:schemeClr val="bg1"/>
                </a:solidFill>
              </a:rPr>
              <a:t>我們如何才是</a:t>
            </a:r>
            <a:r>
              <a:rPr lang="zh-TW" altLang="en-US" b="1" dirty="0">
                <a:solidFill>
                  <a:srgbClr val="FFFF00"/>
                </a:solidFill>
              </a:rPr>
              <a:t>轉向</a:t>
            </a:r>
            <a:r>
              <a:rPr lang="zh-TW" altLang="en-US" dirty="0">
                <a:solidFill>
                  <a:schemeClr val="bg1"/>
                </a:solidFill>
              </a:rPr>
              <a:t>呢？</a:t>
            </a:r>
            <a:r>
              <a:rPr lang="en-US" altLang="zh-TW" dirty="0">
                <a:solidFill>
                  <a:schemeClr val="bg1"/>
                </a:solidFill>
              </a:rPr>
              <a:t>』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76082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看到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人們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悔改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神就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轉變意志</a:t>
            </a:r>
            <a:endParaRPr lang="en-US" altLang="ko-KR" sz="1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0000"/>
                </a:solidFill>
              </a:rPr>
              <a:t>Jonah </a:t>
            </a:r>
            <a:r>
              <a:rPr lang="en-US" sz="2800" b="1" dirty="0" smtClean="0">
                <a:solidFill>
                  <a:srgbClr val="FF0000"/>
                </a:solidFill>
              </a:rPr>
              <a:t>3:10 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於</a:t>
            </a:r>
            <a:r>
              <a:rPr lang="zh-TW" altLang="en-US" sz="2800" b="1" dirty="0">
                <a:solidFill>
                  <a:schemeClr val="bg1"/>
                </a:solidFill>
              </a:rPr>
              <a:t>是神察看他們的行為，見他們</a:t>
            </a:r>
            <a:r>
              <a:rPr lang="zh-TW" altLang="en-US" sz="2800" b="1" u="sng" dirty="0">
                <a:solidFill>
                  <a:srgbClr val="FFFF00"/>
                </a:solidFill>
              </a:rPr>
              <a:t>離開</a:t>
            </a:r>
            <a:r>
              <a:rPr lang="zh-TW" altLang="en-US" sz="2800" b="1" dirty="0">
                <a:solidFill>
                  <a:schemeClr val="bg1"/>
                </a:solidFill>
              </a:rPr>
              <a:t>惡道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he-IL" sz="2800" dirty="0">
                <a:solidFill>
                  <a:srgbClr val="FFFF00"/>
                </a:solidFill>
              </a:rPr>
              <a:t>שָׁבוּ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en-US" altLang="zh-TW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                      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他</a:t>
            </a:r>
            <a:r>
              <a:rPr lang="zh-TW" altLang="en-US" sz="2800" b="1" dirty="0">
                <a:solidFill>
                  <a:schemeClr val="bg1"/>
                </a:solidFill>
              </a:rPr>
              <a:t>就</a:t>
            </a:r>
            <a:r>
              <a:rPr lang="zh-TW" altLang="en-US" sz="2800" b="1" u="sng" dirty="0">
                <a:solidFill>
                  <a:srgbClr val="FFFF00"/>
                </a:solidFill>
              </a:rPr>
              <a:t>後悔</a:t>
            </a:r>
            <a:r>
              <a:rPr lang="zh-TW" altLang="en-US" sz="2800" b="1" dirty="0">
                <a:solidFill>
                  <a:schemeClr val="bg1"/>
                </a:solidFill>
              </a:rPr>
              <a:t>，不把所說的災禍降與他們了。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rgbClr val="FFFF00"/>
                </a:solidFill>
              </a:rPr>
              <a:t>וַיִּנָּחֶם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endParaRPr lang="zh-TW" alt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800" baseline="30000" dirty="0" err="1">
                <a:solidFill>
                  <a:schemeClr val="bg1"/>
                </a:solidFill>
              </a:rPr>
              <a:t>NIV</a:t>
            </a:r>
            <a:r>
              <a:rPr lang="en-US" sz="2800" dirty="0" err="1">
                <a:solidFill>
                  <a:schemeClr val="bg1"/>
                </a:solidFill>
              </a:rPr>
              <a:t>When</a:t>
            </a:r>
            <a:r>
              <a:rPr lang="en-US" sz="2800" dirty="0">
                <a:solidFill>
                  <a:schemeClr val="bg1"/>
                </a:solidFill>
              </a:rPr>
              <a:t> God saw what they did and how </a:t>
            </a:r>
            <a:r>
              <a:rPr lang="en-US" sz="2800" b="1" dirty="0">
                <a:solidFill>
                  <a:srgbClr val="FFFF00"/>
                </a:solidFill>
              </a:rPr>
              <a:t>they turned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3200" dirty="0" smtClean="0">
                <a:solidFill>
                  <a:srgbClr val="FFFF00"/>
                </a:solidFill>
              </a:rPr>
              <a:t>שָׁבוּ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from their evil ways, </a:t>
            </a:r>
            <a:r>
              <a:rPr lang="en-US" sz="2800" b="1" dirty="0">
                <a:solidFill>
                  <a:srgbClr val="FFFF00"/>
                </a:solidFill>
              </a:rPr>
              <a:t>he relented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3200" dirty="0" smtClean="0">
                <a:solidFill>
                  <a:srgbClr val="FFFF00"/>
                </a:solidFill>
              </a:rPr>
              <a:t>וַיִּנָּחֶם</a:t>
            </a:r>
            <a:r>
              <a:rPr lang="en-US" sz="2800" dirty="0" smtClean="0">
                <a:solidFill>
                  <a:schemeClr val="bg1"/>
                </a:solidFill>
              </a:rPr>
              <a:t>)  </a:t>
            </a:r>
            <a:r>
              <a:rPr lang="en-US" sz="2800" dirty="0">
                <a:solidFill>
                  <a:schemeClr val="bg1"/>
                </a:solidFill>
              </a:rPr>
              <a:t>and did not bring on them the destruction he had threatened.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*The </a:t>
            </a:r>
            <a:r>
              <a:rPr lang="en-US" sz="2400" dirty="0">
                <a:solidFill>
                  <a:schemeClr val="bg1"/>
                </a:solidFill>
              </a:rPr>
              <a:t>Hebrew </a:t>
            </a:r>
            <a:r>
              <a:rPr lang="he-IL" sz="2800" dirty="0">
                <a:solidFill>
                  <a:srgbClr val="FFFF00"/>
                </a:solidFill>
              </a:rPr>
              <a:t>נִחָם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simply </a:t>
            </a:r>
            <a:r>
              <a:rPr lang="en-US" sz="2400" dirty="0">
                <a:solidFill>
                  <a:schemeClr val="bg1"/>
                </a:solidFill>
              </a:rPr>
              <a:t>means ‘</a:t>
            </a:r>
            <a:r>
              <a:rPr lang="en-US" sz="2400" b="1" i="1" dirty="0">
                <a:solidFill>
                  <a:srgbClr val="FFFF00"/>
                </a:solidFill>
              </a:rPr>
              <a:t>to change the mind</a:t>
            </a:r>
            <a:r>
              <a:rPr lang="en-US" sz="2400" i="1" dirty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bg1"/>
                </a:solidFill>
              </a:rPr>
              <a:t>’ or ‘</a:t>
            </a:r>
            <a:r>
              <a:rPr lang="en-US" sz="2400" b="1" i="1" dirty="0">
                <a:solidFill>
                  <a:srgbClr val="FFFF00"/>
                </a:solidFill>
              </a:rPr>
              <a:t>to change the plan</a:t>
            </a:r>
            <a:r>
              <a:rPr lang="en-US" sz="2400" dirty="0">
                <a:solidFill>
                  <a:schemeClr val="bg1"/>
                </a:solidFill>
              </a:rPr>
              <a:t>.’ </a:t>
            </a:r>
            <a:r>
              <a:rPr lang="en-US" sz="2400" dirty="0" smtClean="0">
                <a:solidFill>
                  <a:schemeClr val="bg1"/>
                </a:solidFill>
              </a:rPr>
              <a:t>  See </a:t>
            </a:r>
            <a:r>
              <a:rPr lang="en-US" sz="2400" dirty="0">
                <a:solidFill>
                  <a:schemeClr val="bg1"/>
                </a:solidFill>
              </a:rPr>
              <a:t>also </a:t>
            </a:r>
            <a:r>
              <a:rPr lang="en-US" sz="2400" b="1" dirty="0">
                <a:solidFill>
                  <a:srgbClr val="FFFF00"/>
                </a:solidFill>
              </a:rPr>
              <a:t>Jonah </a:t>
            </a:r>
            <a:r>
              <a:rPr lang="en-US" sz="2400" b="1" dirty="0" smtClean="0">
                <a:solidFill>
                  <a:srgbClr val="FFFF00"/>
                </a:solidFill>
              </a:rPr>
              <a:t>4:2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(………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我</a:t>
            </a:r>
            <a:r>
              <a:rPr lang="zh-TW" altLang="en-US" sz="2400" b="1" dirty="0">
                <a:solidFill>
                  <a:schemeClr val="bg1"/>
                </a:solidFill>
              </a:rPr>
              <a:t>知道你是有恩典、有憐憫的神、不輕易發怒、有豐盛的慈愛、並且</a:t>
            </a:r>
            <a:r>
              <a:rPr lang="zh-TW" altLang="en-US" sz="2400" b="1" u="sng" dirty="0">
                <a:solidFill>
                  <a:srgbClr val="FFFF00"/>
                </a:solidFill>
              </a:rPr>
              <a:t>後悔</a:t>
            </a:r>
            <a:r>
              <a:rPr lang="zh-TW" altLang="en-US" sz="2400" b="1" dirty="0">
                <a:solidFill>
                  <a:schemeClr val="bg1"/>
                </a:solidFill>
              </a:rPr>
              <a:t>不降所說的災．所以我急速逃往他施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去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200" b="1" dirty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  <a:p>
            <a:endParaRPr lang="en-US" sz="1200" b="1" dirty="0">
              <a:latin typeface="+mn-ea"/>
            </a:endParaRPr>
          </a:p>
          <a:p>
            <a:endParaRPr lang="en-US" sz="12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7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7992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先知約拿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的順服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帶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來的巨大後果</a:t>
            </a:r>
            <a:endParaRPr lang="en-US" altLang="ko-KR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J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onah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1-3.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800" b="1" dirty="0">
                <a:solidFill>
                  <a:srgbClr val="FFFF00"/>
                </a:solidFill>
              </a:rPr>
              <a:t>耶和華的話二次</a:t>
            </a:r>
            <a:r>
              <a:rPr lang="zh-TW" altLang="en-US" sz="2800" b="1" dirty="0">
                <a:solidFill>
                  <a:schemeClr val="bg1"/>
                </a:solidFill>
              </a:rPr>
              <a:t>臨到約拿說：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800" b="1" dirty="0">
                <a:solidFill>
                  <a:schemeClr val="bg1"/>
                </a:solidFill>
              </a:rPr>
              <a:t>「你起來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！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往</a:t>
            </a:r>
            <a:r>
              <a:rPr lang="zh-TW" altLang="en-US" sz="2800" b="1" dirty="0">
                <a:solidFill>
                  <a:srgbClr val="FFFF00"/>
                </a:solidFill>
              </a:rPr>
              <a:t>尼尼微大城去，向其中的居民宣告我所吩咐你的話</a:t>
            </a:r>
            <a:r>
              <a:rPr lang="zh-TW" altLang="en-US" sz="2800" b="1" dirty="0">
                <a:solidFill>
                  <a:schemeClr val="bg1"/>
                </a:solidFill>
              </a:rPr>
              <a:t>。」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800" b="1" dirty="0">
                <a:solidFill>
                  <a:schemeClr val="bg1"/>
                </a:solidFill>
              </a:rPr>
              <a:t>約拿便照耶和華的話起來，</a:t>
            </a:r>
            <a:r>
              <a:rPr lang="zh-TW" altLang="en-US" sz="2800" b="1" dirty="0">
                <a:solidFill>
                  <a:srgbClr val="FFFF00"/>
                </a:solidFill>
              </a:rPr>
              <a:t>往尼尼微去</a:t>
            </a:r>
            <a:r>
              <a:rPr lang="zh-TW" altLang="en-US" sz="2800" b="1" dirty="0">
                <a:solidFill>
                  <a:schemeClr val="bg1"/>
                </a:solidFill>
              </a:rPr>
              <a:t>。這尼尼微是極大的城，有三日的路程。 </a:t>
            </a: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</a:t>
            </a:r>
            <a:r>
              <a:rPr lang="en-US" sz="2000" b="1" dirty="0">
                <a:solidFill>
                  <a:schemeClr val="bg1"/>
                </a:solidFill>
              </a:rPr>
              <a:t>*</a:t>
            </a:r>
            <a:r>
              <a:rPr lang="en-US" altLang="ko-KR" sz="3200" b="1" dirty="0">
                <a:solidFill>
                  <a:srgbClr val="FF0000"/>
                </a:solidFill>
              </a:rPr>
              <a:t>Romans </a:t>
            </a:r>
            <a:r>
              <a:rPr lang="en-US" sz="3200" b="1" dirty="0">
                <a:solidFill>
                  <a:srgbClr val="FF0000"/>
                </a:solidFill>
              </a:rPr>
              <a:t>11:11-12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11 </a:t>
            </a:r>
            <a:r>
              <a:rPr lang="zh-TW" altLang="en-US" sz="2800" b="1" dirty="0">
                <a:solidFill>
                  <a:schemeClr val="bg1"/>
                </a:solidFill>
              </a:rPr>
              <a:t>我且說、他們失腳是要他們跌倒麼．斷乎不是．</a:t>
            </a:r>
            <a:r>
              <a:rPr lang="zh-TW" altLang="en-US" sz="2800" b="1" dirty="0">
                <a:solidFill>
                  <a:srgbClr val="FFFF00"/>
                </a:solidFill>
              </a:rPr>
              <a:t>反倒因他們的過失、救恩便臨到外邦人</a:t>
            </a:r>
            <a:r>
              <a:rPr lang="zh-TW" altLang="en-US" sz="2800" b="1" dirty="0">
                <a:solidFill>
                  <a:schemeClr val="bg1"/>
                </a:solidFill>
              </a:rPr>
              <a:t>、要激動他們發憤。 </a:t>
            </a:r>
            <a:r>
              <a:rPr lang="en-US" sz="2800" b="1" dirty="0">
                <a:solidFill>
                  <a:schemeClr val="bg1"/>
                </a:solidFill>
              </a:rPr>
              <a:t>12 </a:t>
            </a:r>
            <a:r>
              <a:rPr lang="zh-TW" altLang="en-US" sz="2800" b="1" dirty="0">
                <a:solidFill>
                  <a:srgbClr val="FFFF00"/>
                </a:solidFill>
              </a:rPr>
              <a:t>若他們的過失、為天下的富足、他們的缺乏、為外邦人的富足．何況他們的豐滿呢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         </a:t>
            </a:r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-(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11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節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神</a:t>
            </a:r>
            <a:r>
              <a:rPr lang="zh-CN" altLang="en-US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善用</a:t>
            </a:r>
            <a:r>
              <a:rPr lang="zh-TW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約拿</a:t>
            </a:r>
            <a:r>
              <a:rPr lang="en-US" altLang="zh-TW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以色列</a:t>
            </a:r>
            <a:r>
              <a:rPr lang="en-US" altLang="zh-CN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/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猶太人</a:t>
            </a:r>
            <a:r>
              <a:rPr lang="en-US" altLang="zh-TW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)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不順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服</a:t>
            </a:r>
            <a:endParaRPr lang="en-US" altLang="ko-KR" sz="2400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   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      </a:t>
            </a:r>
            <a:r>
              <a:rPr lang="en-US" altLang="ko-KR" sz="2400" b="1" dirty="0">
                <a:solidFill>
                  <a:srgbClr val="FFFF00"/>
                </a:solidFill>
                <a:latin typeface="+mn-ea"/>
              </a:rPr>
              <a:t>-(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12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節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神</a:t>
            </a:r>
            <a:r>
              <a:rPr lang="zh-CN" altLang="en-US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更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善</a:t>
            </a:r>
            <a:r>
              <a:rPr lang="zh-CN" altLang="en-US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用</a:t>
            </a:r>
            <a:r>
              <a:rPr lang="zh-TW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約拿</a:t>
            </a:r>
            <a:r>
              <a:rPr lang="en-US" altLang="zh-TW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en-US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以色列</a:t>
            </a:r>
            <a:r>
              <a:rPr lang="en-US" altLang="zh-CN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/</a:t>
            </a:r>
            <a:r>
              <a:rPr lang="zh-CN" altLang="en-US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猶太人</a:t>
            </a:r>
            <a:r>
              <a:rPr lang="en-US" altLang="zh-TW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)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的順服</a:t>
            </a:r>
            <a:endParaRPr lang="en-US" altLang="ko-KR" sz="2400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latin typeface="+mn-ea"/>
              </a:rPr>
              <a:t>                   *</a:t>
            </a:r>
            <a:r>
              <a:rPr lang="zh-CN" altLang="en-US" sz="24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順</a:t>
            </a:r>
            <a:r>
              <a:rPr lang="zh-CN" altLang="en-US" sz="24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服</a:t>
            </a:r>
            <a:r>
              <a:rPr lang="en-US" altLang="ko-KR" sz="2400" b="1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打</a:t>
            </a:r>
            <a:r>
              <a:rPr lang="zh-TW" altLang="en-US" sz="2400" b="1" dirty="0">
                <a:solidFill>
                  <a:srgbClr val="FF0000"/>
                </a:solidFill>
              </a:rPr>
              <a:t>開悔改之門的鑰匙</a:t>
            </a:r>
            <a:endParaRPr lang="en-US" sz="1000" b="1" dirty="0" smtClean="0">
              <a:solidFill>
                <a:srgbClr val="FF0000"/>
              </a:solidFill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919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2413" y="141288"/>
            <a:ext cx="8077200" cy="2462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SimSun" pitchFamily="2" charset="-122"/>
              </a:rPr>
              <a:t>      民數記</a:t>
            </a:r>
            <a:r>
              <a:rPr lang="ko-KR" altLang="en-US" sz="3600" b="1" dirty="0">
                <a:latin typeface="PMingLiU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願耶和華賜福給你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保護你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願耶和華使他的臉光照你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賜恩給你</a:t>
            </a:r>
            <a:r>
              <a:rPr lang="en-US" altLang="zh-CN" sz="3400" b="1" dirty="0">
                <a:solidFill>
                  <a:srgbClr val="FF0000"/>
                </a:solidFill>
                <a:latin typeface="SimSun" pitchFamily="2" charset="-122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SimSun" pitchFamily="2" charset="-122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願耶和華向你仰臉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賜你平安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4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4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9147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800" b="1" baseline="30000" dirty="0" smtClean="0">
              <a:latin typeface="+mn-ea"/>
            </a:endParaRPr>
          </a:p>
          <a:p>
            <a:endParaRPr lang="en-US" sz="2800" b="1" baseline="30000" dirty="0" smtClean="0">
              <a:latin typeface="+mn-ea"/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神第二次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指示，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先知約拿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的順服</a:t>
            </a:r>
            <a:endParaRPr lang="en-US" altLang="ko-KR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J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onah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1-3.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800" b="1" dirty="0">
                <a:solidFill>
                  <a:srgbClr val="FFFF00"/>
                </a:solidFill>
              </a:rPr>
              <a:t>耶和華的話二次</a:t>
            </a:r>
            <a:r>
              <a:rPr lang="zh-TW" altLang="en-US" sz="2800" b="1" dirty="0">
                <a:solidFill>
                  <a:schemeClr val="bg1"/>
                </a:solidFill>
              </a:rPr>
              <a:t>臨到約拿說：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2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800" b="1" dirty="0">
                <a:solidFill>
                  <a:schemeClr val="bg1"/>
                </a:solidFill>
              </a:rPr>
              <a:t>「你起來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！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往</a:t>
            </a:r>
            <a:r>
              <a:rPr lang="zh-TW" altLang="en-US" sz="2800" b="1" dirty="0">
                <a:solidFill>
                  <a:srgbClr val="FFFF00"/>
                </a:solidFill>
              </a:rPr>
              <a:t>尼尼微大城去，向其中的居民宣告我所吩咐你的話</a:t>
            </a:r>
            <a:r>
              <a:rPr lang="zh-TW" altLang="en-US" sz="2800" b="1" dirty="0">
                <a:solidFill>
                  <a:schemeClr val="bg1"/>
                </a:solidFill>
              </a:rPr>
              <a:t>。」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3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800" b="1" dirty="0">
                <a:solidFill>
                  <a:schemeClr val="bg1"/>
                </a:solidFill>
              </a:rPr>
              <a:t>約拿便照耶和華的話起來，</a:t>
            </a:r>
            <a:r>
              <a:rPr lang="zh-TW" altLang="en-US" sz="2800" b="1" dirty="0">
                <a:solidFill>
                  <a:srgbClr val="FFFF00"/>
                </a:solidFill>
              </a:rPr>
              <a:t>往尼尼微去</a:t>
            </a:r>
            <a:r>
              <a:rPr lang="zh-TW" altLang="en-US" sz="2800" b="1" dirty="0">
                <a:solidFill>
                  <a:schemeClr val="bg1"/>
                </a:solidFill>
              </a:rPr>
              <a:t>。這尼尼微是極大的城，有三日的路程。 </a:t>
            </a: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   -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神的第一次指示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</a:p>
          <a:p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 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Jonah </a:t>
            </a:r>
            <a:r>
              <a:rPr lang="en-US" sz="2600" b="1" dirty="0" smtClean="0">
                <a:solidFill>
                  <a:srgbClr val="FF0000"/>
                </a:solidFill>
              </a:rPr>
              <a:t>1:2 </a:t>
            </a:r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你</a:t>
            </a:r>
            <a:r>
              <a:rPr lang="zh-TW" altLang="en-US" sz="2400" b="1" dirty="0">
                <a:solidFill>
                  <a:schemeClr val="bg1"/>
                </a:solidFill>
              </a:rPr>
              <a:t>起來往</a:t>
            </a:r>
            <a:r>
              <a:rPr lang="zh-TW" altLang="en-US" sz="2400" b="1" dirty="0">
                <a:solidFill>
                  <a:srgbClr val="FFFF00"/>
                </a:solidFill>
              </a:rPr>
              <a:t>尼尼微</a:t>
            </a:r>
            <a:r>
              <a:rPr lang="zh-TW" altLang="en-US" sz="2400" b="1" dirty="0">
                <a:solidFill>
                  <a:schemeClr val="bg1"/>
                </a:solidFill>
              </a:rPr>
              <a:t>大城去，向其中的居民呼喊，因為他們的惡達到我面前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。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x-none" sz="1000" b="1" smtClean="0">
                <a:solidFill>
                  <a:schemeClr val="bg1"/>
                </a:solidFill>
              </a:rPr>
              <a:t>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zh-CN" sz="2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zh-CN" sz="2600" b="1" dirty="0" smtClean="0">
                <a:solidFill>
                  <a:srgbClr val="FFFF00"/>
                </a:solidFill>
                <a:latin typeface="+mn-ea"/>
              </a:rPr>
              <a:t>  -</a:t>
            </a:r>
            <a:r>
              <a:rPr lang="zh-TW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約拿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的不</a:t>
            </a:r>
            <a:r>
              <a:rPr lang="zh-CN" altLang="en-US" sz="2800" b="1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順</a:t>
            </a:r>
            <a:r>
              <a:rPr lang="zh-CN" altLang="en-US" sz="2800" b="1" dirty="0" smtClean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服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: </a:t>
            </a:r>
          </a:p>
          <a:p>
            <a:r>
              <a:rPr lang="en-US" altLang="ko-KR" sz="2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Jonah </a:t>
            </a:r>
            <a:r>
              <a:rPr lang="en-US" sz="2600" b="1" dirty="0" smtClean="0">
                <a:solidFill>
                  <a:srgbClr val="FF0000"/>
                </a:solidFill>
              </a:rPr>
              <a:t>1:3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約</a:t>
            </a:r>
            <a:r>
              <a:rPr lang="zh-TW" altLang="en-US" sz="2400" b="1" dirty="0">
                <a:solidFill>
                  <a:schemeClr val="bg1"/>
                </a:solidFill>
              </a:rPr>
              <a:t>拿卻起來，逃往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>
                <a:solidFill>
                  <a:schemeClr val="bg1"/>
                </a:solidFill>
              </a:rPr>
              <a:t>去躲避耶和華；下到</a:t>
            </a:r>
            <a:r>
              <a:rPr lang="zh-TW" altLang="en-US" sz="2400" b="1" dirty="0">
                <a:solidFill>
                  <a:srgbClr val="FFFF00"/>
                </a:solidFill>
              </a:rPr>
              <a:t>約帕</a:t>
            </a:r>
            <a:r>
              <a:rPr lang="zh-TW" altLang="en-US" sz="2400" b="1" dirty="0">
                <a:solidFill>
                  <a:schemeClr val="bg1"/>
                </a:solidFill>
              </a:rPr>
              <a:t>，遇見一隻船，要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去</a:t>
            </a:r>
            <a:r>
              <a:rPr lang="zh-TW" altLang="en-US" sz="2400" b="1" dirty="0">
                <a:solidFill>
                  <a:schemeClr val="bg1"/>
                </a:solidFill>
              </a:rPr>
              <a:t>。他就給了船價，上了船，要與船上的人同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往</a:t>
            </a:r>
            <a:r>
              <a:rPr lang="zh-TW" altLang="en-US" sz="2400" b="1" dirty="0">
                <a:solidFill>
                  <a:srgbClr val="FFFF00"/>
                </a:solidFill>
              </a:rPr>
              <a:t>他施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去</a:t>
            </a:r>
            <a:r>
              <a:rPr lang="zh-TW" altLang="en-US" sz="2400" b="1" dirty="0">
                <a:solidFill>
                  <a:schemeClr val="bg1"/>
                </a:solidFill>
              </a:rPr>
              <a:t>躲避耶和華。 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      </a:t>
            </a:r>
            <a:endParaRPr lang="en-US" altLang="ko-KR" sz="2600" b="1" dirty="0" smtClean="0">
              <a:solidFill>
                <a:schemeClr val="bg1"/>
              </a:solidFill>
            </a:endParaRPr>
          </a:p>
          <a:p>
            <a:endParaRPr lang="en-US" altLang="zh-TW" sz="2400" b="1" dirty="0" smtClean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000" b="1" dirty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23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E SIGNS &amp; SYMBOLS (NINEVEH) | JESUS WAY 4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2377440"/>
            <a:ext cx="4174442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ble Map: Ninev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06551"/>
            <a:ext cx="46634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0412" y="304800"/>
            <a:ext cx="3733800" cy="193899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 is located in the east bank of Tigris River. Nimrod founded the city in the beginning (Genesis 10:8-12). 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6468" y="4603609"/>
            <a:ext cx="5867400" cy="172354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Today, Mosul is located in the west bank of Tigris River in </a:t>
            </a: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Nineveh’s</a:t>
            </a:r>
            <a:r>
              <a:rPr kumimoji="0" lang="en-US" altLang="zh-TW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opposite. Nimrod founded the city in the beginning (Genesis 10:8-12). </a:t>
            </a:r>
            <a:endParaRPr kumimoji="0" lang="en-US" altLang="zh-TW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Book of Jonah 3:3b-10 B) God genuinely cares for all (Jonah 3b-10)  (Part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31045"/>
            <a:ext cx="54409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00+ Holy Land ideas | holy land, israel, pl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950720"/>
            <a:ext cx="6189188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ínive. | Arkeoloji, Tar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870960"/>
            <a:ext cx="43891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42012" y="145956"/>
            <a:ext cx="3429000" cy="175432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Nineveh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The Great City</a:t>
            </a:r>
            <a:endParaRPr kumimoji="0" lang="en-US" altLang="zh-TW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6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In Ruins</a:t>
            </a:r>
            <a:endParaRPr kumimoji="0" lang="en-US" altLang="zh-TW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o-Assyrian Empi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42180"/>
            <a:ext cx="9445422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02268" y="2295198"/>
            <a:ext cx="2511944" cy="366254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Assyrian Empire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-824 BC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Before </a:t>
            </a:r>
            <a:r>
              <a:rPr lang="en-US" altLang="zh-TW" sz="24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Jonah </a:t>
            </a: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z="2400" b="1" dirty="0" smtClean="0">
              <a:solidFill>
                <a:srgbClr val="FFFF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-671 </a:t>
            </a:r>
            <a:r>
              <a:rPr lang="en-US" altLang="zh-TW" sz="28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BC</a:t>
            </a:r>
            <a:endParaRPr lang="en-US" altLang="zh-TW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After Jonah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9756"/>
            <a:ext cx="12188824" cy="68223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600" b="1" baseline="30000" dirty="0" smtClean="0">
              <a:latin typeface="+mn-ea"/>
            </a:endParaRPr>
          </a:p>
          <a:p>
            <a:endParaRPr lang="en-US" sz="16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拿向尼尼微宣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告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的話</a:t>
            </a:r>
            <a:endParaRPr lang="en-US" altLang="ko-KR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J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onah 3</a:t>
            </a:r>
            <a:r>
              <a:rPr lang="en-US" sz="2800" b="1" dirty="0" smtClean="0">
                <a:solidFill>
                  <a:srgbClr val="FF0000"/>
                </a:solidFill>
              </a:rPr>
              <a:t>:4.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約</a:t>
            </a:r>
            <a:r>
              <a:rPr lang="zh-TW" altLang="en-US" sz="2800" b="1" dirty="0">
                <a:solidFill>
                  <a:schemeClr val="bg1"/>
                </a:solidFill>
              </a:rPr>
              <a:t>拿進城走了一日，宣告說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en-US" altLang="zh-TW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              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「</a:t>
            </a:r>
            <a:r>
              <a:rPr lang="zh-TW" altLang="en-US" sz="2800" b="1" dirty="0">
                <a:solidFill>
                  <a:srgbClr val="FFFF00"/>
                </a:solidFill>
              </a:rPr>
              <a:t>再等四十日，尼尼微必</a:t>
            </a:r>
            <a:r>
              <a:rPr lang="zh-TW" altLang="en-US" sz="2800" b="1" u="sng" dirty="0">
                <a:solidFill>
                  <a:srgbClr val="FFFF00"/>
                </a:solidFill>
              </a:rPr>
              <a:t>傾覆</a:t>
            </a:r>
            <a:r>
              <a:rPr lang="zh-TW" altLang="en-US" sz="2800" b="1" dirty="0">
                <a:solidFill>
                  <a:srgbClr val="FFFF00"/>
                </a:solidFill>
              </a:rPr>
              <a:t>了</a:t>
            </a:r>
            <a:r>
              <a:rPr lang="zh-TW" altLang="en-US" sz="2800" b="1" dirty="0">
                <a:solidFill>
                  <a:schemeClr val="bg1"/>
                </a:solidFill>
              </a:rPr>
              <a:t>！」 </a:t>
            </a:r>
            <a:r>
              <a:rPr lang="en-US" sz="2600" b="1" dirty="0" smtClean="0">
                <a:solidFill>
                  <a:schemeClr val="bg1"/>
                </a:solidFill>
              </a:rPr>
              <a:t>(</a:t>
            </a:r>
            <a:r>
              <a:rPr lang="he-IL" sz="3000" dirty="0">
                <a:solidFill>
                  <a:srgbClr val="FFFF00"/>
                </a:solidFill>
              </a:rPr>
              <a:t>נֶהְפָּכֶת</a:t>
            </a:r>
            <a:r>
              <a:rPr lang="en-US" sz="2600" b="1" dirty="0" smtClean="0">
                <a:solidFill>
                  <a:schemeClr val="bg1"/>
                </a:solidFill>
              </a:rPr>
              <a:t>)</a:t>
            </a:r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       *</a:t>
            </a:r>
            <a:r>
              <a:rPr lang="zh-TW" altLang="en-US" sz="2400" dirty="0" smtClean="0">
                <a:solidFill>
                  <a:schemeClr val="bg1"/>
                </a:solidFill>
              </a:rPr>
              <a:t>約</a:t>
            </a:r>
            <a:r>
              <a:rPr lang="zh-TW" altLang="en-US" sz="2400" dirty="0">
                <a:solidFill>
                  <a:schemeClr val="bg1"/>
                </a:solidFill>
              </a:rPr>
              <a:t>拿不是外國</a:t>
            </a:r>
            <a:r>
              <a:rPr lang="zh-TW" altLang="en-US" sz="2400" b="1" dirty="0">
                <a:solidFill>
                  <a:srgbClr val="FFFF00"/>
                </a:solidFill>
              </a:rPr>
              <a:t>傳教士</a:t>
            </a:r>
            <a:r>
              <a:rPr lang="zh-TW" altLang="en-US" sz="2400" dirty="0">
                <a:solidFill>
                  <a:schemeClr val="bg1"/>
                </a:solidFill>
              </a:rPr>
              <a:t>，而是討厭亞述的</a:t>
            </a:r>
            <a:r>
              <a:rPr lang="zh-TW" altLang="en-US" sz="2400" b="1" dirty="0">
                <a:solidFill>
                  <a:srgbClr val="FFFF00"/>
                </a:solidFill>
              </a:rPr>
              <a:t>先知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*</a:t>
            </a:r>
            <a:r>
              <a:rPr lang="es-MX" sz="2600" dirty="0" err="1" smtClean="0">
                <a:solidFill>
                  <a:schemeClr val="bg1"/>
                </a:solidFill>
              </a:rPr>
              <a:t>The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>
                <a:solidFill>
                  <a:schemeClr val="bg1"/>
                </a:solidFill>
              </a:rPr>
              <a:t>Hebrew</a:t>
            </a:r>
            <a:r>
              <a:rPr lang="es-MX" sz="2600" dirty="0">
                <a:solidFill>
                  <a:schemeClr val="bg1"/>
                </a:solidFill>
              </a:rPr>
              <a:t> </a:t>
            </a:r>
            <a:r>
              <a:rPr lang="he-IL" sz="2600" dirty="0" smtClean="0">
                <a:solidFill>
                  <a:srgbClr val="FFFF00"/>
                </a:solidFill>
              </a:rPr>
              <a:t>מַהְפֵּכָה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s-MX" sz="2600" dirty="0" smtClean="0">
                <a:solidFill>
                  <a:schemeClr val="bg1"/>
                </a:solidFill>
              </a:rPr>
              <a:t>"</a:t>
            </a:r>
            <a:r>
              <a:rPr lang="es-MX" sz="2600" dirty="0" err="1">
                <a:solidFill>
                  <a:schemeClr val="bg1"/>
                </a:solidFill>
              </a:rPr>
              <a:t>overthrow</a:t>
            </a:r>
            <a:r>
              <a:rPr lang="es-MX" sz="2600" dirty="0">
                <a:solidFill>
                  <a:schemeClr val="bg1"/>
                </a:solidFill>
              </a:rPr>
              <a:t>" </a:t>
            </a:r>
            <a:r>
              <a:rPr lang="es-MX" sz="2600" dirty="0" smtClean="0">
                <a:solidFill>
                  <a:schemeClr val="bg1"/>
                </a:solidFill>
              </a:rPr>
              <a:t>(a </a:t>
            </a:r>
            <a:r>
              <a:rPr lang="es-MX" sz="2600" dirty="0" err="1" smtClean="0">
                <a:solidFill>
                  <a:schemeClr val="bg1"/>
                </a:solidFill>
              </a:rPr>
              <a:t>noun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from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the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verb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here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he-IL" sz="2600" dirty="0">
                <a:solidFill>
                  <a:srgbClr val="FFFF00"/>
                </a:solidFill>
              </a:rPr>
              <a:t>הפך</a:t>
            </a:r>
            <a:r>
              <a:rPr lang="es-MX" sz="2600" dirty="0">
                <a:solidFill>
                  <a:schemeClr val="bg1"/>
                </a:solidFill>
              </a:rPr>
              <a:t>) </a:t>
            </a:r>
            <a:r>
              <a:rPr lang="es-MX" sz="2600" dirty="0" err="1" smtClean="0">
                <a:solidFill>
                  <a:schemeClr val="bg1"/>
                </a:solidFill>
              </a:rPr>
              <a:t>occurs</a:t>
            </a:r>
            <a:r>
              <a:rPr lang="es-MX" sz="2600" dirty="0" smtClean="0">
                <a:solidFill>
                  <a:schemeClr val="bg1"/>
                </a:solidFill>
              </a:rPr>
              <a:t> 6 times in </a:t>
            </a:r>
            <a:r>
              <a:rPr lang="es-MX" sz="2600" dirty="0" err="1" smtClean="0">
                <a:solidFill>
                  <a:schemeClr val="bg1"/>
                </a:solidFill>
              </a:rPr>
              <a:t>the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Hebrew</a:t>
            </a:r>
            <a:r>
              <a:rPr lang="es-MX" sz="2600" dirty="0" smtClean="0">
                <a:solidFill>
                  <a:schemeClr val="bg1"/>
                </a:solidFill>
              </a:rPr>
              <a:t> Old </a:t>
            </a:r>
            <a:r>
              <a:rPr lang="es-MX" sz="2600" dirty="0" err="1" smtClean="0">
                <a:solidFill>
                  <a:schemeClr val="bg1"/>
                </a:solidFill>
              </a:rPr>
              <a:t>Testament</a:t>
            </a:r>
            <a:r>
              <a:rPr lang="es-MX" sz="2600" dirty="0" smtClean="0">
                <a:solidFill>
                  <a:schemeClr val="bg1"/>
                </a:solidFill>
              </a:rPr>
              <a:t> (</a:t>
            </a:r>
            <a:r>
              <a:rPr lang="es-MX" sz="2600" dirty="0" err="1">
                <a:solidFill>
                  <a:schemeClr val="bg1"/>
                </a:solidFill>
              </a:rPr>
              <a:t>Deuteronomy</a:t>
            </a:r>
            <a:r>
              <a:rPr lang="es-MX" sz="2600" dirty="0">
                <a:solidFill>
                  <a:schemeClr val="bg1"/>
                </a:solidFill>
              </a:rPr>
              <a:t> 29:22; </a:t>
            </a:r>
            <a:r>
              <a:rPr lang="es-MX" sz="2600" dirty="0" err="1">
                <a:solidFill>
                  <a:schemeClr val="bg1"/>
                </a:solidFill>
              </a:rPr>
              <a:t>Isaiah</a:t>
            </a:r>
            <a:r>
              <a:rPr lang="es-MX" sz="2600" dirty="0">
                <a:solidFill>
                  <a:schemeClr val="bg1"/>
                </a:solidFill>
              </a:rPr>
              <a:t> 1:7; 13:19; </a:t>
            </a:r>
            <a:r>
              <a:rPr lang="es-MX" sz="2600" dirty="0" err="1">
                <a:solidFill>
                  <a:schemeClr val="bg1"/>
                </a:solidFill>
              </a:rPr>
              <a:t>Jeremiah</a:t>
            </a:r>
            <a:r>
              <a:rPr lang="es-MX" sz="2600" dirty="0">
                <a:solidFill>
                  <a:schemeClr val="bg1"/>
                </a:solidFill>
              </a:rPr>
              <a:t> 49:18; 50:40; Amos 4:11</a:t>
            </a:r>
            <a:r>
              <a:rPr lang="es-MX" sz="2600" dirty="0" smtClean="0">
                <a:solidFill>
                  <a:schemeClr val="bg1"/>
                </a:solidFill>
              </a:rPr>
              <a:t>), and </a:t>
            </a:r>
            <a:r>
              <a:rPr lang="es-MX" sz="2600" dirty="0" err="1" smtClean="0">
                <a:solidFill>
                  <a:schemeClr val="bg1"/>
                </a:solidFill>
              </a:rPr>
              <a:t>is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always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related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 err="1" smtClean="0">
                <a:solidFill>
                  <a:schemeClr val="bg1"/>
                </a:solidFill>
              </a:rPr>
              <a:t>to</a:t>
            </a:r>
            <a:r>
              <a:rPr lang="es-MX" sz="2600" dirty="0" smtClean="0">
                <a:solidFill>
                  <a:schemeClr val="bg1"/>
                </a:solidFill>
              </a:rPr>
              <a:t> ‘</a:t>
            </a:r>
            <a:r>
              <a:rPr lang="es-MX" sz="2600" dirty="0" err="1" smtClean="0">
                <a:solidFill>
                  <a:schemeClr val="bg1"/>
                </a:solidFill>
              </a:rPr>
              <a:t>Sodom</a:t>
            </a:r>
            <a:r>
              <a:rPr lang="es-MX" sz="2600" dirty="0" smtClean="0">
                <a:solidFill>
                  <a:schemeClr val="bg1"/>
                </a:solidFill>
              </a:rPr>
              <a:t> </a:t>
            </a:r>
            <a:r>
              <a:rPr lang="es-MX" sz="2600" dirty="0">
                <a:solidFill>
                  <a:schemeClr val="bg1"/>
                </a:solidFill>
              </a:rPr>
              <a:t>and </a:t>
            </a:r>
            <a:r>
              <a:rPr lang="es-MX" sz="2600" dirty="0" err="1" smtClean="0">
                <a:solidFill>
                  <a:schemeClr val="bg1"/>
                </a:solidFill>
              </a:rPr>
              <a:t>Gommorah</a:t>
            </a:r>
            <a:r>
              <a:rPr lang="es-MX" sz="2600" dirty="0" smtClean="0">
                <a:solidFill>
                  <a:schemeClr val="bg1"/>
                </a:solidFill>
              </a:rPr>
              <a:t>’.</a:t>
            </a:r>
          </a:p>
          <a:p>
            <a:endParaRPr lang="es-MX" sz="1200" dirty="0" smtClean="0">
              <a:solidFill>
                <a:schemeClr val="bg1"/>
              </a:solidFill>
            </a:endParaRPr>
          </a:p>
          <a:p>
            <a:r>
              <a:rPr lang="es-MX" sz="2400" b="1" dirty="0" smtClean="0">
                <a:solidFill>
                  <a:schemeClr val="bg1"/>
                </a:solidFill>
              </a:rPr>
              <a:t>      -</a:t>
            </a:r>
            <a:r>
              <a:rPr lang="es-MX" sz="2600" b="1" dirty="0">
                <a:solidFill>
                  <a:srgbClr val="FF0000"/>
                </a:solidFill>
              </a:rPr>
              <a:t>Amos 4:11 </a:t>
            </a:r>
            <a:r>
              <a:rPr lang="en-US" sz="2600" b="1" baseline="30000" dirty="0">
                <a:solidFill>
                  <a:schemeClr val="bg1"/>
                </a:solidFill>
              </a:rPr>
              <a:t>NIV </a:t>
            </a:r>
            <a:r>
              <a:rPr lang="en-US" sz="2600" b="1" dirty="0" smtClean="0">
                <a:solidFill>
                  <a:schemeClr val="bg1"/>
                </a:solidFill>
              </a:rPr>
              <a:t>“I </a:t>
            </a:r>
            <a:r>
              <a:rPr lang="en-US" sz="2600" b="1" dirty="0">
                <a:solidFill>
                  <a:srgbClr val="FFFF00"/>
                </a:solidFill>
              </a:rPr>
              <a:t>overthrew</a:t>
            </a:r>
            <a:r>
              <a:rPr lang="en-US" sz="2600" b="1" dirty="0">
                <a:solidFill>
                  <a:schemeClr val="bg1"/>
                </a:solidFill>
              </a:rPr>
              <a:t> some of you as I </a:t>
            </a:r>
            <a:r>
              <a:rPr lang="en-US" sz="2600" b="1" dirty="0">
                <a:solidFill>
                  <a:srgbClr val="FFFF00"/>
                </a:solidFill>
              </a:rPr>
              <a:t>overthrew</a:t>
            </a:r>
            <a:r>
              <a:rPr lang="en-US" sz="2600" b="1" dirty="0">
                <a:solidFill>
                  <a:schemeClr val="bg1"/>
                </a:solidFill>
              </a:rPr>
              <a:t> Sodom and Gomorrah. You were like a burning stick snatched from the fire, yet you have not returned to me</a:t>
            </a:r>
            <a:r>
              <a:rPr lang="en-US" sz="2600" b="1" dirty="0" smtClean="0">
                <a:solidFill>
                  <a:schemeClr val="bg1"/>
                </a:solidFill>
              </a:rPr>
              <a:t>,” </a:t>
            </a:r>
            <a:r>
              <a:rPr lang="en-US" sz="2600" b="1" dirty="0">
                <a:solidFill>
                  <a:schemeClr val="bg1"/>
                </a:solidFill>
              </a:rPr>
              <a:t>declares the LORD</a:t>
            </a:r>
            <a:r>
              <a:rPr lang="en-US" sz="26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</a:rPr>
              <a:t>/  </a:t>
            </a:r>
            <a:r>
              <a:rPr lang="zh-TW" altLang="en-US" sz="2400" dirty="0" smtClean="0">
                <a:solidFill>
                  <a:schemeClr val="bg1"/>
                </a:solidFill>
              </a:rPr>
              <a:t>我</a:t>
            </a:r>
            <a:r>
              <a:rPr lang="zh-TW" altLang="en-US" sz="2400" b="1" dirty="0">
                <a:solidFill>
                  <a:srgbClr val="FFFF00"/>
                </a:solidFill>
              </a:rPr>
              <a:t>傾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覆 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he-IL" sz="3200" dirty="0">
                <a:solidFill>
                  <a:srgbClr val="FFFF00"/>
                </a:solidFill>
              </a:rPr>
              <a:t>הָפַכְתִּי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zh-TW" altLang="en-US" sz="2400" dirty="0" smtClean="0">
                <a:solidFill>
                  <a:schemeClr val="bg1"/>
                </a:solidFill>
              </a:rPr>
              <a:t>你</a:t>
            </a:r>
            <a:r>
              <a:rPr lang="zh-TW" altLang="en-US" sz="2400" dirty="0">
                <a:solidFill>
                  <a:schemeClr val="bg1"/>
                </a:solidFill>
              </a:rPr>
              <a:t>們中間的城邑，如同我從前</a:t>
            </a:r>
            <a:r>
              <a:rPr lang="zh-TW" altLang="en-US" sz="2400" b="1" dirty="0">
                <a:solidFill>
                  <a:srgbClr val="FFFF00"/>
                </a:solidFill>
              </a:rPr>
              <a:t>傾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覆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he-IL" sz="3200" dirty="0">
                <a:solidFill>
                  <a:srgbClr val="FFFF00"/>
                </a:solidFill>
              </a:rPr>
              <a:t>מַהְפֵּכַת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zh-TW" altLang="en-US" sz="2400" dirty="0" smtClean="0">
                <a:solidFill>
                  <a:schemeClr val="bg1"/>
                </a:solidFill>
              </a:rPr>
              <a:t>所</a:t>
            </a:r>
            <a:r>
              <a:rPr lang="zh-TW" altLang="en-US" sz="2400" dirty="0">
                <a:solidFill>
                  <a:schemeClr val="bg1"/>
                </a:solidFill>
              </a:rPr>
              <a:t>多瑪、蛾摩拉一樣</a:t>
            </a:r>
            <a:r>
              <a:rPr lang="zh-TW" altLang="en-US" sz="2400" dirty="0" smtClean="0">
                <a:solidFill>
                  <a:schemeClr val="bg1"/>
                </a:solidFill>
              </a:rPr>
              <a:t>，使你們好像從火中抽出來的一根柴；你</a:t>
            </a:r>
            <a:r>
              <a:rPr lang="zh-TW" altLang="en-US" sz="2400" dirty="0">
                <a:solidFill>
                  <a:schemeClr val="bg1"/>
                </a:solidFill>
              </a:rPr>
              <a:t>們仍不歸向我。這是耶和華說的。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Shalmaneser 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" y="152854"/>
            <a:ext cx="431330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https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2" y="1606551"/>
            <a:ext cx="215844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2" y="1606551"/>
            <a:ext cx="215844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71202" y="2090023"/>
            <a:ext cx="4038600" cy="455507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Black Obelisk </a:t>
            </a:r>
            <a:r>
              <a:rPr lang="en-US" sz="2400" b="1" dirty="0"/>
              <a:t>of </a:t>
            </a:r>
            <a:r>
              <a:rPr lang="en-US" sz="2400" b="1" dirty="0" err="1">
                <a:solidFill>
                  <a:srgbClr val="C00000"/>
                </a:solidFill>
              </a:rPr>
              <a:t>Shalmaneser</a:t>
            </a:r>
            <a:r>
              <a:rPr lang="en-US" sz="2400" b="1" dirty="0">
                <a:solidFill>
                  <a:srgbClr val="C00000"/>
                </a:solidFill>
              </a:rPr>
              <a:t> III (859-824 BC) </a:t>
            </a:r>
            <a:r>
              <a:rPr lang="en-US" sz="2400" b="1" dirty="0"/>
              <a:t>shows </a:t>
            </a:r>
            <a:r>
              <a:rPr lang="en-US" sz="2400" b="1" dirty="0">
                <a:solidFill>
                  <a:srgbClr val="0070C0"/>
                </a:solidFill>
              </a:rPr>
              <a:t>Jehu (856-830 BC) (2 Kings 9-10)</a:t>
            </a:r>
            <a:r>
              <a:rPr lang="en-US" sz="2400" b="1" dirty="0"/>
              <a:t> actually kneeling before the Assyrian emperor to whom he paid </a:t>
            </a:r>
            <a:r>
              <a:rPr lang="en-US" sz="2400" b="1" dirty="0" smtClean="0"/>
              <a:t>tribute (841 BC). </a:t>
            </a:r>
            <a:r>
              <a:rPr lang="en-US" sz="2400" b="1" dirty="0"/>
              <a:t>Jehu is the only king in either Israel or Judah, of whom we have a picture today</a:t>
            </a:r>
            <a:r>
              <a:rPr lang="en-US" sz="2400" b="1" dirty="0" smtClean="0"/>
              <a:t>. / British </a:t>
            </a:r>
            <a:r>
              <a:rPr lang="en-US" sz="2400" b="1" dirty="0"/>
              <a:t>Museum (1.98 meters high, 45 cm wide), Discovers in </a:t>
            </a:r>
            <a:r>
              <a:rPr lang="pt-BR" sz="2400" b="1" dirty="0">
                <a:solidFill>
                  <a:srgbClr val="0B0080"/>
                </a:solidFill>
                <a:hlinkClick r:id="rId4" tooltip="Nimrud"/>
              </a:rPr>
              <a:t>Nimrud</a:t>
            </a:r>
            <a:r>
              <a:rPr lang="pt-BR" sz="2400" b="1" dirty="0"/>
              <a:t>, Iraq</a:t>
            </a:r>
            <a:endParaRPr lang="en-US" sz="2400" b="1" dirty="0"/>
          </a:p>
        </p:txBody>
      </p:sp>
      <p:pic>
        <p:nvPicPr>
          <p:cNvPr id="20488" name="Picture 8" descr="Image result for Shalmaneser I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32" y="1371600"/>
            <a:ext cx="3491768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2216" y="58635"/>
            <a:ext cx="4457796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Black Obelisk </a:t>
            </a:r>
            <a:r>
              <a:rPr lang="en-US" sz="2800" b="1" dirty="0" smtClean="0">
                <a:solidFill>
                  <a:srgbClr val="FFFF00"/>
                </a:solidFill>
              </a:rPr>
              <a:t>(</a:t>
            </a:r>
            <a:r>
              <a:rPr lang="zh-TW" altLang="en-US" sz="2800" b="1" dirty="0">
                <a:solidFill>
                  <a:srgbClr val="FFFF00"/>
                </a:solidFill>
              </a:rPr>
              <a:t>方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尖碑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of </a:t>
            </a:r>
            <a:r>
              <a:rPr lang="en-US" sz="3600" b="1" dirty="0" err="1">
                <a:solidFill>
                  <a:srgbClr val="FFFF00"/>
                </a:solidFill>
              </a:rPr>
              <a:t>Shalmaneser</a:t>
            </a:r>
            <a:r>
              <a:rPr lang="en-US" sz="3600" b="1" dirty="0">
                <a:solidFill>
                  <a:srgbClr val="FFFF00"/>
                </a:solidFill>
              </a:rPr>
              <a:t> III</a:t>
            </a:r>
            <a:endParaRPr lang="en-US" sz="36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5881" y="2413460"/>
            <a:ext cx="2942944" cy="2954633"/>
          </a:xfrm>
          <a:prstGeom prst="rect">
            <a:avLst/>
          </a:prstGeom>
          <a:solidFill>
            <a:srgbClr val="002060"/>
          </a:solidFill>
        </p:spPr>
        <p:txBody>
          <a:bodyPr wrap="square" lIns="121899" tIns="60949" rIns="121899" bIns="60949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Shalmaneser</a:t>
            </a:r>
            <a:r>
              <a:rPr lang="en-US" sz="3200" b="1" dirty="0">
                <a:solidFill>
                  <a:srgbClr val="FFFF00"/>
                </a:solidFill>
              </a:rPr>
              <a:t> III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859-824 BC)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endParaRPr lang="en-US" sz="1000" b="1" dirty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Jehu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856-830 BC)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lrc-tesuto.lrc.lsa.umich.edu/HJCSimg/0082_AncNear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" y="533400"/>
            <a:ext cx="9213602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halmaneser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" y="457200"/>
            <a:ext cx="9361017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84487" y="2133600"/>
            <a:ext cx="2728150" cy="39087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Jehu (856-830 BC</a:t>
            </a:r>
            <a:r>
              <a:rPr lang="en-US" sz="2600" b="1" dirty="0" smtClean="0">
                <a:solidFill>
                  <a:srgbClr val="FFFF00"/>
                </a:solidFill>
              </a:rPr>
              <a:t>) kneeling </a:t>
            </a:r>
            <a:r>
              <a:rPr lang="en-US" sz="2600" b="1" dirty="0">
                <a:solidFill>
                  <a:srgbClr val="FFFF00"/>
                </a:solidFill>
              </a:rPr>
              <a:t>before the Assyrian emperor </a:t>
            </a:r>
            <a:r>
              <a:rPr lang="en-US" sz="2400" b="1" dirty="0">
                <a:solidFill>
                  <a:schemeClr val="bg1"/>
                </a:solidFill>
              </a:rPr>
              <a:t>to whom he paid tribute (</a:t>
            </a:r>
            <a:r>
              <a:rPr lang="en-US" sz="2400" b="1" dirty="0">
                <a:solidFill>
                  <a:srgbClr val="FFFF00"/>
                </a:solidFill>
              </a:rPr>
              <a:t>841 BC</a:t>
            </a:r>
            <a:r>
              <a:rPr lang="en-US" sz="2400" b="1" dirty="0">
                <a:solidFill>
                  <a:schemeClr val="bg1"/>
                </a:solidFill>
              </a:rPr>
              <a:t>). Jehu is the only king in either Israel or Judah, of whom we have a picture today.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</TotalTime>
  <Words>2146</Words>
  <Application>Microsoft Office PowerPoint</Application>
  <PresentationFormat>Custom</PresentationFormat>
  <Paragraphs>195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420</cp:revision>
  <dcterms:created xsi:type="dcterms:W3CDTF">2020-03-18T13:47:21Z</dcterms:created>
  <dcterms:modified xsi:type="dcterms:W3CDTF">2020-11-14T21:25:58Z</dcterms:modified>
</cp:coreProperties>
</file>