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573" r:id="rId2"/>
    <p:sldId id="559" r:id="rId3"/>
    <p:sldId id="563" r:id="rId4"/>
    <p:sldId id="564" r:id="rId5"/>
    <p:sldId id="578" r:id="rId6"/>
    <p:sldId id="560" r:id="rId7"/>
    <p:sldId id="566" r:id="rId8"/>
    <p:sldId id="580" r:id="rId9"/>
    <p:sldId id="567" r:id="rId10"/>
    <p:sldId id="568" r:id="rId11"/>
    <p:sldId id="577" r:id="rId12"/>
  </p:sldIdLst>
  <p:sldSz cx="12188825" cy="6858000"/>
  <p:notesSz cx="6858000" cy="9144000"/>
  <p:defaultTextStyle>
    <a:defPPr>
      <a:defRPr lang="en-US"/>
    </a:defPPr>
    <a:lvl1pPr marL="0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410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8821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3231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76425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20531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6463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0874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5284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660"/>
  </p:normalViewPr>
  <p:slideViewPr>
    <p:cSldViewPr>
      <p:cViewPr>
        <p:scale>
          <a:sx n="67" d="100"/>
          <a:sy n="67" d="100"/>
        </p:scale>
        <p:origin x="-1416" y="-46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E11D8-83C4-4A94-9773-44143C2857FD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55B27-F3C0-4F3E-8F93-EF8E6AA0E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6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051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6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6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2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9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6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3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6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6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3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7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2" y="60325"/>
            <a:ext cx="12190413" cy="683264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2000" b="1" dirty="0">
              <a:solidFill>
                <a:srgbClr val="FFFF00"/>
              </a:solidFill>
            </a:endParaRPr>
          </a:p>
          <a:p>
            <a:endParaRPr lang="en-US" sz="2000" b="1" dirty="0">
              <a:solidFill>
                <a:srgbClr val="FFFF00"/>
              </a:solidFill>
            </a:endParaRPr>
          </a:p>
          <a:p>
            <a:endParaRPr lang="en-US" sz="2000" b="1" dirty="0">
              <a:solidFill>
                <a:srgbClr val="FFFF00"/>
              </a:solidFill>
            </a:endParaRPr>
          </a:p>
          <a:p>
            <a:endParaRPr lang="en-US" sz="2000" b="1" dirty="0">
              <a:solidFill>
                <a:srgbClr val="FFFF00"/>
              </a:solidFill>
            </a:endParaRPr>
          </a:p>
          <a:p>
            <a:r>
              <a:rPr lang="zh-TW" altLang="en-US" sz="1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</a:t>
            </a:r>
            <a:r>
              <a:rPr lang="zh-TW" altLang="en-US" sz="1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</a:t>
            </a:r>
            <a:r>
              <a:rPr lang="zh-CN" altLang="en-US" sz="6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約拿！什麼</a:t>
            </a:r>
            <a:r>
              <a:rPr lang="zh-TW" altLang="en-US" sz="6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是</a:t>
            </a:r>
            <a:r>
              <a:rPr lang="zh-CN" altLang="en-US" sz="6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更珍貴</a:t>
            </a:r>
            <a:r>
              <a:rPr lang="zh-TW" altLang="en-US" sz="6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6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？</a:t>
            </a:r>
            <a:endParaRPr lang="en-US" altLang="zh-TW" sz="66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</a:t>
            </a:r>
            <a:r>
              <a:rPr 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</a:t>
            </a:r>
            <a:r>
              <a:rPr 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約拿書 第四章</a:t>
            </a:r>
            <a:r>
              <a:rPr 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</a:p>
          <a:p>
            <a:r>
              <a:rPr lang="en-US" sz="1800" b="1" dirty="0">
                <a:solidFill>
                  <a:srgbClr val="FFFF00"/>
                </a:solidFill>
              </a:rPr>
              <a:t>        </a:t>
            </a:r>
          </a:p>
          <a:p>
            <a:r>
              <a:rPr lang="en-US" sz="5400" b="1" dirty="0">
                <a:solidFill>
                  <a:srgbClr val="FFFF00"/>
                </a:solidFill>
              </a:rPr>
              <a:t>  </a:t>
            </a:r>
            <a:r>
              <a:rPr lang="en-US" sz="5400" b="1" dirty="0" smtClean="0">
                <a:solidFill>
                  <a:srgbClr val="FFFF00"/>
                </a:solidFill>
              </a:rPr>
              <a:t>    </a:t>
            </a:r>
            <a:r>
              <a:rPr lang="en-US" sz="5400" b="1" dirty="0">
                <a:solidFill>
                  <a:srgbClr val="FFFF00"/>
                </a:solidFill>
              </a:rPr>
              <a:t>Oh Jonah! What Is More Precious?</a:t>
            </a:r>
          </a:p>
          <a:p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3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(Jonah Chapter 4)</a:t>
            </a:r>
            <a:endParaRPr lang="en-US" sz="33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solidFill>
                  <a:srgbClr val="FFFF00"/>
                </a:solidFill>
              </a:rPr>
              <a:t> </a:t>
            </a:r>
            <a:endParaRPr lang="en-US" sz="1400" b="1" dirty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r>
              <a:rPr lang="zh-TW" altLang="en-US" sz="4000" b="1" dirty="0">
                <a:solidFill>
                  <a:schemeClr val="bg1"/>
                </a:solidFill>
              </a:rPr>
              <a:t>              </a:t>
            </a:r>
            <a:r>
              <a:rPr lang="zh-TW" alt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金京來博士 </a:t>
            </a:r>
            <a:r>
              <a:rPr 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en-US" sz="4000" b="1" dirty="0" err="1">
                <a:solidFill>
                  <a:schemeClr val="bg1"/>
                </a:solidFill>
              </a:rPr>
              <a:t>Kyungrae</a:t>
            </a:r>
            <a:r>
              <a:rPr lang="en-US" sz="4000" b="1" dirty="0">
                <a:solidFill>
                  <a:schemeClr val="bg1"/>
                </a:solidFill>
              </a:rPr>
              <a:t> Kim, Ph.D.</a:t>
            </a:r>
            <a:endParaRPr lang="en-US" sz="1600" b="1" dirty="0">
              <a:solidFill>
                <a:schemeClr val="bg1"/>
              </a:solidFill>
            </a:endParaRPr>
          </a:p>
          <a:p>
            <a:pPr algn="ctr"/>
            <a:endParaRPr lang="en-US" sz="1600" b="1" dirty="0">
              <a:solidFill>
                <a:schemeClr val="bg1"/>
              </a:solidFill>
            </a:endParaRPr>
          </a:p>
          <a:p>
            <a:pPr algn="ctr"/>
            <a:endParaRPr lang="en-US" sz="1600" b="1" dirty="0">
              <a:solidFill>
                <a:schemeClr val="bg1"/>
              </a:solidFill>
            </a:endParaRPr>
          </a:p>
          <a:p>
            <a:pPr algn="ctr"/>
            <a:endParaRPr lang="en-US" sz="1600" b="1" dirty="0">
              <a:solidFill>
                <a:schemeClr val="bg1"/>
              </a:solidFill>
            </a:endParaRPr>
          </a:p>
          <a:p>
            <a:pPr algn="ctr"/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552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56" y="0"/>
            <a:ext cx="12188825" cy="6883936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2800" b="1" baseline="30000" dirty="0">
              <a:latin typeface="+mn-ea"/>
            </a:endParaRPr>
          </a:p>
          <a:p>
            <a:endParaRPr lang="en-US" sz="2800" b="1" baseline="30000" dirty="0">
              <a:latin typeface="+mn-ea"/>
            </a:endParaRPr>
          </a:p>
          <a:p>
            <a:r>
              <a:rPr lang="ko-KR" altLang="en-US" sz="3600" b="1" dirty="0">
                <a:solidFill>
                  <a:srgbClr val="FFFF00"/>
                </a:solidFill>
                <a:latin typeface="+mn-ea"/>
              </a:rPr>
              <a:t>          </a:t>
            </a:r>
            <a:r>
              <a:rPr lang="en-US" altLang="ko-KR" sz="3600" b="1" dirty="0">
                <a:solidFill>
                  <a:srgbClr val="FFFF00"/>
                </a:solidFill>
                <a:latin typeface="+mn-ea"/>
              </a:rPr>
              <a:t>           </a:t>
            </a:r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為人悲傷的心</a:t>
            </a:r>
            <a:endParaRPr lang="en-US" altLang="ko-KR" sz="4000" b="1" dirty="0">
              <a:solidFill>
                <a:srgbClr val="FFFF00"/>
              </a:solidFill>
              <a:latin typeface="+mn-ea"/>
            </a:endParaRPr>
          </a:p>
          <a:p>
            <a:endParaRPr lang="en-US" altLang="ko-KR" sz="1200" b="1" dirty="0">
              <a:solidFill>
                <a:schemeClr val="bg1"/>
              </a:solidFill>
              <a:latin typeface="+mn-ea"/>
            </a:endParaRPr>
          </a:p>
          <a:p>
            <a:endParaRPr lang="en-US" altLang="ko-KR" sz="1200" b="1" dirty="0">
              <a:solidFill>
                <a:schemeClr val="bg1"/>
              </a:solidFill>
              <a:latin typeface="+mn-ea"/>
            </a:endParaRPr>
          </a:p>
          <a:p>
            <a:endParaRPr lang="en-US" altLang="ko-KR" sz="1200" b="1" dirty="0">
              <a:solidFill>
                <a:schemeClr val="bg1"/>
              </a:solidFill>
              <a:latin typeface="+mn-ea"/>
            </a:endParaRPr>
          </a:p>
          <a:p>
            <a:r>
              <a:rPr lang="en-US" altLang="ko-KR" sz="2600" dirty="0">
                <a:solidFill>
                  <a:srgbClr val="FF0000"/>
                </a:solidFill>
              </a:rPr>
              <a:t>Luke </a:t>
            </a:r>
            <a:r>
              <a:rPr lang="en-US" sz="2600" dirty="0">
                <a:solidFill>
                  <a:srgbClr val="FF0000"/>
                </a:solidFill>
              </a:rPr>
              <a:t>9:25</a:t>
            </a:r>
            <a:r>
              <a:rPr lang="zh-TW" altLang="en-US" sz="2600" dirty="0">
                <a:solidFill>
                  <a:schemeClr val="bg1"/>
                </a:solidFill>
              </a:rPr>
              <a:t>人若賺得</a:t>
            </a:r>
            <a:r>
              <a:rPr lang="zh-TW" altLang="en-US" sz="2600" b="1" dirty="0">
                <a:solidFill>
                  <a:srgbClr val="FFFF00"/>
                </a:solidFill>
              </a:rPr>
              <a:t>全世界</a:t>
            </a:r>
            <a:r>
              <a:rPr lang="zh-TW" altLang="en-US" sz="2600" dirty="0">
                <a:solidFill>
                  <a:schemeClr val="bg1"/>
                </a:solidFill>
              </a:rPr>
              <a:t>、卻喪了</a:t>
            </a:r>
            <a:r>
              <a:rPr lang="zh-TW" altLang="en-US" sz="2600" b="1" dirty="0">
                <a:solidFill>
                  <a:srgbClr val="FFFF00"/>
                </a:solidFill>
              </a:rPr>
              <a:t>自己</a:t>
            </a:r>
            <a:r>
              <a:rPr lang="zh-TW" altLang="en-US" sz="2600" dirty="0">
                <a:solidFill>
                  <a:schemeClr val="bg1"/>
                </a:solidFill>
              </a:rPr>
              <a:t>、賠上自己、有甚麼益處呢。</a:t>
            </a:r>
            <a:endParaRPr lang="en-US" altLang="zh-TW" sz="2600" dirty="0">
              <a:solidFill>
                <a:schemeClr val="bg1"/>
              </a:solidFill>
            </a:endParaRPr>
          </a:p>
          <a:p>
            <a:r>
              <a:rPr lang="en-US" altLang="ko-KR" sz="2600" dirty="0">
                <a:solidFill>
                  <a:schemeClr val="bg1"/>
                </a:solidFill>
              </a:rPr>
              <a:t>                 </a:t>
            </a:r>
            <a:r>
              <a:rPr lang="en-US" altLang="ko-KR" sz="2000" dirty="0">
                <a:solidFill>
                  <a:schemeClr val="bg1"/>
                </a:solidFill>
              </a:rPr>
              <a:t>(</a:t>
            </a:r>
            <a:r>
              <a:rPr lang="zh-TW" altLang="en-US" sz="2400" i="1" dirty="0">
                <a:solidFill>
                  <a:srgbClr val="FF0000"/>
                </a:solidFill>
              </a:rPr>
              <a:t>世界上沒有什麼比人更寶貴</a:t>
            </a:r>
            <a:r>
              <a:rPr lang="en-US" altLang="ko-KR" sz="2000" dirty="0">
                <a:solidFill>
                  <a:schemeClr val="bg1"/>
                </a:solidFill>
              </a:rPr>
              <a:t>)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altLang="ko-KR" sz="2600" dirty="0">
                <a:solidFill>
                  <a:srgbClr val="FF0000"/>
                </a:solidFill>
              </a:rPr>
              <a:t>Ezekiel </a:t>
            </a:r>
            <a:r>
              <a:rPr lang="en-US" sz="2600" dirty="0">
                <a:solidFill>
                  <a:srgbClr val="FF0000"/>
                </a:solidFill>
              </a:rPr>
              <a:t>18:23   </a:t>
            </a:r>
            <a:r>
              <a:rPr lang="zh-TW" altLang="en-US" sz="2600" dirty="0">
                <a:solidFill>
                  <a:schemeClr val="bg1"/>
                </a:solidFill>
              </a:rPr>
              <a:t>主耶和華說、</a:t>
            </a:r>
            <a:r>
              <a:rPr lang="zh-TW" altLang="en-US" sz="2600" b="1" dirty="0">
                <a:solidFill>
                  <a:srgbClr val="FFFF00"/>
                </a:solidFill>
              </a:rPr>
              <a:t>惡人死亡、豈是我喜悅的麼．</a:t>
            </a:r>
            <a:endParaRPr lang="en-US" altLang="zh-TW" sz="2600" b="1" dirty="0">
              <a:solidFill>
                <a:srgbClr val="FFFF00"/>
              </a:solidFill>
            </a:endParaRPr>
          </a:p>
          <a:p>
            <a:r>
              <a:rPr lang="en-US" altLang="zh-TW" sz="2600" b="1" dirty="0">
                <a:solidFill>
                  <a:srgbClr val="FFFF00"/>
                </a:solidFill>
              </a:rPr>
              <a:t>                      </a:t>
            </a:r>
            <a:r>
              <a:rPr lang="zh-TW" altLang="en-US" sz="2600" b="1" dirty="0">
                <a:solidFill>
                  <a:srgbClr val="FFFF00"/>
                </a:solidFill>
              </a:rPr>
              <a:t>不是喜悅他回頭離開所行的道存活麼。</a:t>
            </a:r>
            <a:endParaRPr lang="en-US" altLang="zh-TW" sz="800" b="1" dirty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r>
              <a:rPr lang="en-US" altLang="ko-KR" sz="2600" dirty="0">
                <a:solidFill>
                  <a:srgbClr val="FF0000"/>
                </a:solidFill>
              </a:rPr>
              <a:t>Ezekiel </a:t>
            </a:r>
            <a:r>
              <a:rPr lang="en-US" sz="2600" dirty="0">
                <a:solidFill>
                  <a:srgbClr val="FF0000"/>
                </a:solidFill>
              </a:rPr>
              <a:t>33:11   </a:t>
            </a:r>
            <a:r>
              <a:rPr lang="zh-TW" altLang="en-US" sz="2600" dirty="0">
                <a:solidFill>
                  <a:schemeClr val="bg1"/>
                </a:solidFill>
              </a:rPr>
              <a:t>你對他們說、主耶和華說、我指著我的永生起誓、</a:t>
            </a:r>
            <a:endParaRPr lang="en-US" altLang="zh-TW" sz="2600" dirty="0">
              <a:solidFill>
                <a:schemeClr val="bg1"/>
              </a:solidFill>
            </a:endParaRPr>
          </a:p>
          <a:p>
            <a:r>
              <a:rPr lang="en-US" altLang="zh-TW" sz="2600" b="1" dirty="0">
                <a:solidFill>
                  <a:schemeClr val="bg1"/>
                </a:solidFill>
              </a:rPr>
              <a:t>                      </a:t>
            </a:r>
            <a:r>
              <a:rPr lang="zh-TW" altLang="en-US" sz="2600" b="1" dirty="0">
                <a:solidFill>
                  <a:srgbClr val="FFFF00"/>
                </a:solidFill>
              </a:rPr>
              <a:t>我斷不喜悅惡人死亡．惟喜悅惡人轉離所行的道而活</a:t>
            </a:r>
            <a:r>
              <a:rPr lang="zh-TW" altLang="en-US" sz="2600" dirty="0">
                <a:solidFill>
                  <a:schemeClr val="bg1"/>
                </a:solidFill>
              </a:rPr>
              <a:t>．</a:t>
            </a:r>
            <a:endParaRPr lang="en-US" altLang="zh-TW" sz="2600" dirty="0">
              <a:solidFill>
                <a:schemeClr val="bg1"/>
              </a:solidFill>
            </a:endParaRPr>
          </a:p>
          <a:p>
            <a:r>
              <a:rPr lang="en-US" altLang="zh-TW" sz="2600" dirty="0">
                <a:solidFill>
                  <a:schemeClr val="bg1"/>
                </a:solidFill>
              </a:rPr>
              <a:t>                      </a:t>
            </a:r>
            <a:r>
              <a:rPr lang="zh-TW" altLang="en-US" sz="2600" dirty="0">
                <a:solidFill>
                  <a:schemeClr val="bg1"/>
                </a:solidFill>
              </a:rPr>
              <a:t>以色列家阿、你們轉回、轉回罷、離開惡道．何必死亡呢。   </a:t>
            </a:r>
            <a:r>
              <a:rPr lang="ko-KR" altLang="en-US" sz="2600" dirty="0">
                <a:solidFill>
                  <a:schemeClr val="bg1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</a:p>
          <a:p>
            <a:endParaRPr lang="en-US" sz="800" dirty="0">
              <a:solidFill>
                <a:srgbClr val="FF0000"/>
              </a:solidFill>
            </a:endParaRPr>
          </a:p>
          <a:p>
            <a:r>
              <a:rPr lang="en-US" sz="2600" dirty="0">
                <a:solidFill>
                  <a:srgbClr val="FF0000"/>
                </a:solidFill>
              </a:rPr>
              <a:t>2 Peter 3:9  </a:t>
            </a:r>
            <a:r>
              <a:rPr lang="zh-TW" altLang="en-US" sz="2600" dirty="0">
                <a:solidFill>
                  <a:schemeClr val="bg1"/>
                </a:solidFill>
              </a:rPr>
              <a:t>主所應許的尚未成就、有人以為他是耽延．</a:t>
            </a:r>
            <a:endParaRPr lang="en-US" altLang="zh-TW" sz="2600" dirty="0">
              <a:solidFill>
                <a:schemeClr val="bg1"/>
              </a:solidFill>
            </a:endParaRPr>
          </a:p>
          <a:p>
            <a:r>
              <a:rPr lang="en-US" altLang="zh-TW" sz="2600" b="1" dirty="0">
                <a:solidFill>
                  <a:schemeClr val="bg1"/>
                </a:solidFill>
              </a:rPr>
              <a:t>                      </a:t>
            </a:r>
            <a:r>
              <a:rPr lang="zh-TW" altLang="en-US" sz="2600" b="1" dirty="0">
                <a:solidFill>
                  <a:srgbClr val="FFFF00"/>
                </a:solidFill>
              </a:rPr>
              <a:t>其實不是耽延、乃是寬容你們、不願有一人沉淪、乃願人人都悔改。</a:t>
            </a:r>
            <a:endParaRPr lang="en-US" altLang="zh-TW" sz="2600" b="1" dirty="0">
              <a:solidFill>
                <a:srgbClr val="FFFF00"/>
              </a:solidFill>
            </a:endParaRPr>
          </a:p>
          <a:p>
            <a:endParaRPr lang="en-US" sz="1000" b="1" dirty="0">
              <a:latin typeface="+mn-ea"/>
            </a:endParaRPr>
          </a:p>
          <a:p>
            <a:endParaRPr lang="en-US" sz="1000" b="1" dirty="0">
              <a:latin typeface="+mn-ea"/>
            </a:endParaRPr>
          </a:p>
          <a:p>
            <a:endParaRPr lang="en-US" sz="1000" b="1" dirty="0">
              <a:latin typeface="+mn-ea"/>
            </a:endParaRPr>
          </a:p>
          <a:p>
            <a:endParaRPr lang="en-US" sz="1000" b="1" dirty="0">
              <a:latin typeface="+mn-ea"/>
            </a:endParaRPr>
          </a:p>
          <a:p>
            <a:endParaRPr lang="en-US" sz="1000" b="1" dirty="0">
              <a:latin typeface="+mn-ea"/>
            </a:endParaRPr>
          </a:p>
          <a:p>
            <a:endParaRPr lang="en-US" sz="1000" b="1" dirty="0">
              <a:latin typeface="+mn-ea"/>
            </a:endParaRPr>
          </a:p>
          <a:p>
            <a:endParaRPr lang="en-US" sz="10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31951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484188" y="2971800"/>
            <a:ext cx="11233150" cy="3341688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21" tIns="54411" rIns="108821" bIns="54411">
            <a:spAutoFit/>
          </a:bodyPr>
          <a:lstStyle/>
          <a:p>
            <a:pPr rtl="1"/>
            <a:r>
              <a:rPr lang="en-US" sz="4800" b="1">
                <a:solidFill>
                  <a:schemeClr val="bg1"/>
                </a:solidFill>
              </a:rPr>
              <a:t> </a:t>
            </a:r>
            <a:r>
              <a:rPr lang="en-US" sz="4800">
                <a:solidFill>
                  <a:schemeClr val="bg1"/>
                </a:solidFill>
              </a:rPr>
              <a:t>‎  </a:t>
            </a:r>
            <a:r>
              <a:rPr lang="he-IL" sz="5400" b="1">
                <a:solidFill>
                  <a:schemeClr val="bg1"/>
                </a:solidFill>
              </a:rPr>
              <a:t>יְבָרֶכְךָ יְהוָה וְיִשְׁמְרֶךָ׃</a:t>
            </a:r>
            <a:r>
              <a:rPr lang="en-US" sz="5400" b="1">
                <a:solidFill>
                  <a:schemeClr val="bg1"/>
                </a:solidFill>
              </a:rPr>
              <a:t>    </a:t>
            </a:r>
            <a:r>
              <a:rPr lang="he-IL" sz="5400" b="1">
                <a:solidFill>
                  <a:schemeClr val="bg1"/>
                </a:solidFill>
              </a:rPr>
              <a:t> </a:t>
            </a:r>
            <a:r>
              <a:rPr lang="en-US" sz="3600" b="1">
                <a:solidFill>
                  <a:srgbClr val="FFFF00"/>
                </a:solidFill>
              </a:rPr>
              <a:t>Numbers 6:24-26</a:t>
            </a:r>
            <a:r>
              <a:rPr lang="el-GR" sz="3600" b="1">
                <a:solidFill>
                  <a:srgbClr val="FFFF00"/>
                </a:solidFill>
              </a:rPr>
              <a:t> </a:t>
            </a:r>
            <a:endParaRPr lang="en-US" sz="3600" b="1">
              <a:solidFill>
                <a:srgbClr val="FFFF00"/>
              </a:solidFill>
            </a:endParaRPr>
          </a:p>
          <a:p>
            <a:pPr rtl="1"/>
            <a:r>
              <a:rPr lang="he-IL" sz="5400" b="1">
                <a:solidFill>
                  <a:schemeClr val="bg1"/>
                </a:solidFill>
              </a:rPr>
              <a:t>יָאֵר יְהוָה פָּנָיו אֵלֶיךָ וִיחֻנֶּךָּ׃</a:t>
            </a:r>
            <a:r>
              <a:rPr lang="en-US" sz="5400" b="1">
                <a:solidFill>
                  <a:schemeClr val="bg1"/>
                </a:solidFill>
              </a:rPr>
              <a:t>                  </a:t>
            </a:r>
          </a:p>
          <a:p>
            <a:pPr rtl="1"/>
            <a:r>
              <a:rPr lang="en-US" sz="5400" b="1">
                <a:solidFill>
                  <a:schemeClr val="bg1"/>
                </a:solidFill>
              </a:rPr>
              <a:t>‎</a:t>
            </a:r>
            <a:r>
              <a:rPr lang="he-IL" sz="5400" b="1">
                <a:solidFill>
                  <a:schemeClr val="bg1"/>
                </a:solidFill>
              </a:rPr>
              <a:t>יִשָּׂא יְהוָה פָּנָיו אֵלֶיךָ וְיָשֵׂם לְךָ שָׁלוֹם׃</a:t>
            </a:r>
            <a:r>
              <a:rPr lang="en-US" sz="5400" b="1">
                <a:solidFill>
                  <a:schemeClr val="bg1"/>
                </a:solidFill>
              </a:rPr>
              <a:t>     </a:t>
            </a:r>
            <a:r>
              <a:rPr lang="he-IL" sz="5400" b="1">
                <a:solidFill>
                  <a:schemeClr val="bg1"/>
                </a:solidFill>
              </a:rPr>
              <a:t> </a:t>
            </a:r>
            <a:endParaRPr lang="en-US" sz="5400" b="1">
              <a:solidFill>
                <a:schemeClr val="bg1"/>
              </a:solidFill>
            </a:endParaRPr>
          </a:p>
          <a:p>
            <a:pPr algn="ctr" rtl="1"/>
            <a:endParaRPr lang="en-US" altLang="ko-KR" sz="1600"/>
          </a:p>
          <a:p>
            <a:pPr algn="ctr" rtl="1"/>
            <a:endParaRPr lang="en-US" altLang="ko-KR" sz="1600"/>
          </a:p>
          <a:p>
            <a:pPr algn="ctr" rtl="1"/>
            <a:endParaRPr lang="en-US" altLang="ko-KR" sz="1600"/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1522413" y="141288"/>
            <a:ext cx="8077200" cy="24622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600" b="1" dirty="0">
                <a:latin typeface="SimSun" pitchFamily="2" charset="-122"/>
              </a:rPr>
              <a:t>      民數記</a:t>
            </a:r>
            <a:r>
              <a:rPr lang="ko-KR" altLang="en-US" sz="3600" b="1" dirty="0">
                <a:latin typeface="PMingLiU" pitchFamily="18" charset="-120"/>
              </a:rPr>
              <a:t> </a:t>
            </a:r>
            <a:r>
              <a:rPr lang="en-US" sz="3600" b="1" dirty="0"/>
              <a:t>6:24-26</a:t>
            </a:r>
          </a:p>
          <a:p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  願耶和華賜福給你</a:t>
            </a:r>
            <a:r>
              <a:rPr lang="en-US" altLang="zh-TW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,</a:t>
            </a:r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保護你</a:t>
            </a:r>
            <a:r>
              <a:rPr lang="en-US" altLang="zh-TW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.  </a:t>
            </a:r>
          </a:p>
          <a:p>
            <a:endParaRPr lang="en-US" altLang="zh-TW" sz="800" b="1" dirty="0">
              <a:solidFill>
                <a:srgbClr val="FF000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  願耶和華使他的臉光照你</a:t>
            </a:r>
            <a:r>
              <a:rPr lang="en-US" altLang="zh-TW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,</a:t>
            </a:r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賜恩給你</a:t>
            </a:r>
            <a:r>
              <a:rPr lang="en-US" altLang="zh-CN" sz="3400" b="1" dirty="0">
                <a:solidFill>
                  <a:srgbClr val="FF0000"/>
                </a:solidFill>
                <a:latin typeface="SimSun" pitchFamily="2" charset="-122"/>
              </a:rPr>
              <a:t>.</a:t>
            </a:r>
          </a:p>
          <a:p>
            <a:r>
              <a:rPr lang="en-US" altLang="zh-CN" sz="800" b="1" dirty="0">
                <a:solidFill>
                  <a:srgbClr val="FF0000"/>
                </a:solidFill>
                <a:latin typeface="SimSun" pitchFamily="2" charset="-122"/>
              </a:rPr>
              <a:t> </a:t>
            </a:r>
          </a:p>
          <a:p>
            <a:r>
              <a:rPr lang="en-US" altLang="zh-TW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  </a:t>
            </a:r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願耶和華向你仰臉</a:t>
            </a:r>
            <a:r>
              <a:rPr lang="en-US" altLang="zh-TW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,</a:t>
            </a:r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賜你平安</a:t>
            </a:r>
            <a:r>
              <a:rPr lang="en-US" altLang="zh-TW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.</a:t>
            </a:r>
            <a:endParaRPr lang="en-US" sz="3400" b="1" dirty="0">
              <a:solidFill>
                <a:srgbClr val="FF0000"/>
              </a:solidFill>
              <a:latin typeface="SimSun" pitchFamily="2" charset="-122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43009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78647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2000" b="1" baseline="30000" dirty="0">
              <a:latin typeface="+mn-ea"/>
            </a:endParaRPr>
          </a:p>
          <a:p>
            <a:endParaRPr lang="en-US" sz="2000" b="1" baseline="30000" dirty="0">
              <a:latin typeface="+mn-ea"/>
            </a:endParaRPr>
          </a:p>
          <a:p>
            <a:endParaRPr lang="en-US" sz="2000" b="1" baseline="30000" dirty="0">
              <a:latin typeface="+mn-ea"/>
            </a:endParaRPr>
          </a:p>
          <a:p>
            <a:r>
              <a:rPr lang="ko-KR" altLang="en-US" sz="3200" b="1" dirty="0">
                <a:solidFill>
                  <a:srgbClr val="FFFF00"/>
                </a:solidFill>
                <a:latin typeface="+mn-ea"/>
              </a:rPr>
              <a:t>   </a:t>
            </a:r>
            <a:r>
              <a:rPr lang="ko-KR" altLang="en-US" sz="3200" b="1" dirty="0" smtClean="0">
                <a:solidFill>
                  <a:srgbClr val="FFFF00"/>
                </a:solidFill>
                <a:latin typeface="+mn-ea"/>
              </a:rPr>
              <a:t>       </a:t>
            </a:r>
            <a:r>
              <a:rPr lang="zh-TW" altLang="en-US" sz="3600" b="1" dirty="0">
                <a:solidFill>
                  <a:srgbClr val="FFFF00"/>
                </a:solidFill>
                <a:latin typeface="+mn-ea"/>
              </a:rPr>
              <a:t>約拿不高興又發怒，這是怎麼一回事</a:t>
            </a:r>
            <a:r>
              <a:rPr lang="en-US" altLang="zh-TW" sz="3600" b="1" dirty="0">
                <a:solidFill>
                  <a:srgbClr val="FFFF00"/>
                </a:solidFill>
                <a:latin typeface="+mn-ea"/>
              </a:rPr>
              <a:t>?</a:t>
            </a:r>
            <a:endParaRPr lang="en-US" altLang="ko-KR" sz="3600" b="1" dirty="0">
              <a:solidFill>
                <a:srgbClr val="FFFF00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r>
              <a:rPr lang="ko-KR" altLang="en-US" sz="2600" b="1" dirty="0">
                <a:solidFill>
                  <a:srgbClr val="FF0000"/>
                </a:solidFill>
              </a:rPr>
              <a:t> </a:t>
            </a:r>
            <a:r>
              <a:rPr lang="en-US" altLang="ko-KR" sz="2600" b="1" dirty="0">
                <a:solidFill>
                  <a:srgbClr val="FF0000"/>
                </a:solidFill>
              </a:rPr>
              <a:t>Jonah 4</a:t>
            </a:r>
            <a:r>
              <a:rPr lang="en-US" sz="2600" b="1" dirty="0">
                <a:solidFill>
                  <a:srgbClr val="FF0000"/>
                </a:solidFill>
              </a:rPr>
              <a:t>:1-2.</a:t>
            </a:r>
            <a:r>
              <a:rPr lang="x-none" sz="26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+mn-ea"/>
              </a:rPr>
              <a:t>1 </a:t>
            </a:r>
            <a:r>
              <a:rPr lang="zh-TW" altLang="en-US" sz="2400" b="1" dirty="0">
                <a:solidFill>
                  <a:srgbClr val="FFFF00"/>
                </a:solidFill>
                <a:latin typeface="+mn-ea"/>
              </a:rPr>
              <a:t>這事約拿大大不悅，且甚發怒</a:t>
            </a:r>
            <a:r>
              <a:rPr lang="zh-TW" altLang="en-US" sz="2400" dirty="0">
                <a:solidFill>
                  <a:schemeClr val="bg1"/>
                </a:solidFill>
                <a:latin typeface="+mn-ea"/>
              </a:rPr>
              <a:t>， </a:t>
            </a:r>
            <a:r>
              <a:rPr lang="en-US" altLang="zh-TW" sz="2400" dirty="0">
                <a:solidFill>
                  <a:schemeClr val="bg1"/>
                </a:solidFill>
                <a:latin typeface="+mn-ea"/>
              </a:rPr>
              <a:t>2</a:t>
            </a:r>
            <a:r>
              <a:rPr lang="zh-TW" altLang="en-US" sz="2400" dirty="0">
                <a:solidFill>
                  <a:schemeClr val="bg1"/>
                </a:solidFill>
                <a:latin typeface="+mn-ea"/>
              </a:rPr>
              <a:t>  </a:t>
            </a:r>
            <a:r>
              <a:rPr lang="zh-TW" altLang="en-US" sz="2400" b="1" dirty="0">
                <a:solidFill>
                  <a:schemeClr val="bg1"/>
                </a:solidFill>
                <a:latin typeface="+mn-ea"/>
              </a:rPr>
              <a:t>就禱告耶和華說：</a:t>
            </a:r>
            <a:endParaRPr lang="en-US" altLang="zh-TW" sz="2400" b="1" dirty="0">
              <a:solidFill>
                <a:schemeClr val="bg1"/>
              </a:solidFill>
              <a:latin typeface="+mn-ea"/>
            </a:endParaRPr>
          </a:p>
          <a:p>
            <a:r>
              <a:rPr lang="zh-TW" altLang="en-US" sz="2400" b="1" dirty="0">
                <a:solidFill>
                  <a:schemeClr val="bg1"/>
                </a:solidFill>
                <a:latin typeface="+mn-ea"/>
              </a:rPr>
              <a:t>「耶和華啊，我在本國的時候豈不是這樣說嗎？我知道你是有恩典、有憐憫的神</a:t>
            </a:r>
            <a:r>
              <a:rPr lang="zh-TW" altLang="en-US" sz="2400" b="1" dirty="0" smtClean="0">
                <a:solidFill>
                  <a:schemeClr val="bg1"/>
                </a:solidFill>
                <a:latin typeface="+mn-ea"/>
              </a:rPr>
              <a:t>，</a:t>
            </a:r>
            <a:endParaRPr lang="en-US" altLang="zh-TW" sz="2400" b="1" dirty="0" smtClean="0">
              <a:solidFill>
                <a:schemeClr val="bg1"/>
              </a:solidFill>
              <a:latin typeface="+mn-ea"/>
            </a:endParaRPr>
          </a:p>
          <a:p>
            <a:r>
              <a:rPr lang="en-US" altLang="zh-TW" sz="2400" b="1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zh-TW" sz="2400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zh-TW" altLang="en-US" sz="2400" b="1" dirty="0" smtClean="0">
                <a:solidFill>
                  <a:schemeClr val="bg1"/>
                </a:solidFill>
                <a:latin typeface="+mn-ea"/>
              </a:rPr>
              <a:t>不</a:t>
            </a:r>
            <a:r>
              <a:rPr lang="zh-TW" altLang="en-US" sz="2400" b="1" dirty="0">
                <a:solidFill>
                  <a:schemeClr val="bg1"/>
                </a:solidFill>
                <a:latin typeface="+mn-ea"/>
              </a:rPr>
              <a:t>輕易發怒，有豐盛的慈愛，並且後悔不降所說的災，所以我急速逃往他施去</a:t>
            </a:r>
            <a:r>
              <a:rPr lang="zh-TW" altLang="en-US" sz="2600" dirty="0">
                <a:solidFill>
                  <a:schemeClr val="bg1"/>
                </a:solidFill>
              </a:rPr>
              <a:t>。 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altLang="ko-KR" sz="3200" b="1" dirty="0">
                <a:solidFill>
                  <a:srgbClr val="FFFF00"/>
                </a:solidFill>
              </a:rPr>
              <a:t>     -</a:t>
            </a:r>
            <a:r>
              <a:rPr lang="zh-TW" altLang="en-US" sz="3200" b="1" dirty="0">
                <a:solidFill>
                  <a:srgbClr val="FFFF00"/>
                </a:solidFill>
                <a:latin typeface="+mn-ea"/>
              </a:rPr>
              <a:t>為什麼約拿生氣</a:t>
            </a:r>
            <a:r>
              <a:rPr lang="en-US" altLang="ko-KR" sz="3200" b="1" dirty="0">
                <a:solidFill>
                  <a:schemeClr val="bg1"/>
                </a:solidFill>
                <a:latin typeface="+mn-ea"/>
              </a:rPr>
              <a:t>: </a:t>
            </a:r>
          </a:p>
          <a:p>
            <a:r>
              <a:rPr lang="en-US" altLang="ko-KR" sz="2600" b="1" dirty="0">
                <a:solidFill>
                  <a:schemeClr val="bg1"/>
                </a:solidFill>
              </a:rPr>
              <a:t> </a:t>
            </a:r>
            <a:r>
              <a:rPr lang="en-US" altLang="ko-KR" sz="2600" b="1" dirty="0">
                <a:solidFill>
                  <a:srgbClr val="FF0000"/>
                </a:solidFill>
              </a:rPr>
              <a:t>Jonah </a:t>
            </a:r>
            <a:r>
              <a:rPr lang="en-US" sz="2600" b="1" dirty="0">
                <a:solidFill>
                  <a:srgbClr val="FF0000"/>
                </a:solidFill>
              </a:rPr>
              <a:t>3:10   </a:t>
            </a:r>
            <a:r>
              <a:rPr lang="zh-TW" altLang="en-US" sz="2600" b="1" dirty="0">
                <a:solidFill>
                  <a:schemeClr val="bg1"/>
                </a:solidFill>
              </a:rPr>
              <a:t>於是神察看他們的行為，見他們</a:t>
            </a:r>
            <a:r>
              <a:rPr lang="zh-TW" altLang="en-US" sz="2600" b="1" u="sng" dirty="0">
                <a:solidFill>
                  <a:srgbClr val="FFFF00"/>
                </a:solidFill>
              </a:rPr>
              <a:t>離開</a:t>
            </a:r>
            <a:r>
              <a:rPr lang="zh-TW" altLang="en-US" sz="2600" b="1" dirty="0">
                <a:solidFill>
                  <a:schemeClr val="bg1"/>
                </a:solidFill>
              </a:rPr>
              <a:t>惡道，</a:t>
            </a:r>
            <a:r>
              <a:rPr lang="en-US" sz="2600" dirty="0">
                <a:solidFill>
                  <a:schemeClr val="bg1"/>
                </a:solidFill>
              </a:rPr>
              <a:t> (</a:t>
            </a:r>
            <a:r>
              <a:rPr lang="he-IL" sz="2600" dirty="0">
                <a:solidFill>
                  <a:srgbClr val="FFFF00"/>
                </a:solidFill>
              </a:rPr>
              <a:t>שָׁבוּ</a:t>
            </a:r>
            <a:r>
              <a:rPr lang="en-US" sz="2600" dirty="0">
                <a:solidFill>
                  <a:schemeClr val="bg1"/>
                </a:solidFill>
              </a:rPr>
              <a:t>) </a:t>
            </a:r>
            <a:endParaRPr lang="en-US" altLang="zh-TW" sz="2600" b="1" dirty="0">
              <a:solidFill>
                <a:schemeClr val="bg1"/>
              </a:solidFill>
            </a:endParaRPr>
          </a:p>
          <a:p>
            <a:r>
              <a:rPr lang="en-US" altLang="zh-TW" sz="2600" b="1" dirty="0">
                <a:solidFill>
                  <a:schemeClr val="bg1"/>
                </a:solidFill>
              </a:rPr>
              <a:t>                        </a:t>
            </a:r>
            <a:r>
              <a:rPr lang="zh-TW" altLang="en-US" sz="2600" b="1" dirty="0">
                <a:solidFill>
                  <a:srgbClr val="FFFF00"/>
                </a:solidFill>
              </a:rPr>
              <a:t>他就</a:t>
            </a:r>
            <a:r>
              <a:rPr lang="zh-TW" altLang="en-US" sz="2600" b="1" u="sng" dirty="0">
                <a:solidFill>
                  <a:srgbClr val="FFFF00"/>
                </a:solidFill>
              </a:rPr>
              <a:t>後悔</a:t>
            </a:r>
            <a:r>
              <a:rPr lang="zh-TW" altLang="en-US" sz="2600" b="1" dirty="0">
                <a:solidFill>
                  <a:srgbClr val="FFFF00"/>
                </a:solidFill>
              </a:rPr>
              <a:t>，不把所說的災禍降與他們了</a:t>
            </a:r>
            <a:r>
              <a:rPr lang="zh-TW" altLang="en-US" sz="2600" b="1" dirty="0">
                <a:solidFill>
                  <a:schemeClr val="bg1"/>
                </a:solidFill>
              </a:rPr>
              <a:t>。 </a:t>
            </a:r>
            <a:r>
              <a:rPr lang="en-US" sz="2600" dirty="0">
                <a:solidFill>
                  <a:schemeClr val="bg1"/>
                </a:solidFill>
              </a:rPr>
              <a:t>(</a:t>
            </a:r>
            <a:r>
              <a:rPr lang="he-IL" sz="2600" dirty="0">
                <a:solidFill>
                  <a:srgbClr val="FFFF00"/>
                </a:solidFill>
              </a:rPr>
              <a:t>וַיִּנָּחֶם</a:t>
            </a:r>
            <a:r>
              <a:rPr lang="en-US" sz="2600" dirty="0">
                <a:solidFill>
                  <a:schemeClr val="bg1"/>
                </a:solidFill>
              </a:rPr>
              <a:t>) </a:t>
            </a:r>
            <a:endParaRPr lang="zh-TW" altLang="en-US" sz="2600" b="1" dirty="0">
              <a:solidFill>
                <a:schemeClr val="bg1"/>
              </a:solidFill>
            </a:endParaRPr>
          </a:p>
          <a:p>
            <a:endParaRPr lang="en-US" sz="1000" b="1" dirty="0">
              <a:solidFill>
                <a:schemeClr val="bg1"/>
              </a:solidFill>
            </a:endParaRPr>
          </a:p>
          <a:p>
            <a:endParaRPr lang="en-US" sz="1000" b="1" dirty="0">
              <a:solidFill>
                <a:schemeClr val="bg1"/>
              </a:solidFill>
            </a:endParaRPr>
          </a:p>
          <a:p>
            <a:r>
              <a:rPr lang="en-US" altLang="ko-KR" sz="2500" b="1" dirty="0">
                <a:solidFill>
                  <a:schemeClr val="bg1"/>
                </a:solidFill>
              </a:rPr>
              <a:t>           </a:t>
            </a:r>
            <a:r>
              <a:rPr lang="en-US" altLang="ko-KR" sz="2500" b="1" dirty="0">
                <a:solidFill>
                  <a:srgbClr val="FFFF00"/>
                </a:solidFill>
              </a:rPr>
              <a:t>1) </a:t>
            </a:r>
            <a:r>
              <a:rPr lang="zh-TW" altLang="en-US" sz="2500" b="1" dirty="0">
                <a:solidFill>
                  <a:schemeClr val="bg1"/>
                </a:solidFill>
              </a:rPr>
              <a:t>約拿是一個憎恨亞述的以色列愛國者。神看到尼尼微悔改，並沒有毀滅他們，使得約拿生氣。若尼尼微遭遇災難或不幸，約拿會很高興。</a:t>
            </a:r>
            <a:endParaRPr lang="en-US" sz="2500" b="1" dirty="0">
              <a:solidFill>
                <a:schemeClr val="bg1"/>
              </a:solidFill>
            </a:endParaRPr>
          </a:p>
          <a:p>
            <a:r>
              <a:rPr lang="en-US" altLang="ko-KR" sz="2500" b="1" dirty="0">
                <a:solidFill>
                  <a:schemeClr val="bg1"/>
                </a:solidFill>
              </a:rPr>
              <a:t>           </a:t>
            </a:r>
            <a:r>
              <a:rPr lang="en-US" altLang="ko-KR" sz="2500" b="1" dirty="0">
                <a:solidFill>
                  <a:srgbClr val="FFFF00"/>
                </a:solidFill>
              </a:rPr>
              <a:t>2) </a:t>
            </a:r>
            <a:r>
              <a:rPr lang="zh-TW" altLang="en-US" sz="2500" b="1" dirty="0">
                <a:solidFill>
                  <a:schemeClr val="bg1"/>
                </a:solidFill>
              </a:rPr>
              <a:t>約拿</a:t>
            </a:r>
            <a:r>
              <a:rPr lang="zh-CN" altLang="en-US" sz="2500" b="1" dirty="0">
                <a:solidFill>
                  <a:schemeClr val="bg1"/>
                </a:solidFill>
              </a:rPr>
              <a:t>看重他自己做先知的</a:t>
            </a:r>
            <a:r>
              <a:rPr lang="zh-TW" altLang="en-US" sz="2500" b="1" dirty="0">
                <a:solidFill>
                  <a:schemeClr val="bg1"/>
                </a:solidFill>
              </a:rPr>
              <a:t>顏</a:t>
            </a:r>
            <a:r>
              <a:rPr lang="zh-CN" altLang="en-US" sz="2500" b="1" dirty="0">
                <a:solidFill>
                  <a:schemeClr val="bg1"/>
                </a:solidFill>
              </a:rPr>
              <a:t>面：</a:t>
            </a:r>
            <a:r>
              <a:rPr lang="zh-TW" altLang="en-US" sz="2500" b="1" dirty="0">
                <a:solidFill>
                  <a:schemeClr val="bg1"/>
                </a:solidFill>
              </a:rPr>
              <a:t>因為</a:t>
            </a:r>
            <a:r>
              <a:rPr lang="zh-CN" altLang="en-US" sz="2500" b="1" dirty="0">
                <a:solidFill>
                  <a:schemeClr val="bg1"/>
                </a:solidFill>
              </a:rPr>
              <a:t> 他所宣告的話沒有實現</a:t>
            </a:r>
            <a:r>
              <a:rPr lang="zh-TW" altLang="en-US" sz="2500" b="1" dirty="0">
                <a:solidFill>
                  <a:schemeClr val="bg1"/>
                </a:solidFill>
              </a:rPr>
              <a:t>。</a:t>
            </a:r>
            <a:endParaRPr lang="en-US" sz="2500" b="1" dirty="0">
              <a:solidFill>
                <a:schemeClr val="bg1"/>
              </a:solidFill>
            </a:endParaRPr>
          </a:p>
          <a:p>
            <a:endParaRPr lang="en-US" altLang="ko-KR" sz="900" b="1" dirty="0">
              <a:solidFill>
                <a:schemeClr val="bg1"/>
              </a:solidFill>
            </a:endParaRPr>
          </a:p>
          <a:p>
            <a:endParaRPr lang="en-US" altLang="ko-KR" sz="900" b="1" dirty="0">
              <a:solidFill>
                <a:schemeClr val="bg1"/>
              </a:solidFill>
            </a:endParaRPr>
          </a:p>
          <a:p>
            <a:endParaRPr lang="en-US" altLang="ko-KR" sz="900" b="1" dirty="0">
              <a:solidFill>
                <a:schemeClr val="bg1"/>
              </a:solidFill>
            </a:endParaRPr>
          </a:p>
          <a:p>
            <a:endParaRPr lang="en-US" altLang="ko-KR" sz="900" b="1" dirty="0">
              <a:solidFill>
                <a:schemeClr val="bg1"/>
              </a:solidFill>
            </a:endParaRPr>
          </a:p>
          <a:p>
            <a:endParaRPr lang="en-US" altLang="ko-KR" sz="900" b="1" dirty="0">
              <a:solidFill>
                <a:schemeClr val="bg1"/>
              </a:solidFill>
            </a:endParaRPr>
          </a:p>
          <a:p>
            <a:endParaRPr lang="en-US" altLang="ko-KR" sz="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552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84289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2000" b="1" baseline="30000" dirty="0">
              <a:latin typeface="+mn-ea"/>
            </a:endParaRPr>
          </a:p>
          <a:p>
            <a:endParaRPr lang="en-US" sz="2000" b="1" baseline="30000" dirty="0">
              <a:latin typeface="+mn-ea"/>
            </a:endParaRPr>
          </a:p>
          <a:p>
            <a:r>
              <a:rPr lang="ko-KR" altLang="en-US" sz="3200" b="1" dirty="0">
                <a:solidFill>
                  <a:srgbClr val="FFFF00"/>
                </a:solidFill>
                <a:latin typeface="+mn-ea"/>
              </a:rPr>
              <a:t>   </a:t>
            </a:r>
            <a:r>
              <a:rPr lang="ko-KR" altLang="en-US" sz="3200" b="1" dirty="0" smtClean="0">
                <a:solidFill>
                  <a:srgbClr val="FFFF00"/>
                </a:solidFill>
                <a:latin typeface="+mn-ea"/>
              </a:rPr>
              <a:t>   </a:t>
            </a:r>
            <a:r>
              <a:rPr lang="zh-TW" altLang="en-US" sz="3200" b="1" dirty="0">
                <a:solidFill>
                  <a:srgbClr val="FFFF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尼尼微</a:t>
            </a:r>
            <a:r>
              <a:rPr lang="en-US" altLang="zh-TW" sz="3200" b="1" dirty="0">
                <a:solidFill>
                  <a:srgbClr val="FFFF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:</a:t>
            </a:r>
            <a:r>
              <a:rPr lang="zh-TW" altLang="en-US" sz="3200" b="1" dirty="0">
                <a:solidFill>
                  <a:srgbClr val="FFFF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對約拿而言既不珍貴也不值得愛惜</a:t>
            </a:r>
            <a:endParaRPr lang="en-US" sz="3200" b="1" dirty="0">
              <a:solidFill>
                <a:srgbClr val="FFFF00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sz="1000" b="1" dirty="0">
              <a:solidFill>
                <a:schemeClr val="bg1"/>
              </a:solidFill>
            </a:endParaRPr>
          </a:p>
          <a:p>
            <a:endParaRPr lang="en-US" sz="1000" b="1" dirty="0">
              <a:solidFill>
                <a:schemeClr val="bg1"/>
              </a:solidFill>
            </a:endParaRPr>
          </a:p>
          <a:p>
            <a:r>
              <a:rPr lang="zh-CN" altLang="en-US" sz="2600" b="1" dirty="0">
                <a:solidFill>
                  <a:srgbClr val="FFFF00"/>
                </a:solidFill>
              </a:rPr>
              <a:t>為什麽</a:t>
            </a:r>
            <a:r>
              <a:rPr lang="zh-TW" altLang="en-US" sz="2600" b="1" dirty="0">
                <a:solidFill>
                  <a:srgbClr val="FFFF00"/>
                </a:solidFill>
              </a:rPr>
              <a:t>約拿既不珍貴也不愛惜尼尼微</a:t>
            </a:r>
            <a:r>
              <a:rPr lang="zh-CN" altLang="en-US" sz="2600" b="1" dirty="0">
                <a:solidFill>
                  <a:srgbClr val="FFFF00"/>
                </a:solidFill>
              </a:rPr>
              <a:t>？</a:t>
            </a:r>
            <a:r>
              <a:rPr lang="zh-TW" altLang="en-US" sz="2600" b="1" dirty="0">
                <a:solidFill>
                  <a:srgbClr val="FFFF00"/>
                </a:solidFill>
              </a:rPr>
              <a:t> </a:t>
            </a:r>
            <a:r>
              <a:rPr lang="zh-CN" altLang="en-US" sz="2400" b="1" dirty="0">
                <a:solidFill>
                  <a:schemeClr val="bg1"/>
                </a:solidFill>
              </a:rPr>
              <a:t>（幾個可能性）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     </a:t>
            </a:r>
            <a:r>
              <a:rPr lang="en-US" sz="2400" b="1" dirty="0">
                <a:solidFill>
                  <a:srgbClr val="FFFF00"/>
                </a:solidFill>
              </a:rPr>
              <a:t>-</a:t>
            </a:r>
            <a:r>
              <a:rPr lang="zh-TW" altLang="en-US" sz="2400" b="1" dirty="0">
                <a:solidFill>
                  <a:srgbClr val="FFFF00"/>
                </a:solidFill>
              </a:rPr>
              <a:t>國家不同</a:t>
            </a:r>
            <a:r>
              <a:rPr lang="zh-TW" altLang="en-US" sz="2400" dirty="0">
                <a:solidFill>
                  <a:schemeClr val="bg1"/>
                </a:solidFill>
              </a:rPr>
              <a:t>：因為亞述對以色列的敵意及威脅。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     </a:t>
            </a:r>
            <a:r>
              <a:rPr lang="en-US" sz="2400" b="1" dirty="0">
                <a:solidFill>
                  <a:srgbClr val="FFFF00"/>
                </a:solidFill>
              </a:rPr>
              <a:t>-</a:t>
            </a:r>
            <a:r>
              <a:rPr lang="zh-TW" altLang="en-US" sz="2400" b="1" dirty="0">
                <a:solidFill>
                  <a:srgbClr val="FFFF00"/>
                </a:solidFill>
              </a:rPr>
              <a:t>宗教不同</a:t>
            </a:r>
            <a:r>
              <a:rPr lang="zh-TW" altLang="en-US" sz="2400" dirty="0">
                <a:solidFill>
                  <a:schemeClr val="bg1"/>
                </a:solidFill>
              </a:rPr>
              <a:t>：因為他們不認識耶和華，並拜偶像。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     </a:t>
            </a:r>
            <a:r>
              <a:rPr lang="en-US" sz="2400" b="1" dirty="0">
                <a:solidFill>
                  <a:srgbClr val="FFFF00"/>
                </a:solidFill>
              </a:rPr>
              <a:t>-</a:t>
            </a:r>
            <a:r>
              <a:rPr lang="zh-TW" altLang="en-US" sz="2400" b="1" dirty="0">
                <a:solidFill>
                  <a:srgbClr val="FFFF00"/>
                </a:solidFill>
              </a:rPr>
              <a:t>謠言或資訊</a:t>
            </a:r>
            <a:r>
              <a:rPr lang="zh-TW" altLang="en-US" sz="2400" dirty="0">
                <a:solidFill>
                  <a:schemeClr val="bg1"/>
                </a:solidFill>
              </a:rPr>
              <a:t>：因為他們是一個殘酷和道德敗壞的國家。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     </a:t>
            </a:r>
            <a:r>
              <a:rPr lang="en-US" sz="2400" b="1" dirty="0">
                <a:solidFill>
                  <a:srgbClr val="FFFF00"/>
                </a:solidFill>
              </a:rPr>
              <a:t>-</a:t>
            </a:r>
            <a:r>
              <a:rPr lang="zh-TW" altLang="en-US" sz="2400" b="1" dirty="0">
                <a:solidFill>
                  <a:srgbClr val="FFFF00"/>
                </a:solidFill>
              </a:rPr>
              <a:t>偏見</a:t>
            </a:r>
            <a:r>
              <a:rPr lang="zh-TW" altLang="en-US" sz="2400" dirty="0">
                <a:solidFill>
                  <a:schemeClr val="bg1"/>
                </a:solidFill>
              </a:rPr>
              <a:t>：</a:t>
            </a:r>
            <a:r>
              <a:rPr lang="zh-CN" altLang="en-US" sz="2400" dirty="0">
                <a:solidFill>
                  <a:schemeClr val="bg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可能</a:t>
            </a:r>
            <a:r>
              <a:rPr lang="zh-TW" altLang="en-US" sz="2400" dirty="0">
                <a:solidFill>
                  <a:schemeClr val="bg1"/>
                </a:solidFill>
              </a:rPr>
              <a:t>約拿無緣無故地討厭他們。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r>
              <a:rPr lang="zh-TW" altLang="en-US" sz="2600" b="1" dirty="0">
                <a:solidFill>
                  <a:srgbClr val="FFFF00"/>
                </a:solidFill>
                <a:latin typeface="+mn-ea"/>
              </a:rPr>
              <a:t>誰是我既不珍貴也不愛惜的 </a:t>
            </a:r>
            <a:r>
              <a:rPr lang="en-US" sz="2600" b="1" dirty="0">
                <a:solidFill>
                  <a:srgbClr val="FFFF00"/>
                </a:solidFill>
                <a:latin typeface="+mn-ea"/>
              </a:rPr>
              <a:t>“</a:t>
            </a:r>
            <a:r>
              <a:rPr lang="zh-TW" altLang="en-US" sz="2600" b="1" dirty="0">
                <a:solidFill>
                  <a:srgbClr val="FFFF00"/>
                </a:solidFill>
                <a:latin typeface="+mn-ea"/>
              </a:rPr>
              <a:t>我的尼尼微</a:t>
            </a:r>
            <a:r>
              <a:rPr lang="en-US" sz="2600" b="1" dirty="0">
                <a:solidFill>
                  <a:srgbClr val="FFFF00"/>
                </a:solidFill>
                <a:latin typeface="+mn-ea"/>
              </a:rPr>
              <a:t>”</a:t>
            </a:r>
            <a:r>
              <a:rPr lang="zh-TW" altLang="en-US" sz="2600" b="1" dirty="0">
                <a:solidFill>
                  <a:srgbClr val="FFFF00"/>
                </a:solidFill>
                <a:latin typeface="+mn-ea"/>
              </a:rPr>
              <a:t>？</a:t>
            </a:r>
            <a:endParaRPr lang="en-US" sz="2600" b="1" dirty="0">
              <a:solidFill>
                <a:srgbClr val="FFFF00"/>
              </a:solidFill>
              <a:latin typeface="+mn-ea"/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       *</a:t>
            </a:r>
            <a:r>
              <a:rPr lang="zh-TW" altLang="en-US" sz="2400" dirty="0">
                <a:solidFill>
                  <a:schemeClr val="bg1"/>
                </a:solidFill>
              </a:rPr>
              <a:t>每個人都有自己的 </a:t>
            </a:r>
            <a:r>
              <a:rPr lang="en-US" sz="2400" dirty="0">
                <a:solidFill>
                  <a:schemeClr val="bg1"/>
                </a:solidFill>
              </a:rPr>
              <a:t>“</a:t>
            </a:r>
            <a:r>
              <a:rPr lang="zh-TW" altLang="en-US" sz="2400" b="1" dirty="0">
                <a:solidFill>
                  <a:srgbClr val="FFFF00"/>
                </a:solidFill>
              </a:rPr>
              <a:t>尼尼微</a:t>
            </a:r>
            <a:r>
              <a:rPr lang="en-US" sz="2400" dirty="0">
                <a:solidFill>
                  <a:schemeClr val="bg1"/>
                </a:solidFill>
              </a:rPr>
              <a:t>”</a:t>
            </a:r>
            <a:r>
              <a:rPr lang="zh-TW" altLang="en-US" sz="2400" dirty="0">
                <a:solidFill>
                  <a:schemeClr val="bg1"/>
                </a:solidFill>
              </a:rPr>
              <a:t>。許多基督徒也不例外。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     -</a:t>
            </a:r>
            <a:r>
              <a:rPr lang="zh-TW" altLang="en-US" sz="2400" dirty="0">
                <a:solidFill>
                  <a:schemeClr val="bg1"/>
                </a:solidFill>
              </a:rPr>
              <a:t>冷漠：我不認識或見不到的，我不感興趣的人。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     -</a:t>
            </a:r>
            <a:r>
              <a:rPr lang="zh-TW" altLang="en-US" sz="2400" dirty="0">
                <a:solidFill>
                  <a:schemeClr val="bg1"/>
                </a:solidFill>
              </a:rPr>
              <a:t>被視為我的競爭對手的特定國家，地區，種族，團體，企業，學校，組織，個人等。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     -</a:t>
            </a:r>
            <a:r>
              <a:rPr lang="zh-TW" altLang="en-US" sz="2400" dirty="0">
                <a:solidFill>
                  <a:schemeClr val="bg1"/>
                </a:solidFill>
              </a:rPr>
              <a:t>屬於不同宗教，政權，政黨，利益集團等的人。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     -</a:t>
            </a:r>
            <a:r>
              <a:rPr lang="zh-TW" altLang="en-US" sz="2400" dirty="0">
                <a:solidFill>
                  <a:schemeClr val="bg1"/>
                </a:solidFill>
              </a:rPr>
              <a:t>某人與我的認知不同或我不喜歡的類型。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     -</a:t>
            </a:r>
            <a:r>
              <a:rPr lang="zh-TW" altLang="en-US" sz="2400" dirty="0">
                <a:solidFill>
                  <a:schemeClr val="bg1"/>
                </a:solidFill>
              </a:rPr>
              <a:t>討厭，欺凌，詛咒，欺騙，渺視或想傷害我的任何人。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altLang="ko-KR" sz="800" b="1" dirty="0">
              <a:solidFill>
                <a:schemeClr val="bg1"/>
              </a:solidFill>
            </a:endParaRPr>
          </a:p>
          <a:p>
            <a:endParaRPr lang="en-US" altLang="ko-KR" sz="800" b="1" dirty="0">
              <a:solidFill>
                <a:schemeClr val="bg1"/>
              </a:solidFill>
            </a:endParaRPr>
          </a:p>
          <a:p>
            <a:endParaRPr lang="en-US" altLang="ko-KR" sz="800" b="1" dirty="0">
              <a:solidFill>
                <a:schemeClr val="bg1"/>
              </a:solidFill>
            </a:endParaRPr>
          </a:p>
          <a:p>
            <a:endParaRPr lang="en-US" altLang="ko-KR" sz="800" b="1" dirty="0">
              <a:solidFill>
                <a:schemeClr val="bg1"/>
              </a:solidFill>
            </a:endParaRPr>
          </a:p>
          <a:p>
            <a:endParaRPr lang="en-US" altLang="ko-KR" sz="800" b="1" dirty="0">
              <a:solidFill>
                <a:schemeClr val="bg1"/>
              </a:solidFill>
            </a:endParaRPr>
          </a:p>
          <a:p>
            <a:endParaRPr lang="en-US" altLang="ko-KR" sz="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135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85828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2000" b="1" baseline="30000" dirty="0">
              <a:latin typeface="+mn-ea"/>
            </a:endParaRPr>
          </a:p>
          <a:p>
            <a:endParaRPr lang="en-US" sz="2000" b="1" baseline="30000" dirty="0">
              <a:latin typeface="+mn-ea"/>
            </a:endParaRPr>
          </a:p>
          <a:p>
            <a:r>
              <a:rPr lang="ko-KR" altLang="en-US" sz="3200" b="1" dirty="0">
                <a:solidFill>
                  <a:srgbClr val="FFFF00"/>
                </a:solidFill>
                <a:latin typeface="+mn-ea"/>
              </a:rPr>
              <a:t>                  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先知約拿熟悉神的屬性</a:t>
            </a:r>
            <a:endParaRPr lang="en-US" altLang="ko-KR" sz="4000" b="1" dirty="0">
              <a:solidFill>
                <a:srgbClr val="FFFF00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r>
              <a:rPr lang="ko-KR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ko-KR" sz="2800" b="1" dirty="0">
                <a:solidFill>
                  <a:srgbClr val="FF0000"/>
                </a:solidFill>
              </a:rPr>
              <a:t>Jonah 4</a:t>
            </a:r>
            <a:r>
              <a:rPr lang="en-US" sz="2800" b="1" dirty="0">
                <a:solidFill>
                  <a:srgbClr val="FF0000"/>
                </a:solidFill>
              </a:rPr>
              <a:t>:2</a:t>
            </a:r>
            <a:r>
              <a:rPr lang="x-none" sz="2800" b="1" dirty="0">
                <a:solidFill>
                  <a:schemeClr val="bg1"/>
                </a:solidFill>
              </a:rPr>
              <a:t> </a:t>
            </a:r>
            <a:r>
              <a:rPr lang="x-none" sz="2000" dirty="0">
                <a:solidFill>
                  <a:schemeClr val="bg1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</a:rPr>
              <a:t>我知道</a:t>
            </a:r>
            <a:r>
              <a:rPr lang="zh-TW" altLang="en-US" sz="2800" b="1" dirty="0">
                <a:solidFill>
                  <a:srgbClr val="FFFF00"/>
                </a:solidFill>
              </a:rPr>
              <a:t>你是有恩典、有憐憫的神，不輕易發怒，</a:t>
            </a:r>
            <a:endParaRPr lang="en-US" altLang="zh-TW" sz="2800" b="1" dirty="0">
              <a:solidFill>
                <a:srgbClr val="FFFF00"/>
              </a:solidFill>
            </a:endParaRPr>
          </a:p>
          <a:p>
            <a:r>
              <a:rPr lang="zh-TW" altLang="en-US" sz="2800" b="1" dirty="0">
                <a:solidFill>
                  <a:srgbClr val="FFFF00"/>
                </a:solidFill>
              </a:rPr>
              <a:t>有豐盛的慈愛，並且後悔不降所說的災</a:t>
            </a:r>
            <a:r>
              <a:rPr lang="zh-TW" altLang="en-US" sz="2800" dirty="0">
                <a:solidFill>
                  <a:schemeClr val="bg1"/>
                </a:solidFill>
              </a:rPr>
              <a:t>，所以我急速逃往他施去。 </a:t>
            </a:r>
            <a:endParaRPr lang="en-US" altLang="ko-KR" sz="1100" b="1" dirty="0">
              <a:solidFill>
                <a:schemeClr val="bg1"/>
              </a:solidFill>
            </a:endParaRPr>
          </a:p>
          <a:p>
            <a:endParaRPr lang="en-US" altLang="ko-KR" sz="1100" b="1" dirty="0">
              <a:solidFill>
                <a:srgbClr val="00B0F0"/>
              </a:solidFill>
            </a:endParaRPr>
          </a:p>
          <a:p>
            <a:r>
              <a:rPr lang="en-US" altLang="ko-KR" sz="2800" b="1" dirty="0">
                <a:solidFill>
                  <a:srgbClr val="00B0F0"/>
                </a:solidFill>
              </a:rPr>
              <a:t>       *</a:t>
            </a:r>
            <a:r>
              <a:rPr lang="en-US" altLang="ko-KR" sz="2800" b="1" dirty="0">
                <a:solidFill>
                  <a:srgbClr val="00B050"/>
                </a:solidFill>
              </a:rPr>
              <a:t>Exodus 34:6-7 </a:t>
            </a:r>
            <a:r>
              <a:rPr lang="en-US" altLang="ko-KR" sz="2400" dirty="0">
                <a:solidFill>
                  <a:schemeClr val="bg1"/>
                </a:solidFill>
              </a:rPr>
              <a:t>(Cf. Numbers 14:18; Psalm 86:15; 103:8; 145:8; Joel 2:13 …...)</a:t>
            </a:r>
            <a:endParaRPr lang="en-US" altLang="ko-KR" sz="1000" dirty="0">
              <a:solidFill>
                <a:schemeClr val="bg1"/>
              </a:solidFill>
            </a:endParaRPr>
          </a:p>
          <a:p>
            <a:endParaRPr lang="en-US" altLang="ko-KR" sz="1000" dirty="0">
              <a:solidFill>
                <a:schemeClr val="bg1"/>
              </a:solidFill>
            </a:endParaRPr>
          </a:p>
          <a:p>
            <a:endParaRPr lang="en-US" altLang="ko-KR" sz="1000" dirty="0">
              <a:solidFill>
                <a:schemeClr val="bg1"/>
              </a:solidFill>
            </a:endParaRPr>
          </a:p>
          <a:p>
            <a:endParaRPr lang="en-US" altLang="ko-KR" sz="1000" dirty="0">
              <a:solidFill>
                <a:schemeClr val="bg1"/>
              </a:solidFill>
            </a:endParaRPr>
          </a:p>
          <a:p>
            <a:pPr marL="630238" indent="-630238"/>
            <a:r>
              <a:rPr lang="en-US" sz="2600" dirty="0">
                <a:solidFill>
                  <a:schemeClr val="bg1"/>
                </a:solidFill>
              </a:rPr>
              <a:t>          </a:t>
            </a:r>
            <a:r>
              <a:rPr lang="zh-TW" altLang="en-US" sz="2400" b="1" dirty="0">
                <a:solidFill>
                  <a:schemeClr val="bg1"/>
                </a:solidFill>
              </a:rPr>
              <a:t>熟悉神屬性的約拿</a:t>
            </a:r>
            <a:r>
              <a:rPr lang="en-US" altLang="zh-TW" sz="2400" b="1" dirty="0">
                <a:solidFill>
                  <a:schemeClr val="bg1"/>
                </a:solidFill>
              </a:rPr>
              <a:t>, </a:t>
            </a:r>
            <a:r>
              <a:rPr lang="zh-TW" altLang="en-US" sz="2400" b="1" dirty="0">
                <a:solidFill>
                  <a:schemeClr val="bg1"/>
                </a:solidFill>
              </a:rPr>
              <a:t>起初因為他擔心神會取消毀滅尼尼微的計劃</a:t>
            </a:r>
            <a:r>
              <a:rPr lang="en-US" altLang="zh-TW" sz="2400" b="1" dirty="0">
                <a:solidFill>
                  <a:schemeClr val="bg1"/>
                </a:solidFill>
              </a:rPr>
              <a:t>,</a:t>
            </a:r>
            <a:r>
              <a:rPr lang="zh-TW" altLang="en-US" sz="2400" b="1" dirty="0">
                <a:solidFill>
                  <a:schemeClr val="bg1"/>
                </a:solidFill>
              </a:rPr>
              <a:t>所以逃走了。</a:t>
            </a:r>
            <a:endParaRPr lang="en-US" altLang="zh-TW" sz="2400" b="1" dirty="0">
              <a:solidFill>
                <a:schemeClr val="bg1"/>
              </a:solidFill>
            </a:endParaRPr>
          </a:p>
          <a:p>
            <a:pPr marL="688975" indent="-630238"/>
            <a:r>
              <a:rPr lang="zh-TW" altLang="en-US" sz="2400" b="1" dirty="0">
                <a:solidFill>
                  <a:schemeClr val="bg1"/>
                </a:solidFill>
              </a:rPr>
              <a:t>現在，約拿看到神真的沒有毀滅他們，他不高興並生氣。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r>
              <a:rPr lang="en-US" sz="2600" dirty="0">
                <a:solidFill>
                  <a:schemeClr val="bg1"/>
                </a:solidFill>
              </a:rPr>
              <a:t>          </a:t>
            </a:r>
            <a:r>
              <a:rPr lang="zh-TW" altLang="en-US" sz="2600" b="1" dirty="0">
                <a:solidFill>
                  <a:srgbClr val="FFFF00"/>
                </a:solidFill>
              </a:rPr>
              <a:t>有一些基督徒的矛盾</a:t>
            </a:r>
            <a:r>
              <a:rPr lang="zh-TW" altLang="en-US" sz="2600" dirty="0">
                <a:solidFill>
                  <a:schemeClr val="bg1"/>
                </a:solidFill>
              </a:rPr>
              <a:t>：</a:t>
            </a:r>
            <a:endParaRPr lang="en-US" altLang="zh-TW" sz="2600" dirty="0">
              <a:solidFill>
                <a:schemeClr val="bg1"/>
              </a:solidFill>
            </a:endParaRPr>
          </a:p>
          <a:p>
            <a:r>
              <a:rPr lang="en-US" altLang="zh-CN" sz="2600" dirty="0">
                <a:solidFill>
                  <a:schemeClr val="bg1"/>
                </a:solidFill>
              </a:rPr>
              <a:t>1</a:t>
            </a:r>
            <a:r>
              <a:rPr lang="zh-CN" altLang="en-US" sz="2600" dirty="0">
                <a:solidFill>
                  <a:schemeClr val="bg1"/>
                </a:solidFill>
              </a:rPr>
              <a:t>） </a:t>
            </a:r>
            <a:r>
              <a:rPr lang="zh-TW" altLang="en-US" sz="2600" dirty="0">
                <a:solidFill>
                  <a:schemeClr val="bg1"/>
                </a:solidFill>
              </a:rPr>
              <a:t>讚美神的慈愛，但自己在現實生活中</a:t>
            </a:r>
            <a:r>
              <a:rPr lang="en-US" altLang="zh-TW" sz="2600" dirty="0">
                <a:solidFill>
                  <a:schemeClr val="bg1"/>
                </a:solidFill>
              </a:rPr>
              <a:t>, </a:t>
            </a:r>
            <a:r>
              <a:rPr lang="zh-TW" altLang="en-US" sz="2600" dirty="0">
                <a:solidFill>
                  <a:schemeClr val="bg1"/>
                </a:solidFill>
              </a:rPr>
              <a:t>卻不想過這樣的生活。</a:t>
            </a:r>
            <a:r>
              <a:rPr lang="en-US" sz="2600" dirty="0">
                <a:solidFill>
                  <a:schemeClr val="bg1"/>
                </a:solidFill>
              </a:rPr>
              <a:t>  </a:t>
            </a:r>
          </a:p>
          <a:p>
            <a:r>
              <a:rPr lang="en-US" altLang="zh-CN" sz="2600" dirty="0">
                <a:solidFill>
                  <a:schemeClr val="bg1"/>
                </a:solidFill>
              </a:rPr>
              <a:t>2</a:t>
            </a:r>
            <a:r>
              <a:rPr lang="zh-CN" altLang="en-US" sz="2600" dirty="0">
                <a:solidFill>
                  <a:schemeClr val="bg1"/>
                </a:solidFill>
              </a:rPr>
              <a:t>）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</a:rPr>
              <a:t>讚揚別人在艱苦的生活中走義路，但自己不太想走義路，恐怕自己或家人受苦掙扎。</a:t>
            </a:r>
            <a:endParaRPr lang="en-US" sz="2600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964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609600" y="135467"/>
            <a:ext cx="8513762" cy="892552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TW" altLang="en-US" sz="1000" b="1" dirty="0">
                <a:solidFill>
                  <a:schemeClr val="bg1"/>
                </a:solidFill>
              </a:rPr>
              <a:t>         </a:t>
            </a:r>
            <a:endParaRPr lang="en-US" altLang="zh-TW" sz="1000" b="1" dirty="0">
              <a:solidFill>
                <a:schemeClr val="bg1"/>
              </a:solidFill>
            </a:endParaRPr>
          </a:p>
          <a:p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神的屬性和性格</a:t>
            </a:r>
            <a:r>
              <a:rPr 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b="1" dirty="0">
                <a:solidFill>
                  <a:srgbClr val="FFFF00"/>
                </a:solidFill>
              </a:rPr>
              <a:t>Character and Attributes of God</a:t>
            </a:r>
            <a:endParaRPr lang="en-US" sz="2800" dirty="0">
              <a:solidFill>
                <a:srgbClr val="FFFF00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580575"/>
              </p:ext>
            </p:extLst>
          </p:nvPr>
        </p:nvGraphicFramePr>
        <p:xfrm>
          <a:off x="151605" y="1188006"/>
          <a:ext cx="11885613" cy="466312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829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7026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0913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chemeClr val="bg1"/>
                          </a:solidFill>
                          <a:effectLst/>
                        </a:rPr>
                        <a:t>出埃及記</a:t>
                      </a:r>
                      <a:r>
                        <a:rPr lang="zh-TW" sz="2000" kern="1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2000" kern="100" dirty="0">
                          <a:solidFill>
                            <a:schemeClr val="bg1"/>
                          </a:solidFill>
                          <a:effectLst/>
                        </a:rPr>
                        <a:t>34:6-7</a:t>
                      </a:r>
                      <a:endParaRPr lang="en-US" sz="2000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67024" marR="67024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effectLst/>
                        </a:rPr>
                        <a:t>6 </a:t>
                      </a:r>
                      <a:r>
                        <a:rPr lang="zh-TW" sz="2200" kern="100" dirty="0">
                          <a:effectLst/>
                        </a:rPr>
                        <a:t>耶和華在他面前宣告說</a:t>
                      </a:r>
                      <a:r>
                        <a:rPr lang="en-US" altLang="zh-TW" sz="2200" kern="100" dirty="0">
                          <a:effectLst/>
                        </a:rPr>
                        <a:t>,</a:t>
                      </a:r>
                      <a:r>
                        <a:rPr lang="zh-TW" sz="22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耶和華</a:t>
                      </a:r>
                      <a:r>
                        <a:rPr lang="en-US" altLang="zh-TW" sz="22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,</a:t>
                      </a:r>
                      <a:r>
                        <a:rPr lang="zh-TW" sz="22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耶和華</a:t>
                      </a:r>
                      <a:r>
                        <a:rPr lang="en-US" altLang="zh-TW" sz="22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,</a:t>
                      </a:r>
                      <a:r>
                        <a:rPr lang="zh-TW" sz="22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是有憐憫</a:t>
                      </a:r>
                      <a:r>
                        <a:rPr lang="en-US" altLang="zh-TW" sz="22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,</a:t>
                      </a:r>
                      <a:r>
                        <a:rPr lang="zh-TW" sz="22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有恩典</a:t>
                      </a:r>
                      <a:endParaRPr lang="en-US" altLang="zh-TW" sz="2200" kern="100" dirty="0">
                        <a:solidFill>
                          <a:srgbClr val="FF0000"/>
                        </a:solidFill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的神</a:t>
                      </a:r>
                      <a:r>
                        <a:rPr lang="en-US" altLang="zh-TW" sz="22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,</a:t>
                      </a:r>
                      <a:r>
                        <a:rPr lang="zh-TW" sz="22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不輕易發怒</a:t>
                      </a:r>
                      <a:r>
                        <a:rPr lang="en-US" altLang="zh-TW" sz="22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,</a:t>
                      </a:r>
                      <a:r>
                        <a:rPr lang="zh-TW" sz="22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並有豐盛的慈愛和誠實</a:t>
                      </a:r>
                      <a:r>
                        <a:rPr lang="zh-TW" sz="2200" kern="100" dirty="0">
                          <a:effectLst/>
                        </a:rPr>
                        <a:t>。</a:t>
                      </a:r>
                      <a:r>
                        <a:rPr lang="en-US" sz="2200" kern="100" dirty="0">
                          <a:effectLst/>
                        </a:rPr>
                        <a:t>7 </a:t>
                      </a:r>
                      <a:r>
                        <a:rPr lang="zh-TW" sz="2200" kern="100" dirty="0">
                          <a:solidFill>
                            <a:schemeClr val="bg1"/>
                          </a:solidFill>
                          <a:effectLst/>
                        </a:rPr>
                        <a:t>為千萬人</a:t>
                      </a:r>
                      <a:r>
                        <a:rPr lang="zh-TW" altLang="en-US" sz="22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存留慈愛</a:t>
                      </a:r>
                      <a:r>
                        <a:rPr lang="en-US" altLang="zh-TW" sz="22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,</a:t>
                      </a:r>
                      <a:endParaRPr lang="en-US" altLang="zh-TW" sz="2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赦免罪孽</a:t>
                      </a:r>
                      <a:r>
                        <a:rPr lang="en-US" altLang="zh-TW" sz="22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,</a:t>
                      </a:r>
                      <a:r>
                        <a:rPr lang="zh-TW" sz="22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過犯</a:t>
                      </a:r>
                      <a:r>
                        <a:rPr lang="en-US" altLang="zh-TW" sz="22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,</a:t>
                      </a:r>
                      <a:r>
                        <a:rPr lang="zh-TW" sz="22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和罪惡</a:t>
                      </a:r>
                      <a:r>
                        <a:rPr lang="zh-TW" sz="2200" kern="100" dirty="0">
                          <a:effectLst/>
                        </a:rPr>
                        <a:t>．萬不以有罪的為無罪</a:t>
                      </a:r>
                      <a:r>
                        <a:rPr lang="en-US" altLang="zh-TW" sz="2200" kern="100" dirty="0">
                          <a:effectLst/>
                        </a:rPr>
                        <a:t>,</a:t>
                      </a:r>
                      <a:r>
                        <a:rPr lang="zh-TW" sz="2200" kern="100" dirty="0">
                          <a:effectLst/>
                        </a:rPr>
                        <a:t>必追討他的罪</a:t>
                      </a:r>
                      <a:r>
                        <a:rPr lang="en-US" altLang="zh-TW" sz="2200" kern="100" dirty="0">
                          <a:effectLst/>
                        </a:rPr>
                        <a:t>,</a:t>
                      </a:r>
                      <a:r>
                        <a:rPr lang="zh-TW" sz="2200" kern="100" dirty="0">
                          <a:effectLst/>
                        </a:rPr>
                        <a:t>自父及子</a:t>
                      </a:r>
                      <a:r>
                        <a:rPr lang="en-US" altLang="zh-TW" sz="2200" kern="100" dirty="0">
                          <a:effectLst/>
                        </a:rPr>
                        <a:t>,</a:t>
                      </a:r>
                      <a:r>
                        <a:rPr lang="zh-TW" sz="2200" kern="100" dirty="0">
                          <a:effectLst/>
                        </a:rPr>
                        <a:t>直到三四代。</a:t>
                      </a:r>
                      <a:endParaRPr lang="en-US" sz="2200" kern="100" dirty="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67024" marR="67024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614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民數記</a:t>
                      </a:r>
                      <a:endParaRPr lang="en-US" sz="2000" kern="1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14:18</a:t>
                      </a:r>
                      <a:endParaRPr lang="en-US" sz="2000" kern="100" dirty="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67024" marR="67024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耶和華不輕易發怒、並有豐盛的慈愛、赦免罪孽和過犯、萬不以有罪的為無罪、必追討他的罪、自父及子、直到三、四代。</a:t>
                      </a:r>
                      <a:endParaRPr lang="en-US" sz="2000" kern="100" dirty="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67024" marR="67024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52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尼希米記</a:t>
                      </a:r>
                      <a:r>
                        <a:rPr lang="en-US" sz="1800" kern="100" dirty="0">
                          <a:effectLst/>
                        </a:rPr>
                        <a:t>9:17</a:t>
                      </a:r>
                      <a:endParaRPr lang="en-US" sz="1800" kern="100" dirty="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67024" marR="67024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……. </a:t>
                      </a:r>
                      <a:r>
                        <a:rPr lang="zh-TW" sz="2000" kern="100" dirty="0">
                          <a:effectLst/>
                        </a:rPr>
                        <a:t>但你是樂意饒恕人、有恩典、有憐憫、不輕易發怒、有豐盛慈愛的神、並不丟棄他們。</a:t>
                      </a:r>
                      <a:endParaRPr lang="en-US" sz="2000" kern="100" dirty="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67024" marR="67024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0718"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詩篇</a:t>
                      </a:r>
                      <a:endParaRPr lang="en-US" sz="2000" kern="100" dirty="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67024" marR="67024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86:15 </a:t>
                      </a:r>
                      <a:r>
                        <a:rPr lang="zh-TW" sz="2000" kern="100" dirty="0">
                          <a:effectLst/>
                        </a:rPr>
                        <a:t>主阿、你是有憐憫有恩典的神、不輕易發怒、並有豐盛的慈愛和誠實。</a:t>
                      </a:r>
                      <a:endParaRPr lang="en-US" sz="2000" kern="100" dirty="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67024" marR="67024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07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103:8 </a:t>
                      </a:r>
                      <a:r>
                        <a:rPr lang="zh-TW" sz="2000" kern="100" dirty="0">
                          <a:effectLst/>
                        </a:rPr>
                        <a:t>耶和華有憐憫、有恩典、不輕易發怒、且有豐盛的慈愛。</a:t>
                      </a:r>
                      <a:endParaRPr lang="en-US" sz="2000" kern="100" dirty="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67024" marR="67024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07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145:8 </a:t>
                      </a:r>
                      <a:r>
                        <a:rPr lang="zh-TW" sz="2000" kern="100" dirty="0">
                          <a:effectLst/>
                        </a:rPr>
                        <a:t>耶和華有恩惠、有憐憫、不輕易發怒、大有慈愛。</a:t>
                      </a:r>
                      <a:endParaRPr lang="en-US" sz="2000" kern="100" dirty="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67024" marR="67024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614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約珥書</a:t>
                      </a:r>
                      <a:endParaRPr lang="en-US" sz="2000" kern="1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2:13</a:t>
                      </a:r>
                      <a:endParaRPr lang="en-US" sz="20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67024" marR="67024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你們要撕裂心腸、不撕裂衣服．歸向耶和華你們的神．因為他有恩典、有憐憫、不輕易發怒、有豐盛的慈愛、並且後悔不降所說的災。</a:t>
                      </a:r>
                      <a:endParaRPr lang="en-US" sz="2000" kern="100" dirty="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67024" marR="67024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614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chemeClr val="bg1"/>
                          </a:solidFill>
                          <a:effectLst/>
                        </a:rPr>
                        <a:t>約拿書</a:t>
                      </a:r>
                      <a:endParaRPr lang="en-US" sz="2000" b="1" kern="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bg1"/>
                          </a:solidFill>
                          <a:effectLst/>
                        </a:rPr>
                        <a:t>4:2</a:t>
                      </a:r>
                      <a:endParaRPr lang="en-US" sz="2000" b="1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67024" marR="67024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………. </a:t>
                      </a:r>
                      <a:r>
                        <a:rPr lang="zh-TW" sz="2000" kern="100" dirty="0">
                          <a:effectLst/>
                        </a:rPr>
                        <a:t>我知道你是有恩典、有憐憫的神、不輕易發怒、有豐盛的慈愛、並且後悔不降所說的災．所以我急速逃往他施去。</a:t>
                      </a:r>
                      <a:endParaRPr lang="en-US" sz="2000" kern="100" dirty="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67024" marR="67024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388" name="Rectangle 1"/>
          <p:cNvSpPr>
            <a:spLocks noChangeArrowheads="1"/>
          </p:cNvSpPr>
          <p:nvPr/>
        </p:nvSpPr>
        <p:spPr bwMode="auto">
          <a:xfrm>
            <a:off x="609600" y="2849563"/>
            <a:ext cx="1218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760412" y="5851129"/>
            <a:ext cx="106680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he-IL" sz="2800" dirty="0">
                <a:solidFill>
                  <a:srgbClr val="C00000"/>
                </a:solidFill>
              </a:rPr>
              <a:t>לַֽאֲלָפִ֔ים</a:t>
            </a:r>
            <a:r>
              <a:rPr lang="he-IL" sz="2400" dirty="0"/>
              <a:t> </a:t>
            </a:r>
            <a:r>
              <a:rPr lang="en-US" b="1" dirty="0"/>
              <a:t> Exodus 20:6; Deuteronomy 5:10 (</a:t>
            </a:r>
            <a:r>
              <a:rPr lang="zh-TW" altLang="en-US" b="1" dirty="0">
                <a:solidFill>
                  <a:srgbClr val="FF0000"/>
                </a:solidFill>
              </a:rPr>
              <a:t>直到千代</a:t>
            </a:r>
            <a:r>
              <a:rPr lang="en-US" b="1" dirty="0"/>
              <a:t>) / Jeremiah 32:18 (</a:t>
            </a:r>
            <a:r>
              <a:rPr lang="zh-TW" altLang="en-US" b="1" dirty="0">
                <a:solidFill>
                  <a:srgbClr val="C00000"/>
                </a:solidFill>
              </a:rPr>
              <a:t>與千萬人</a:t>
            </a:r>
            <a:r>
              <a:rPr lang="en-US" b="1" dirty="0"/>
              <a:t>)</a:t>
            </a:r>
          </a:p>
          <a:p>
            <a:r>
              <a:rPr lang="en-US" b="1" dirty="0"/>
              <a:t>*In all these four passages (Exod. 20:6; 34:7; Deut. 5:10; Jer. 32:18 ) </a:t>
            </a:r>
            <a:r>
              <a:rPr lang="zh-TW" altLang="en-US" b="1" dirty="0">
                <a:solidFill>
                  <a:srgbClr val="FF0000"/>
                </a:solidFill>
              </a:rPr>
              <a:t>直到千代 </a:t>
            </a:r>
            <a:r>
              <a:rPr lang="en-US" b="1" dirty="0"/>
              <a:t>is correct.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710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78134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2000" b="1" baseline="30000" dirty="0">
              <a:latin typeface="+mn-ea"/>
            </a:endParaRPr>
          </a:p>
          <a:p>
            <a:endParaRPr lang="en-US" sz="2000" b="1" baseline="30000" dirty="0">
              <a:latin typeface="+mn-ea"/>
            </a:endParaRPr>
          </a:p>
          <a:p>
            <a:r>
              <a:rPr lang="ko-KR" altLang="en-US" sz="3200" b="1" dirty="0">
                <a:solidFill>
                  <a:srgbClr val="FFFF00"/>
                </a:solidFill>
                <a:latin typeface="+mn-ea"/>
              </a:rPr>
              <a:t>  </a:t>
            </a:r>
            <a:r>
              <a:rPr lang="ko-KR" altLang="en-US" sz="3200" b="1" dirty="0">
                <a:solidFill>
                  <a:srgbClr val="FFFF00"/>
                </a:solidFill>
              </a:rPr>
              <a:t>  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在心中隱藏</a:t>
            </a:r>
            <a:r>
              <a:rPr 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“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我的尼尼微</a:t>
            </a:r>
            <a:r>
              <a:rPr 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”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而向神發出的禱告</a:t>
            </a:r>
            <a:endParaRPr lang="en-US" sz="32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r>
              <a:rPr lang="ko-KR" altLang="en-US" sz="2600" b="1" dirty="0">
                <a:solidFill>
                  <a:srgbClr val="FF0000"/>
                </a:solidFill>
              </a:rPr>
              <a:t>           </a:t>
            </a:r>
            <a:r>
              <a:rPr lang="en-US" altLang="ko-KR" sz="2600" b="1" dirty="0">
                <a:solidFill>
                  <a:srgbClr val="FF0000"/>
                </a:solidFill>
              </a:rPr>
              <a:t>Jonah 4</a:t>
            </a:r>
            <a:r>
              <a:rPr lang="en-US" sz="2600" b="1" dirty="0">
                <a:solidFill>
                  <a:srgbClr val="FF0000"/>
                </a:solidFill>
              </a:rPr>
              <a:t>:3-5.  </a:t>
            </a:r>
            <a:r>
              <a:rPr lang="en-US" sz="2600" dirty="0">
                <a:solidFill>
                  <a:schemeClr val="bg1"/>
                </a:solidFill>
              </a:rPr>
              <a:t>(</a:t>
            </a:r>
            <a:r>
              <a:rPr lang="x-none" sz="2600" dirty="0">
                <a:solidFill>
                  <a:schemeClr val="bg1"/>
                </a:solidFill>
              </a:rPr>
              <a:t>2</a:t>
            </a:r>
            <a:r>
              <a:rPr lang="en-US" sz="2600" b="1" dirty="0">
                <a:solidFill>
                  <a:schemeClr val="bg1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</a:rPr>
              <a:t>就</a:t>
            </a:r>
            <a:r>
              <a:rPr lang="zh-TW" altLang="en-US" sz="2600" b="1" dirty="0">
                <a:solidFill>
                  <a:srgbClr val="FFFF00"/>
                </a:solidFill>
              </a:rPr>
              <a:t>禱告</a:t>
            </a:r>
            <a:r>
              <a:rPr lang="zh-TW" altLang="en-US" sz="2600" dirty="0">
                <a:solidFill>
                  <a:schemeClr val="bg1"/>
                </a:solidFill>
              </a:rPr>
              <a:t>耶和華說 </a:t>
            </a:r>
            <a:r>
              <a:rPr lang="en-US" sz="2000" dirty="0">
                <a:solidFill>
                  <a:schemeClr val="bg1"/>
                </a:solidFill>
              </a:rPr>
              <a:t>………</a:t>
            </a:r>
            <a:r>
              <a:rPr lang="en-US" sz="2600" dirty="0">
                <a:solidFill>
                  <a:schemeClr val="bg1"/>
                </a:solidFill>
              </a:rPr>
              <a:t>)      </a:t>
            </a:r>
            <a:r>
              <a:rPr lang="x-none" sz="2600" dirty="0">
                <a:solidFill>
                  <a:schemeClr val="bg1"/>
                </a:solidFill>
              </a:rPr>
              <a:t>3</a:t>
            </a:r>
            <a:r>
              <a:rPr lang="en-US" sz="2600" b="1" dirty="0">
                <a:solidFill>
                  <a:schemeClr val="bg1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</a:rPr>
              <a:t>耶和華啊，</a:t>
            </a:r>
            <a:r>
              <a:rPr lang="zh-TW" altLang="en-US" sz="2600" b="1" dirty="0">
                <a:solidFill>
                  <a:srgbClr val="FFFF00"/>
                </a:solidFill>
              </a:rPr>
              <a:t>現在</a:t>
            </a:r>
            <a:endParaRPr lang="en-US" altLang="zh-TW" sz="2600" b="1" dirty="0">
              <a:solidFill>
                <a:srgbClr val="FFFF00"/>
              </a:solidFill>
            </a:endParaRPr>
          </a:p>
          <a:p>
            <a:r>
              <a:rPr lang="zh-TW" altLang="en-US" sz="2600" b="1" dirty="0">
                <a:solidFill>
                  <a:srgbClr val="FFFF00"/>
                </a:solidFill>
              </a:rPr>
              <a:t>求你取我的</a:t>
            </a:r>
            <a:r>
              <a:rPr lang="zh-TW" altLang="en-US" sz="2600" b="1" dirty="0">
                <a:solidFill>
                  <a:srgbClr val="FF0000"/>
                </a:solidFill>
              </a:rPr>
              <a:t>命</a:t>
            </a:r>
            <a:r>
              <a:rPr lang="zh-TW" altLang="en-US" sz="2600" b="1" dirty="0">
                <a:solidFill>
                  <a:srgbClr val="FFFF00"/>
                </a:solidFill>
              </a:rPr>
              <a:t>吧</a:t>
            </a:r>
            <a:r>
              <a:rPr lang="zh-TW" altLang="en-US" sz="2600" dirty="0">
                <a:solidFill>
                  <a:schemeClr val="bg1"/>
                </a:solidFill>
              </a:rPr>
              <a:t>！因為我死了比活著還好</a:t>
            </a:r>
            <a:r>
              <a:rPr lang="en-US" altLang="zh-TW" sz="2600" dirty="0">
                <a:solidFill>
                  <a:schemeClr val="bg1"/>
                </a:solidFill>
              </a:rPr>
              <a:t>.</a:t>
            </a:r>
            <a:r>
              <a:rPr lang="zh-TW" altLang="en-US" sz="2600" dirty="0">
                <a:solidFill>
                  <a:schemeClr val="bg1"/>
                </a:solidFill>
              </a:rPr>
              <a:t> </a:t>
            </a:r>
            <a:r>
              <a:rPr lang="en-US" sz="2600" b="1" dirty="0">
                <a:solidFill>
                  <a:schemeClr val="bg1"/>
                </a:solidFill>
              </a:rPr>
              <a:t>(</a:t>
            </a:r>
            <a:r>
              <a:rPr lang="he-IL" sz="3200" dirty="0">
                <a:solidFill>
                  <a:srgbClr val="FFFF00"/>
                </a:solidFill>
              </a:rPr>
              <a:t>נֶפֶשׁ</a:t>
            </a:r>
            <a:r>
              <a:rPr lang="he-IL" sz="2800" dirty="0"/>
              <a:t> </a:t>
            </a:r>
            <a:r>
              <a:rPr lang="en-US" sz="2800" dirty="0"/>
              <a:t> </a:t>
            </a:r>
            <a:r>
              <a:rPr lang="zh-TW" altLang="en-US" sz="2400" b="1" dirty="0">
                <a:solidFill>
                  <a:srgbClr val="FF0000"/>
                </a:solidFill>
              </a:rPr>
              <a:t>命</a:t>
            </a:r>
            <a:r>
              <a:rPr lang="en-US" sz="2600" b="1" dirty="0">
                <a:solidFill>
                  <a:schemeClr val="bg1"/>
                </a:solidFill>
              </a:rPr>
              <a:t>)   </a:t>
            </a:r>
            <a:r>
              <a:rPr lang="x-none" sz="2600" b="1" dirty="0">
                <a:solidFill>
                  <a:schemeClr val="bg1"/>
                </a:solidFill>
              </a:rPr>
              <a:t>4 </a:t>
            </a:r>
            <a:r>
              <a:rPr lang="en-US" sz="2600" b="1" dirty="0">
                <a:solidFill>
                  <a:schemeClr val="bg1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</a:rPr>
              <a:t>耶和華說：</a:t>
            </a:r>
            <a:endParaRPr lang="en-US" altLang="zh-TW" sz="2600" dirty="0">
              <a:solidFill>
                <a:schemeClr val="bg1"/>
              </a:solidFill>
            </a:endParaRPr>
          </a:p>
          <a:p>
            <a:r>
              <a:rPr lang="zh-TW" altLang="en-US" sz="2600" dirty="0">
                <a:solidFill>
                  <a:schemeClr val="bg1"/>
                </a:solidFill>
              </a:rPr>
              <a:t>「</a:t>
            </a:r>
            <a:r>
              <a:rPr lang="zh-TW" altLang="en-US" sz="2600" b="1" dirty="0">
                <a:solidFill>
                  <a:srgbClr val="FFFF00"/>
                </a:solidFill>
              </a:rPr>
              <a:t>你這樣發怒合乎理嗎</a:t>
            </a:r>
            <a:r>
              <a:rPr lang="zh-TW" altLang="en-US" sz="2600" dirty="0">
                <a:solidFill>
                  <a:schemeClr val="bg1"/>
                </a:solidFill>
              </a:rPr>
              <a:t>？」 </a:t>
            </a:r>
            <a:r>
              <a:rPr lang="en-US" altLang="zh-TW" sz="2600" dirty="0">
                <a:solidFill>
                  <a:schemeClr val="bg1"/>
                </a:solidFill>
              </a:rPr>
              <a:t>5</a:t>
            </a:r>
            <a:r>
              <a:rPr lang="zh-TW" altLang="en-US" sz="2600" dirty="0">
                <a:solidFill>
                  <a:schemeClr val="bg1"/>
                </a:solidFill>
              </a:rPr>
              <a:t>  於是約拿出城，坐在城的東邊</a:t>
            </a:r>
            <a:r>
              <a:rPr lang="zh-TW" altLang="en-US" sz="2600" dirty="0" smtClean="0">
                <a:solidFill>
                  <a:schemeClr val="bg1"/>
                </a:solidFill>
              </a:rPr>
              <a:t>，</a:t>
            </a:r>
            <a:endParaRPr lang="en-US" altLang="zh-TW" sz="2600" dirty="0" smtClean="0">
              <a:solidFill>
                <a:schemeClr val="bg1"/>
              </a:solidFill>
            </a:endParaRPr>
          </a:p>
          <a:p>
            <a:r>
              <a:rPr lang="zh-TW" altLang="en-US" sz="2600" dirty="0" smtClean="0">
                <a:solidFill>
                  <a:schemeClr val="bg1"/>
                </a:solidFill>
              </a:rPr>
              <a:t>在</a:t>
            </a:r>
            <a:r>
              <a:rPr lang="zh-TW" altLang="en-US" sz="2600" dirty="0">
                <a:solidFill>
                  <a:schemeClr val="bg1"/>
                </a:solidFill>
              </a:rPr>
              <a:t>那裡為自己搭了一座棚，坐在棚的蔭下，</a:t>
            </a:r>
            <a:r>
              <a:rPr lang="zh-TW" altLang="en-US" sz="2600" b="1" dirty="0">
                <a:solidFill>
                  <a:srgbClr val="FFFF00"/>
                </a:solidFill>
              </a:rPr>
              <a:t>要看看那城究竟如何</a:t>
            </a:r>
            <a:r>
              <a:rPr lang="zh-TW" altLang="en-US" sz="2600" dirty="0">
                <a:solidFill>
                  <a:schemeClr val="bg1"/>
                </a:solidFill>
              </a:rPr>
              <a:t>。 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zh-TW" altLang="en-US" sz="2400" b="1" dirty="0">
                <a:solidFill>
                  <a:srgbClr val="FFFF00"/>
                </a:solidFill>
              </a:rPr>
              <a:t>   （第</a:t>
            </a:r>
            <a:r>
              <a:rPr lang="en-US" sz="2400" b="1" dirty="0">
                <a:solidFill>
                  <a:srgbClr val="FFFF00"/>
                </a:solidFill>
              </a:rPr>
              <a:t>3</a:t>
            </a:r>
            <a:r>
              <a:rPr lang="zh-TW" altLang="en-US" sz="2400" b="1" dirty="0">
                <a:solidFill>
                  <a:srgbClr val="FFFF00"/>
                </a:solidFill>
              </a:rPr>
              <a:t>節）</a:t>
            </a:r>
            <a:r>
              <a:rPr lang="zh-TW" altLang="en-US" sz="2400" dirty="0">
                <a:solidFill>
                  <a:schemeClr val="bg1"/>
                </a:solidFill>
              </a:rPr>
              <a:t>約拿知道自己想要的沒有發生，向神抱怨。 </a:t>
            </a:r>
            <a:endParaRPr lang="en-US" altLang="zh-TW" sz="2400" dirty="0">
              <a:solidFill>
                <a:schemeClr val="bg1"/>
              </a:solidFill>
            </a:endParaRPr>
          </a:p>
          <a:p>
            <a:r>
              <a:rPr lang="en-US" altLang="zh-TW" sz="2400" dirty="0">
                <a:solidFill>
                  <a:schemeClr val="bg1"/>
                </a:solidFill>
              </a:rPr>
              <a:t>   </a:t>
            </a:r>
            <a:r>
              <a:rPr lang="zh-TW" altLang="en-US" sz="2400" b="1" dirty="0">
                <a:solidFill>
                  <a:srgbClr val="FFFF00"/>
                </a:solidFill>
              </a:rPr>
              <a:t>（第</a:t>
            </a:r>
            <a:r>
              <a:rPr lang="en-US" sz="2400" b="1" dirty="0">
                <a:solidFill>
                  <a:srgbClr val="FFFF00"/>
                </a:solidFill>
              </a:rPr>
              <a:t>5</a:t>
            </a:r>
            <a:r>
              <a:rPr lang="zh-TW" altLang="en-US" sz="2400" b="1" dirty="0">
                <a:solidFill>
                  <a:srgbClr val="FFFF00"/>
                </a:solidFill>
              </a:rPr>
              <a:t>節）</a:t>
            </a:r>
            <a:r>
              <a:rPr lang="zh-TW" altLang="en-US" sz="2400" dirty="0">
                <a:solidFill>
                  <a:schemeClr val="bg1"/>
                </a:solidFill>
              </a:rPr>
              <a:t>約拿仍然希望尼尼微被</a:t>
            </a:r>
            <a:r>
              <a:rPr lang="zh-CN" altLang="en-US" sz="2400" dirty="0">
                <a:solidFill>
                  <a:schemeClr val="bg1"/>
                </a:solidFill>
              </a:rPr>
              <a:t>毀滅</a:t>
            </a:r>
            <a:r>
              <a:rPr lang="zh-TW" altLang="en-US" sz="2400" dirty="0">
                <a:solidFill>
                  <a:schemeClr val="bg1"/>
                </a:solidFill>
              </a:rPr>
              <a:t>，所以他出城看看這座城究竟如何。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altLang="ko-KR" sz="900" dirty="0">
              <a:solidFill>
                <a:schemeClr val="bg1"/>
              </a:solidFill>
            </a:endParaRPr>
          </a:p>
          <a:p>
            <a:endParaRPr lang="en-US" altLang="ko-KR" sz="900" dirty="0">
              <a:solidFill>
                <a:schemeClr val="bg1"/>
              </a:solidFill>
            </a:endParaRPr>
          </a:p>
          <a:p>
            <a:r>
              <a:rPr lang="ko-KR" altLang="en-US" sz="2550" dirty="0">
                <a:solidFill>
                  <a:srgbClr val="FF0000"/>
                </a:solidFill>
              </a:rPr>
              <a:t>          </a:t>
            </a:r>
            <a:r>
              <a:rPr lang="en-US" altLang="ko-KR" sz="2550" b="1" dirty="0">
                <a:solidFill>
                  <a:srgbClr val="FF0000"/>
                </a:solidFill>
              </a:rPr>
              <a:t>Luke </a:t>
            </a:r>
            <a:r>
              <a:rPr lang="en-US" sz="2550" b="1" dirty="0">
                <a:solidFill>
                  <a:srgbClr val="FF0000"/>
                </a:solidFill>
              </a:rPr>
              <a:t>9:52-54</a:t>
            </a:r>
            <a:r>
              <a:rPr lang="en-US" sz="2550" dirty="0">
                <a:solidFill>
                  <a:srgbClr val="FF0000"/>
                </a:solidFill>
              </a:rPr>
              <a:t>.    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b="1" dirty="0">
                <a:solidFill>
                  <a:schemeClr val="bg1"/>
                </a:solidFill>
              </a:rPr>
              <a:t>52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</a:rPr>
              <a:t>便打發使者在他前頭走．他們到了</a:t>
            </a:r>
            <a:r>
              <a:rPr lang="zh-TW" altLang="en-US" sz="2600" b="1" dirty="0">
                <a:solidFill>
                  <a:srgbClr val="FFFF00"/>
                </a:solidFill>
              </a:rPr>
              <a:t>撒瑪利亞</a:t>
            </a:r>
            <a:r>
              <a:rPr lang="zh-TW" altLang="en-US" sz="2600" dirty="0">
                <a:solidFill>
                  <a:schemeClr val="bg1"/>
                </a:solidFill>
              </a:rPr>
              <a:t>的一個村莊、要為他預備。  </a:t>
            </a:r>
            <a:r>
              <a:rPr lang="en-US" sz="2600" b="1" dirty="0">
                <a:solidFill>
                  <a:schemeClr val="bg1"/>
                </a:solidFill>
              </a:rPr>
              <a:t>53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</a:rPr>
              <a:t>那裡的人不接待他、因他面向耶路撒冷去。 </a:t>
            </a:r>
            <a:r>
              <a:rPr lang="en-US" sz="2600" b="1" dirty="0">
                <a:solidFill>
                  <a:schemeClr val="bg1"/>
                </a:solidFill>
              </a:rPr>
              <a:t>54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</a:rPr>
              <a:t>他的門徒、</a:t>
            </a:r>
            <a:r>
              <a:rPr lang="zh-TW" altLang="en-US" sz="2600" b="1" dirty="0">
                <a:solidFill>
                  <a:srgbClr val="FFFF00"/>
                </a:solidFill>
              </a:rPr>
              <a:t>雅各、約翰</a:t>
            </a:r>
            <a:r>
              <a:rPr lang="zh-TW" altLang="en-US" sz="2600" dirty="0">
                <a:solidFill>
                  <a:schemeClr val="bg1"/>
                </a:solidFill>
              </a:rPr>
              <a:t>、看見了、就說、</a:t>
            </a:r>
            <a:r>
              <a:rPr lang="zh-TW" altLang="en-US" sz="2600" b="1" dirty="0">
                <a:solidFill>
                  <a:srgbClr val="FFFF00"/>
                </a:solidFill>
              </a:rPr>
              <a:t>主阿、你要我們吩咐火從天上降下來、燒滅他們、像以利亞所作的麼</a:t>
            </a:r>
            <a:r>
              <a:rPr lang="zh-TW" altLang="en-US" sz="2600" dirty="0">
                <a:solidFill>
                  <a:schemeClr val="bg1"/>
                </a:solidFill>
              </a:rPr>
              <a:t>。</a:t>
            </a:r>
            <a:endParaRPr lang="en-US" sz="26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265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97626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2000" b="1" baseline="30000" dirty="0">
              <a:latin typeface="+mn-ea"/>
            </a:endParaRPr>
          </a:p>
          <a:p>
            <a:r>
              <a:rPr lang="ko-KR" altLang="en-US" sz="3200" b="1" dirty="0">
                <a:solidFill>
                  <a:srgbClr val="FFFF00"/>
                </a:solidFill>
              </a:rPr>
              <a:t>   </a:t>
            </a:r>
            <a:r>
              <a:rPr lang="en-US" altLang="ko-KR" sz="3200" b="1" dirty="0">
                <a:solidFill>
                  <a:srgbClr val="FFFF00"/>
                </a:solidFill>
              </a:rPr>
              <a:t> </a:t>
            </a:r>
            <a:r>
              <a:rPr lang="ko-KR" altLang="en-US" sz="3200" b="1" dirty="0">
                <a:solidFill>
                  <a:srgbClr val="FFFF00"/>
                </a:solidFill>
              </a:rPr>
              <a:t>                    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一件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小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事讓約拿更加煩惱</a:t>
            </a:r>
            <a:endParaRPr lang="en-US" altLang="ko-KR" sz="3600" b="1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r>
              <a:rPr lang="ko-KR" altLang="en-US" sz="2600" b="1" dirty="0">
                <a:solidFill>
                  <a:srgbClr val="FF0000"/>
                </a:solidFill>
              </a:rPr>
              <a:t>     </a:t>
            </a:r>
            <a:r>
              <a:rPr lang="en-US" altLang="ko-KR" sz="2600" b="1" dirty="0">
                <a:solidFill>
                  <a:srgbClr val="FF0000"/>
                </a:solidFill>
              </a:rPr>
              <a:t>Jonah 4</a:t>
            </a:r>
            <a:r>
              <a:rPr lang="en-US" sz="2600" b="1" dirty="0">
                <a:solidFill>
                  <a:srgbClr val="FF0000"/>
                </a:solidFill>
              </a:rPr>
              <a:t>:6-8.  </a:t>
            </a:r>
            <a:r>
              <a:rPr lang="x-none" sz="2600" b="1" dirty="0">
                <a:solidFill>
                  <a:schemeClr val="bg1"/>
                </a:solidFill>
              </a:rPr>
              <a:t>6</a:t>
            </a:r>
            <a:r>
              <a:rPr lang="en-US" sz="2600" b="1" dirty="0">
                <a:solidFill>
                  <a:schemeClr val="bg1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</a:rPr>
              <a:t>耶和華 神</a:t>
            </a:r>
            <a:r>
              <a:rPr lang="zh-TW" altLang="en-US" sz="2600" b="1" dirty="0">
                <a:solidFill>
                  <a:srgbClr val="FFFF00"/>
                </a:solidFill>
              </a:rPr>
              <a:t>安排</a:t>
            </a:r>
            <a:r>
              <a:rPr lang="zh-TW" altLang="en-US" sz="2600" dirty="0">
                <a:solidFill>
                  <a:schemeClr val="bg1"/>
                </a:solidFill>
              </a:rPr>
              <a:t>一棵</a:t>
            </a:r>
            <a:r>
              <a:rPr lang="zh-TW" altLang="en-US" sz="2600" b="1" dirty="0">
                <a:solidFill>
                  <a:srgbClr val="FFFF00"/>
                </a:solidFill>
              </a:rPr>
              <a:t>蓖麻</a:t>
            </a:r>
            <a:r>
              <a:rPr lang="zh-TW" altLang="en-US" sz="2600" dirty="0">
                <a:solidFill>
                  <a:schemeClr val="bg1"/>
                </a:solidFill>
              </a:rPr>
              <a:t>，使其發生高過約拿，</a:t>
            </a:r>
            <a:endParaRPr lang="en-US" altLang="zh-TW" sz="2600" dirty="0">
              <a:solidFill>
                <a:schemeClr val="bg1"/>
              </a:solidFill>
            </a:endParaRPr>
          </a:p>
          <a:p>
            <a:r>
              <a:rPr lang="zh-TW" altLang="en-US" sz="2600" dirty="0">
                <a:solidFill>
                  <a:schemeClr val="bg1"/>
                </a:solidFill>
              </a:rPr>
              <a:t>影兒遮蓋他的頭，救他脫離苦楚；約拿因這棵</a:t>
            </a:r>
            <a:r>
              <a:rPr lang="zh-TW" altLang="en-US" sz="2600" b="1" dirty="0">
                <a:solidFill>
                  <a:srgbClr val="FFFF00"/>
                </a:solidFill>
              </a:rPr>
              <a:t>蓖麻</a:t>
            </a:r>
            <a:r>
              <a:rPr lang="zh-TW" altLang="en-US" sz="2600" dirty="0">
                <a:solidFill>
                  <a:schemeClr val="bg1"/>
                </a:solidFill>
              </a:rPr>
              <a:t>大大喜樂。 </a:t>
            </a:r>
            <a:endParaRPr lang="en-US" altLang="zh-TW" sz="2600" dirty="0">
              <a:solidFill>
                <a:schemeClr val="bg1"/>
              </a:solidFill>
            </a:endParaRPr>
          </a:p>
          <a:p>
            <a:pPr marL="284163" indent="-284163">
              <a:buAutoNum type="arabicPlain" startAt="7"/>
            </a:pPr>
            <a:r>
              <a:rPr lang="zh-TW" altLang="en-US" sz="2600" dirty="0">
                <a:solidFill>
                  <a:schemeClr val="bg1"/>
                </a:solidFill>
              </a:rPr>
              <a:t>次日黎明，神卻</a:t>
            </a:r>
            <a:r>
              <a:rPr lang="zh-TW" altLang="en-US" sz="2600" b="1" dirty="0">
                <a:solidFill>
                  <a:srgbClr val="FFFF00"/>
                </a:solidFill>
              </a:rPr>
              <a:t>安排</a:t>
            </a:r>
            <a:r>
              <a:rPr lang="zh-TW" altLang="en-US" sz="2600" dirty="0">
                <a:solidFill>
                  <a:schemeClr val="bg1"/>
                </a:solidFill>
              </a:rPr>
              <a:t>一條</a:t>
            </a:r>
            <a:r>
              <a:rPr lang="zh-TW" altLang="en-US" sz="2600" b="1" dirty="0">
                <a:solidFill>
                  <a:srgbClr val="FFFF00"/>
                </a:solidFill>
              </a:rPr>
              <a:t>蟲子</a:t>
            </a:r>
            <a:r>
              <a:rPr lang="zh-TW" altLang="en-US" sz="2600" dirty="0">
                <a:solidFill>
                  <a:schemeClr val="bg1"/>
                </a:solidFill>
              </a:rPr>
              <a:t>咬這</a:t>
            </a:r>
            <a:r>
              <a:rPr lang="zh-TW" altLang="en-US" sz="2600" b="1" dirty="0">
                <a:solidFill>
                  <a:srgbClr val="FFFF00"/>
                </a:solidFill>
              </a:rPr>
              <a:t>蓖麻</a:t>
            </a:r>
            <a:r>
              <a:rPr lang="zh-TW" altLang="en-US" sz="2600" dirty="0">
                <a:solidFill>
                  <a:schemeClr val="bg1"/>
                </a:solidFill>
              </a:rPr>
              <a:t>，以致枯槁。 </a:t>
            </a:r>
            <a:endParaRPr lang="en-US" altLang="zh-TW" sz="2600" dirty="0">
              <a:solidFill>
                <a:schemeClr val="bg1"/>
              </a:solidFill>
            </a:endParaRPr>
          </a:p>
          <a:p>
            <a:r>
              <a:rPr lang="en-US" altLang="zh-TW" sz="2600" dirty="0">
                <a:solidFill>
                  <a:schemeClr val="bg1"/>
                </a:solidFill>
              </a:rPr>
              <a:t>8 </a:t>
            </a:r>
            <a:r>
              <a:rPr lang="zh-TW" altLang="en-US" sz="2600" b="1" dirty="0">
                <a:solidFill>
                  <a:srgbClr val="FFFF00"/>
                </a:solidFill>
              </a:rPr>
              <a:t>日頭</a:t>
            </a:r>
            <a:r>
              <a:rPr lang="zh-TW" altLang="en-US" sz="2600" dirty="0">
                <a:solidFill>
                  <a:schemeClr val="bg1"/>
                </a:solidFill>
              </a:rPr>
              <a:t>出來的時候，神</a:t>
            </a:r>
            <a:r>
              <a:rPr lang="zh-TW" altLang="en-US" sz="2600" b="1" dirty="0">
                <a:solidFill>
                  <a:srgbClr val="FFFF00"/>
                </a:solidFill>
              </a:rPr>
              <a:t>安排炎熱的東風</a:t>
            </a:r>
            <a:r>
              <a:rPr lang="zh-TW" altLang="en-US" sz="2600" dirty="0">
                <a:solidFill>
                  <a:schemeClr val="bg1"/>
                </a:solidFill>
              </a:rPr>
              <a:t>，</a:t>
            </a:r>
            <a:r>
              <a:rPr lang="zh-TW" altLang="en-US" sz="2600" b="1" dirty="0">
                <a:solidFill>
                  <a:srgbClr val="FFFF00"/>
                </a:solidFill>
              </a:rPr>
              <a:t>日頭</a:t>
            </a:r>
            <a:r>
              <a:rPr lang="zh-TW" altLang="en-US" sz="2600" dirty="0">
                <a:solidFill>
                  <a:schemeClr val="bg1"/>
                </a:solidFill>
              </a:rPr>
              <a:t>曝曬約拿的頭，使他發昏，他就為自己求死，說：「我死了比活著還好！」  </a:t>
            </a:r>
          </a:p>
          <a:p>
            <a:r>
              <a:rPr lang="en-US" sz="2000" dirty="0">
                <a:solidFill>
                  <a:schemeClr val="bg1"/>
                </a:solidFill>
              </a:rPr>
              <a:t>      *</a:t>
            </a:r>
            <a:r>
              <a:rPr lang="zh-TW" altLang="en-US" sz="2400" b="1" dirty="0">
                <a:solidFill>
                  <a:srgbClr val="FFFF00"/>
                </a:solidFill>
              </a:rPr>
              <a:t>蓖麻 </a:t>
            </a:r>
            <a:r>
              <a:rPr lang="en-US" sz="2400" dirty="0">
                <a:solidFill>
                  <a:schemeClr val="bg1"/>
                </a:solidFill>
              </a:rPr>
              <a:t>The Hebrew </a:t>
            </a:r>
            <a:r>
              <a:rPr lang="he-IL" sz="2400" dirty="0">
                <a:solidFill>
                  <a:schemeClr val="bg1"/>
                </a:solidFill>
              </a:rPr>
              <a:t> </a:t>
            </a:r>
            <a:r>
              <a:rPr lang="he-IL" sz="2400" dirty="0">
                <a:solidFill>
                  <a:srgbClr val="FFFF00"/>
                </a:solidFill>
              </a:rPr>
              <a:t>קִיקָיוֹן </a:t>
            </a:r>
            <a:r>
              <a:rPr lang="en-US" sz="2400" dirty="0">
                <a:solidFill>
                  <a:schemeClr val="bg1"/>
                </a:solidFill>
              </a:rPr>
              <a:t>(</a:t>
            </a:r>
            <a:r>
              <a:rPr lang="en-US" sz="2400" b="1" i="1" dirty="0" err="1">
                <a:solidFill>
                  <a:srgbClr val="FFFF00"/>
                </a:solidFill>
              </a:rPr>
              <a:t>kikayon</a:t>
            </a:r>
            <a:r>
              <a:rPr lang="en-US" sz="2400" b="1" dirty="0">
                <a:solidFill>
                  <a:schemeClr val="bg1"/>
                </a:solidFill>
              </a:rPr>
              <a:t>)</a:t>
            </a:r>
            <a:r>
              <a:rPr lang="en-US" sz="2400" dirty="0">
                <a:solidFill>
                  <a:schemeClr val="bg1"/>
                </a:solidFill>
              </a:rPr>
              <a:t>: a plant, perhaps castor-oil plant </a:t>
            </a:r>
          </a:p>
          <a:p>
            <a:r>
              <a:rPr lang="en-US" sz="2400" dirty="0"/>
              <a:t>       </a:t>
            </a:r>
            <a:r>
              <a:rPr lang="zh-TW" altLang="en-US" sz="2400" b="1" dirty="0">
                <a:solidFill>
                  <a:srgbClr val="FFFF00"/>
                </a:solidFill>
              </a:rPr>
              <a:t>安排 </a:t>
            </a:r>
            <a:r>
              <a:rPr lang="en-US" sz="2400" dirty="0">
                <a:solidFill>
                  <a:schemeClr val="bg1"/>
                </a:solidFill>
              </a:rPr>
              <a:t> The Hebrew  </a:t>
            </a:r>
            <a:r>
              <a:rPr lang="he-IL" sz="2400" dirty="0">
                <a:solidFill>
                  <a:srgbClr val="FFFF00"/>
                </a:solidFill>
              </a:rPr>
              <a:t>מנה</a:t>
            </a:r>
            <a:r>
              <a:rPr lang="en-US" sz="2400" dirty="0">
                <a:solidFill>
                  <a:schemeClr val="bg1"/>
                </a:solidFill>
              </a:rPr>
              <a:t> (</a:t>
            </a:r>
            <a:r>
              <a:rPr lang="en-US" sz="2400" i="1" dirty="0" err="1">
                <a:solidFill>
                  <a:srgbClr val="FFFF00"/>
                </a:solidFill>
              </a:rPr>
              <a:t>manah</a:t>
            </a:r>
            <a:r>
              <a:rPr lang="en-US" sz="2400" dirty="0">
                <a:solidFill>
                  <a:schemeClr val="bg1"/>
                </a:solidFill>
              </a:rPr>
              <a:t>) appoint, ordain (4 times. </a:t>
            </a:r>
            <a:r>
              <a:rPr lang="en-US" sz="2400" dirty="0">
                <a:solidFill>
                  <a:srgbClr val="FF0000"/>
                </a:solidFill>
              </a:rPr>
              <a:t>1:17; 4:6, 7, 8</a:t>
            </a:r>
            <a:r>
              <a:rPr lang="en-US" sz="2400" dirty="0">
                <a:solidFill>
                  <a:schemeClr val="bg1"/>
                </a:solidFill>
              </a:rPr>
              <a:t>). </a:t>
            </a:r>
            <a:r>
              <a:rPr lang="zh-TW" altLang="en-US" sz="2400" dirty="0">
                <a:solidFill>
                  <a:schemeClr val="bg1"/>
                </a:solidFill>
              </a:rPr>
              <a:t>指定，</a:t>
            </a:r>
            <a:r>
              <a:rPr lang="zh-TW" altLang="en-US" sz="2400" b="1" dirty="0">
                <a:solidFill>
                  <a:schemeClr val="bg1"/>
                </a:solidFill>
              </a:rPr>
              <a:t>安排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altLang="ko-KR" sz="2400" b="1" dirty="0">
                <a:solidFill>
                  <a:srgbClr val="FFFF00"/>
                </a:solidFill>
              </a:rPr>
              <a:t>                                                   &lt;</a:t>
            </a:r>
            <a:r>
              <a:rPr lang="zh-CN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是最好的老師</a:t>
            </a:r>
            <a:r>
              <a:rPr lang="en-US" altLang="ko-KR" sz="2400" b="1" dirty="0">
                <a:solidFill>
                  <a:srgbClr val="FFFF00"/>
                </a:solidFill>
              </a:rPr>
              <a:t>&gt;</a:t>
            </a:r>
            <a:endParaRPr lang="en-US" altLang="ko-KR" sz="2400" b="1" dirty="0">
              <a:solidFill>
                <a:schemeClr val="bg1"/>
              </a:solidFill>
              <a:latin typeface="+mn-ea"/>
            </a:endParaRPr>
          </a:p>
          <a:p>
            <a:r>
              <a:rPr lang="en-US" altLang="ko-KR" sz="2400" dirty="0">
                <a:solidFill>
                  <a:schemeClr val="bg1"/>
                </a:solidFill>
              </a:rPr>
              <a:t>       </a:t>
            </a:r>
            <a:r>
              <a:rPr lang="en-US" altLang="ko-KR" sz="2400" dirty="0">
                <a:solidFill>
                  <a:srgbClr val="FFFF00"/>
                </a:solidFill>
              </a:rPr>
              <a:t> -</a:t>
            </a:r>
            <a:r>
              <a:rPr lang="zh-CN" altLang="en-US" sz="2400" b="1" dirty="0">
                <a:solidFill>
                  <a:srgbClr val="FFFF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上課前周</a:t>
            </a:r>
            <a:r>
              <a:rPr lang="zh-TW" altLang="en-US" sz="2400" b="1" dirty="0">
                <a:solidFill>
                  <a:srgbClr val="FFFF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全</a:t>
            </a:r>
            <a:r>
              <a:rPr lang="zh-CN" altLang="en-US" sz="2400" b="1" dirty="0">
                <a:solidFill>
                  <a:srgbClr val="FFFF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的準備（安排）</a:t>
            </a:r>
            <a:r>
              <a:rPr lang="en-US" altLang="ko-KR" sz="2400" dirty="0">
                <a:solidFill>
                  <a:schemeClr val="bg1"/>
                </a:solidFill>
              </a:rPr>
              <a:t>:  </a:t>
            </a:r>
            <a:r>
              <a:rPr lang="en-US" altLang="ko-KR" sz="2400" dirty="0">
                <a:solidFill>
                  <a:srgbClr val="FF0000"/>
                </a:solidFill>
              </a:rPr>
              <a:t>1) </a:t>
            </a:r>
            <a:r>
              <a:rPr lang="ko-KR" altLang="en-US" sz="2400" dirty="0">
                <a:solidFill>
                  <a:schemeClr val="bg1"/>
                </a:solidFill>
              </a:rPr>
              <a:t> </a:t>
            </a:r>
            <a:r>
              <a:rPr lang="zh-CN" altLang="en-US" sz="2400" b="1" dirty="0">
                <a:solidFill>
                  <a:schemeClr val="bg1"/>
                </a:solidFill>
              </a:rPr>
              <a:t>海上的大風</a:t>
            </a:r>
            <a:r>
              <a:rPr lang="ko-KR" altLang="en-US" sz="2400" b="1" dirty="0">
                <a:solidFill>
                  <a:schemeClr val="bg1"/>
                </a:solidFill>
              </a:rPr>
              <a:t> </a:t>
            </a:r>
            <a:r>
              <a:rPr lang="en-US" altLang="ko-KR" sz="2400" b="1" dirty="0">
                <a:solidFill>
                  <a:schemeClr val="bg1"/>
                </a:solidFill>
              </a:rPr>
              <a:t>(1:4);    </a:t>
            </a:r>
            <a:r>
              <a:rPr lang="en-US" altLang="ko-KR" sz="2400" b="1" dirty="0">
                <a:solidFill>
                  <a:srgbClr val="FF0000"/>
                </a:solidFill>
              </a:rPr>
              <a:t>2) </a:t>
            </a:r>
            <a:r>
              <a:rPr lang="zh-CN" altLang="en-US" sz="2400" b="1" dirty="0">
                <a:solidFill>
                  <a:schemeClr val="bg1"/>
                </a:solidFill>
              </a:rPr>
              <a:t>大魚</a:t>
            </a:r>
            <a:r>
              <a:rPr lang="ko-KR" altLang="en-US" sz="2400" b="1" dirty="0">
                <a:solidFill>
                  <a:schemeClr val="bg1"/>
                </a:solidFill>
              </a:rPr>
              <a:t> </a:t>
            </a:r>
            <a:r>
              <a:rPr lang="en-US" altLang="ko-KR" sz="2400" b="1" dirty="0">
                <a:solidFill>
                  <a:schemeClr val="bg1"/>
                </a:solidFill>
              </a:rPr>
              <a:t>(1:17);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                                                              3) </a:t>
            </a:r>
            <a:r>
              <a:rPr lang="zh-TW" altLang="en-US" sz="2400" b="1" dirty="0">
                <a:solidFill>
                  <a:schemeClr val="bg1"/>
                </a:solidFill>
              </a:rPr>
              <a:t>蓖麻 </a:t>
            </a:r>
            <a:r>
              <a:rPr lang="en-US" altLang="ko-KR" sz="2400" dirty="0">
                <a:solidFill>
                  <a:schemeClr val="bg1"/>
                </a:solidFill>
              </a:rPr>
              <a:t>(4:6);     </a:t>
            </a:r>
            <a:r>
              <a:rPr lang="en-US" altLang="ko-KR" sz="2400" dirty="0">
                <a:solidFill>
                  <a:srgbClr val="FF0000"/>
                </a:solidFill>
              </a:rPr>
              <a:t> 4) </a:t>
            </a:r>
            <a:r>
              <a:rPr lang="zh-TW" altLang="en-US" sz="2400" b="1" dirty="0">
                <a:solidFill>
                  <a:schemeClr val="bg1"/>
                </a:solidFill>
              </a:rPr>
              <a:t>蟲子 </a:t>
            </a:r>
            <a:r>
              <a:rPr lang="ko-KR" altLang="en-US" sz="2400" dirty="0">
                <a:solidFill>
                  <a:schemeClr val="bg1"/>
                </a:solidFill>
              </a:rPr>
              <a:t> </a:t>
            </a:r>
            <a:r>
              <a:rPr lang="en-US" altLang="ko-KR" sz="2400" dirty="0">
                <a:solidFill>
                  <a:schemeClr val="bg1"/>
                </a:solidFill>
              </a:rPr>
              <a:t>(4:7);      </a:t>
            </a:r>
            <a:r>
              <a:rPr lang="en-US" altLang="ko-KR" sz="2400" dirty="0">
                <a:solidFill>
                  <a:srgbClr val="FF0000"/>
                </a:solidFill>
              </a:rPr>
              <a:t>5) </a:t>
            </a:r>
            <a:r>
              <a:rPr lang="zh-TW" altLang="en-US" sz="2400" b="1" dirty="0">
                <a:solidFill>
                  <a:schemeClr val="bg1"/>
                </a:solidFill>
              </a:rPr>
              <a:t>炎熱的東風 </a:t>
            </a:r>
            <a:r>
              <a:rPr lang="en-US" altLang="ko-KR" sz="2400" dirty="0">
                <a:solidFill>
                  <a:schemeClr val="bg1"/>
                </a:solidFill>
              </a:rPr>
              <a:t>(4:8)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altLang="ko-KR" sz="2400" dirty="0">
                <a:solidFill>
                  <a:srgbClr val="FFFF00"/>
                </a:solidFill>
              </a:rPr>
              <a:t>        -</a:t>
            </a:r>
            <a:r>
              <a:rPr lang="zh-TW" altLang="en-US" sz="2400" b="1" dirty="0">
                <a:solidFill>
                  <a:srgbClr val="FFFF00"/>
                </a:solidFill>
              </a:rPr>
              <a:t>通過適當和明智的問題讓學生自己尋找答案</a:t>
            </a:r>
            <a:r>
              <a:rPr lang="en-US" altLang="ko-KR" sz="2400" dirty="0">
                <a:solidFill>
                  <a:schemeClr val="bg1"/>
                </a:solidFill>
              </a:rPr>
              <a:t>: </a:t>
            </a:r>
            <a:r>
              <a:rPr lang="en-US" altLang="ko-KR" sz="2400" dirty="0">
                <a:solidFill>
                  <a:srgbClr val="FF0000"/>
                </a:solidFill>
              </a:rPr>
              <a:t>1) </a:t>
            </a:r>
            <a:r>
              <a:rPr lang="zh-TW" altLang="en-US" sz="2400" b="1" dirty="0">
                <a:solidFill>
                  <a:schemeClr val="bg1"/>
                </a:solidFill>
              </a:rPr>
              <a:t>你這樣發怒合乎理嗎？</a:t>
            </a:r>
            <a:r>
              <a:rPr lang="en-US" altLang="ko-KR" sz="2400" dirty="0">
                <a:solidFill>
                  <a:schemeClr val="bg1"/>
                </a:solidFill>
              </a:rPr>
              <a:t>(4:4, 9);   </a:t>
            </a:r>
          </a:p>
          <a:p>
            <a:r>
              <a:rPr lang="en-US" altLang="ko-KR" sz="2400" dirty="0">
                <a:solidFill>
                  <a:schemeClr val="bg1"/>
                </a:solidFill>
              </a:rPr>
              <a:t>                                                                                                </a:t>
            </a:r>
            <a:r>
              <a:rPr lang="en-US" altLang="ko-KR" sz="2400" dirty="0">
                <a:solidFill>
                  <a:srgbClr val="FF0000"/>
                </a:solidFill>
              </a:rPr>
              <a:t>2) </a:t>
            </a:r>
            <a:r>
              <a:rPr lang="zh-TW" altLang="en-US" sz="2400" b="1" dirty="0">
                <a:solidFill>
                  <a:schemeClr val="bg1"/>
                </a:solidFill>
              </a:rPr>
              <a:t>我豈能不愛惜呢？</a:t>
            </a:r>
            <a:r>
              <a:rPr lang="ko-KR" altLang="en-US" sz="2400" b="1" dirty="0">
                <a:solidFill>
                  <a:schemeClr val="bg1"/>
                </a:solidFill>
              </a:rPr>
              <a:t> </a:t>
            </a:r>
            <a:r>
              <a:rPr lang="en-US" altLang="ko-KR" sz="2400" b="1" dirty="0">
                <a:solidFill>
                  <a:schemeClr val="bg1"/>
                </a:solidFill>
              </a:rPr>
              <a:t>(</a:t>
            </a:r>
            <a:r>
              <a:rPr lang="en-US" altLang="ko-KR" sz="2400" dirty="0">
                <a:solidFill>
                  <a:schemeClr val="bg1"/>
                </a:solidFill>
              </a:rPr>
              <a:t>4:11)</a:t>
            </a:r>
          </a:p>
          <a:p>
            <a:r>
              <a:rPr lang="en-US" sz="2400" dirty="0">
                <a:solidFill>
                  <a:srgbClr val="FFFF00"/>
                </a:solidFill>
              </a:rPr>
              <a:t>        -</a:t>
            </a:r>
            <a:r>
              <a:rPr lang="zh-TW" altLang="en-US" sz="2400" b="1" dirty="0">
                <a:solidFill>
                  <a:srgbClr val="FFFF00"/>
                </a:solidFill>
              </a:rPr>
              <a:t>不論</a:t>
            </a:r>
            <a:r>
              <a:rPr lang="zh-CN" altLang="en-US" sz="2400" b="1" dirty="0">
                <a:solidFill>
                  <a:srgbClr val="FFFF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順境</a:t>
            </a:r>
            <a:r>
              <a:rPr lang="zh-TW" altLang="en-US" sz="2400" b="1" dirty="0">
                <a:solidFill>
                  <a:srgbClr val="FFFF00"/>
                </a:solidFill>
              </a:rPr>
              <a:t>，逆境或不幸，</a:t>
            </a:r>
            <a:r>
              <a:rPr lang="zh-CN" altLang="en-US" sz="2400" b="1" dirty="0">
                <a:solidFill>
                  <a:srgbClr val="FFFF00"/>
                </a:solidFill>
              </a:rPr>
              <a:t>神</a:t>
            </a:r>
            <a:r>
              <a:rPr lang="zh-TW" altLang="en-US" sz="2400" b="1" dirty="0">
                <a:solidFill>
                  <a:srgbClr val="FFFF00"/>
                </a:solidFill>
              </a:rPr>
              <a:t>調度一切以達到最佳結果</a:t>
            </a:r>
            <a:r>
              <a:rPr lang="en-US" altLang="ko-KR" sz="2400" dirty="0">
                <a:solidFill>
                  <a:schemeClr val="bg1"/>
                </a:solidFill>
              </a:rPr>
              <a:t>:  </a:t>
            </a:r>
            <a:r>
              <a:rPr lang="en-US" altLang="ko-KR" sz="2400" dirty="0">
                <a:solidFill>
                  <a:srgbClr val="FF0000"/>
                </a:solidFill>
              </a:rPr>
              <a:t>Romans </a:t>
            </a:r>
            <a:r>
              <a:rPr lang="en-US" sz="2400" dirty="0">
                <a:solidFill>
                  <a:srgbClr val="FF0000"/>
                </a:solidFill>
              </a:rPr>
              <a:t>8:28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zh-TW" altLang="en-US" sz="2400" b="1" dirty="0">
                <a:solidFill>
                  <a:srgbClr val="FFFF00"/>
                </a:solidFill>
              </a:rPr>
              <a:t>我們曉得</a:t>
            </a:r>
            <a:r>
              <a:rPr lang="zh-TW" altLang="en-US" sz="2400" b="1" u="sng" dirty="0">
                <a:solidFill>
                  <a:srgbClr val="FFFF00"/>
                </a:solidFill>
              </a:rPr>
              <a:t>萬事都互相效力</a:t>
            </a:r>
            <a:r>
              <a:rPr lang="zh-TW" altLang="en-US" sz="2400" b="1" dirty="0">
                <a:solidFill>
                  <a:srgbClr val="FFFF00"/>
                </a:solidFill>
              </a:rPr>
              <a:t>、叫愛神的人得益處、就是按他旨意被召的人</a:t>
            </a:r>
            <a:r>
              <a:rPr lang="en-US" altLang="zh-TW" sz="2400" dirty="0"/>
              <a:t>)</a:t>
            </a:r>
            <a:r>
              <a:rPr lang="en-US" altLang="ko-KR" sz="2400" dirty="0">
                <a:solidFill>
                  <a:schemeClr val="bg1"/>
                </a:solidFill>
              </a:rPr>
              <a:t>(</a:t>
            </a:r>
            <a:r>
              <a:rPr lang="zh-CN" altLang="en-US" sz="2400" i="1" dirty="0">
                <a:solidFill>
                  <a:schemeClr val="bg1"/>
                </a:solidFill>
              </a:rPr>
              <a:t>或者</a:t>
            </a:r>
            <a:r>
              <a:rPr lang="en-US" altLang="ko-KR" sz="2400" dirty="0">
                <a:solidFill>
                  <a:schemeClr val="bg1"/>
                </a:solidFill>
              </a:rPr>
              <a:t>,  ‘</a:t>
            </a:r>
            <a:r>
              <a:rPr lang="zh-CN" altLang="en-US" sz="2400" b="1" dirty="0">
                <a:solidFill>
                  <a:srgbClr val="FFFF00"/>
                </a:solidFill>
              </a:rPr>
              <a:t>神</a:t>
            </a:r>
            <a:r>
              <a:rPr lang="zh-TW" altLang="en-US" sz="2400" b="1" dirty="0">
                <a:solidFill>
                  <a:srgbClr val="FFFF00"/>
                </a:solidFill>
              </a:rPr>
              <a:t>調度一切</a:t>
            </a:r>
            <a:r>
              <a:rPr lang="en-US" altLang="ko-KR" sz="2400" dirty="0">
                <a:solidFill>
                  <a:schemeClr val="bg1"/>
                </a:solidFill>
              </a:rPr>
              <a:t>’) </a:t>
            </a:r>
            <a:endParaRPr lang="en-US" altLang="ko-KR" sz="2400" b="1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029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ow to Grow Castor Oil Plant | Care and Growing Castor Bea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52400"/>
            <a:ext cx="8096250" cy="642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astor oil plant/ Castor Bean | Poisonous Na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2" y="2123793"/>
            <a:ext cx="3186176" cy="448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380413" y="457200"/>
            <a:ext cx="685800" cy="1323439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r>
              <a:rPr lang="zh-TW" altLang="en-US" sz="4000" b="1" dirty="0">
                <a:solidFill>
                  <a:srgbClr val="FFFF00"/>
                </a:solidFill>
              </a:rPr>
              <a:t>蓖麻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670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56" y="0"/>
            <a:ext cx="12188825" cy="714298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1400" b="1" baseline="30000" dirty="0">
              <a:latin typeface="+mn-ea"/>
            </a:endParaRPr>
          </a:p>
          <a:p>
            <a:endParaRPr lang="en-US" sz="1400" b="1" baseline="30000" dirty="0">
              <a:latin typeface="+mn-ea"/>
            </a:endParaRPr>
          </a:p>
          <a:p>
            <a:r>
              <a:rPr lang="ko-KR" altLang="en-US" sz="3200" b="1" dirty="0">
                <a:solidFill>
                  <a:srgbClr val="FFFF00"/>
                </a:solidFill>
                <a:latin typeface="+mn-ea"/>
              </a:rPr>
              <a:t>               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約拿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愛惜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蓖麻</a:t>
            </a:r>
            <a:r>
              <a:rPr lang="zh-TW" altLang="en-US" sz="32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神愛惜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尼尼微城</a:t>
            </a:r>
            <a:endParaRPr lang="en-US" altLang="ko-KR" sz="11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1200" b="1" dirty="0">
              <a:solidFill>
                <a:schemeClr val="bg1"/>
              </a:solidFill>
              <a:latin typeface="+mn-ea"/>
            </a:endParaRPr>
          </a:p>
          <a:p>
            <a:r>
              <a:rPr lang="ko-KR" altLang="en-US" sz="2550" b="1" dirty="0">
                <a:solidFill>
                  <a:srgbClr val="FF0000"/>
                </a:solidFill>
              </a:rPr>
              <a:t>     </a:t>
            </a:r>
            <a:r>
              <a:rPr lang="en-US" altLang="ko-KR" sz="2550" b="1" dirty="0">
                <a:solidFill>
                  <a:srgbClr val="FF0000"/>
                </a:solidFill>
              </a:rPr>
              <a:t>Jonah 4</a:t>
            </a:r>
            <a:r>
              <a:rPr lang="en-US" sz="2550" b="1" dirty="0">
                <a:solidFill>
                  <a:srgbClr val="FF0000"/>
                </a:solidFill>
              </a:rPr>
              <a:t>:9-11. </a:t>
            </a:r>
            <a:r>
              <a:rPr lang="x-none" sz="2550" b="1" dirty="0">
                <a:solidFill>
                  <a:schemeClr val="bg1"/>
                </a:solidFill>
              </a:rPr>
              <a:t>9</a:t>
            </a:r>
            <a:r>
              <a:rPr lang="en-US" sz="2550" b="1" dirty="0">
                <a:solidFill>
                  <a:schemeClr val="bg1"/>
                </a:solidFill>
              </a:rPr>
              <a:t> </a:t>
            </a:r>
            <a:r>
              <a:rPr lang="zh-TW" altLang="en-US" sz="2550" dirty="0">
                <a:solidFill>
                  <a:schemeClr val="bg1"/>
                </a:solidFill>
              </a:rPr>
              <a:t>神對約拿說：「你因這棵</a:t>
            </a:r>
            <a:r>
              <a:rPr lang="zh-TW" altLang="en-US" sz="2550" b="1" dirty="0">
                <a:solidFill>
                  <a:srgbClr val="FFFF00"/>
                </a:solidFill>
              </a:rPr>
              <a:t>蓖麻</a:t>
            </a:r>
            <a:r>
              <a:rPr lang="zh-TW" altLang="en-US" sz="2550" dirty="0">
                <a:solidFill>
                  <a:schemeClr val="bg1"/>
                </a:solidFill>
              </a:rPr>
              <a:t>發怒合乎理嗎？」</a:t>
            </a:r>
            <a:endParaRPr lang="en-US" altLang="zh-TW" sz="2550" dirty="0">
              <a:solidFill>
                <a:schemeClr val="bg1"/>
              </a:solidFill>
            </a:endParaRPr>
          </a:p>
          <a:p>
            <a:r>
              <a:rPr lang="zh-TW" altLang="en-US" sz="2550" dirty="0">
                <a:solidFill>
                  <a:schemeClr val="bg1"/>
                </a:solidFill>
              </a:rPr>
              <a:t>他說：「我發怒以至於死，都合乎理！」 </a:t>
            </a:r>
            <a:r>
              <a:rPr lang="en-US" altLang="zh-TW" sz="2550" dirty="0">
                <a:solidFill>
                  <a:schemeClr val="bg1"/>
                </a:solidFill>
              </a:rPr>
              <a:t>10</a:t>
            </a:r>
            <a:r>
              <a:rPr lang="zh-TW" altLang="en-US" sz="2550" dirty="0">
                <a:solidFill>
                  <a:schemeClr val="bg1"/>
                </a:solidFill>
              </a:rPr>
              <a:t>  耶和華說</a:t>
            </a:r>
            <a:r>
              <a:rPr lang="zh-TW" altLang="en-US" sz="2550" dirty="0" smtClean="0">
                <a:solidFill>
                  <a:schemeClr val="bg1"/>
                </a:solidFill>
              </a:rPr>
              <a:t>：</a:t>
            </a:r>
            <a:endParaRPr lang="en-US" altLang="zh-TW" sz="2550" dirty="0" smtClean="0">
              <a:solidFill>
                <a:schemeClr val="bg1"/>
              </a:solidFill>
            </a:endParaRPr>
          </a:p>
          <a:p>
            <a:r>
              <a:rPr lang="zh-TW" altLang="en-US" sz="2550" dirty="0" smtClean="0">
                <a:solidFill>
                  <a:schemeClr val="bg1"/>
                </a:solidFill>
              </a:rPr>
              <a:t>「</a:t>
            </a:r>
            <a:r>
              <a:rPr lang="zh-TW" altLang="en-US" sz="2550" b="1" dirty="0">
                <a:solidFill>
                  <a:srgbClr val="FFFF00"/>
                </a:solidFill>
              </a:rPr>
              <a:t>這蓖</a:t>
            </a:r>
            <a:r>
              <a:rPr lang="zh-TW" altLang="en-US" sz="2550" b="1" dirty="0" smtClean="0">
                <a:solidFill>
                  <a:srgbClr val="FFFF00"/>
                </a:solidFill>
              </a:rPr>
              <a:t>麻不</a:t>
            </a:r>
            <a:r>
              <a:rPr lang="zh-TW" altLang="en-US" sz="2550" b="1" dirty="0">
                <a:solidFill>
                  <a:srgbClr val="FFFF00"/>
                </a:solidFill>
              </a:rPr>
              <a:t>是你栽種的，也不是你培養的；一夜發生，一夜乾死</a:t>
            </a:r>
            <a:r>
              <a:rPr lang="zh-TW" altLang="en-US" sz="2550" b="1" dirty="0" smtClean="0">
                <a:solidFill>
                  <a:srgbClr val="FFFF00"/>
                </a:solidFill>
              </a:rPr>
              <a:t>，</a:t>
            </a:r>
            <a:endParaRPr lang="en-US" altLang="zh-TW" sz="2550" b="1" dirty="0" smtClean="0">
              <a:solidFill>
                <a:srgbClr val="FFFF00"/>
              </a:solidFill>
            </a:endParaRPr>
          </a:p>
          <a:p>
            <a:r>
              <a:rPr lang="zh-TW" altLang="en-US" sz="2550" b="1" dirty="0" smtClean="0">
                <a:solidFill>
                  <a:srgbClr val="FFFF00"/>
                </a:solidFill>
              </a:rPr>
              <a:t>你</a:t>
            </a:r>
            <a:r>
              <a:rPr lang="zh-TW" altLang="en-US" sz="2550" b="1" dirty="0">
                <a:solidFill>
                  <a:srgbClr val="FFFF00"/>
                </a:solidFill>
              </a:rPr>
              <a:t>尚且愛惜</a:t>
            </a:r>
            <a:r>
              <a:rPr lang="zh-TW" altLang="en-US" sz="2550" dirty="0">
                <a:solidFill>
                  <a:schemeClr val="bg1"/>
                </a:solidFill>
              </a:rPr>
              <a:t>； </a:t>
            </a:r>
            <a:r>
              <a:rPr lang="zh-TW" altLang="en-US" sz="2550" dirty="0" smtClean="0">
                <a:solidFill>
                  <a:schemeClr val="bg1"/>
                </a:solidFill>
              </a:rPr>
              <a:t>何</a:t>
            </a:r>
            <a:r>
              <a:rPr lang="zh-TW" altLang="en-US" sz="2550" dirty="0">
                <a:solidFill>
                  <a:schemeClr val="bg1"/>
                </a:solidFill>
              </a:rPr>
              <a:t>況</a:t>
            </a:r>
            <a:r>
              <a:rPr lang="zh-TW" altLang="en-US" sz="2550" b="1" dirty="0">
                <a:solidFill>
                  <a:srgbClr val="FFFF00"/>
                </a:solidFill>
              </a:rPr>
              <a:t>這尼尼微大城，其中不能分辨左手右手的有十二萬多人，並有許多牲畜</a:t>
            </a:r>
            <a:r>
              <a:rPr lang="zh-TW" altLang="en-US" sz="2550" b="1" dirty="0" smtClean="0">
                <a:solidFill>
                  <a:srgbClr val="FFFF00"/>
                </a:solidFill>
              </a:rPr>
              <a:t>，我</a:t>
            </a:r>
            <a:r>
              <a:rPr lang="zh-TW" altLang="en-US" sz="2550" b="1" dirty="0">
                <a:solidFill>
                  <a:srgbClr val="FFFF00"/>
                </a:solidFill>
              </a:rPr>
              <a:t>豈能不愛惜呢？</a:t>
            </a:r>
            <a:r>
              <a:rPr lang="zh-TW" altLang="en-US" sz="2550" dirty="0">
                <a:solidFill>
                  <a:schemeClr val="bg1"/>
                </a:solidFill>
              </a:rPr>
              <a:t>」 </a:t>
            </a:r>
          </a:p>
          <a:p>
            <a:r>
              <a:rPr lang="en-US" sz="800" dirty="0">
                <a:solidFill>
                  <a:schemeClr val="bg1"/>
                </a:solidFill>
              </a:rPr>
              <a:t>     </a:t>
            </a:r>
          </a:p>
          <a:p>
            <a:r>
              <a:rPr lang="en-US" dirty="0">
                <a:solidFill>
                  <a:schemeClr val="bg1"/>
                </a:solidFill>
              </a:rPr>
              <a:t>      </a:t>
            </a:r>
            <a:r>
              <a:rPr lang="en-US" sz="2400" b="1" dirty="0">
                <a:solidFill>
                  <a:srgbClr val="FFFF00"/>
                </a:solidFill>
              </a:rPr>
              <a:t>The knowledge of good and evil  (</a:t>
            </a:r>
            <a:r>
              <a:rPr lang="zh-TW" altLang="en-US" sz="2400" b="1" dirty="0">
                <a:solidFill>
                  <a:srgbClr val="FFFF00"/>
                </a:solidFill>
              </a:rPr>
              <a:t>分別</a:t>
            </a:r>
            <a:r>
              <a:rPr lang="en-US" altLang="zh-TW" sz="2400" b="1" dirty="0">
                <a:solidFill>
                  <a:srgbClr val="FFFF00"/>
                </a:solidFill>
              </a:rPr>
              <a:t>/</a:t>
            </a:r>
            <a:r>
              <a:rPr lang="zh-TW" altLang="en-US" sz="2400" b="1" dirty="0">
                <a:solidFill>
                  <a:srgbClr val="FFFF00"/>
                </a:solidFill>
              </a:rPr>
              <a:t>知道 善惡 </a:t>
            </a:r>
            <a:r>
              <a:rPr lang="en-US" altLang="zh-TW" sz="2400" b="1" dirty="0">
                <a:solidFill>
                  <a:srgbClr val="FFFF00"/>
                </a:solidFill>
              </a:rPr>
              <a:t> </a:t>
            </a:r>
            <a:r>
              <a:rPr lang="en-US" altLang="zh-TW" sz="2400" b="1" dirty="0">
                <a:solidFill>
                  <a:schemeClr val="bg1"/>
                </a:solidFill>
              </a:rPr>
              <a:t>Genesis 2:9, 17; 3:5</a:t>
            </a:r>
            <a:r>
              <a:rPr lang="en-US" sz="2400" b="1" dirty="0">
                <a:solidFill>
                  <a:srgbClr val="FFFF00"/>
                </a:solidFill>
              </a:rPr>
              <a:t>)</a:t>
            </a:r>
          </a:p>
          <a:p>
            <a:r>
              <a:rPr lang="en-US" altLang="zh-TW" sz="2000" dirty="0">
                <a:solidFill>
                  <a:schemeClr val="bg1"/>
                </a:solidFill>
              </a:rPr>
              <a:t>【</a:t>
            </a:r>
            <a:r>
              <a:rPr lang="zh-TW" altLang="en-US" sz="2400" dirty="0">
                <a:solidFill>
                  <a:schemeClr val="bg1"/>
                </a:solidFill>
              </a:rPr>
              <a:t>只有神知道真正的善惡</a:t>
            </a:r>
            <a:r>
              <a:rPr lang="en-US" altLang="zh-TW" sz="2400" dirty="0">
                <a:solidFill>
                  <a:schemeClr val="bg1"/>
                </a:solidFill>
              </a:rPr>
              <a:t>】 </a:t>
            </a:r>
            <a:r>
              <a:rPr lang="zh-TW" altLang="en-US" sz="2400" dirty="0">
                <a:solidFill>
                  <a:schemeClr val="bg1"/>
                </a:solidFill>
              </a:rPr>
              <a:t>傳</a:t>
            </a:r>
            <a:r>
              <a:rPr lang="en-US" sz="2400" dirty="0">
                <a:solidFill>
                  <a:schemeClr val="bg1"/>
                </a:solidFill>
              </a:rPr>
              <a:t>12:14: </a:t>
            </a:r>
            <a:r>
              <a:rPr lang="zh-TW" altLang="en-US" sz="2400" dirty="0">
                <a:solidFill>
                  <a:schemeClr val="bg1"/>
                </a:solidFill>
              </a:rPr>
              <a:t>撒下</a:t>
            </a:r>
            <a:r>
              <a:rPr lang="en-US" sz="2400" dirty="0">
                <a:solidFill>
                  <a:schemeClr val="bg1"/>
                </a:solidFill>
              </a:rPr>
              <a:t>14:17: </a:t>
            </a:r>
            <a:r>
              <a:rPr lang="zh-TW" altLang="en-US" sz="2400" dirty="0">
                <a:solidFill>
                  <a:schemeClr val="bg1"/>
                </a:solidFill>
              </a:rPr>
              <a:t>王上</a:t>
            </a:r>
            <a:r>
              <a:rPr lang="en-US" sz="2400" dirty="0">
                <a:solidFill>
                  <a:schemeClr val="bg1"/>
                </a:solidFill>
              </a:rPr>
              <a:t>3:9</a:t>
            </a:r>
          </a:p>
          <a:p>
            <a:r>
              <a:rPr lang="en-US" altLang="zh-TW" sz="2400" dirty="0">
                <a:solidFill>
                  <a:schemeClr val="bg1"/>
                </a:solidFill>
              </a:rPr>
              <a:t>【</a:t>
            </a:r>
            <a:r>
              <a:rPr lang="zh-TW" altLang="en-US" sz="2400" dirty="0">
                <a:solidFill>
                  <a:schemeClr val="bg1"/>
                </a:solidFill>
              </a:rPr>
              <a:t>神已決定的事不要強求</a:t>
            </a:r>
            <a:r>
              <a:rPr lang="en-US" altLang="zh-TW" sz="2400" dirty="0">
                <a:solidFill>
                  <a:schemeClr val="bg1"/>
                </a:solidFill>
              </a:rPr>
              <a:t>】 </a:t>
            </a:r>
            <a:r>
              <a:rPr lang="zh-TW" altLang="en-US" sz="2400" dirty="0">
                <a:solidFill>
                  <a:schemeClr val="bg1"/>
                </a:solidFill>
              </a:rPr>
              <a:t>創</a:t>
            </a:r>
            <a:r>
              <a:rPr lang="en-US" sz="2400" dirty="0">
                <a:solidFill>
                  <a:schemeClr val="bg1"/>
                </a:solidFill>
              </a:rPr>
              <a:t>24:49-50; </a:t>
            </a:r>
            <a:r>
              <a:rPr lang="zh-TW" altLang="en-US" sz="2400" dirty="0">
                <a:solidFill>
                  <a:schemeClr val="bg1"/>
                </a:solidFill>
              </a:rPr>
              <a:t>創</a:t>
            </a:r>
            <a:r>
              <a:rPr lang="en-US" sz="2400" dirty="0">
                <a:solidFill>
                  <a:schemeClr val="bg1"/>
                </a:solidFill>
              </a:rPr>
              <a:t>31:24; </a:t>
            </a:r>
            <a:r>
              <a:rPr lang="zh-TW" altLang="en-US" sz="2400" dirty="0">
                <a:solidFill>
                  <a:schemeClr val="bg1"/>
                </a:solidFill>
              </a:rPr>
              <a:t>民</a:t>
            </a:r>
            <a:r>
              <a:rPr lang="en-US" sz="2400" dirty="0">
                <a:solidFill>
                  <a:schemeClr val="bg1"/>
                </a:solidFill>
              </a:rPr>
              <a:t>24:13  </a:t>
            </a:r>
          </a:p>
          <a:p>
            <a:r>
              <a:rPr lang="en-US" altLang="zh-TW" sz="2400" dirty="0">
                <a:solidFill>
                  <a:schemeClr val="bg1"/>
                </a:solidFill>
              </a:rPr>
              <a:t>【</a:t>
            </a:r>
            <a:r>
              <a:rPr lang="zh-CN" altLang="en-US" sz="2400" dirty="0">
                <a:solidFill>
                  <a:schemeClr val="bg1"/>
                </a:solidFill>
              </a:rPr>
              <a:t>不知善惡的是孩子們</a:t>
            </a:r>
            <a:r>
              <a:rPr lang="en-US" altLang="zh-TW" sz="2400" dirty="0">
                <a:solidFill>
                  <a:schemeClr val="bg1"/>
                </a:solidFill>
              </a:rPr>
              <a:t>】 </a:t>
            </a:r>
            <a:r>
              <a:rPr lang="zh-TW" altLang="en-US" sz="2400" dirty="0">
                <a:solidFill>
                  <a:schemeClr val="bg1"/>
                </a:solidFill>
              </a:rPr>
              <a:t>申</a:t>
            </a:r>
            <a:r>
              <a:rPr lang="en-US" sz="2400" dirty="0">
                <a:solidFill>
                  <a:schemeClr val="bg1"/>
                </a:solidFill>
              </a:rPr>
              <a:t>1:39; </a:t>
            </a:r>
            <a:r>
              <a:rPr lang="zh-TW" altLang="en-US" sz="2400" dirty="0">
                <a:solidFill>
                  <a:schemeClr val="bg1"/>
                </a:solidFill>
              </a:rPr>
              <a:t>太</a:t>
            </a:r>
            <a:r>
              <a:rPr lang="en-US" sz="2400" dirty="0">
                <a:solidFill>
                  <a:schemeClr val="bg1"/>
                </a:solidFill>
              </a:rPr>
              <a:t>18:3; </a:t>
            </a:r>
            <a:r>
              <a:rPr lang="zh-TW" altLang="en-US" sz="2400" dirty="0">
                <a:solidFill>
                  <a:schemeClr val="bg1"/>
                </a:solidFill>
              </a:rPr>
              <a:t>太</a:t>
            </a:r>
            <a:r>
              <a:rPr lang="en-US" sz="2400" dirty="0">
                <a:solidFill>
                  <a:schemeClr val="bg1"/>
                </a:solidFill>
              </a:rPr>
              <a:t>18:4  (cf. </a:t>
            </a:r>
            <a:r>
              <a:rPr lang="en-US" sz="2400" dirty="0">
                <a:solidFill>
                  <a:srgbClr val="FF0000"/>
                </a:solidFill>
              </a:rPr>
              <a:t>Jonah 4:11</a:t>
            </a:r>
            <a:r>
              <a:rPr lang="en-US" sz="2400" dirty="0">
                <a:solidFill>
                  <a:schemeClr val="bg1"/>
                </a:solidFill>
              </a:rPr>
              <a:t>)</a:t>
            </a:r>
          </a:p>
          <a:p>
            <a:pPr lvl="0" fontAlgn="base"/>
            <a:endParaRPr lang="en-US" sz="800" dirty="0">
              <a:solidFill>
                <a:schemeClr val="bg1"/>
              </a:solidFill>
            </a:endParaRPr>
          </a:p>
          <a:p>
            <a:r>
              <a:rPr lang="en-US" altLang="ko-KR" sz="2400" b="1" dirty="0">
                <a:solidFill>
                  <a:schemeClr val="bg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                </a:t>
            </a:r>
            <a:r>
              <a:rPr lang="zh-CN" altLang="en-US" sz="2400" b="1" dirty="0">
                <a:solidFill>
                  <a:srgbClr val="FFFF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什麼</a:t>
            </a:r>
            <a:r>
              <a:rPr lang="zh-TW" altLang="en-US" sz="2400" b="1" dirty="0">
                <a:solidFill>
                  <a:srgbClr val="FFFF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是</a:t>
            </a:r>
            <a:r>
              <a:rPr lang="zh-CN" altLang="en-US" sz="2400" b="1" dirty="0">
                <a:solidFill>
                  <a:srgbClr val="FFFF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更珍貴</a:t>
            </a:r>
            <a:r>
              <a:rPr lang="zh-TW" altLang="en-US" sz="2400" b="1" dirty="0">
                <a:solidFill>
                  <a:srgbClr val="FFFF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的</a:t>
            </a:r>
            <a:r>
              <a:rPr lang="zh-CN" altLang="en-US" sz="2400" b="1" dirty="0">
                <a:solidFill>
                  <a:srgbClr val="FFFF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？</a:t>
            </a:r>
            <a:r>
              <a:rPr lang="en-US" altLang="ko-KR" sz="2400" b="1" dirty="0">
                <a:solidFill>
                  <a:schemeClr val="bg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  </a:t>
            </a:r>
            <a:r>
              <a:rPr lang="en-US" altLang="ko-KR" sz="2400" b="1" dirty="0">
                <a:solidFill>
                  <a:srgbClr val="FFFF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&lt;</a:t>
            </a:r>
            <a:r>
              <a:rPr lang="zh-TW" altLang="en-US" sz="2400" b="1" dirty="0">
                <a:solidFill>
                  <a:srgbClr val="FFFF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人們扭曲的心</a:t>
            </a:r>
            <a:r>
              <a:rPr lang="en-US" altLang="ko-KR" sz="2400" b="1" dirty="0">
                <a:solidFill>
                  <a:srgbClr val="FFFF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&gt;</a:t>
            </a:r>
          </a:p>
          <a:p>
            <a:r>
              <a:rPr lang="en-US" dirty="0">
                <a:solidFill>
                  <a:schemeClr val="bg1"/>
                </a:solidFill>
              </a:rPr>
              <a:t>     -</a:t>
            </a:r>
            <a:r>
              <a:rPr lang="zh-TW" altLang="en-US" sz="2400" dirty="0">
                <a:solidFill>
                  <a:schemeClr val="bg1"/>
                </a:solidFill>
              </a:rPr>
              <a:t>讓我感到舒適或受益的事物，即使它很小，我也很珍惜它。 </a:t>
            </a:r>
            <a:endParaRPr lang="en-US" altLang="zh-TW" sz="2400" dirty="0">
              <a:solidFill>
                <a:schemeClr val="bg1"/>
              </a:solidFill>
            </a:endParaRPr>
          </a:p>
          <a:p>
            <a:r>
              <a:rPr lang="en-US" altLang="zh-TW" sz="2400" dirty="0">
                <a:solidFill>
                  <a:schemeClr val="bg1"/>
                </a:solidFill>
              </a:rPr>
              <a:t>                   </a:t>
            </a:r>
            <a:r>
              <a:rPr lang="zh-TW" altLang="en-US" sz="2400" dirty="0">
                <a:solidFill>
                  <a:schemeClr val="bg1"/>
                </a:solidFill>
              </a:rPr>
              <a:t>但是，與我無關的許多人遭受不幸並不重要。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    -</a:t>
            </a:r>
            <a:r>
              <a:rPr lang="zh-TW" altLang="en-US" sz="2400" dirty="0">
                <a:solidFill>
                  <a:schemeClr val="bg1"/>
                </a:solidFill>
              </a:rPr>
              <a:t>不在乎周圍被遺棄的孩子或遭受不幸的人，但愛惜被遺棄的寵物。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    -</a:t>
            </a:r>
            <a:r>
              <a:rPr lang="zh-TW" altLang="en-US" sz="2400" dirty="0">
                <a:solidFill>
                  <a:schemeClr val="bg1"/>
                </a:solidFill>
              </a:rPr>
              <a:t>更珍視其他動物或事物過於人。不要忘記，罪人可以藉著神的恩典得到寬恕和拯救。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sz="900" b="1" dirty="0">
              <a:latin typeface="+mn-ea"/>
            </a:endParaRPr>
          </a:p>
          <a:p>
            <a:endParaRPr lang="en-US" sz="900" b="1" dirty="0">
              <a:latin typeface="+mn-ea"/>
            </a:endParaRPr>
          </a:p>
          <a:p>
            <a:endParaRPr lang="en-US" sz="900" b="1" dirty="0">
              <a:latin typeface="+mn-ea"/>
            </a:endParaRPr>
          </a:p>
          <a:p>
            <a:endParaRPr lang="en-US" sz="9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32978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4958</TotalTime>
  <Words>2623</Words>
  <Application>Microsoft Office PowerPoint</Application>
  <PresentationFormat>Custom</PresentationFormat>
  <Paragraphs>204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Testament Greek 新約希臘文</dc:title>
  <dc:creator>Microsoft</dc:creator>
  <cp:lastModifiedBy>Microsoft</cp:lastModifiedBy>
  <cp:revision>466</cp:revision>
  <dcterms:created xsi:type="dcterms:W3CDTF">2020-03-18T13:47:21Z</dcterms:created>
  <dcterms:modified xsi:type="dcterms:W3CDTF">2020-11-14T18:53:46Z</dcterms:modified>
</cp:coreProperties>
</file>