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443" r:id="rId2"/>
    <p:sldId id="393" r:id="rId3"/>
    <p:sldId id="430" r:id="rId4"/>
    <p:sldId id="397" r:id="rId5"/>
    <p:sldId id="420" r:id="rId6"/>
    <p:sldId id="437" r:id="rId7"/>
    <p:sldId id="432" r:id="rId8"/>
    <p:sldId id="433" r:id="rId9"/>
    <p:sldId id="442" r:id="rId10"/>
    <p:sldId id="447" r:id="rId11"/>
    <p:sldId id="448" r:id="rId12"/>
    <p:sldId id="449" r:id="rId13"/>
    <p:sldId id="450" r:id="rId14"/>
    <p:sldId id="446" r:id="rId15"/>
  </p:sldIdLst>
  <p:sldSz cx="12188825" cy="6858000"/>
  <p:notesSz cx="6858000" cy="9144000"/>
  <p:defaultTextStyle>
    <a:defPPr>
      <a:defRPr lang="en-US"/>
    </a:defPPr>
    <a:lvl1pPr marL="0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44106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088212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32319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176425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20531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264636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08742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352849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56" autoAdjust="0"/>
    <p:restoredTop sz="94345" autoAdjust="0"/>
  </p:normalViewPr>
  <p:slideViewPr>
    <p:cSldViewPr>
      <p:cViewPr varScale="1">
        <p:scale>
          <a:sx n="84" d="100"/>
          <a:sy n="84" d="100"/>
        </p:scale>
        <p:origin x="-732" y="-78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BE11D8-83C4-4A94-9773-44143C2857FD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D55B27-F3C0-4F3E-8F93-EF8E6AA0E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166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55B27-F3C0-4F3E-8F93-EF8E6AA0E00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0512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55B27-F3C0-4F3E-8F93-EF8E6AA0E00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9101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Kings 10:27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王在耶路撒冷使銀子多如石頭。香柏木多如高原的桑樹。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en-US" altLang="zh-TW" sz="1200" b="1" i="0" u="sng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Sycamore Fig Tree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35EDB-48BB-4961-B732-C9AE228B555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9213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Kings 10:27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王在耶路撒冷使銀子多如石頭。香柏木多如高原的桑樹。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en-US" altLang="zh-TW" sz="1200" b="1" i="0" u="sng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Sycamore Fig Tree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35EDB-48BB-4961-B732-C9AE228B555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8432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Kings 10:27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王在耶路撒冷使銀子多如石頭。香柏木多如高原的桑樹。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en-US" altLang="zh-TW" sz="1200" b="1" i="0" u="sng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Sycamore Fig Tree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35EDB-48BB-4961-B732-C9AE228B555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6250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Kings 10:27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王在耶路撒冷使銀子多如石頭。香柏木多如高原的桑樹。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en-US" altLang="zh-TW" sz="1200" b="1" i="0" u="sng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Sycamore Fig Tree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35EDB-48BB-4961-B732-C9AE228B555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734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463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067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39"/>
            <a:ext cx="2742486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39"/>
            <a:ext cx="802431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121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597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194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867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934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663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964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2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1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2" y="1435101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38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239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8F9C73-D3C2-4D1D-BE1A-64EF358B0269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17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1"/>
          <p:cNvSpPr>
            <a:spLocks noChangeArrowheads="1"/>
          </p:cNvSpPr>
          <p:nvPr/>
        </p:nvSpPr>
        <p:spPr bwMode="auto">
          <a:xfrm>
            <a:off x="2" y="15169"/>
            <a:ext cx="12190413" cy="6771084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 sz="2000" b="1" dirty="0">
              <a:solidFill>
                <a:srgbClr val="FFFF00"/>
              </a:solidFill>
            </a:endParaRPr>
          </a:p>
          <a:p>
            <a:endParaRPr lang="en-US" sz="2000" b="1" dirty="0">
              <a:solidFill>
                <a:srgbClr val="FFFF00"/>
              </a:solidFill>
            </a:endParaRPr>
          </a:p>
          <a:p>
            <a:endParaRPr lang="en-US" sz="2000" b="1" dirty="0">
              <a:solidFill>
                <a:srgbClr val="FFFF00"/>
              </a:solidFill>
            </a:endParaRPr>
          </a:p>
          <a:p>
            <a:r>
              <a:rPr lang="zh-TW" altLang="en-US" sz="18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         </a:t>
            </a:r>
            <a:r>
              <a:rPr lang="zh-TW" altLang="en-US" sz="72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神</a:t>
            </a:r>
            <a:r>
              <a:rPr lang="zh-TW" altLang="en-US" sz="72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的話語帶來的負</a:t>
            </a:r>
            <a:r>
              <a:rPr lang="zh-TW" altLang="en-US" sz="72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擔</a:t>
            </a:r>
            <a:endParaRPr lang="en-US" altLang="zh-TW" sz="7200" b="1" dirty="0" smtClean="0">
              <a:solidFill>
                <a:srgbClr val="FFFF00"/>
              </a:solidFill>
              <a:latin typeface="DFKai-SB" pitchFamily="65" charset="-120"/>
              <a:ea typeface="DFKai-SB" pitchFamily="65" charset="-120"/>
            </a:endParaRPr>
          </a:p>
          <a:p>
            <a:r>
              <a:rPr lang="en-US" sz="40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           </a:t>
            </a:r>
            <a:r>
              <a:rPr lang="en-US" sz="48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(</a:t>
            </a:r>
            <a:r>
              <a:rPr lang="zh-TW" altLang="en-US" sz="48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阿</a:t>
            </a:r>
            <a:r>
              <a:rPr lang="zh-TW" altLang="en-US" sz="48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摩司 第七章</a:t>
            </a:r>
            <a:r>
              <a:rPr lang="en-US" sz="48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)</a:t>
            </a:r>
            <a:endParaRPr lang="en-US" sz="4800" b="1" dirty="0">
              <a:solidFill>
                <a:srgbClr val="FFFF00"/>
              </a:solidFill>
              <a:latin typeface="DFKai-SB" pitchFamily="65" charset="-120"/>
              <a:ea typeface="DFKai-SB" pitchFamily="65" charset="-120"/>
            </a:endParaRPr>
          </a:p>
          <a:p>
            <a:r>
              <a:rPr lang="en-US" sz="1100" b="1" dirty="0">
                <a:solidFill>
                  <a:srgbClr val="FFFF00"/>
                </a:solidFill>
              </a:rPr>
              <a:t>        </a:t>
            </a:r>
            <a:endParaRPr lang="en-US" sz="1100" b="1" dirty="0" smtClean="0">
              <a:solidFill>
                <a:srgbClr val="FFFF00"/>
              </a:solidFill>
            </a:endParaRPr>
          </a:p>
          <a:p>
            <a:endParaRPr lang="en-US" sz="1100" b="1" dirty="0">
              <a:solidFill>
                <a:srgbClr val="FFFF00"/>
              </a:solidFill>
            </a:endParaRPr>
          </a:p>
          <a:p>
            <a:r>
              <a:rPr lang="en-US" sz="5400" b="1" dirty="0">
                <a:solidFill>
                  <a:srgbClr val="FFFF00"/>
                </a:solidFill>
              </a:rPr>
              <a:t>  </a:t>
            </a:r>
            <a:r>
              <a:rPr lang="en-US" sz="5400" b="1" dirty="0" smtClean="0">
                <a:solidFill>
                  <a:srgbClr val="FFFF00"/>
                </a:solidFill>
              </a:rPr>
              <a:t>     </a:t>
            </a:r>
            <a:r>
              <a:rPr lang="es-ES_tradnl" sz="5200" b="1" dirty="0" err="1" smtClean="0">
                <a:solidFill>
                  <a:srgbClr val="FFFF00"/>
                </a:solidFill>
              </a:rPr>
              <a:t>Burden</a:t>
            </a:r>
            <a:r>
              <a:rPr lang="es-ES_tradnl" sz="5200" b="1" dirty="0" smtClean="0">
                <a:solidFill>
                  <a:srgbClr val="FFFF00"/>
                </a:solidFill>
              </a:rPr>
              <a:t> </a:t>
            </a:r>
            <a:r>
              <a:rPr lang="es-ES_tradnl" sz="5200" b="1" dirty="0" err="1">
                <a:solidFill>
                  <a:srgbClr val="FFFF00"/>
                </a:solidFill>
              </a:rPr>
              <a:t>from</a:t>
            </a:r>
            <a:r>
              <a:rPr lang="es-ES_tradnl" sz="5200" b="1" dirty="0">
                <a:solidFill>
                  <a:srgbClr val="FFFF00"/>
                </a:solidFill>
              </a:rPr>
              <a:t> </a:t>
            </a:r>
            <a:r>
              <a:rPr lang="es-ES_tradnl" sz="5200" b="1" dirty="0" err="1">
                <a:solidFill>
                  <a:srgbClr val="FFFF00"/>
                </a:solidFill>
              </a:rPr>
              <a:t>the</a:t>
            </a:r>
            <a:r>
              <a:rPr lang="es-ES_tradnl" sz="5200" b="1" dirty="0">
                <a:solidFill>
                  <a:srgbClr val="FFFF00"/>
                </a:solidFill>
              </a:rPr>
              <a:t> Word of </a:t>
            </a:r>
            <a:r>
              <a:rPr lang="es-ES_tradnl" sz="5200" b="1" dirty="0" err="1" smtClean="0">
                <a:solidFill>
                  <a:srgbClr val="FFFF00"/>
                </a:solidFill>
              </a:rPr>
              <a:t>God</a:t>
            </a:r>
            <a:endParaRPr lang="en-US" sz="5200" b="1" dirty="0">
              <a:solidFill>
                <a:srgbClr val="FFFF00"/>
              </a:solidFill>
            </a:endParaRPr>
          </a:p>
          <a:p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en-US" sz="33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dirty="0">
                <a:solidFill>
                  <a:srgbClr val="FFFF00"/>
                </a:solidFill>
              </a:rPr>
              <a:t>Amos Chapter 7</a:t>
            </a:r>
            <a:r>
              <a:rPr lang="en-US" sz="33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3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b="1" dirty="0">
                <a:solidFill>
                  <a:srgbClr val="FFFF00"/>
                </a:solidFill>
              </a:rPr>
              <a:t> </a:t>
            </a:r>
            <a:endParaRPr lang="en-US" sz="1400" b="1" dirty="0">
              <a:solidFill>
                <a:schemeClr val="bg1"/>
              </a:solidFill>
            </a:endParaRPr>
          </a:p>
          <a:p>
            <a:pPr algn="ctr"/>
            <a:endParaRPr lang="en-US" sz="1400" b="1" dirty="0" smtClean="0">
              <a:solidFill>
                <a:schemeClr val="bg1"/>
              </a:solidFill>
            </a:endParaRPr>
          </a:p>
          <a:p>
            <a:pPr algn="ctr"/>
            <a:endParaRPr lang="en-US" sz="1400" b="1" dirty="0">
              <a:solidFill>
                <a:schemeClr val="bg1"/>
              </a:solidFill>
            </a:endParaRPr>
          </a:p>
          <a:p>
            <a:r>
              <a:rPr lang="zh-TW" altLang="en-US" sz="4000" b="1" dirty="0">
                <a:solidFill>
                  <a:schemeClr val="bg1"/>
                </a:solidFill>
              </a:rPr>
              <a:t>              </a:t>
            </a:r>
            <a:r>
              <a:rPr lang="zh-TW" altLang="en-US" sz="4000" b="1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金京來博士 </a:t>
            </a:r>
            <a:r>
              <a:rPr lang="en-US" sz="4000" b="1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  </a:t>
            </a:r>
            <a:r>
              <a:rPr lang="en-US" sz="4000" b="1" dirty="0" err="1">
                <a:solidFill>
                  <a:schemeClr val="bg1"/>
                </a:solidFill>
              </a:rPr>
              <a:t>Kyungrae</a:t>
            </a:r>
            <a:r>
              <a:rPr lang="en-US" sz="4000" b="1" dirty="0">
                <a:solidFill>
                  <a:schemeClr val="bg1"/>
                </a:solidFill>
              </a:rPr>
              <a:t> Kim, Ph.D.</a:t>
            </a:r>
            <a:endParaRPr lang="en-US" sz="1600" b="1" dirty="0">
              <a:solidFill>
                <a:schemeClr val="bg1"/>
              </a:solidFill>
            </a:endParaRPr>
          </a:p>
          <a:p>
            <a:pPr algn="ctr"/>
            <a:endParaRPr lang="en-US" sz="1200" b="1" dirty="0">
              <a:solidFill>
                <a:schemeClr val="bg1"/>
              </a:solidFill>
            </a:endParaRPr>
          </a:p>
          <a:p>
            <a:pPr algn="ctr"/>
            <a:endParaRPr lang="en-US" sz="1200" b="1" dirty="0">
              <a:solidFill>
                <a:schemeClr val="bg1"/>
              </a:solidFill>
            </a:endParaRPr>
          </a:p>
          <a:p>
            <a:pPr algn="ctr"/>
            <a:endParaRPr lang="en-US" sz="1200" b="1" dirty="0" smtClean="0">
              <a:solidFill>
                <a:schemeClr val="bg1"/>
              </a:solidFill>
            </a:endParaRPr>
          </a:p>
          <a:p>
            <a:pPr algn="ctr"/>
            <a:endParaRPr lang="en-US" sz="1200" b="1" dirty="0">
              <a:solidFill>
                <a:schemeClr val="bg1"/>
              </a:solidFill>
            </a:endParaRPr>
          </a:p>
          <a:p>
            <a:pPr algn="ctr"/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901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journeyaroundtheglobe.files.wordpress.com/2012/11/img_439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2" y="533400"/>
            <a:ext cx="11884106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5581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treesofjoy.com/sites/default/files/storage/pics/ficus_sycamorus_fruit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2" y="304800"/>
            <a:ext cx="11376235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559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bleon1.files.wordpress.com/2011/08/sycamore_dsc00330lmauld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45" y="87489"/>
            <a:ext cx="11863789" cy="6675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4815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treesofjoy.com/sites/default/files/storage/pics/sycamorus_fruit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68" y="149013"/>
            <a:ext cx="11859496" cy="6675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163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ChangeArrowheads="1"/>
          </p:cNvSpPr>
          <p:nvPr/>
        </p:nvSpPr>
        <p:spPr bwMode="auto">
          <a:xfrm>
            <a:off x="484188" y="2971800"/>
            <a:ext cx="11233150" cy="3341688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21" tIns="54411" rIns="108821" bIns="54411">
            <a:spAutoFit/>
          </a:bodyPr>
          <a:lstStyle/>
          <a:p>
            <a:pPr rtl="1"/>
            <a:r>
              <a:rPr lang="en-US" sz="4800" b="1">
                <a:solidFill>
                  <a:schemeClr val="bg1"/>
                </a:solidFill>
              </a:rPr>
              <a:t> </a:t>
            </a:r>
            <a:r>
              <a:rPr lang="en-US" sz="4800">
                <a:solidFill>
                  <a:schemeClr val="bg1"/>
                </a:solidFill>
              </a:rPr>
              <a:t>‎  </a:t>
            </a:r>
            <a:r>
              <a:rPr lang="he-IL" sz="5400" b="1">
                <a:solidFill>
                  <a:schemeClr val="bg1"/>
                </a:solidFill>
              </a:rPr>
              <a:t>יְבָרֶכְךָ יְהוָה וְיִשְׁמְרֶךָ׃</a:t>
            </a:r>
            <a:r>
              <a:rPr lang="en-US" sz="5400" b="1">
                <a:solidFill>
                  <a:schemeClr val="bg1"/>
                </a:solidFill>
              </a:rPr>
              <a:t>    </a:t>
            </a:r>
            <a:r>
              <a:rPr lang="he-IL" sz="5400" b="1">
                <a:solidFill>
                  <a:schemeClr val="bg1"/>
                </a:solidFill>
              </a:rPr>
              <a:t> </a:t>
            </a:r>
            <a:r>
              <a:rPr lang="en-US" sz="3600" b="1">
                <a:solidFill>
                  <a:srgbClr val="FFFF00"/>
                </a:solidFill>
              </a:rPr>
              <a:t>Numbers 6:24-26</a:t>
            </a:r>
            <a:r>
              <a:rPr lang="el-GR" sz="3600" b="1">
                <a:solidFill>
                  <a:srgbClr val="FFFF00"/>
                </a:solidFill>
              </a:rPr>
              <a:t> </a:t>
            </a:r>
            <a:endParaRPr lang="en-US" sz="3600" b="1">
              <a:solidFill>
                <a:srgbClr val="FFFF00"/>
              </a:solidFill>
            </a:endParaRPr>
          </a:p>
          <a:p>
            <a:pPr rtl="1"/>
            <a:r>
              <a:rPr lang="he-IL" sz="5400" b="1">
                <a:solidFill>
                  <a:schemeClr val="bg1"/>
                </a:solidFill>
              </a:rPr>
              <a:t>יָאֵר יְהוָה פָּנָיו אֵלֶיךָ וִיחֻנֶּךָּ׃</a:t>
            </a:r>
            <a:r>
              <a:rPr lang="en-US" sz="5400" b="1">
                <a:solidFill>
                  <a:schemeClr val="bg1"/>
                </a:solidFill>
              </a:rPr>
              <a:t>                  </a:t>
            </a:r>
          </a:p>
          <a:p>
            <a:pPr rtl="1"/>
            <a:r>
              <a:rPr lang="en-US" sz="5400" b="1">
                <a:solidFill>
                  <a:schemeClr val="bg1"/>
                </a:solidFill>
              </a:rPr>
              <a:t>‎</a:t>
            </a:r>
            <a:r>
              <a:rPr lang="he-IL" sz="5400" b="1">
                <a:solidFill>
                  <a:schemeClr val="bg1"/>
                </a:solidFill>
              </a:rPr>
              <a:t>יִשָּׂא יְהוָה פָּנָיו אֵלֶיךָ וְיָשֵׂם לְךָ שָׁלוֹם׃</a:t>
            </a:r>
            <a:r>
              <a:rPr lang="en-US" sz="5400" b="1">
                <a:solidFill>
                  <a:schemeClr val="bg1"/>
                </a:solidFill>
              </a:rPr>
              <a:t>     </a:t>
            </a:r>
            <a:r>
              <a:rPr lang="he-IL" sz="5400" b="1">
                <a:solidFill>
                  <a:schemeClr val="bg1"/>
                </a:solidFill>
              </a:rPr>
              <a:t> </a:t>
            </a:r>
            <a:endParaRPr lang="en-US" sz="5400" b="1">
              <a:solidFill>
                <a:schemeClr val="bg1"/>
              </a:solidFill>
            </a:endParaRPr>
          </a:p>
          <a:p>
            <a:pPr algn="ctr" rtl="1"/>
            <a:endParaRPr lang="en-US" altLang="ko-KR" sz="1600"/>
          </a:p>
          <a:p>
            <a:pPr algn="ctr" rtl="1"/>
            <a:endParaRPr lang="en-US" altLang="ko-KR" sz="1600"/>
          </a:p>
          <a:p>
            <a:pPr algn="ctr" rtl="1"/>
            <a:endParaRPr lang="en-US" altLang="ko-KR" sz="1600"/>
          </a:p>
        </p:txBody>
      </p:sp>
      <p:sp>
        <p:nvSpPr>
          <p:cNvPr id="23555" name="Rectangle 2"/>
          <p:cNvSpPr>
            <a:spLocks noChangeArrowheads="1"/>
          </p:cNvSpPr>
          <p:nvPr/>
        </p:nvSpPr>
        <p:spPr bwMode="auto">
          <a:xfrm>
            <a:off x="1522413" y="141288"/>
            <a:ext cx="8077200" cy="246221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600" b="1" dirty="0">
                <a:latin typeface="SimSun" pitchFamily="2" charset="-122"/>
              </a:rPr>
              <a:t>      民數記</a:t>
            </a:r>
            <a:r>
              <a:rPr lang="ko-KR" altLang="en-US" sz="3600" b="1" dirty="0">
                <a:latin typeface="PMingLiU" pitchFamily="18" charset="-120"/>
              </a:rPr>
              <a:t> </a:t>
            </a:r>
            <a:r>
              <a:rPr lang="en-US" sz="3600" b="1" dirty="0"/>
              <a:t>6:24-26</a:t>
            </a:r>
          </a:p>
          <a:p>
            <a:r>
              <a:rPr lang="zh-TW" altLang="en-US" sz="3400" b="1" dirty="0">
                <a:solidFill>
                  <a:srgbClr val="FF0000"/>
                </a:solidFill>
                <a:latin typeface="SimSun" pitchFamily="2" charset="-122"/>
                <a:ea typeface="SimSun" pitchFamily="2" charset="-122"/>
              </a:rPr>
              <a:t>  願耶和華賜福給你</a:t>
            </a:r>
            <a:r>
              <a:rPr lang="en-US" altLang="zh-TW" sz="3400" b="1" dirty="0">
                <a:solidFill>
                  <a:srgbClr val="FF0000"/>
                </a:solidFill>
                <a:latin typeface="SimSun" pitchFamily="2" charset="-122"/>
                <a:ea typeface="SimSun" pitchFamily="2" charset="-122"/>
              </a:rPr>
              <a:t>,</a:t>
            </a:r>
            <a:r>
              <a:rPr lang="zh-TW" altLang="en-US" sz="3400" b="1" dirty="0">
                <a:solidFill>
                  <a:srgbClr val="FF0000"/>
                </a:solidFill>
                <a:latin typeface="SimSun" pitchFamily="2" charset="-122"/>
                <a:ea typeface="SimSun" pitchFamily="2" charset="-122"/>
              </a:rPr>
              <a:t>保護你</a:t>
            </a:r>
            <a:r>
              <a:rPr lang="en-US" altLang="zh-TW" sz="3400" b="1" dirty="0">
                <a:solidFill>
                  <a:srgbClr val="FF0000"/>
                </a:solidFill>
                <a:latin typeface="SimSun" pitchFamily="2" charset="-122"/>
                <a:ea typeface="SimSun" pitchFamily="2" charset="-122"/>
              </a:rPr>
              <a:t>.  </a:t>
            </a:r>
          </a:p>
          <a:p>
            <a:endParaRPr lang="en-US" altLang="zh-TW" sz="800" b="1" dirty="0">
              <a:solidFill>
                <a:srgbClr val="FF0000"/>
              </a:solidFill>
              <a:latin typeface="SimSun" pitchFamily="2" charset="-122"/>
              <a:ea typeface="SimSun" pitchFamily="2" charset="-122"/>
            </a:endParaRPr>
          </a:p>
          <a:p>
            <a:r>
              <a:rPr lang="zh-TW" altLang="en-US" sz="3400" b="1" dirty="0">
                <a:solidFill>
                  <a:srgbClr val="FF0000"/>
                </a:solidFill>
                <a:latin typeface="SimSun" pitchFamily="2" charset="-122"/>
                <a:ea typeface="SimSun" pitchFamily="2" charset="-122"/>
              </a:rPr>
              <a:t>  願耶和華使他的臉光照你</a:t>
            </a:r>
            <a:r>
              <a:rPr lang="en-US" altLang="zh-TW" sz="3400" b="1" dirty="0">
                <a:solidFill>
                  <a:srgbClr val="FF0000"/>
                </a:solidFill>
                <a:latin typeface="SimSun" pitchFamily="2" charset="-122"/>
                <a:ea typeface="SimSun" pitchFamily="2" charset="-122"/>
              </a:rPr>
              <a:t>,</a:t>
            </a:r>
            <a:r>
              <a:rPr lang="zh-TW" altLang="en-US" sz="3400" b="1" dirty="0">
                <a:solidFill>
                  <a:srgbClr val="FF0000"/>
                </a:solidFill>
                <a:latin typeface="SimSun" pitchFamily="2" charset="-122"/>
                <a:ea typeface="SimSun" pitchFamily="2" charset="-122"/>
              </a:rPr>
              <a:t>賜恩給你</a:t>
            </a:r>
            <a:r>
              <a:rPr lang="en-US" altLang="zh-CN" sz="3400" b="1" dirty="0">
                <a:solidFill>
                  <a:srgbClr val="FF0000"/>
                </a:solidFill>
                <a:latin typeface="SimSun" pitchFamily="2" charset="-122"/>
              </a:rPr>
              <a:t>.</a:t>
            </a:r>
          </a:p>
          <a:p>
            <a:r>
              <a:rPr lang="en-US" altLang="zh-CN" sz="800" b="1" dirty="0">
                <a:solidFill>
                  <a:srgbClr val="FF0000"/>
                </a:solidFill>
                <a:latin typeface="SimSun" pitchFamily="2" charset="-122"/>
              </a:rPr>
              <a:t> </a:t>
            </a:r>
          </a:p>
          <a:p>
            <a:r>
              <a:rPr lang="en-US" altLang="zh-TW" sz="3400" b="1" dirty="0">
                <a:solidFill>
                  <a:srgbClr val="FF0000"/>
                </a:solidFill>
                <a:latin typeface="SimSun" pitchFamily="2" charset="-122"/>
                <a:ea typeface="SimSun" pitchFamily="2" charset="-122"/>
              </a:rPr>
              <a:t>  </a:t>
            </a:r>
            <a:r>
              <a:rPr lang="zh-TW" altLang="en-US" sz="3400" b="1" dirty="0">
                <a:solidFill>
                  <a:srgbClr val="FF0000"/>
                </a:solidFill>
                <a:latin typeface="SimSun" pitchFamily="2" charset="-122"/>
                <a:ea typeface="SimSun" pitchFamily="2" charset="-122"/>
              </a:rPr>
              <a:t>願耶和華向你仰臉</a:t>
            </a:r>
            <a:r>
              <a:rPr lang="en-US" altLang="zh-TW" sz="3400" b="1" dirty="0">
                <a:solidFill>
                  <a:srgbClr val="FF0000"/>
                </a:solidFill>
                <a:latin typeface="SimSun" pitchFamily="2" charset="-122"/>
                <a:ea typeface="SimSun" pitchFamily="2" charset="-122"/>
              </a:rPr>
              <a:t>,</a:t>
            </a:r>
            <a:r>
              <a:rPr lang="zh-TW" altLang="en-US" sz="3400" b="1" dirty="0">
                <a:solidFill>
                  <a:srgbClr val="FF0000"/>
                </a:solidFill>
                <a:latin typeface="SimSun" pitchFamily="2" charset="-122"/>
                <a:ea typeface="SimSun" pitchFamily="2" charset="-122"/>
              </a:rPr>
              <a:t>賜你平安</a:t>
            </a:r>
            <a:r>
              <a:rPr lang="en-US" altLang="zh-TW" sz="3400" b="1" dirty="0">
                <a:solidFill>
                  <a:srgbClr val="FF0000"/>
                </a:solidFill>
                <a:latin typeface="SimSun" pitchFamily="2" charset="-122"/>
                <a:ea typeface="SimSun" pitchFamily="2" charset="-122"/>
              </a:rPr>
              <a:t>.</a:t>
            </a:r>
            <a:endParaRPr lang="en-US" sz="3400" b="1" dirty="0">
              <a:solidFill>
                <a:srgbClr val="FF0000"/>
              </a:solidFill>
              <a:latin typeface="SimSun" pitchFamily="2" charset="-122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73979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228600"/>
            <a:ext cx="9144000" cy="6047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4000" b="1" dirty="0" smtClean="0">
                <a:solidFill>
                  <a:srgbClr val="FF0000"/>
                </a:solidFill>
                <a:latin typeface="DFKai-SB" pitchFamily="65" charset="-120"/>
                <a:ea typeface="DFKai-SB" pitchFamily="65" charset="-120"/>
              </a:rPr>
              <a:t>勞</a:t>
            </a:r>
            <a:r>
              <a:rPr lang="zh-TW" altLang="en-US" sz="4000" b="1" dirty="0">
                <a:solidFill>
                  <a:srgbClr val="FF0000"/>
                </a:solidFill>
                <a:latin typeface="DFKai-SB" pitchFamily="65" charset="-120"/>
                <a:ea typeface="DFKai-SB" pitchFamily="65" charset="-120"/>
              </a:rPr>
              <a:t>苦擔重擔的人</a:t>
            </a:r>
            <a:endParaRPr lang="en-US" altLang="ko-KR" sz="4000" b="1" dirty="0" smtClean="0">
              <a:solidFill>
                <a:srgbClr val="FF0000"/>
              </a:solidFill>
              <a:latin typeface="DFKai-SB" pitchFamily="65" charset="-120"/>
              <a:ea typeface="DFKai-SB" pitchFamily="65" charset="-120"/>
            </a:endParaRPr>
          </a:p>
          <a:p>
            <a:endParaRPr lang="en-US" altLang="ko-KR" sz="1600" b="1" dirty="0" smtClean="0">
              <a:latin typeface="+mn-ea"/>
            </a:endParaRPr>
          </a:p>
          <a:p>
            <a:endParaRPr lang="en-US" altLang="ko-KR" sz="1600" b="1" dirty="0" smtClean="0">
              <a:latin typeface="+mn-ea"/>
            </a:endParaRPr>
          </a:p>
          <a:p>
            <a:r>
              <a:rPr lang="en-US" sz="2800" b="1" dirty="0" smtClean="0"/>
              <a:t>Matthew 11:28-30.</a:t>
            </a:r>
            <a:endParaRPr lang="en-US" sz="2800" dirty="0"/>
          </a:p>
          <a:p>
            <a:r>
              <a:rPr lang="en-US" sz="2800" dirty="0" smtClean="0"/>
              <a:t>28 </a:t>
            </a:r>
            <a:r>
              <a:rPr lang="zh-TW" altLang="en-US" sz="2800" b="1" dirty="0" smtClean="0"/>
              <a:t>凡</a:t>
            </a:r>
            <a:r>
              <a:rPr lang="zh-TW" altLang="en-US" sz="2800" b="1" dirty="0"/>
              <a:t>勞苦</a:t>
            </a:r>
            <a:r>
              <a:rPr lang="zh-TW" altLang="en-US" sz="2800" b="1" dirty="0">
                <a:solidFill>
                  <a:srgbClr val="FF0000"/>
                </a:solidFill>
              </a:rPr>
              <a:t>擔重擔的人</a:t>
            </a:r>
            <a:r>
              <a:rPr lang="zh-TW" altLang="en-US" sz="2800" dirty="0"/>
              <a:t>可以到我這裡來，我就使你們得安息</a:t>
            </a:r>
            <a:r>
              <a:rPr lang="zh-TW" altLang="en-US" sz="2800" dirty="0" smtClean="0"/>
              <a:t>。</a:t>
            </a:r>
            <a:r>
              <a:rPr lang="en-US" sz="2800" dirty="0"/>
              <a:t> </a:t>
            </a:r>
            <a:r>
              <a:rPr lang="en-US" sz="2800" dirty="0" smtClean="0"/>
              <a:t>29 </a:t>
            </a:r>
            <a:r>
              <a:rPr lang="zh-TW" altLang="en-US" sz="2800" dirty="0" smtClean="0"/>
              <a:t>我</a:t>
            </a:r>
            <a:r>
              <a:rPr lang="zh-TW" altLang="en-US" sz="2800" dirty="0"/>
              <a:t>心裡柔和謙卑，你們當負我的軛，學我的樣式；這樣，你們心裡就必得享安息</a:t>
            </a:r>
            <a:r>
              <a:rPr lang="zh-TW" altLang="en-US" sz="2800" dirty="0" smtClean="0"/>
              <a:t>。</a:t>
            </a:r>
            <a:r>
              <a:rPr lang="en-US" sz="2800" dirty="0"/>
              <a:t> </a:t>
            </a:r>
            <a:r>
              <a:rPr lang="en-US" sz="2800" dirty="0" smtClean="0"/>
              <a:t>30 </a:t>
            </a:r>
            <a:r>
              <a:rPr lang="zh-TW" altLang="en-US" sz="2800" dirty="0" smtClean="0"/>
              <a:t>因</a:t>
            </a:r>
            <a:r>
              <a:rPr lang="zh-TW" altLang="en-US" sz="2800" dirty="0"/>
              <a:t>為我的軛是容易的，我的擔子是輕省的。</a:t>
            </a:r>
            <a:endParaRPr lang="en-US" sz="2800" dirty="0"/>
          </a:p>
          <a:p>
            <a:endParaRPr lang="en-US" altLang="ko-KR" sz="1200" dirty="0" smtClean="0"/>
          </a:p>
          <a:p>
            <a:r>
              <a:rPr lang="en-US" sz="2000" dirty="0" smtClean="0">
                <a:solidFill>
                  <a:srgbClr val="0070C0"/>
                </a:solidFill>
              </a:rPr>
              <a:t>……………………………………………………</a:t>
            </a:r>
          </a:p>
          <a:p>
            <a:endParaRPr lang="en-US" sz="1200" dirty="0" smtClean="0"/>
          </a:p>
          <a:p>
            <a:r>
              <a:rPr lang="en-US" altLang="ko-KR" sz="2400" b="1" dirty="0" smtClean="0"/>
              <a:t>*</a:t>
            </a:r>
            <a:r>
              <a:rPr lang="zh-TW" altLang="en-US" sz="2400" dirty="0"/>
              <a:t>凡勞苦</a:t>
            </a:r>
            <a:r>
              <a:rPr lang="zh-TW" altLang="en-US" sz="2400" b="1" dirty="0">
                <a:solidFill>
                  <a:srgbClr val="FF0000"/>
                </a:solidFill>
              </a:rPr>
              <a:t>擔重擔的人</a:t>
            </a:r>
            <a:r>
              <a:rPr lang="en-US" altLang="ko-KR" sz="2400" b="1" dirty="0" smtClean="0">
                <a:solidFill>
                  <a:srgbClr val="C00000"/>
                </a:solidFill>
              </a:rPr>
              <a:t>: </a:t>
            </a:r>
            <a:r>
              <a:rPr lang="el-GR" sz="3000" dirty="0" smtClean="0"/>
              <a:t>οἱ </a:t>
            </a:r>
            <a:r>
              <a:rPr lang="el-GR" sz="3000" dirty="0"/>
              <a:t>κοπιῶντες καὶ </a:t>
            </a:r>
            <a:r>
              <a:rPr lang="el-GR" sz="3000" b="1" dirty="0">
                <a:solidFill>
                  <a:srgbClr val="C00000"/>
                </a:solidFill>
              </a:rPr>
              <a:t>πεφορτισμένοι</a:t>
            </a:r>
            <a:r>
              <a:rPr lang="el-GR" sz="3000" dirty="0"/>
              <a:t> </a:t>
            </a:r>
            <a:endParaRPr lang="en-US" sz="3000" dirty="0" smtClean="0"/>
          </a:p>
          <a:p>
            <a:r>
              <a:rPr lang="en-US" sz="2800" dirty="0" smtClean="0"/>
              <a:t>                                       ‎</a:t>
            </a:r>
            <a:r>
              <a:rPr lang="he-IL" sz="3000" b="1" dirty="0"/>
              <a:t>הָעֲמֵלִים וְהָ</a:t>
            </a:r>
            <a:r>
              <a:rPr lang="he-IL" sz="3000" b="1" dirty="0">
                <a:solidFill>
                  <a:srgbClr val="C00000"/>
                </a:solidFill>
              </a:rPr>
              <a:t>עֲמוּסִ</a:t>
            </a:r>
            <a:r>
              <a:rPr lang="he-IL" sz="3000" b="1" dirty="0"/>
              <a:t>ים </a:t>
            </a:r>
            <a:r>
              <a:rPr lang="en-US" sz="3000" b="1" dirty="0" smtClean="0"/>
              <a:t> </a:t>
            </a:r>
            <a:r>
              <a:rPr lang="en-US" sz="2800" dirty="0" smtClean="0"/>
              <a:t>(</a:t>
            </a:r>
            <a:r>
              <a:rPr lang="zh-CN" altLang="en-US" sz="2400" b="1" dirty="0" smtClean="0"/>
              <a:t>現代希伯來文版本</a:t>
            </a:r>
            <a:r>
              <a:rPr lang="en-US" sz="2800" dirty="0" smtClean="0"/>
              <a:t>)</a:t>
            </a:r>
            <a:endParaRPr lang="en-US" sz="2800" dirty="0"/>
          </a:p>
          <a:p>
            <a:r>
              <a:rPr lang="en-US" sz="2000" b="1" dirty="0" smtClean="0"/>
              <a:t>*</a:t>
            </a:r>
            <a:r>
              <a:rPr lang="zh-CN" altLang="en-US" sz="2400" b="1" dirty="0">
                <a:solidFill>
                  <a:srgbClr val="FF0000"/>
                </a:solidFill>
              </a:rPr>
              <a:t>阿摩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司 </a:t>
            </a:r>
            <a:r>
              <a:rPr lang="en-US" sz="2400" dirty="0" smtClean="0"/>
              <a:t>(</a:t>
            </a:r>
            <a:r>
              <a:rPr lang="he-IL" sz="3000" b="1" dirty="0" smtClean="0">
                <a:solidFill>
                  <a:srgbClr val="C00000"/>
                </a:solidFill>
              </a:rPr>
              <a:t>עָמוֹס</a:t>
            </a:r>
            <a:r>
              <a:rPr lang="en-US" sz="2400" dirty="0" smtClean="0"/>
              <a:t>  </a:t>
            </a:r>
            <a:r>
              <a:rPr lang="es-ES_tradnl" sz="2400" b="1" dirty="0">
                <a:solidFill>
                  <a:srgbClr val="FF0000"/>
                </a:solidFill>
              </a:rPr>
              <a:t>Amos</a:t>
            </a:r>
            <a:r>
              <a:rPr lang="en-US" sz="2400" dirty="0" smtClean="0"/>
              <a:t>):  </a:t>
            </a:r>
            <a:r>
              <a:rPr lang="en-US" sz="2800" b="1" dirty="0" smtClean="0"/>
              <a:t>‘</a:t>
            </a:r>
            <a:r>
              <a:rPr lang="en-US" sz="2800" b="1" dirty="0"/>
              <a:t>Burden-bearer’ ‘Burden’ </a:t>
            </a:r>
          </a:p>
          <a:p>
            <a:r>
              <a:rPr lang="en-US" sz="3200" dirty="0" smtClean="0"/>
              <a:t>	                      </a:t>
            </a:r>
            <a:r>
              <a:rPr lang="en-US" sz="2800" dirty="0" smtClean="0"/>
              <a:t>‘</a:t>
            </a:r>
            <a:r>
              <a:rPr lang="en-US" sz="2800" dirty="0"/>
              <a:t>Stress’ </a:t>
            </a:r>
            <a:r>
              <a:rPr lang="en-US" sz="2800" dirty="0" smtClean="0"/>
              <a:t>‘Pressure’ ‘Tension’  </a:t>
            </a:r>
            <a:endParaRPr lang="en-US" sz="900" dirty="0"/>
          </a:p>
          <a:p>
            <a:endParaRPr lang="en-US" sz="900" b="1" dirty="0">
              <a:latin typeface="+mn-ea"/>
            </a:endParaRPr>
          </a:p>
        </p:txBody>
      </p:sp>
      <p:pic>
        <p:nvPicPr>
          <p:cNvPr id="1026" name="Picture 2" descr="The Burden Bearer | Thoughts on Life and Lead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9491" y="2100054"/>
            <a:ext cx="2304283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5365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76200"/>
            <a:ext cx="8839200" cy="658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TW" sz="900" b="1" baseline="30000" dirty="0">
              <a:solidFill>
                <a:srgbClr val="FF0000"/>
              </a:solidFill>
              <a:latin typeface="+mn-ea"/>
              <a:ea typeface="DFKai-SB" pitchFamily="65" charset="-120"/>
            </a:endParaRPr>
          </a:p>
          <a:p>
            <a:r>
              <a:rPr lang="zh-TW" altLang="en-US" sz="900" b="1" dirty="0" smtClean="0">
                <a:solidFill>
                  <a:srgbClr val="FF0000"/>
                </a:solidFill>
                <a:latin typeface="DFKai-SB" pitchFamily="65" charset="-120"/>
                <a:ea typeface="DFKai-SB" pitchFamily="65" charset="-120"/>
              </a:rPr>
              <a:t>           </a:t>
            </a:r>
            <a:r>
              <a:rPr lang="zh-TW" altLang="en-US" sz="3600" b="1" dirty="0" smtClean="0">
                <a:solidFill>
                  <a:srgbClr val="FF0000"/>
                </a:solidFill>
                <a:latin typeface="DFKai-SB" pitchFamily="65" charset="-120"/>
                <a:ea typeface="DFKai-SB" pitchFamily="65" charset="-120"/>
              </a:rPr>
              <a:t> 提哥</a:t>
            </a:r>
            <a:r>
              <a:rPr lang="zh-TW" altLang="en-US" sz="3600" b="1" dirty="0">
                <a:solidFill>
                  <a:srgbClr val="FF0000"/>
                </a:solidFill>
                <a:latin typeface="DFKai-SB" pitchFamily="65" charset="-120"/>
                <a:ea typeface="DFKai-SB" pitchFamily="65" charset="-120"/>
              </a:rPr>
              <a:t>亞牧</a:t>
            </a:r>
            <a:r>
              <a:rPr lang="zh-TW" altLang="en-US" sz="3600" b="1" dirty="0" smtClean="0">
                <a:solidFill>
                  <a:srgbClr val="FF0000"/>
                </a:solidFill>
                <a:latin typeface="DFKai-SB" pitchFamily="65" charset="-120"/>
                <a:ea typeface="DFKai-SB" pitchFamily="65" charset="-120"/>
              </a:rPr>
              <a:t>人阿</a:t>
            </a:r>
            <a:r>
              <a:rPr lang="zh-TW" altLang="en-US" sz="3600" b="1" dirty="0">
                <a:solidFill>
                  <a:srgbClr val="FF0000"/>
                </a:solidFill>
                <a:latin typeface="DFKai-SB" pitchFamily="65" charset="-120"/>
                <a:ea typeface="DFKai-SB" pitchFamily="65" charset="-120"/>
              </a:rPr>
              <a:t>摩</a:t>
            </a:r>
            <a:r>
              <a:rPr lang="zh-TW" altLang="en-US" sz="3600" b="1" dirty="0" smtClean="0">
                <a:solidFill>
                  <a:srgbClr val="FF0000"/>
                </a:solidFill>
                <a:latin typeface="DFKai-SB" pitchFamily="65" charset="-120"/>
                <a:ea typeface="DFKai-SB" pitchFamily="65" charset="-120"/>
              </a:rPr>
              <a:t>司</a:t>
            </a:r>
            <a:r>
              <a:rPr lang="zh-CN" altLang="en-US" sz="3600" b="1" dirty="0">
                <a:solidFill>
                  <a:srgbClr val="FF0000"/>
                </a:solidFill>
                <a:latin typeface="DFKai-SB" pitchFamily="65" charset="-120"/>
                <a:ea typeface="DFKai-SB" pitchFamily="65" charset="-120"/>
              </a:rPr>
              <a:t>領受</a:t>
            </a:r>
            <a:r>
              <a:rPr lang="zh-CN" altLang="en-US" sz="3600" b="1" dirty="0" smtClean="0">
                <a:solidFill>
                  <a:srgbClr val="FF0000"/>
                </a:solidFill>
                <a:latin typeface="DFKai-SB" pitchFamily="65" charset="-120"/>
                <a:ea typeface="DFKai-SB" pitchFamily="65" charset="-120"/>
              </a:rPr>
              <a:t>神</a:t>
            </a:r>
            <a:r>
              <a:rPr lang="zh-CN" altLang="en-US" sz="3600" b="1" dirty="0">
                <a:solidFill>
                  <a:srgbClr val="FF0000"/>
                </a:solidFill>
                <a:latin typeface="DFKai-SB" pitchFamily="65" charset="-120"/>
                <a:ea typeface="DFKai-SB" pitchFamily="65" charset="-120"/>
              </a:rPr>
              <a:t>的</a:t>
            </a:r>
            <a:r>
              <a:rPr lang="zh-CN" altLang="en-US" sz="3600" b="1" dirty="0" smtClean="0">
                <a:solidFill>
                  <a:srgbClr val="FF0000"/>
                </a:solidFill>
                <a:latin typeface="DFKai-SB" pitchFamily="65" charset="-120"/>
                <a:ea typeface="DFKai-SB" pitchFamily="65" charset="-120"/>
              </a:rPr>
              <a:t>話語</a:t>
            </a:r>
            <a:endParaRPr lang="en-US" altLang="ko-KR" sz="3600" b="1" dirty="0" smtClean="0">
              <a:solidFill>
                <a:srgbClr val="C00000"/>
              </a:solidFill>
              <a:latin typeface="DFKai-SB" pitchFamily="65" charset="-120"/>
              <a:ea typeface="DFKai-SB" pitchFamily="65" charset="-120"/>
            </a:endParaRPr>
          </a:p>
          <a:p>
            <a:endParaRPr lang="en-US" altLang="ko-KR" sz="800" b="1" dirty="0" smtClean="0">
              <a:latin typeface="+mn-ea"/>
            </a:endParaRPr>
          </a:p>
          <a:p>
            <a:endParaRPr lang="en-US" altLang="ko-KR" sz="800" b="1" dirty="0" smtClean="0">
              <a:latin typeface="+mn-ea"/>
            </a:endParaRPr>
          </a:p>
          <a:p>
            <a:r>
              <a:rPr lang="en-US" sz="2800" b="1" dirty="0"/>
              <a:t>Amos 1:1</a:t>
            </a:r>
            <a:r>
              <a:rPr lang="en-US" altLang="ko-KR" sz="2800" b="1" dirty="0" smtClean="0">
                <a:solidFill>
                  <a:srgbClr val="7030A0"/>
                </a:solidFill>
                <a:latin typeface="+mn-ea"/>
              </a:rPr>
              <a:t>. </a:t>
            </a:r>
            <a:r>
              <a:rPr lang="zh-TW" altLang="en-US" sz="2800" b="1" dirty="0" smtClean="0"/>
              <a:t>當</a:t>
            </a:r>
            <a:r>
              <a:rPr lang="zh-TW" altLang="en-US" sz="2800" b="1" dirty="0">
                <a:solidFill>
                  <a:srgbClr val="00B050"/>
                </a:solidFill>
              </a:rPr>
              <a:t>猶大王烏西</a:t>
            </a:r>
            <a:r>
              <a:rPr lang="zh-TW" altLang="en-US" sz="2800" b="1" dirty="0" smtClean="0">
                <a:solidFill>
                  <a:srgbClr val="00B050"/>
                </a:solidFill>
              </a:rPr>
              <a:t>雅</a:t>
            </a:r>
            <a:r>
              <a:rPr lang="zh-TW" altLang="en-US" sz="2800" b="1" dirty="0" smtClean="0"/>
              <a:t>、</a:t>
            </a:r>
            <a:r>
              <a:rPr lang="zh-TW" altLang="en-US" sz="2800" b="1" dirty="0">
                <a:solidFill>
                  <a:srgbClr val="00B050"/>
                </a:solidFill>
              </a:rPr>
              <a:t>以色列王約阿施的兒子耶羅波</a:t>
            </a:r>
            <a:r>
              <a:rPr lang="zh-TW" altLang="en-US" sz="2800" b="1" dirty="0" smtClean="0">
                <a:solidFill>
                  <a:srgbClr val="00B050"/>
                </a:solidFill>
              </a:rPr>
              <a:t>安</a:t>
            </a:r>
            <a:r>
              <a:rPr lang="zh-TW" altLang="en-US" sz="2800" b="1" dirty="0" smtClean="0"/>
              <a:t>在</a:t>
            </a:r>
            <a:r>
              <a:rPr lang="zh-TW" altLang="en-US" sz="2800" b="1" dirty="0"/>
              <a:t>位的時候、</a:t>
            </a:r>
            <a:r>
              <a:rPr lang="zh-TW" altLang="en-US" sz="2800" b="1" dirty="0">
                <a:solidFill>
                  <a:srgbClr val="00B050"/>
                </a:solidFill>
              </a:rPr>
              <a:t>大地</a:t>
            </a:r>
            <a:r>
              <a:rPr lang="zh-TW" altLang="en-US" sz="2800" b="1" dirty="0" smtClean="0">
                <a:solidFill>
                  <a:srgbClr val="00B050"/>
                </a:solidFill>
              </a:rPr>
              <a:t>震前</a:t>
            </a:r>
            <a:r>
              <a:rPr lang="zh-TW" altLang="en-US" sz="2800" b="1" dirty="0">
                <a:solidFill>
                  <a:srgbClr val="00B050"/>
                </a:solidFill>
              </a:rPr>
              <a:t>二年</a:t>
            </a:r>
            <a:r>
              <a:rPr lang="zh-TW" altLang="en-US" sz="2800" b="1" dirty="0"/>
              <a:t>、</a:t>
            </a:r>
            <a:r>
              <a:rPr lang="zh-TW" altLang="en-US" sz="2800" b="1" dirty="0">
                <a:solidFill>
                  <a:srgbClr val="FF0000"/>
                </a:solidFill>
              </a:rPr>
              <a:t>提哥亞牧人中的阿摩司</a:t>
            </a:r>
            <a:r>
              <a:rPr lang="zh-TW" altLang="en-US" sz="2800" b="1" dirty="0"/>
              <a:t>得默示論以色列。</a:t>
            </a:r>
            <a:endParaRPr lang="en-US" altLang="ko-KR" sz="2800" b="1" dirty="0" smtClean="0"/>
          </a:p>
          <a:p>
            <a:r>
              <a:rPr lang="en-US" altLang="ko-KR" sz="1600" dirty="0" smtClean="0">
                <a:solidFill>
                  <a:srgbClr val="002060"/>
                </a:solidFill>
              </a:rPr>
              <a:t>………………………………………………………………………..</a:t>
            </a:r>
          </a:p>
          <a:p>
            <a:r>
              <a:rPr lang="en-US" sz="2400" b="1" dirty="0" smtClean="0"/>
              <a:t>*</a:t>
            </a:r>
            <a:r>
              <a:rPr lang="zh-TW" altLang="en-US" sz="2400" b="1" dirty="0">
                <a:solidFill>
                  <a:srgbClr val="00B050"/>
                </a:solidFill>
              </a:rPr>
              <a:t>烏西</a:t>
            </a:r>
            <a:r>
              <a:rPr lang="zh-TW" altLang="en-US" sz="2400" b="1" dirty="0" smtClean="0">
                <a:solidFill>
                  <a:srgbClr val="00B050"/>
                </a:solidFill>
              </a:rPr>
              <a:t>雅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/>
              <a:t>Uzziah</a:t>
            </a:r>
            <a:r>
              <a:rPr lang="en-US" sz="2400" b="1" dirty="0"/>
              <a:t> </a:t>
            </a:r>
            <a:r>
              <a:rPr lang="en-US" sz="2400" b="1" dirty="0" smtClean="0">
                <a:solidFill>
                  <a:srgbClr val="00B050"/>
                </a:solidFill>
              </a:rPr>
              <a:t>= </a:t>
            </a:r>
            <a:r>
              <a:rPr lang="zh-TW" altLang="en-US" sz="2400" b="1" dirty="0" smtClean="0">
                <a:solidFill>
                  <a:srgbClr val="00B050"/>
                </a:solidFill>
                <a:latin typeface="SimSun" pitchFamily="2" charset="-122"/>
                <a:ea typeface="SimSun" pitchFamily="2" charset="-122"/>
              </a:rPr>
              <a:t>亞</a:t>
            </a:r>
            <a:r>
              <a:rPr lang="zh-TW" altLang="en-US" sz="2400" b="1" dirty="0">
                <a:solidFill>
                  <a:srgbClr val="00B050"/>
                </a:solidFill>
                <a:latin typeface="SimSun" pitchFamily="2" charset="-122"/>
                <a:ea typeface="SimSun" pitchFamily="2" charset="-122"/>
              </a:rPr>
              <a:t>撒利雅 </a:t>
            </a:r>
            <a:r>
              <a:rPr lang="en-US" sz="2400" b="1" dirty="0" err="1" smtClean="0">
                <a:solidFill>
                  <a:srgbClr val="002060"/>
                </a:solidFill>
              </a:rPr>
              <a:t>Azariah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dirty="0" smtClean="0"/>
              <a:t>(800-748 BC) </a:t>
            </a:r>
          </a:p>
          <a:p>
            <a:r>
              <a:rPr lang="en-US" sz="2400" b="1" dirty="0" smtClean="0"/>
              <a:t>*</a:t>
            </a:r>
            <a:r>
              <a:rPr lang="zh-TW" altLang="en-US" sz="2400" b="1" dirty="0" smtClean="0">
                <a:latin typeface="SimSun" pitchFamily="2" charset="-122"/>
                <a:ea typeface="SimSun" pitchFamily="2" charset="-122"/>
              </a:rPr>
              <a:t>約</a:t>
            </a:r>
            <a:r>
              <a:rPr lang="zh-TW" altLang="en-US" sz="2400" b="1" dirty="0">
                <a:latin typeface="SimSun" pitchFamily="2" charset="-122"/>
                <a:ea typeface="SimSun" pitchFamily="2" charset="-122"/>
              </a:rPr>
              <a:t>阿施的兒</a:t>
            </a:r>
            <a:r>
              <a:rPr lang="zh-TW" altLang="en-US" sz="2400" b="1" dirty="0" smtClean="0">
                <a:latin typeface="SimSun" pitchFamily="2" charset="-122"/>
                <a:ea typeface="SimSun" pitchFamily="2" charset="-122"/>
              </a:rPr>
              <a:t>子 </a:t>
            </a:r>
            <a:r>
              <a:rPr lang="zh-CN" altLang="en-US" sz="2400" b="1" dirty="0" smtClean="0"/>
              <a:t>耶</a:t>
            </a:r>
            <a:r>
              <a:rPr lang="zh-CN" altLang="en-US" sz="2400" b="1" dirty="0"/>
              <a:t>羅波安 </a:t>
            </a:r>
            <a:r>
              <a:rPr lang="en-US" sz="2400" b="1" dirty="0">
                <a:solidFill>
                  <a:srgbClr val="002060"/>
                </a:solidFill>
              </a:rPr>
              <a:t>II</a:t>
            </a:r>
            <a:r>
              <a:rPr lang="zh-TW" altLang="en-US" sz="2400" b="1" dirty="0" smtClean="0"/>
              <a:t> </a:t>
            </a:r>
            <a:r>
              <a:rPr lang="en-US" sz="2400" dirty="0" smtClean="0"/>
              <a:t>(800-760 BC)</a:t>
            </a:r>
          </a:p>
          <a:p>
            <a:r>
              <a:rPr lang="en-US" sz="2400" dirty="0" smtClean="0"/>
              <a:t>*</a:t>
            </a:r>
            <a:r>
              <a:rPr lang="en-US" sz="2400" b="1" dirty="0"/>
              <a:t>The year of prophecy</a:t>
            </a:r>
            <a:r>
              <a:rPr lang="en-US" sz="2400" dirty="0"/>
              <a:t>: </a:t>
            </a:r>
            <a:r>
              <a:rPr lang="en-US" sz="2400" b="1" dirty="0">
                <a:solidFill>
                  <a:srgbClr val="C00000"/>
                </a:solidFill>
              </a:rPr>
              <a:t>761 BC</a:t>
            </a:r>
            <a:r>
              <a:rPr lang="en-US" sz="2400" dirty="0"/>
              <a:t>. </a:t>
            </a:r>
            <a:endParaRPr lang="en-US" sz="2400" dirty="0" smtClean="0"/>
          </a:p>
          <a:p>
            <a:r>
              <a:rPr lang="zh-TW" alt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dirty="0"/>
              <a:t>*</a:t>
            </a:r>
            <a:r>
              <a:rPr lang="zh-TW" altLang="en-US" sz="2400" b="1" dirty="0" smtClean="0">
                <a:solidFill>
                  <a:srgbClr val="00B050"/>
                </a:solidFill>
              </a:rPr>
              <a:t>大</a:t>
            </a:r>
            <a:r>
              <a:rPr lang="zh-TW" altLang="en-US" sz="2400" b="1" dirty="0">
                <a:solidFill>
                  <a:srgbClr val="00B050"/>
                </a:solidFill>
              </a:rPr>
              <a:t>地</a:t>
            </a:r>
            <a:r>
              <a:rPr lang="zh-TW" altLang="en-US" sz="2400" b="1" dirty="0" smtClean="0">
                <a:solidFill>
                  <a:srgbClr val="00B050"/>
                </a:solidFill>
              </a:rPr>
              <a:t>震 </a:t>
            </a:r>
            <a:r>
              <a:rPr lang="en-US" sz="2400" b="1" dirty="0" smtClean="0"/>
              <a:t>A </a:t>
            </a:r>
            <a:r>
              <a:rPr lang="en-US" sz="2400" b="1" dirty="0"/>
              <a:t>great </a:t>
            </a:r>
            <a:r>
              <a:rPr lang="en-US" sz="2400" b="1" dirty="0" smtClean="0"/>
              <a:t>earthquake: </a:t>
            </a:r>
            <a:r>
              <a:rPr lang="en-US" sz="2400" b="1" dirty="0">
                <a:solidFill>
                  <a:srgbClr val="C00000"/>
                </a:solidFill>
              </a:rPr>
              <a:t>759 </a:t>
            </a:r>
            <a:r>
              <a:rPr lang="en-US" sz="2400" b="1" dirty="0" smtClean="0">
                <a:solidFill>
                  <a:srgbClr val="C00000"/>
                </a:solidFill>
              </a:rPr>
              <a:t>BC</a:t>
            </a:r>
            <a:r>
              <a:rPr lang="en-US" sz="2400" dirty="0"/>
              <a:t>. </a:t>
            </a:r>
          </a:p>
          <a:p>
            <a:r>
              <a:rPr lang="en-US" sz="2400" dirty="0" smtClean="0"/>
              <a:t>  -When </a:t>
            </a:r>
            <a:r>
              <a:rPr lang="en-US" sz="2400" b="1" dirty="0" err="1" smtClean="0"/>
              <a:t>Uzziah</a:t>
            </a:r>
            <a:r>
              <a:rPr lang="en-US" sz="2400" b="1" dirty="0" smtClean="0"/>
              <a:t> burned </a:t>
            </a:r>
            <a:r>
              <a:rPr lang="en-US" sz="2400" b="1" dirty="0"/>
              <a:t>incense on the </a:t>
            </a:r>
            <a:r>
              <a:rPr lang="en-US" sz="2400" b="1" dirty="0" smtClean="0"/>
              <a:t>altar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  (</a:t>
            </a:r>
            <a:r>
              <a:rPr lang="en-US" sz="2400" dirty="0"/>
              <a:t>2 Kings 15:1-5; 2 Chronicles </a:t>
            </a:r>
            <a:r>
              <a:rPr lang="en-US" sz="2400" dirty="0" smtClean="0"/>
              <a:t>26:16-21), </a:t>
            </a:r>
          </a:p>
          <a:p>
            <a:r>
              <a:rPr lang="en-US" sz="2400" dirty="0" smtClean="0"/>
              <a:t>an </a:t>
            </a:r>
            <a:r>
              <a:rPr lang="en-US" sz="2400" b="1" dirty="0" smtClean="0">
                <a:solidFill>
                  <a:srgbClr val="002060"/>
                </a:solidFill>
              </a:rPr>
              <a:t>earthquake</a:t>
            </a:r>
            <a:r>
              <a:rPr lang="en-US" sz="2400" dirty="0" smtClean="0"/>
              <a:t> occurred at </a:t>
            </a:r>
            <a:r>
              <a:rPr lang="en-US" sz="2400" dirty="0"/>
              <a:t>the same time, </a:t>
            </a:r>
            <a:endParaRPr lang="en-US" sz="2400" dirty="0" smtClean="0"/>
          </a:p>
          <a:p>
            <a:r>
              <a:rPr lang="en-US" sz="2400" dirty="0" smtClean="0"/>
              <a:t>and </a:t>
            </a:r>
            <a:r>
              <a:rPr lang="en-US" sz="2400" dirty="0"/>
              <a:t>he contracted </a:t>
            </a:r>
            <a:r>
              <a:rPr lang="en-US" sz="2400" dirty="0" smtClean="0"/>
              <a:t>leprosy (</a:t>
            </a:r>
            <a:r>
              <a:rPr lang="en-US" sz="2400" b="1" dirty="0"/>
              <a:t>Antiquities IX.x.4; </a:t>
            </a:r>
            <a:endParaRPr lang="en-US" sz="2400" b="1" dirty="0" smtClean="0"/>
          </a:p>
          <a:p>
            <a:r>
              <a:rPr lang="en-US" sz="2400" b="1" dirty="0" smtClean="0"/>
              <a:t>Amos </a:t>
            </a:r>
            <a:r>
              <a:rPr lang="en-US" sz="2400" b="1" dirty="0"/>
              <a:t>1:1; Zechariah 14:5</a:t>
            </a:r>
            <a:r>
              <a:rPr lang="en-US" sz="2400" dirty="0" smtClean="0"/>
              <a:t>).</a:t>
            </a:r>
          </a:p>
          <a:p>
            <a:r>
              <a:rPr lang="en-US" sz="2400" dirty="0"/>
              <a:t>-</a:t>
            </a:r>
            <a:r>
              <a:rPr lang="en-US" sz="2400" b="1" dirty="0" err="1">
                <a:solidFill>
                  <a:srgbClr val="C00000"/>
                </a:solidFill>
              </a:rPr>
              <a:t>Tekoa</a:t>
            </a:r>
            <a:r>
              <a:rPr lang="en-US" sz="2400" dirty="0"/>
              <a:t>: 8 km South from Bethlehem, </a:t>
            </a:r>
            <a:endParaRPr lang="en-US" sz="2400" dirty="0" smtClean="0"/>
          </a:p>
          <a:p>
            <a:r>
              <a:rPr lang="en-US" sz="2400" dirty="0"/>
              <a:t> </a:t>
            </a:r>
            <a:r>
              <a:rPr lang="en-US" sz="2400" dirty="0" smtClean="0"/>
              <a:t>             16 </a:t>
            </a:r>
            <a:r>
              <a:rPr lang="en-US" sz="2400" dirty="0"/>
              <a:t>km from </a:t>
            </a:r>
            <a:r>
              <a:rPr lang="en-US" sz="2400" dirty="0" smtClean="0"/>
              <a:t>Jerusalem</a:t>
            </a:r>
            <a:endParaRPr lang="en-US" sz="2400" dirty="0"/>
          </a:p>
        </p:txBody>
      </p:sp>
      <p:pic>
        <p:nvPicPr>
          <p:cNvPr id="5" name="Picture 8" descr="Teko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597" y="3007192"/>
            <a:ext cx="5628101" cy="374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Teko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7066" y="1927410"/>
            <a:ext cx="3060977" cy="210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7666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" y="36689"/>
            <a:ext cx="12188825" cy="6740307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zh-CN" altLang="en-US" sz="1000" b="1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 </a:t>
            </a:r>
            <a:endParaRPr lang="en-US" altLang="zh-CN" sz="1000" b="1" dirty="0" smtClean="0">
              <a:solidFill>
                <a:schemeClr val="bg1"/>
              </a:solidFill>
              <a:latin typeface="DFKai-SB" pitchFamily="65" charset="-120"/>
              <a:ea typeface="DFKai-SB" pitchFamily="65" charset="-120"/>
            </a:endParaRPr>
          </a:p>
          <a:p>
            <a:r>
              <a:rPr lang="zh-CN" altLang="en-US" sz="36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  神</a:t>
            </a:r>
            <a:r>
              <a:rPr lang="zh-CN" altLang="en-US" sz="36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的話</a:t>
            </a:r>
            <a:r>
              <a:rPr lang="zh-CN" altLang="en-US" sz="36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語與</a:t>
            </a:r>
            <a:r>
              <a:rPr lang="zh-TW" altLang="en-US" sz="36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負擔 </a:t>
            </a:r>
            <a:r>
              <a:rPr lang="en-US" altLang="ko-KR" sz="3600" b="1" dirty="0" smtClean="0">
                <a:solidFill>
                  <a:srgbClr val="FFFF00"/>
                </a:solidFill>
                <a:latin typeface="+mn-ea"/>
              </a:rPr>
              <a:t>- </a:t>
            </a:r>
            <a:r>
              <a:rPr lang="en-US" altLang="ko-KR" sz="3600" b="1" i="1" dirty="0" smtClean="0">
                <a:solidFill>
                  <a:srgbClr val="FFFF00"/>
                </a:solidFill>
              </a:rPr>
              <a:t>Massa</a:t>
            </a:r>
            <a:r>
              <a:rPr lang="en-US" altLang="ko-KR" sz="3600" b="1" dirty="0" smtClean="0">
                <a:solidFill>
                  <a:srgbClr val="FFFF00"/>
                </a:solidFill>
              </a:rPr>
              <a:t> </a:t>
            </a:r>
            <a:r>
              <a:rPr lang="en-US" sz="3600" b="1" dirty="0">
                <a:solidFill>
                  <a:srgbClr val="FFFF00"/>
                </a:solidFill>
              </a:rPr>
              <a:t>(</a:t>
            </a:r>
            <a:r>
              <a:rPr lang="en-US" sz="3600" b="1" dirty="0" err="1">
                <a:solidFill>
                  <a:srgbClr val="FFFF00"/>
                </a:solidFill>
                <a:latin typeface="Bwhebb" pitchFamily="2" charset="0"/>
              </a:rPr>
              <a:t>aF'm</a:t>
            </a:r>
            <a:r>
              <a:rPr lang="en-US" sz="3600" b="1" dirty="0">
                <a:solidFill>
                  <a:srgbClr val="FFFF00"/>
                </a:solidFill>
                <a:latin typeface="Bwhebb" pitchFamily="2" charset="0"/>
              </a:rPr>
              <a:t>;</a:t>
            </a:r>
            <a:r>
              <a:rPr lang="en-US" sz="3600" b="1" dirty="0">
                <a:solidFill>
                  <a:srgbClr val="FFFF00"/>
                </a:solidFill>
              </a:rPr>
              <a:t>) </a:t>
            </a:r>
            <a:r>
              <a:rPr lang="en-US" sz="3600" b="1" dirty="0" smtClean="0">
                <a:solidFill>
                  <a:srgbClr val="FFFF00"/>
                </a:solidFill>
              </a:rPr>
              <a:t>&amp; Amos </a:t>
            </a:r>
            <a:r>
              <a:rPr lang="en-US" sz="3600" b="1" dirty="0">
                <a:solidFill>
                  <a:srgbClr val="FFFF00"/>
                </a:solidFill>
              </a:rPr>
              <a:t>(</a:t>
            </a:r>
            <a:r>
              <a:rPr lang="he-IL" sz="3600" b="1" dirty="0">
                <a:solidFill>
                  <a:srgbClr val="FFFF00"/>
                </a:solidFill>
              </a:rPr>
              <a:t>עָמוֹס</a:t>
            </a:r>
            <a:r>
              <a:rPr lang="en-US" sz="3600" b="1" dirty="0">
                <a:solidFill>
                  <a:srgbClr val="FFFF00"/>
                </a:solidFill>
              </a:rPr>
              <a:t>)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pPr marL="457200" indent="-457200">
              <a:buAutoNum type="arabicPeriod"/>
            </a:pPr>
            <a:r>
              <a:rPr lang="zh-CN" altLang="en-US" sz="2600" b="1" dirty="0" smtClean="0">
                <a:solidFill>
                  <a:srgbClr val="FFFF00"/>
                </a:solidFill>
              </a:rPr>
              <a:t>希</a:t>
            </a:r>
            <a:r>
              <a:rPr lang="zh-CN" altLang="en-US" sz="2600" b="1" dirty="0">
                <a:solidFill>
                  <a:srgbClr val="FFFF00"/>
                </a:solidFill>
              </a:rPr>
              <a:t>伯來</a:t>
            </a:r>
            <a:r>
              <a:rPr lang="zh-CN" altLang="en-US" sz="2600" b="1" dirty="0" smtClean="0">
                <a:solidFill>
                  <a:srgbClr val="FFFF00"/>
                </a:solidFill>
              </a:rPr>
              <a:t>文 </a:t>
            </a:r>
            <a:r>
              <a:rPr lang="en-US" altLang="ko-KR" sz="2600" b="1" dirty="0" smtClean="0">
                <a:solidFill>
                  <a:srgbClr val="FFFF00"/>
                </a:solidFill>
              </a:rPr>
              <a:t>‘</a:t>
            </a:r>
            <a:r>
              <a:rPr lang="en-US" altLang="ko-KR" sz="2600" b="1" dirty="0">
                <a:solidFill>
                  <a:srgbClr val="FFFF00"/>
                </a:solidFill>
              </a:rPr>
              <a:t>Massa</a:t>
            </a:r>
            <a:r>
              <a:rPr lang="en-US" altLang="ko-KR" sz="2600" b="1" dirty="0" smtClean="0">
                <a:solidFill>
                  <a:srgbClr val="FFFF00"/>
                </a:solidFill>
              </a:rPr>
              <a:t>’ </a:t>
            </a:r>
            <a:r>
              <a:rPr lang="en-US" sz="2600" b="1" dirty="0">
                <a:solidFill>
                  <a:srgbClr val="FFFF00"/>
                </a:solidFill>
              </a:rPr>
              <a:t>(</a:t>
            </a:r>
            <a:r>
              <a:rPr lang="en-US" sz="2600" b="1" dirty="0" err="1" smtClean="0">
                <a:solidFill>
                  <a:srgbClr val="FFFF00"/>
                </a:solidFill>
                <a:latin typeface="Bwhebb" pitchFamily="2" charset="0"/>
              </a:rPr>
              <a:t>aF'm</a:t>
            </a:r>
            <a:r>
              <a:rPr lang="en-US" sz="2600" b="1" dirty="0" smtClean="0">
                <a:solidFill>
                  <a:srgbClr val="FFFF00"/>
                </a:solidFill>
                <a:latin typeface="Bwhebb" pitchFamily="2" charset="0"/>
              </a:rPr>
              <a:t>;</a:t>
            </a:r>
            <a:r>
              <a:rPr lang="en-US" sz="2600" b="1" dirty="0" smtClean="0">
                <a:solidFill>
                  <a:srgbClr val="FFFF00"/>
                </a:solidFill>
              </a:rPr>
              <a:t>)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	-69 </a:t>
            </a:r>
            <a:r>
              <a:rPr lang="en-US" sz="2400" dirty="0">
                <a:solidFill>
                  <a:schemeClr val="bg1"/>
                </a:solidFill>
              </a:rPr>
              <a:t>times in the </a:t>
            </a:r>
            <a:r>
              <a:rPr lang="en-US" sz="2400" dirty="0" smtClean="0">
                <a:solidFill>
                  <a:schemeClr val="bg1"/>
                </a:solidFill>
              </a:rPr>
              <a:t>Hebrew OT</a:t>
            </a:r>
          </a:p>
          <a:p>
            <a:r>
              <a:rPr lang="en-US" sz="2400" dirty="0">
                <a:solidFill>
                  <a:schemeClr val="bg1"/>
                </a:solidFill>
              </a:rPr>
              <a:t>	</a:t>
            </a:r>
            <a:r>
              <a:rPr lang="en-US" sz="2400" dirty="0" smtClean="0">
                <a:solidFill>
                  <a:schemeClr val="bg1"/>
                </a:solidFill>
              </a:rPr>
              <a:t>-literally </a:t>
            </a:r>
            <a:r>
              <a:rPr lang="en-US" sz="2400" dirty="0">
                <a:solidFill>
                  <a:schemeClr val="bg1"/>
                </a:solidFill>
              </a:rPr>
              <a:t>means </a:t>
            </a:r>
            <a:r>
              <a:rPr lang="en-US" sz="2400" dirty="0">
                <a:solidFill>
                  <a:srgbClr val="FFFF00"/>
                </a:solidFill>
              </a:rPr>
              <a:t>‘</a:t>
            </a:r>
            <a:r>
              <a:rPr lang="en-US" sz="2400" b="1" dirty="0">
                <a:solidFill>
                  <a:srgbClr val="FFFF00"/>
                </a:solidFill>
              </a:rPr>
              <a:t>load, bearing, burden, lifting</a:t>
            </a:r>
            <a:r>
              <a:rPr lang="en-US" sz="2400" dirty="0" smtClean="0">
                <a:solidFill>
                  <a:srgbClr val="FFFF00"/>
                </a:solidFill>
              </a:rPr>
              <a:t>’</a:t>
            </a:r>
            <a:r>
              <a:rPr lang="en-US" sz="2400" dirty="0" smtClean="0">
                <a:solidFill>
                  <a:schemeClr val="bg1"/>
                </a:solidFill>
              </a:rPr>
              <a:t>. </a:t>
            </a:r>
          </a:p>
          <a:p>
            <a:r>
              <a:rPr lang="en-US" sz="2400" dirty="0">
                <a:solidFill>
                  <a:schemeClr val="bg1"/>
                </a:solidFill>
              </a:rPr>
              <a:t>	</a:t>
            </a:r>
            <a:r>
              <a:rPr lang="en-US" sz="2400" dirty="0" smtClean="0">
                <a:solidFill>
                  <a:schemeClr val="bg1"/>
                </a:solidFill>
              </a:rPr>
              <a:t>-also </a:t>
            </a:r>
            <a:r>
              <a:rPr lang="en-US" sz="2400" dirty="0">
                <a:solidFill>
                  <a:schemeClr val="bg1"/>
                </a:solidFill>
              </a:rPr>
              <a:t>used to refer to </a:t>
            </a:r>
            <a:r>
              <a:rPr lang="en-US" sz="2400" dirty="0">
                <a:solidFill>
                  <a:srgbClr val="FFFF00"/>
                </a:solidFill>
              </a:rPr>
              <a:t>‘</a:t>
            </a:r>
            <a:r>
              <a:rPr lang="en-US" sz="2400" b="1" dirty="0">
                <a:solidFill>
                  <a:srgbClr val="FFFF00"/>
                </a:solidFill>
              </a:rPr>
              <a:t>the prophetic Word of God</a:t>
            </a:r>
            <a:r>
              <a:rPr lang="en-US" sz="2400" dirty="0" smtClean="0">
                <a:solidFill>
                  <a:srgbClr val="FFFF00"/>
                </a:solidFill>
              </a:rPr>
              <a:t>’ </a:t>
            </a:r>
            <a:r>
              <a:rPr lang="en-US" sz="2400" dirty="0" smtClean="0">
                <a:solidFill>
                  <a:schemeClr val="bg1"/>
                </a:solidFill>
              </a:rPr>
              <a:t>(</a:t>
            </a:r>
            <a:r>
              <a:rPr lang="en-US" sz="2400" b="1" dirty="0" smtClean="0">
                <a:solidFill>
                  <a:schemeClr val="bg1"/>
                </a:solidFill>
              </a:rPr>
              <a:t>in </a:t>
            </a:r>
            <a:r>
              <a:rPr lang="en-US" sz="2400" b="1" dirty="0">
                <a:solidFill>
                  <a:schemeClr val="bg1"/>
                </a:solidFill>
              </a:rPr>
              <a:t>29 cases</a:t>
            </a:r>
            <a:r>
              <a:rPr lang="en-US" sz="2400" dirty="0" smtClean="0">
                <a:solidFill>
                  <a:schemeClr val="bg1"/>
                </a:solidFill>
              </a:rPr>
              <a:t>) </a:t>
            </a:r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	-The </a:t>
            </a:r>
            <a:r>
              <a:rPr lang="en-US" sz="2400" dirty="0">
                <a:solidFill>
                  <a:schemeClr val="bg1"/>
                </a:solidFill>
              </a:rPr>
              <a:t>Word of God that the prophets received was really a </a:t>
            </a:r>
            <a:r>
              <a:rPr lang="en-US" sz="2400" dirty="0">
                <a:solidFill>
                  <a:srgbClr val="FFFF00"/>
                </a:solidFill>
              </a:rPr>
              <a:t>‘</a:t>
            </a:r>
            <a:r>
              <a:rPr lang="en-US" sz="2400" b="1" dirty="0">
                <a:solidFill>
                  <a:srgbClr val="FFFF00"/>
                </a:solidFill>
              </a:rPr>
              <a:t>Burden</a:t>
            </a:r>
            <a:r>
              <a:rPr lang="en-US" sz="2400" dirty="0">
                <a:solidFill>
                  <a:srgbClr val="FFFF00"/>
                </a:solidFill>
              </a:rPr>
              <a:t>’ </a:t>
            </a:r>
            <a:r>
              <a:rPr lang="en-US" sz="2400" b="1" dirty="0">
                <a:solidFill>
                  <a:srgbClr val="FFFF00"/>
                </a:solidFill>
              </a:rPr>
              <a:t>(</a:t>
            </a:r>
            <a:r>
              <a:rPr lang="en-US" sz="2800" b="1" dirty="0" err="1">
                <a:solidFill>
                  <a:srgbClr val="FFFF00"/>
                </a:solidFill>
                <a:latin typeface="Bwhebb" pitchFamily="2" charset="0"/>
              </a:rPr>
              <a:t>aF'm</a:t>
            </a:r>
            <a:r>
              <a:rPr lang="en-US" sz="2400" b="1" dirty="0" smtClean="0">
                <a:solidFill>
                  <a:srgbClr val="FFFF00"/>
                </a:solidFill>
                <a:latin typeface="Bwhebb" pitchFamily="2" charset="0"/>
              </a:rPr>
              <a:t>;</a:t>
            </a:r>
            <a:r>
              <a:rPr lang="en-US" sz="2400" b="1" dirty="0" smtClean="0">
                <a:solidFill>
                  <a:srgbClr val="FFFF00"/>
                </a:solidFill>
              </a:rPr>
              <a:t>) </a:t>
            </a:r>
            <a:r>
              <a:rPr lang="en-US" sz="2400" dirty="0" smtClean="0">
                <a:solidFill>
                  <a:schemeClr val="bg1"/>
                </a:solidFill>
              </a:rPr>
              <a:t>to </a:t>
            </a:r>
            <a:r>
              <a:rPr lang="en-US" sz="2400" dirty="0">
                <a:solidFill>
                  <a:schemeClr val="bg1"/>
                </a:solidFill>
              </a:rPr>
              <a:t>them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sz="2600" dirty="0" smtClean="0">
                <a:solidFill>
                  <a:schemeClr val="bg1"/>
                </a:solidFill>
              </a:rPr>
              <a:t>-</a:t>
            </a:r>
            <a:r>
              <a:rPr lang="en-US" sz="2600" b="1" dirty="0">
                <a:solidFill>
                  <a:srgbClr val="FF0000"/>
                </a:solidFill>
              </a:rPr>
              <a:t>Nahum </a:t>
            </a:r>
            <a:r>
              <a:rPr lang="en-US" sz="2600" b="1" dirty="0" smtClean="0">
                <a:solidFill>
                  <a:srgbClr val="FF0000"/>
                </a:solidFill>
              </a:rPr>
              <a:t>1:1 </a:t>
            </a:r>
            <a:r>
              <a:rPr lang="zh-TW" altLang="en-US" sz="2600" dirty="0" smtClean="0">
                <a:solidFill>
                  <a:schemeClr val="bg1"/>
                </a:solidFill>
                <a:latin typeface="SimSun" pitchFamily="2" charset="-122"/>
                <a:ea typeface="SimSun" pitchFamily="2" charset="-122"/>
              </a:rPr>
              <a:t>論</a:t>
            </a:r>
            <a:r>
              <a:rPr lang="zh-TW" altLang="en-US" sz="2600" dirty="0">
                <a:solidFill>
                  <a:schemeClr val="bg1"/>
                </a:solidFill>
                <a:latin typeface="SimSun" pitchFamily="2" charset="-122"/>
                <a:ea typeface="SimSun" pitchFamily="2" charset="-122"/>
              </a:rPr>
              <a:t>尼尼微的</a:t>
            </a:r>
            <a:r>
              <a:rPr lang="zh-TW" altLang="en-US" sz="2600" b="1" u="sng" dirty="0">
                <a:solidFill>
                  <a:srgbClr val="FFFF00"/>
                </a:solidFill>
                <a:latin typeface="SimSun" pitchFamily="2" charset="-122"/>
                <a:ea typeface="SimSun" pitchFamily="2" charset="-122"/>
              </a:rPr>
              <a:t>默示</a:t>
            </a:r>
            <a:r>
              <a:rPr lang="zh-TW" altLang="en-US" sz="2600" dirty="0">
                <a:solidFill>
                  <a:schemeClr val="bg1"/>
                </a:solidFill>
                <a:latin typeface="SimSun" pitchFamily="2" charset="-122"/>
                <a:ea typeface="SimSun" pitchFamily="2" charset="-122"/>
              </a:rPr>
              <a:t>，就是伊勒歌斯人那鴻所得的</a:t>
            </a:r>
            <a:r>
              <a:rPr lang="zh-TW" altLang="en-US" sz="2600" b="1" dirty="0">
                <a:solidFill>
                  <a:schemeClr val="bg1"/>
                </a:solidFill>
                <a:latin typeface="SimSun" pitchFamily="2" charset="-122"/>
                <a:ea typeface="SimSun" pitchFamily="2" charset="-122"/>
              </a:rPr>
              <a:t>默示</a:t>
            </a:r>
            <a:r>
              <a:rPr lang="zh-TW" altLang="en-US" sz="2600" dirty="0">
                <a:solidFill>
                  <a:schemeClr val="bg1"/>
                </a:solidFill>
                <a:latin typeface="SimSun" pitchFamily="2" charset="-122"/>
                <a:ea typeface="SimSun" pitchFamily="2" charset="-122"/>
              </a:rPr>
              <a:t>。 </a:t>
            </a:r>
            <a:endParaRPr lang="en-US" altLang="zh-TW" sz="2600" dirty="0" smtClean="0">
              <a:solidFill>
                <a:schemeClr val="bg1"/>
              </a:solidFill>
              <a:latin typeface="SimSun" pitchFamily="2" charset="-122"/>
              <a:ea typeface="SimSun" pitchFamily="2" charset="-122"/>
            </a:endParaRPr>
          </a:p>
          <a:p>
            <a:r>
              <a:rPr lang="en-US" sz="2600" b="1" dirty="0" smtClean="0">
                <a:solidFill>
                  <a:schemeClr val="bg1"/>
                </a:solidFill>
              </a:rPr>
              <a:t>-</a:t>
            </a:r>
            <a:r>
              <a:rPr lang="en-US" sz="2600" b="1" dirty="0">
                <a:solidFill>
                  <a:srgbClr val="FF0000"/>
                </a:solidFill>
              </a:rPr>
              <a:t>Habakkuk 1:1  </a:t>
            </a:r>
            <a:r>
              <a:rPr lang="he-IL" sz="2600" dirty="0" smtClean="0">
                <a:solidFill>
                  <a:schemeClr val="bg1"/>
                </a:solidFill>
              </a:rPr>
              <a:t>‎</a:t>
            </a:r>
            <a:r>
              <a:rPr lang="zh-CN" altLang="en-US" sz="2600" dirty="0">
                <a:solidFill>
                  <a:schemeClr val="bg1"/>
                </a:solidFill>
                <a:latin typeface="SimSun" pitchFamily="2" charset="-122"/>
                <a:ea typeface="SimSun" pitchFamily="2" charset="-122"/>
              </a:rPr>
              <a:t>先知哈巴谷所得</a:t>
            </a:r>
            <a:r>
              <a:rPr lang="zh-CN" altLang="en-US" sz="2600" dirty="0" smtClean="0">
                <a:solidFill>
                  <a:schemeClr val="bg1"/>
                </a:solidFill>
                <a:latin typeface="SimSun" pitchFamily="2" charset="-122"/>
                <a:ea typeface="SimSun" pitchFamily="2" charset="-122"/>
              </a:rPr>
              <a:t>的</a:t>
            </a:r>
            <a:r>
              <a:rPr lang="zh-TW" altLang="en-US" sz="2600" b="1" u="sng" dirty="0">
                <a:solidFill>
                  <a:srgbClr val="FFFF00"/>
                </a:solidFill>
                <a:latin typeface="SimSun" pitchFamily="2" charset="-122"/>
                <a:ea typeface="SimSun" pitchFamily="2" charset="-122"/>
              </a:rPr>
              <a:t>默示</a:t>
            </a:r>
            <a:r>
              <a:rPr lang="zh-TW" altLang="en-US" sz="2600" dirty="0" smtClean="0">
                <a:solidFill>
                  <a:schemeClr val="bg1"/>
                </a:solidFill>
                <a:latin typeface="SimSun" pitchFamily="2" charset="-122"/>
                <a:ea typeface="SimSun" pitchFamily="2" charset="-122"/>
              </a:rPr>
              <a:t>。</a:t>
            </a:r>
            <a:endParaRPr lang="en-US" altLang="zh-CN" sz="2600" b="1" u="sng" dirty="0" smtClean="0">
              <a:solidFill>
                <a:schemeClr val="bg1"/>
              </a:solidFill>
              <a:latin typeface="SimSun" pitchFamily="2" charset="-122"/>
              <a:ea typeface="SimSun" pitchFamily="2" charset="-122"/>
            </a:endParaRPr>
          </a:p>
          <a:p>
            <a:r>
              <a:rPr lang="en-US" sz="2600" dirty="0">
                <a:solidFill>
                  <a:schemeClr val="bg1"/>
                </a:solidFill>
              </a:rPr>
              <a:t> </a:t>
            </a:r>
            <a:r>
              <a:rPr lang="en-US" sz="2600" dirty="0" smtClean="0">
                <a:solidFill>
                  <a:schemeClr val="bg1"/>
                </a:solidFill>
              </a:rPr>
              <a:t>                    (</a:t>
            </a:r>
            <a:r>
              <a:rPr lang="en-US" sz="2600" baseline="30000" dirty="0" smtClean="0">
                <a:solidFill>
                  <a:schemeClr val="bg1"/>
                </a:solidFill>
              </a:rPr>
              <a:t>NIV </a:t>
            </a:r>
            <a:r>
              <a:rPr lang="en-US" sz="2600" b="1" dirty="0" smtClean="0">
                <a:solidFill>
                  <a:schemeClr val="bg1"/>
                </a:solidFill>
              </a:rPr>
              <a:t>prophecy</a:t>
            </a:r>
            <a:r>
              <a:rPr lang="en-US" sz="2600" dirty="0" smtClean="0">
                <a:solidFill>
                  <a:schemeClr val="bg1"/>
                </a:solidFill>
              </a:rPr>
              <a:t> </a:t>
            </a:r>
            <a:r>
              <a:rPr lang="en-US" sz="2600" dirty="0">
                <a:solidFill>
                  <a:schemeClr val="bg1"/>
                </a:solidFill>
              </a:rPr>
              <a:t>/ </a:t>
            </a:r>
            <a:r>
              <a:rPr lang="en-US" sz="2600" baseline="30000" dirty="0">
                <a:solidFill>
                  <a:schemeClr val="bg1"/>
                </a:solidFill>
              </a:rPr>
              <a:t>ESV </a:t>
            </a:r>
            <a:r>
              <a:rPr lang="en-US" sz="2600" b="1" dirty="0" smtClean="0">
                <a:solidFill>
                  <a:schemeClr val="bg1"/>
                </a:solidFill>
              </a:rPr>
              <a:t>oracle</a:t>
            </a:r>
            <a:r>
              <a:rPr lang="en-US" sz="2600" dirty="0" smtClean="0">
                <a:solidFill>
                  <a:schemeClr val="bg1"/>
                </a:solidFill>
              </a:rPr>
              <a:t> </a:t>
            </a:r>
            <a:r>
              <a:rPr lang="en-US" sz="2600" dirty="0">
                <a:solidFill>
                  <a:schemeClr val="bg1"/>
                </a:solidFill>
              </a:rPr>
              <a:t>/ </a:t>
            </a:r>
            <a:r>
              <a:rPr lang="en-US" sz="2600" baseline="30000" dirty="0">
                <a:solidFill>
                  <a:schemeClr val="bg1"/>
                </a:solidFill>
              </a:rPr>
              <a:t>TNK </a:t>
            </a:r>
            <a:r>
              <a:rPr lang="en-US" sz="2600" b="1" dirty="0" smtClean="0">
                <a:solidFill>
                  <a:schemeClr val="bg1"/>
                </a:solidFill>
              </a:rPr>
              <a:t>pronouncement</a:t>
            </a:r>
            <a:r>
              <a:rPr lang="en-US" sz="2600" dirty="0" smtClean="0">
                <a:solidFill>
                  <a:schemeClr val="bg1"/>
                </a:solidFill>
              </a:rPr>
              <a:t> </a:t>
            </a:r>
            <a:r>
              <a:rPr lang="en-US" sz="2600" dirty="0">
                <a:solidFill>
                  <a:schemeClr val="bg1"/>
                </a:solidFill>
              </a:rPr>
              <a:t>/ </a:t>
            </a:r>
            <a:r>
              <a:rPr lang="en-US" sz="2600" baseline="30000" dirty="0">
                <a:solidFill>
                  <a:schemeClr val="bg1"/>
                </a:solidFill>
              </a:rPr>
              <a:t>NKJ </a:t>
            </a:r>
            <a:r>
              <a:rPr lang="en-US" sz="2600" b="1" dirty="0" smtClean="0">
                <a:solidFill>
                  <a:schemeClr val="bg1"/>
                </a:solidFill>
              </a:rPr>
              <a:t>burden</a:t>
            </a:r>
            <a:r>
              <a:rPr lang="en-US" sz="2600" dirty="0" smtClean="0">
                <a:solidFill>
                  <a:schemeClr val="bg1"/>
                </a:solidFill>
              </a:rPr>
              <a:t>)</a:t>
            </a:r>
            <a:endParaRPr lang="en-US" sz="1200" dirty="0" smtClean="0">
              <a:solidFill>
                <a:schemeClr val="bg1"/>
              </a:solidFill>
            </a:endParaRPr>
          </a:p>
          <a:p>
            <a:endParaRPr lang="en-US" sz="1200" dirty="0" smtClean="0">
              <a:solidFill>
                <a:schemeClr val="bg1"/>
              </a:solidFill>
            </a:endParaRPr>
          </a:p>
          <a:p>
            <a:r>
              <a:rPr lang="en-US" altLang="ko-KR" sz="2600" b="1" dirty="0" smtClean="0">
                <a:solidFill>
                  <a:srgbClr val="FFFF00"/>
                </a:solidFill>
              </a:rPr>
              <a:t>2.</a:t>
            </a:r>
            <a:r>
              <a:rPr lang="zh-CN" altLang="en-US" sz="2600" b="1" dirty="0">
                <a:solidFill>
                  <a:srgbClr val="FFFF00"/>
                </a:solidFill>
              </a:rPr>
              <a:t>希伯來</a:t>
            </a:r>
            <a:r>
              <a:rPr lang="zh-CN" altLang="en-US" sz="2600" b="1" dirty="0" smtClean="0">
                <a:solidFill>
                  <a:srgbClr val="FFFF00"/>
                </a:solidFill>
              </a:rPr>
              <a:t>文 </a:t>
            </a:r>
            <a:r>
              <a:rPr lang="en-US" sz="2600" b="1" dirty="0" smtClean="0">
                <a:solidFill>
                  <a:srgbClr val="FFFF00"/>
                </a:solidFill>
              </a:rPr>
              <a:t>‘</a:t>
            </a:r>
            <a:r>
              <a:rPr lang="en-US" sz="2600" b="1" dirty="0">
                <a:solidFill>
                  <a:srgbClr val="FFFF00"/>
                </a:solidFill>
              </a:rPr>
              <a:t>Amos</a:t>
            </a:r>
            <a:r>
              <a:rPr lang="en-US" altLang="ko-KR" sz="2600" b="1" dirty="0" smtClean="0">
                <a:solidFill>
                  <a:srgbClr val="FFFF00"/>
                </a:solidFill>
              </a:rPr>
              <a:t>’</a:t>
            </a:r>
            <a:r>
              <a:rPr lang="en-US" sz="2600" b="1" dirty="0" smtClean="0">
                <a:solidFill>
                  <a:srgbClr val="FFFF00"/>
                </a:solidFill>
              </a:rPr>
              <a:t> </a:t>
            </a:r>
            <a:r>
              <a:rPr lang="en-US" sz="2600" b="1" dirty="0">
                <a:solidFill>
                  <a:srgbClr val="FFFF00"/>
                </a:solidFill>
              </a:rPr>
              <a:t>(</a:t>
            </a:r>
            <a:r>
              <a:rPr lang="he-IL" sz="2600" b="1" dirty="0">
                <a:solidFill>
                  <a:srgbClr val="FFFF00"/>
                </a:solidFill>
              </a:rPr>
              <a:t>עָמוֹס</a:t>
            </a:r>
            <a:r>
              <a:rPr lang="en-US" sz="2600" b="1" dirty="0">
                <a:solidFill>
                  <a:srgbClr val="FFFF00"/>
                </a:solidFill>
              </a:rPr>
              <a:t>)</a:t>
            </a:r>
          </a:p>
          <a:p>
            <a:r>
              <a:rPr lang="en-US" sz="2600" dirty="0" smtClean="0">
                <a:solidFill>
                  <a:schemeClr val="bg1"/>
                </a:solidFill>
              </a:rPr>
              <a:t>	</a:t>
            </a:r>
            <a:r>
              <a:rPr lang="en-US" sz="2400" dirty="0" smtClean="0">
                <a:solidFill>
                  <a:schemeClr val="bg1"/>
                </a:solidFill>
              </a:rPr>
              <a:t>-7 </a:t>
            </a:r>
            <a:r>
              <a:rPr lang="en-US" sz="2400" dirty="0">
                <a:solidFill>
                  <a:schemeClr val="bg1"/>
                </a:solidFill>
              </a:rPr>
              <a:t>times in the Hebrew </a:t>
            </a:r>
            <a:r>
              <a:rPr lang="en-US" sz="2400" dirty="0" smtClean="0">
                <a:solidFill>
                  <a:schemeClr val="bg1"/>
                </a:solidFill>
              </a:rPr>
              <a:t>OT as the prophet’s name (only in Amos)</a:t>
            </a:r>
          </a:p>
          <a:p>
            <a:r>
              <a:rPr lang="en-US" sz="2400" dirty="0">
                <a:solidFill>
                  <a:schemeClr val="bg1"/>
                </a:solidFill>
              </a:rPr>
              <a:t>	-literally means ‘</a:t>
            </a:r>
            <a:r>
              <a:rPr lang="en-US" sz="2400" b="1" dirty="0">
                <a:solidFill>
                  <a:schemeClr val="bg1"/>
                </a:solidFill>
              </a:rPr>
              <a:t>burdensome</a:t>
            </a:r>
            <a:r>
              <a:rPr lang="en-US" sz="2400" dirty="0">
                <a:solidFill>
                  <a:schemeClr val="bg1"/>
                </a:solidFill>
              </a:rPr>
              <a:t>’ or ‘</a:t>
            </a:r>
            <a:r>
              <a:rPr lang="en-US" sz="2400" b="1" dirty="0">
                <a:solidFill>
                  <a:schemeClr val="bg1"/>
                </a:solidFill>
              </a:rPr>
              <a:t>burden-bearer</a:t>
            </a:r>
            <a:r>
              <a:rPr lang="en-US" sz="2400" dirty="0">
                <a:solidFill>
                  <a:schemeClr val="bg1"/>
                </a:solidFill>
              </a:rPr>
              <a:t>’. </a:t>
            </a:r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	-No </a:t>
            </a:r>
            <a:r>
              <a:rPr lang="en-US" sz="2400" dirty="0">
                <a:solidFill>
                  <a:schemeClr val="bg1"/>
                </a:solidFill>
              </a:rPr>
              <a:t>other person bearing the same </a:t>
            </a:r>
            <a:r>
              <a:rPr lang="en-US" sz="2400" dirty="0" smtClean="0">
                <a:solidFill>
                  <a:schemeClr val="bg1"/>
                </a:solidFill>
              </a:rPr>
              <a:t>name </a:t>
            </a:r>
            <a:r>
              <a:rPr lang="en-US" sz="2400" b="1" dirty="0">
                <a:solidFill>
                  <a:schemeClr val="bg1"/>
                </a:solidFill>
              </a:rPr>
              <a:t>(</a:t>
            </a:r>
            <a:r>
              <a:rPr lang="he-IL" sz="2400" b="1" dirty="0">
                <a:solidFill>
                  <a:schemeClr val="bg1"/>
                </a:solidFill>
              </a:rPr>
              <a:t>עָמוֹס</a:t>
            </a:r>
            <a:r>
              <a:rPr lang="en-US" sz="2400" b="1" dirty="0" smtClean="0">
                <a:solidFill>
                  <a:schemeClr val="bg1"/>
                </a:solidFill>
              </a:rPr>
              <a:t>)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is mentioned in the </a:t>
            </a:r>
            <a:r>
              <a:rPr lang="en-US" sz="2400" dirty="0" smtClean="0">
                <a:solidFill>
                  <a:schemeClr val="bg1"/>
                </a:solidFill>
              </a:rPr>
              <a:t>OT.</a:t>
            </a:r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	-He </a:t>
            </a:r>
            <a:r>
              <a:rPr lang="en-US" sz="2400" dirty="0">
                <a:solidFill>
                  <a:schemeClr val="bg1"/>
                </a:solidFill>
              </a:rPr>
              <a:t>was a </a:t>
            </a:r>
            <a:r>
              <a:rPr lang="en-US" sz="2400" dirty="0" smtClean="0">
                <a:solidFill>
                  <a:schemeClr val="bg1"/>
                </a:solidFill>
              </a:rPr>
              <a:t>kind </a:t>
            </a:r>
            <a:r>
              <a:rPr lang="en-US" sz="2400" dirty="0">
                <a:solidFill>
                  <a:schemeClr val="bg1"/>
                </a:solidFill>
              </a:rPr>
              <a:t>of ‘</a:t>
            </a:r>
            <a:r>
              <a:rPr lang="en-US" sz="2400" b="1" dirty="0">
                <a:solidFill>
                  <a:schemeClr val="bg1"/>
                </a:solidFill>
              </a:rPr>
              <a:t>cowboy</a:t>
            </a:r>
            <a:r>
              <a:rPr lang="en-US" sz="2400" dirty="0">
                <a:solidFill>
                  <a:schemeClr val="bg1"/>
                </a:solidFill>
              </a:rPr>
              <a:t>’ (herdsman, shepherd) in a small village of </a:t>
            </a:r>
            <a:r>
              <a:rPr lang="en-US" sz="2400" b="1" dirty="0" err="1">
                <a:solidFill>
                  <a:schemeClr val="bg1"/>
                </a:solidFill>
              </a:rPr>
              <a:t>Tekoa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</a:p>
          <a:p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4275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8694593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800" b="1" dirty="0" smtClean="0">
                <a:solidFill>
                  <a:srgbClr val="C00000"/>
                </a:solidFill>
                <a:latin typeface="+mn-ea"/>
              </a:rPr>
              <a:t>     </a:t>
            </a:r>
            <a:endParaRPr lang="en-US" altLang="ko-KR" sz="1800" b="1" dirty="0" smtClean="0">
              <a:solidFill>
                <a:srgbClr val="C00000"/>
              </a:solidFill>
              <a:latin typeface="+mn-ea"/>
            </a:endParaRPr>
          </a:p>
          <a:p>
            <a:r>
              <a:rPr lang="zh-TW" altLang="en-US" sz="3600" b="1" dirty="0" smtClean="0">
                <a:solidFill>
                  <a:srgbClr val="FF0000"/>
                </a:solidFill>
                <a:latin typeface="DFKai-SB" pitchFamily="65" charset="-120"/>
                <a:ea typeface="DFKai-SB" pitchFamily="65" charset="-120"/>
              </a:rPr>
              <a:t> 神</a:t>
            </a:r>
            <a:r>
              <a:rPr lang="zh-TW" altLang="en-US" sz="3600" b="1" dirty="0">
                <a:solidFill>
                  <a:srgbClr val="FF0000"/>
                </a:solidFill>
                <a:latin typeface="DFKai-SB" pitchFamily="65" charset="-120"/>
                <a:ea typeface="DFKai-SB" pitchFamily="65" charset="-120"/>
              </a:rPr>
              <a:t>的話語帶來的負</a:t>
            </a:r>
            <a:r>
              <a:rPr lang="zh-TW" altLang="en-US" sz="3600" b="1" dirty="0" smtClean="0">
                <a:solidFill>
                  <a:srgbClr val="FF0000"/>
                </a:solidFill>
                <a:latin typeface="DFKai-SB" pitchFamily="65" charset="-120"/>
                <a:ea typeface="DFKai-SB" pitchFamily="65" charset="-120"/>
              </a:rPr>
              <a:t>擔</a:t>
            </a:r>
            <a:r>
              <a:rPr lang="en-US" altLang="ko-KR" sz="3600" b="1" dirty="0" smtClean="0">
                <a:solidFill>
                  <a:srgbClr val="FF0000"/>
                </a:solidFill>
                <a:latin typeface="DFKai-SB" pitchFamily="65" charset="-120"/>
                <a:ea typeface="DFKai-SB" pitchFamily="65" charset="-120"/>
              </a:rPr>
              <a:t>: 1) </a:t>
            </a:r>
            <a:r>
              <a:rPr lang="zh-TW" altLang="en-US" sz="3600" b="1" dirty="0" smtClean="0">
                <a:solidFill>
                  <a:srgbClr val="FF0000"/>
                </a:solidFill>
                <a:latin typeface="DFKai-SB" pitchFamily="65" charset="-120"/>
                <a:ea typeface="DFKai-SB" pitchFamily="65" charset="-120"/>
              </a:rPr>
              <a:t>代</a:t>
            </a:r>
            <a:r>
              <a:rPr lang="zh-TW" altLang="en-US" sz="3600" b="1" dirty="0">
                <a:solidFill>
                  <a:srgbClr val="FF0000"/>
                </a:solidFill>
                <a:latin typeface="DFKai-SB" pitchFamily="65" charset="-120"/>
                <a:ea typeface="DFKai-SB" pitchFamily="65" charset="-120"/>
              </a:rPr>
              <a:t>求</a:t>
            </a:r>
            <a:r>
              <a:rPr lang="en-US" sz="3600" b="1" dirty="0">
                <a:solidFill>
                  <a:srgbClr val="FF0000"/>
                </a:solidFill>
                <a:latin typeface="DFKai-SB" pitchFamily="65" charset="-120"/>
                <a:ea typeface="DFKai-SB" pitchFamily="65" charset="-120"/>
              </a:rPr>
              <a:t>, </a:t>
            </a:r>
            <a:r>
              <a:rPr lang="zh-TW" altLang="en-US" sz="3600" b="1" dirty="0">
                <a:solidFill>
                  <a:srgbClr val="FF0000"/>
                </a:solidFill>
                <a:latin typeface="DFKai-SB" pitchFamily="65" charset="-120"/>
                <a:ea typeface="DFKai-SB" pitchFamily="65" charset="-120"/>
              </a:rPr>
              <a:t>代</a:t>
            </a:r>
            <a:r>
              <a:rPr lang="zh-TW" altLang="en-US" sz="3600" b="1" dirty="0" smtClean="0">
                <a:solidFill>
                  <a:srgbClr val="FF0000"/>
                </a:solidFill>
                <a:latin typeface="DFKai-SB" pitchFamily="65" charset="-120"/>
                <a:ea typeface="DFKai-SB" pitchFamily="65" charset="-120"/>
              </a:rPr>
              <a:t>禱</a:t>
            </a:r>
            <a:endParaRPr lang="en-US" sz="3600" b="1" dirty="0">
              <a:solidFill>
                <a:srgbClr val="FF0000"/>
              </a:solidFill>
              <a:latin typeface="DFKai-SB" pitchFamily="65" charset="-120"/>
              <a:ea typeface="DFKai-SB" pitchFamily="65" charset="-120"/>
            </a:endParaRPr>
          </a:p>
          <a:p>
            <a:endParaRPr lang="en-US" sz="1800" dirty="0" smtClean="0"/>
          </a:p>
          <a:p>
            <a:r>
              <a:rPr lang="en-US" sz="2600" b="1" dirty="0" smtClean="0"/>
              <a:t>    (</a:t>
            </a:r>
            <a:r>
              <a:rPr lang="en-US" sz="2600" b="1" dirty="0">
                <a:solidFill>
                  <a:srgbClr val="FF0000"/>
                </a:solidFill>
              </a:rPr>
              <a:t>Amos </a:t>
            </a:r>
            <a:r>
              <a:rPr lang="en-US" sz="2600" b="1" dirty="0" smtClean="0">
                <a:solidFill>
                  <a:srgbClr val="FF0000"/>
                </a:solidFill>
              </a:rPr>
              <a:t>7:1-6</a:t>
            </a:r>
            <a:r>
              <a:rPr lang="en-US" sz="2600" b="1" dirty="0" smtClean="0"/>
              <a:t>) 1  </a:t>
            </a:r>
            <a:r>
              <a:rPr lang="zh-TW" altLang="en-US" sz="2600" b="1" dirty="0"/>
              <a:t>主耶和華指示我一件事：為王割</a:t>
            </a:r>
            <a:r>
              <a:rPr lang="zh-TW" altLang="en-US" sz="2600" b="1" dirty="0" smtClean="0"/>
              <a:t>菜之</a:t>
            </a:r>
            <a:r>
              <a:rPr lang="zh-TW" altLang="en-US" sz="2600" b="1" dirty="0"/>
              <a:t>後，菜又發生；剛發生的時候，主造</a:t>
            </a:r>
            <a:r>
              <a:rPr lang="zh-TW" altLang="en-US" sz="2600" b="1" dirty="0">
                <a:solidFill>
                  <a:srgbClr val="FF0000"/>
                </a:solidFill>
              </a:rPr>
              <a:t>蝗蟲</a:t>
            </a:r>
            <a:r>
              <a:rPr lang="zh-TW" altLang="en-US" sz="2600" b="1" dirty="0"/>
              <a:t>。</a:t>
            </a:r>
            <a:r>
              <a:rPr lang="en-US" sz="2600" b="1" dirty="0"/>
              <a:t> </a:t>
            </a:r>
            <a:r>
              <a:rPr lang="en-US" sz="2600" b="1" dirty="0" smtClean="0"/>
              <a:t>2</a:t>
            </a:r>
            <a:r>
              <a:rPr lang="zh-TW" altLang="en-US" sz="2600" b="1" dirty="0">
                <a:solidFill>
                  <a:srgbClr val="FF0000"/>
                </a:solidFill>
              </a:rPr>
              <a:t>蝗蟲</a:t>
            </a:r>
            <a:r>
              <a:rPr lang="zh-TW" altLang="en-US" sz="2600" b="1" dirty="0" smtClean="0"/>
              <a:t>吃</a:t>
            </a:r>
            <a:r>
              <a:rPr lang="zh-TW" altLang="en-US" sz="2600" b="1" dirty="0"/>
              <a:t>盡那地的青物，我就說：「主耶和華啊，求你赦免；因為雅各微弱，他怎能站立得住呢？」</a:t>
            </a:r>
            <a:r>
              <a:rPr lang="en-US" sz="2600" b="1" dirty="0"/>
              <a:t> </a:t>
            </a:r>
            <a:r>
              <a:rPr lang="en-US" sz="2600" b="1" dirty="0" smtClean="0"/>
              <a:t>3 </a:t>
            </a:r>
            <a:r>
              <a:rPr lang="zh-TW" altLang="en-US" sz="2600" b="1" dirty="0" smtClean="0"/>
              <a:t>耶</a:t>
            </a:r>
            <a:r>
              <a:rPr lang="zh-TW" altLang="en-US" sz="2600" b="1" dirty="0"/>
              <a:t>和華</a:t>
            </a:r>
            <a:r>
              <a:rPr lang="zh-TW" altLang="en-US" sz="2600" b="1" dirty="0" smtClean="0"/>
              <a:t>就</a:t>
            </a:r>
            <a:r>
              <a:rPr lang="zh-TW" altLang="en-US" sz="2600" b="1" dirty="0">
                <a:solidFill>
                  <a:srgbClr val="002060"/>
                </a:solidFill>
              </a:rPr>
              <a:t>後悔</a:t>
            </a:r>
            <a:r>
              <a:rPr lang="zh-TW" altLang="en-US" sz="2600" b="1" dirty="0" smtClean="0"/>
              <a:t>說</a:t>
            </a:r>
            <a:r>
              <a:rPr lang="zh-TW" altLang="en-US" sz="2600" b="1" dirty="0"/>
              <a:t>：「這災可以免了。」</a:t>
            </a:r>
            <a:r>
              <a:rPr lang="en-US" sz="2600" b="1" dirty="0"/>
              <a:t> </a:t>
            </a:r>
            <a:r>
              <a:rPr lang="en-US" sz="2600" b="1" dirty="0" smtClean="0"/>
              <a:t>4 </a:t>
            </a:r>
            <a:r>
              <a:rPr lang="zh-TW" altLang="en-US" sz="2600" b="1" dirty="0" smtClean="0"/>
              <a:t>主</a:t>
            </a:r>
            <a:r>
              <a:rPr lang="zh-TW" altLang="en-US" sz="2600" b="1" dirty="0"/>
              <a:t>耶和華又指示我一件事：他命</a:t>
            </a:r>
            <a:r>
              <a:rPr lang="zh-TW" altLang="en-US" sz="2600" b="1" dirty="0">
                <a:solidFill>
                  <a:srgbClr val="FF0000"/>
                </a:solidFill>
              </a:rPr>
              <a:t>火</a:t>
            </a:r>
            <a:r>
              <a:rPr lang="zh-TW" altLang="en-US" sz="2600" b="1" dirty="0"/>
              <a:t>來懲罰以色列</a:t>
            </a:r>
            <a:r>
              <a:rPr lang="zh-TW" altLang="en-US" sz="2600" b="1" dirty="0" smtClean="0"/>
              <a:t>，</a:t>
            </a:r>
            <a:r>
              <a:rPr lang="zh-TW" altLang="en-US" sz="2600" b="1" dirty="0">
                <a:solidFill>
                  <a:srgbClr val="FF0000"/>
                </a:solidFill>
              </a:rPr>
              <a:t>火</a:t>
            </a:r>
            <a:r>
              <a:rPr lang="zh-TW" altLang="en-US" sz="2600" b="1" dirty="0" smtClean="0"/>
              <a:t>就</a:t>
            </a:r>
            <a:r>
              <a:rPr lang="zh-TW" altLang="en-US" sz="2600" b="1" dirty="0"/>
              <a:t>吞滅深淵，險些將地燒滅。</a:t>
            </a:r>
            <a:r>
              <a:rPr lang="en-US" sz="2600" b="1" dirty="0"/>
              <a:t> </a:t>
            </a:r>
            <a:r>
              <a:rPr lang="en-US" sz="2600" b="1" dirty="0" smtClean="0"/>
              <a:t>5 </a:t>
            </a:r>
            <a:r>
              <a:rPr lang="zh-TW" altLang="en-US" sz="2600" b="1" dirty="0" smtClean="0"/>
              <a:t>我</a:t>
            </a:r>
            <a:r>
              <a:rPr lang="zh-TW" altLang="en-US" sz="2600" b="1" dirty="0"/>
              <a:t>就說：「主耶和華啊，求你止息；因為雅各微弱，他怎能站立得住呢？」</a:t>
            </a:r>
            <a:r>
              <a:rPr lang="en-US" sz="2600" b="1" dirty="0"/>
              <a:t> </a:t>
            </a:r>
            <a:r>
              <a:rPr lang="en-US" sz="2600" b="1" dirty="0" smtClean="0"/>
              <a:t>6  </a:t>
            </a:r>
            <a:r>
              <a:rPr lang="zh-TW" altLang="en-US" sz="2600" b="1" dirty="0"/>
              <a:t>耶和華就</a:t>
            </a:r>
            <a:r>
              <a:rPr lang="zh-TW" altLang="en-US" sz="2600" b="1" dirty="0">
                <a:solidFill>
                  <a:srgbClr val="002060"/>
                </a:solidFill>
              </a:rPr>
              <a:t>後悔</a:t>
            </a:r>
            <a:r>
              <a:rPr lang="zh-TW" altLang="en-US" sz="2600" b="1" dirty="0"/>
              <a:t>說：「這災也可免了。」</a:t>
            </a:r>
            <a:r>
              <a:rPr lang="en-US" sz="2600" b="1" dirty="0"/>
              <a:t> </a:t>
            </a:r>
          </a:p>
          <a:p>
            <a:endParaRPr lang="en-US" altLang="ko-KR" sz="1400" dirty="0" smtClean="0"/>
          </a:p>
          <a:p>
            <a:r>
              <a:rPr lang="en-US" altLang="ko-KR" sz="1400" dirty="0" smtClean="0"/>
              <a:t>……………………………………………………….</a:t>
            </a:r>
          </a:p>
          <a:p>
            <a:r>
              <a:rPr lang="en-US" sz="2400" b="1" dirty="0"/>
              <a:t>-Amos </a:t>
            </a:r>
            <a:r>
              <a:rPr lang="en-US" sz="2400" b="1" dirty="0" smtClean="0"/>
              <a:t>7:3, 6. </a:t>
            </a:r>
            <a:r>
              <a:rPr lang="zh-TW" altLang="en-US" sz="2400" b="1" dirty="0" smtClean="0">
                <a:solidFill>
                  <a:srgbClr val="002060"/>
                </a:solidFill>
              </a:rPr>
              <a:t>後悔  </a:t>
            </a:r>
            <a:r>
              <a:rPr lang="en-US" altLang="ko-KR" sz="2400" b="1" dirty="0" smtClean="0">
                <a:solidFill>
                  <a:srgbClr val="002060"/>
                </a:solidFill>
              </a:rPr>
              <a:t>(</a:t>
            </a:r>
            <a:r>
              <a:rPr lang="he-IL" sz="2800" dirty="0" smtClean="0">
                <a:solidFill>
                  <a:srgbClr val="C00000"/>
                </a:solidFill>
              </a:rPr>
              <a:t>נִחַ֥ם</a:t>
            </a:r>
            <a:r>
              <a:rPr lang="en-US" altLang="ko-KR" sz="2400" b="1" dirty="0" smtClean="0">
                <a:solidFill>
                  <a:srgbClr val="002060"/>
                </a:solidFill>
              </a:rPr>
              <a:t>)</a:t>
            </a:r>
            <a:r>
              <a:rPr lang="en-US" sz="2400" dirty="0" smtClean="0"/>
              <a:t>  ‘</a:t>
            </a:r>
            <a:r>
              <a:rPr lang="en-US" sz="2400" i="1" dirty="0"/>
              <a:t>to change the </a:t>
            </a:r>
            <a:r>
              <a:rPr lang="en-US" sz="2400" i="1" dirty="0" smtClean="0"/>
              <a:t>mind or plan</a:t>
            </a:r>
            <a:r>
              <a:rPr lang="en-US" sz="2400" dirty="0" smtClean="0"/>
              <a:t>’ </a:t>
            </a:r>
          </a:p>
          <a:p>
            <a:r>
              <a:rPr lang="en-US" sz="2400" dirty="0" smtClean="0"/>
              <a:t>                    Cf</a:t>
            </a:r>
            <a:r>
              <a:rPr lang="en-US" sz="2400" dirty="0"/>
              <a:t>. </a:t>
            </a:r>
            <a:r>
              <a:rPr lang="en-US" sz="2400" b="1" dirty="0"/>
              <a:t>Jonah 3:10</a:t>
            </a:r>
            <a:r>
              <a:rPr lang="en-US" sz="2400" dirty="0"/>
              <a:t> </a:t>
            </a:r>
            <a:r>
              <a:rPr lang="en-US" sz="2400" dirty="0" smtClean="0"/>
              <a:t>; </a:t>
            </a:r>
            <a:r>
              <a:rPr lang="en-US" sz="2400" b="1" dirty="0" smtClean="0"/>
              <a:t>4:2</a:t>
            </a:r>
            <a:r>
              <a:rPr lang="en-US" sz="2400" dirty="0" smtClean="0"/>
              <a:t>. </a:t>
            </a:r>
          </a:p>
          <a:p>
            <a:r>
              <a:rPr lang="en-US" sz="2400" dirty="0" smtClean="0"/>
              <a:t>          *The </a:t>
            </a:r>
            <a:r>
              <a:rPr lang="en-US" sz="2400" dirty="0"/>
              <a:t>intercession of the saints can move God to change His mind or plan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3078" name="Picture 6" descr="The New Humanitarian | Urgent action needed to stop locust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5014" y="1981200"/>
            <a:ext cx="3248312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The World's Worst Wildfir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0412" y="3924673"/>
            <a:ext cx="3658082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0703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58" y="0"/>
            <a:ext cx="12175068" cy="6817251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zh-TW" altLang="en-US" sz="900" dirty="0">
                <a:solidFill>
                  <a:schemeClr val="bg1"/>
                </a:solidFill>
              </a:rPr>
              <a:t/>
            </a:r>
            <a:br>
              <a:rPr lang="zh-TW" altLang="en-US" sz="900" dirty="0">
                <a:solidFill>
                  <a:schemeClr val="bg1"/>
                </a:solidFill>
              </a:rPr>
            </a:br>
            <a:r>
              <a:rPr lang="zh-TW" altLang="en-US" sz="900" dirty="0" smtClean="0">
                <a:solidFill>
                  <a:schemeClr val="bg1"/>
                </a:solidFill>
              </a:rPr>
              <a:t>                                         </a:t>
            </a:r>
            <a:r>
              <a:rPr lang="zh-TW" altLang="en-US" sz="2000" dirty="0" smtClean="0">
                <a:solidFill>
                  <a:schemeClr val="bg1"/>
                </a:solidFill>
              </a:rPr>
              <a:t>                         </a:t>
            </a:r>
            <a:r>
              <a:rPr lang="zh-TW" altLang="en-US" sz="2000" dirty="0" smtClean="0">
                <a:solidFill>
                  <a:srgbClr val="FFFF00"/>
                </a:solidFill>
              </a:rPr>
              <a:t>                         </a:t>
            </a:r>
            <a:r>
              <a:rPr lang="zh-TW" altLang="en-US" sz="36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代</a:t>
            </a:r>
            <a:r>
              <a:rPr lang="zh-TW" altLang="en-US" sz="36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禱的勇士</a:t>
            </a:r>
            <a:endParaRPr lang="en-US" sz="3600" b="1" dirty="0">
              <a:solidFill>
                <a:srgbClr val="FFFF00"/>
              </a:solidFill>
              <a:latin typeface="DFKai-SB" pitchFamily="65" charset="-120"/>
              <a:ea typeface="DFKai-SB" pitchFamily="65" charset="-120"/>
            </a:endParaRPr>
          </a:p>
          <a:p>
            <a:endParaRPr lang="en-US" altLang="ko-KR" sz="1000" b="1" dirty="0" smtClean="0">
              <a:solidFill>
                <a:schemeClr val="bg1"/>
              </a:solidFill>
            </a:endParaRPr>
          </a:p>
          <a:p>
            <a:r>
              <a:rPr lang="en-US" sz="2600" b="1" dirty="0" smtClean="0">
                <a:solidFill>
                  <a:srgbClr val="FFFF00"/>
                </a:solidFill>
              </a:rPr>
              <a:t>     1. </a:t>
            </a:r>
            <a:r>
              <a:rPr lang="zh-TW" altLang="en-US" sz="2600" b="1" dirty="0" smtClean="0">
                <a:solidFill>
                  <a:srgbClr val="FFFF00"/>
                </a:solidFill>
              </a:rPr>
              <a:t>摩</a:t>
            </a:r>
            <a:r>
              <a:rPr lang="zh-TW" altLang="en-US" sz="2600" b="1" dirty="0">
                <a:solidFill>
                  <a:srgbClr val="FFFF00"/>
                </a:solidFill>
              </a:rPr>
              <a:t>西</a:t>
            </a:r>
            <a:endParaRPr lang="en-US" sz="2600" b="1" dirty="0">
              <a:solidFill>
                <a:srgbClr val="FFFF00"/>
              </a:solidFill>
            </a:endParaRPr>
          </a:p>
          <a:p>
            <a:r>
              <a:rPr lang="en-US" altLang="ko-KR" sz="2400" b="1" dirty="0" smtClean="0">
                <a:solidFill>
                  <a:schemeClr val="bg1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    -</a:t>
            </a:r>
            <a:r>
              <a:rPr lang="en-US" altLang="ko-KR" sz="2400" b="1" dirty="0" smtClean="0">
                <a:solidFill>
                  <a:srgbClr val="FF00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Exodus</a:t>
            </a:r>
            <a:r>
              <a:rPr lang="ko-KR" altLang="en-US" sz="2400" b="1" dirty="0" smtClean="0">
                <a:solidFill>
                  <a:srgbClr val="FF00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34:8-9</a:t>
            </a:r>
            <a:r>
              <a:rPr lang="en-US" sz="2400" b="1" dirty="0" smtClean="0">
                <a:solidFill>
                  <a:schemeClr val="bg1"/>
                </a:solidFill>
              </a:rPr>
              <a:t>.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zh-TW" altLang="en-US" sz="2400" dirty="0" smtClean="0">
                <a:solidFill>
                  <a:schemeClr val="bg1"/>
                </a:solidFill>
              </a:rPr>
              <a:t> </a:t>
            </a:r>
            <a:r>
              <a:rPr lang="zh-TW" altLang="en-US" sz="2400" dirty="0">
                <a:solidFill>
                  <a:schemeClr val="bg1"/>
                </a:solidFill>
              </a:rPr>
              <a:t>摩西急忙伏地下拜， </a:t>
            </a:r>
            <a:r>
              <a:rPr lang="zh-TW" altLang="en-US" sz="2400" dirty="0" smtClean="0">
                <a:solidFill>
                  <a:schemeClr val="bg1"/>
                </a:solidFill>
              </a:rPr>
              <a:t>說</a:t>
            </a:r>
            <a:r>
              <a:rPr lang="zh-TW" altLang="en-US" sz="2400" dirty="0">
                <a:solidFill>
                  <a:schemeClr val="bg1"/>
                </a:solidFill>
              </a:rPr>
              <a:t>：「主啊，我若</a:t>
            </a:r>
            <a:r>
              <a:rPr lang="zh-TW" altLang="en-US" sz="2400" dirty="0" smtClean="0">
                <a:solidFill>
                  <a:schemeClr val="bg1"/>
                </a:solidFill>
              </a:rPr>
              <a:t>在</a:t>
            </a:r>
            <a:endParaRPr lang="en-US" altLang="zh-TW" sz="2400" dirty="0">
              <a:solidFill>
                <a:schemeClr val="bg1"/>
              </a:solidFill>
            </a:endParaRPr>
          </a:p>
          <a:p>
            <a:r>
              <a:rPr lang="zh-TW" altLang="en-US" sz="2400" dirty="0" smtClean="0">
                <a:solidFill>
                  <a:schemeClr val="bg1"/>
                </a:solidFill>
              </a:rPr>
              <a:t>你眼</a:t>
            </a:r>
            <a:r>
              <a:rPr lang="zh-TW" altLang="en-US" sz="2400" dirty="0">
                <a:solidFill>
                  <a:schemeClr val="bg1"/>
                </a:solidFill>
              </a:rPr>
              <a:t>前蒙恩，求你在我們中間同行，因為這是硬著頸項的百姓</a:t>
            </a:r>
            <a:r>
              <a:rPr lang="zh-TW" altLang="en-US" sz="2400" dirty="0" smtClean="0">
                <a:solidFill>
                  <a:schemeClr val="bg1"/>
                </a:solidFill>
              </a:rPr>
              <a:t>。</a:t>
            </a:r>
            <a:endParaRPr lang="en-US" altLang="zh-TW" sz="2400" dirty="0" smtClean="0">
              <a:solidFill>
                <a:schemeClr val="bg1"/>
              </a:solidFill>
            </a:endParaRPr>
          </a:p>
          <a:p>
            <a:r>
              <a:rPr lang="zh-TW" altLang="en-US" sz="2400" dirty="0" smtClean="0">
                <a:solidFill>
                  <a:schemeClr val="bg1"/>
                </a:solidFill>
              </a:rPr>
              <a:t>又</a:t>
            </a:r>
            <a:r>
              <a:rPr lang="zh-TW" altLang="en-US" sz="2400" dirty="0">
                <a:solidFill>
                  <a:schemeClr val="bg1"/>
                </a:solidFill>
              </a:rPr>
              <a:t>求你赦免我們的罪孽和罪惡，以我們為你的產業。」 </a:t>
            </a:r>
          </a:p>
          <a:p>
            <a:r>
              <a:rPr lang="en-US" altLang="ko-KR" sz="2400" b="1" dirty="0" smtClean="0">
                <a:solidFill>
                  <a:schemeClr val="bg1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    -</a:t>
            </a:r>
            <a:r>
              <a:rPr lang="en-US" altLang="ko-KR" sz="2400" b="1" dirty="0" smtClean="0">
                <a:solidFill>
                  <a:srgbClr val="FF00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Numbers</a:t>
            </a:r>
            <a:r>
              <a:rPr lang="ko-KR" altLang="en-US" sz="2400" b="1" dirty="0" smtClean="0">
                <a:solidFill>
                  <a:srgbClr val="FF00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14:18-19</a:t>
            </a:r>
            <a:r>
              <a:rPr lang="en-US" sz="2400" b="1" dirty="0">
                <a:solidFill>
                  <a:schemeClr val="bg1"/>
                </a:solidFill>
              </a:rPr>
              <a:t>.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altLang="zh-TW" sz="2400" dirty="0">
                <a:solidFill>
                  <a:schemeClr val="bg1"/>
                </a:solidFill>
              </a:rPr>
              <a:t>『</a:t>
            </a:r>
            <a:r>
              <a:rPr lang="zh-TW" altLang="en-US" sz="2400" dirty="0">
                <a:solidFill>
                  <a:schemeClr val="bg1"/>
                </a:solidFill>
              </a:rPr>
              <a:t>耶和華不輕易發怒，並有豐盛的慈愛，赦免罪孽和過犯；萬不以有罪的為無罪，必追討他的罪，自父及子，直到三、四代。</a:t>
            </a:r>
            <a:r>
              <a:rPr lang="en-US" altLang="zh-TW" sz="2400" dirty="0">
                <a:solidFill>
                  <a:schemeClr val="bg1"/>
                </a:solidFill>
              </a:rPr>
              <a:t>』</a:t>
            </a:r>
            <a:r>
              <a:rPr lang="zh-TW" altLang="en-US" sz="2400" dirty="0">
                <a:solidFill>
                  <a:schemeClr val="bg1"/>
                </a:solidFill>
              </a:rPr>
              <a:t> </a:t>
            </a:r>
            <a:r>
              <a:rPr lang="zh-TW" altLang="en-US" sz="2400" dirty="0" smtClean="0">
                <a:solidFill>
                  <a:schemeClr val="bg1"/>
                </a:solidFill>
              </a:rPr>
              <a:t>求</a:t>
            </a:r>
            <a:r>
              <a:rPr lang="zh-TW" altLang="en-US" sz="2400" dirty="0">
                <a:solidFill>
                  <a:schemeClr val="bg1"/>
                </a:solidFill>
              </a:rPr>
              <a:t>你照你的大慈愛赦免這百姓的罪孽，好像你從埃及到如今常赦免他們一樣。」 </a:t>
            </a:r>
          </a:p>
          <a:p>
            <a:r>
              <a:rPr lang="ko-KR" altLang="en-US" sz="1000" dirty="0" smtClean="0">
                <a:solidFill>
                  <a:schemeClr val="bg1"/>
                </a:solidFill>
              </a:rPr>
              <a:t>            </a:t>
            </a:r>
            <a:r>
              <a:rPr lang="en-US" altLang="ko-KR" sz="2600" b="1" dirty="0" smtClean="0">
                <a:solidFill>
                  <a:srgbClr val="FFFF00"/>
                </a:solidFill>
              </a:rPr>
              <a:t>2. </a:t>
            </a:r>
            <a:r>
              <a:rPr lang="zh-TW" altLang="en-US" sz="2600" b="1" dirty="0" smtClean="0">
                <a:solidFill>
                  <a:srgbClr val="FFFF00"/>
                </a:solidFill>
              </a:rPr>
              <a:t>但</a:t>
            </a:r>
            <a:r>
              <a:rPr lang="zh-TW" altLang="en-US" sz="2600" b="1" dirty="0">
                <a:solidFill>
                  <a:srgbClr val="FFFF00"/>
                </a:solidFill>
              </a:rPr>
              <a:t>以</a:t>
            </a:r>
            <a:r>
              <a:rPr lang="zh-TW" altLang="en-US" sz="2600" b="1" dirty="0" smtClean="0">
                <a:solidFill>
                  <a:srgbClr val="FFFF00"/>
                </a:solidFill>
              </a:rPr>
              <a:t>理</a:t>
            </a:r>
            <a:endParaRPr lang="en-US" altLang="zh-TW" sz="2600" b="1" dirty="0" smtClean="0">
              <a:solidFill>
                <a:srgbClr val="FFFF00"/>
              </a:solidFill>
            </a:endParaRPr>
          </a:p>
          <a:p>
            <a:r>
              <a:rPr lang="en-US" altLang="ko-KR" sz="2400" b="1" dirty="0" smtClean="0">
                <a:solidFill>
                  <a:schemeClr val="bg1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    -Da</a:t>
            </a:r>
            <a:r>
              <a:rPr lang="en-US" altLang="ko-KR" sz="2400" b="1" dirty="0" smtClean="0">
                <a:solidFill>
                  <a:srgbClr val="FF00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niel </a:t>
            </a:r>
            <a:r>
              <a:rPr lang="en-US" sz="2400" b="1" dirty="0" smtClean="0">
                <a:solidFill>
                  <a:srgbClr val="FF0000"/>
                </a:solidFill>
              </a:rPr>
              <a:t>9:1-3</a:t>
            </a:r>
            <a:r>
              <a:rPr lang="en-US" sz="2400" dirty="0" smtClean="0">
                <a:solidFill>
                  <a:schemeClr val="bg1"/>
                </a:solidFill>
              </a:rPr>
              <a:t>. </a:t>
            </a:r>
            <a:r>
              <a:rPr lang="zh-TW" altLang="en-US" sz="2400" dirty="0" smtClean="0">
                <a:solidFill>
                  <a:schemeClr val="bg1"/>
                </a:solidFill>
              </a:rPr>
              <a:t>瑪</a:t>
            </a:r>
            <a:r>
              <a:rPr lang="zh-TW" altLang="en-US" sz="2400" dirty="0">
                <a:solidFill>
                  <a:schemeClr val="bg1"/>
                </a:solidFill>
              </a:rPr>
              <a:t>代族亞哈隨魯的兒子大利烏立為迦勒底國的王元年， </a:t>
            </a:r>
            <a:r>
              <a:rPr lang="zh-TW" altLang="en-US" sz="2400" dirty="0" smtClean="0">
                <a:solidFill>
                  <a:schemeClr val="bg1"/>
                </a:solidFill>
              </a:rPr>
              <a:t>就</a:t>
            </a:r>
            <a:r>
              <a:rPr lang="zh-TW" altLang="en-US" sz="2400" dirty="0">
                <a:solidFill>
                  <a:schemeClr val="bg1"/>
                </a:solidFill>
              </a:rPr>
              <a:t>是他在位第一年，我但以理從書上得知耶和華的話臨到先知耶利米，論耶路撒冷荒涼的年數，七十年為滿。 </a:t>
            </a:r>
            <a:r>
              <a:rPr lang="zh-TW" altLang="en-US" sz="2400" dirty="0" smtClean="0">
                <a:solidFill>
                  <a:schemeClr val="bg1"/>
                </a:solidFill>
              </a:rPr>
              <a:t>我</a:t>
            </a:r>
            <a:r>
              <a:rPr lang="zh-TW" altLang="en-US" sz="2400" dirty="0">
                <a:solidFill>
                  <a:schemeClr val="bg1"/>
                </a:solidFill>
              </a:rPr>
              <a:t>便禁食，披麻蒙灰，定意向主神祈禱懇求。 </a:t>
            </a:r>
          </a:p>
          <a:p>
            <a:r>
              <a:rPr lang="en-US" sz="2600" b="1" dirty="0" smtClean="0">
                <a:solidFill>
                  <a:srgbClr val="FFFF00"/>
                </a:solidFill>
              </a:rPr>
              <a:t>     3. </a:t>
            </a:r>
            <a:r>
              <a:rPr lang="zh-TW" altLang="en-US" sz="2600" b="1" dirty="0" smtClean="0">
                <a:solidFill>
                  <a:srgbClr val="FFFF00"/>
                </a:solidFill>
              </a:rPr>
              <a:t>耶</a:t>
            </a:r>
            <a:r>
              <a:rPr lang="zh-TW" altLang="en-US" sz="2600" b="1" dirty="0">
                <a:solidFill>
                  <a:srgbClr val="FFFF00"/>
                </a:solidFill>
              </a:rPr>
              <a:t>穌基</a:t>
            </a:r>
            <a:r>
              <a:rPr lang="zh-TW" altLang="en-US" sz="2600" b="1" dirty="0" smtClean="0">
                <a:solidFill>
                  <a:srgbClr val="FFFF00"/>
                </a:solidFill>
              </a:rPr>
              <a:t>督</a:t>
            </a:r>
            <a:endParaRPr lang="en-US" altLang="zh-TW" sz="2600" b="1" dirty="0" smtClean="0">
              <a:solidFill>
                <a:srgbClr val="FFFF00"/>
              </a:solidFill>
            </a:endParaRPr>
          </a:p>
          <a:p>
            <a:r>
              <a:rPr lang="en-US" altLang="ko-KR" sz="2400" b="1" dirty="0" smtClean="0">
                <a:solidFill>
                  <a:schemeClr val="bg1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    -</a:t>
            </a:r>
            <a:r>
              <a:rPr lang="en-US" altLang="ko-KR" sz="2400" b="1" dirty="0" smtClean="0">
                <a:solidFill>
                  <a:srgbClr val="FF00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Isaiah </a:t>
            </a:r>
            <a:r>
              <a:rPr lang="en-US" altLang="ko-KR" sz="2400" dirty="0" smtClean="0">
                <a:solidFill>
                  <a:srgbClr val="FF0000"/>
                </a:solidFill>
              </a:rPr>
              <a:t>53:12</a:t>
            </a:r>
            <a:r>
              <a:rPr lang="en-US" altLang="ko-KR" sz="2400" dirty="0" smtClean="0">
                <a:solidFill>
                  <a:schemeClr val="bg1"/>
                </a:solidFill>
              </a:rPr>
              <a:t>. </a:t>
            </a:r>
            <a:r>
              <a:rPr lang="zh-TW" altLang="en-US" sz="2400" dirty="0" smtClean="0">
                <a:solidFill>
                  <a:schemeClr val="bg1"/>
                </a:solidFill>
              </a:rPr>
              <a:t>所</a:t>
            </a:r>
            <a:r>
              <a:rPr lang="zh-TW" altLang="en-US" sz="2400" dirty="0">
                <a:solidFill>
                  <a:schemeClr val="bg1"/>
                </a:solidFill>
              </a:rPr>
              <a:t>以，我要使他與位大的同分，與強盛的均分擄物。因為他將命傾倒，以致於死；他也被列在罪犯之中。他卻擔當多人的罪，又為罪犯代求。 </a:t>
            </a:r>
            <a:endParaRPr lang="en-US" altLang="zh-TW" sz="1000" dirty="0" smtClean="0">
              <a:solidFill>
                <a:schemeClr val="bg1"/>
              </a:solidFill>
            </a:endParaRPr>
          </a:p>
          <a:p>
            <a:endParaRPr lang="en-US" sz="1000" dirty="0" smtClean="0">
              <a:solidFill>
                <a:schemeClr val="bg1"/>
              </a:solidFill>
            </a:endParaRPr>
          </a:p>
          <a:p>
            <a:endParaRPr lang="en-US" sz="1000" dirty="0" smtClean="0">
              <a:solidFill>
                <a:schemeClr val="bg1"/>
              </a:solidFill>
            </a:endParaRPr>
          </a:p>
          <a:p>
            <a:endParaRPr lang="en-US" sz="1000" dirty="0">
              <a:solidFill>
                <a:schemeClr val="bg1"/>
              </a:solidFill>
            </a:endParaRPr>
          </a:p>
          <a:p>
            <a:endParaRPr lang="en-US" sz="1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865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35467"/>
            <a:ext cx="12114212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800" b="1" dirty="0" smtClean="0">
                <a:solidFill>
                  <a:srgbClr val="C00000"/>
                </a:solidFill>
                <a:latin typeface="+mn-ea"/>
              </a:rPr>
              <a:t>            </a:t>
            </a:r>
            <a:endParaRPr lang="en-US" altLang="ko-KR" sz="1800" b="1" dirty="0" smtClean="0">
              <a:solidFill>
                <a:srgbClr val="C00000"/>
              </a:solidFill>
              <a:latin typeface="+mn-ea"/>
            </a:endParaRPr>
          </a:p>
          <a:p>
            <a:r>
              <a:rPr lang="zh-TW" altLang="en-US" sz="3600" b="1" dirty="0" smtClean="0">
                <a:solidFill>
                  <a:srgbClr val="FF0000"/>
                </a:solidFill>
                <a:latin typeface="DFKai-SB" pitchFamily="65" charset="-120"/>
                <a:ea typeface="DFKai-SB" pitchFamily="65" charset="-120"/>
              </a:rPr>
              <a:t>      神</a:t>
            </a:r>
            <a:r>
              <a:rPr lang="zh-TW" altLang="en-US" sz="3600" b="1" dirty="0">
                <a:solidFill>
                  <a:srgbClr val="FF0000"/>
                </a:solidFill>
                <a:latin typeface="DFKai-SB" pitchFamily="65" charset="-120"/>
                <a:ea typeface="DFKai-SB" pitchFamily="65" charset="-120"/>
              </a:rPr>
              <a:t>的話語帶來的負擔</a:t>
            </a:r>
            <a:r>
              <a:rPr lang="en-US" altLang="ko-KR" sz="3600" b="1" dirty="0">
                <a:solidFill>
                  <a:srgbClr val="FF0000"/>
                </a:solidFill>
                <a:latin typeface="DFKai-SB" pitchFamily="65" charset="-120"/>
                <a:ea typeface="DFKai-SB" pitchFamily="65" charset="-120"/>
              </a:rPr>
              <a:t>: </a:t>
            </a:r>
            <a:r>
              <a:rPr lang="en-US" altLang="ko-KR" sz="3600" b="1" dirty="0" smtClean="0">
                <a:solidFill>
                  <a:srgbClr val="FF0000"/>
                </a:solidFill>
                <a:latin typeface="DFKai-SB" pitchFamily="65" charset="-120"/>
                <a:ea typeface="DFKai-SB" pitchFamily="65" charset="-120"/>
              </a:rPr>
              <a:t> 2) </a:t>
            </a:r>
            <a:r>
              <a:rPr lang="zh-TW" altLang="en-US" sz="3600" b="1" dirty="0" smtClean="0">
                <a:solidFill>
                  <a:srgbClr val="FF0000"/>
                </a:solidFill>
                <a:latin typeface="DFKai-SB" pitchFamily="65" charset="-120"/>
                <a:ea typeface="DFKai-SB" pitchFamily="65" charset="-120"/>
              </a:rPr>
              <a:t>震</a:t>
            </a:r>
            <a:r>
              <a:rPr lang="zh-TW" altLang="en-US" sz="3600" b="1" dirty="0">
                <a:solidFill>
                  <a:srgbClr val="FF0000"/>
                </a:solidFill>
                <a:latin typeface="DFKai-SB" pitchFamily="65" charset="-120"/>
                <a:ea typeface="DFKai-SB" pitchFamily="65" charset="-120"/>
              </a:rPr>
              <a:t>動世界</a:t>
            </a:r>
            <a:endParaRPr lang="en-US" altLang="ko-KR" sz="3600" b="1" dirty="0">
              <a:solidFill>
                <a:srgbClr val="FF0000"/>
              </a:solidFill>
              <a:latin typeface="DFKai-SB" pitchFamily="65" charset="-120"/>
              <a:ea typeface="DFKai-SB" pitchFamily="65" charset="-120"/>
            </a:endParaRPr>
          </a:p>
          <a:p>
            <a:endParaRPr lang="en-US" sz="2400" dirty="0"/>
          </a:p>
          <a:p>
            <a:r>
              <a:rPr lang="en-US" sz="2600" b="1" dirty="0" smtClean="0">
                <a:solidFill>
                  <a:srgbClr val="7030A0"/>
                </a:solidFill>
              </a:rPr>
              <a:t>Amos</a:t>
            </a:r>
            <a:r>
              <a:rPr lang="ko-KR" altLang="en-US" sz="2600" b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en-US" sz="2600" b="1" dirty="0" smtClean="0">
                <a:solidFill>
                  <a:srgbClr val="7030A0"/>
                </a:solidFill>
              </a:rPr>
              <a:t>7:7-11</a:t>
            </a:r>
            <a:r>
              <a:rPr lang="en-US" sz="2600" b="1" dirty="0" smtClean="0"/>
              <a:t>.  </a:t>
            </a:r>
            <a:r>
              <a:rPr lang="en-US" sz="2600" b="1" dirty="0" smtClean="0">
                <a:latin typeface="SimSun" pitchFamily="2" charset="-122"/>
                <a:ea typeface="SimSun" pitchFamily="2" charset="-122"/>
              </a:rPr>
              <a:t>7  </a:t>
            </a:r>
            <a:r>
              <a:rPr lang="zh-TW" altLang="en-US" sz="2600" b="1" dirty="0">
                <a:latin typeface="SimSun" pitchFamily="2" charset="-122"/>
                <a:ea typeface="SimSun" pitchFamily="2" charset="-122"/>
              </a:rPr>
              <a:t>他又指示我一件事：有一道牆是按準繩建築的</a:t>
            </a:r>
            <a:r>
              <a:rPr lang="zh-TW" altLang="en-US" sz="2600" b="1" dirty="0" smtClean="0">
                <a:latin typeface="SimSun" pitchFamily="2" charset="-122"/>
                <a:ea typeface="SimSun" pitchFamily="2" charset="-122"/>
              </a:rPr>
              <a:t>，</a:t>
            </a:r>
            <a:endParaRPr lang="en-US" altLang="zh-TW" sz="2600" b="1" dirty="0" smtClean="0">
              <a:latin typeface="SimSun" pitchFamily="2" charset="-122"/>
              <a:ea typeface="SimSun" pitchFamily="2" charset="-122"/>
            </a:endParaRPr>
          </a:p>
          <a:p>
            <a:r>
              <a:rPr lang="zh-TW" altLang="en-US" sz="2600" b="1" dirty="0" smtClean="0">
                <a:latin typeface="SimSun" pitchFamily="2" charset="-122"/>
                <a:ea typeface="SimSun" pitchFamily="2" charset="-122"/>
              </a:rPr>
              <a:t>主</a:t>
            </a:r>
            <a:r>
              <a:rPr lang="zh-TW" altLang="en-US" sz="2600" b="1" dirty="0">
                <a:latin typeface="SimSun" pitchFamily="2" charset="-122"/>
                <a:ea typeface="SimSun" pitchFamily="2" charset="-122"/>
              </a:rPr>
              <a:t>手拿</a:t>
            </a:r>
            <a:r>
              <a:rPr lang="zh-TW" altLang="en-US" sz="2600" b="1" dirty="0">
                <a:solidFill>
                  <a:srgbClr val="FF0000"/>
                </a:solidFill>
                <a:latin typeface="SimSun" pitchFamily="2" charset="-122"/>
                <a:ea typeface="SimSun" pitchFamily="2" charset="-122"/>
              </a:rPr>
              <a:t>準繩</a:t>
            </a:r>
            <a:r>
              <a:rPr lang="zh-TW" altLang="en-US" sz="2600" b="1" dirty="0">
                <a:latin typeface="SimSun" pitchFamily="2" charset="-122"/>
                <a:ea typeface="SimSun" pitchFamily="2" charset="-122"/>
              </a:rPr>
              <a:t>站在其上。</a:t>
            </a:r>
            <a:r>
              <a:rPr lang="en-US" sz="2600" b="1" dirty="0">
                <a:latin typeface="SimSun" pitchFamily="2" charset="-122"/>
                <a:ea typeface="SimSun" pitchFamily="2" charset="-122"/>
              </a:rPr>
              <a:t> </a:t>
            </a:r>
            <a:r>
              <a:rPr lang="en-US" sz="2600" b="1" dirty="0" smtClean="0">
                <a:latin typeface="SimSun" pitchFamily="2" charset="-122"/>
                <a:ea typeface="SimSun" pitchFamily="2" charset="-122"/>
              </a:rPr>
              <a:t>8 </a:t>
            </a:r>
            <a:r>
              <a:rPr lang="zh-TW" altLang="en-US" sz="2600" b="1" dirty="0" smtClean="0">
                <a:latin typeface="SimSun" pitchFamily="2" charset="-122"/>
                <a:ea typeface="SimSun" pitchFamily="2" charset="-122"/>
              </a:rPr>
              <a:t>耶</a:t>
            </a:r>
            <a:r>
              <a:rPr lang="zh-TW" altLang="en-US" sz="2600" b="1" dirty="0">
                <a:latin typeface="SimSun" pitchFamily="2" charset="-122"/>
                <a:ea typeface="SimSun" pitchFamily="2" charset="-122"/>
              </a:rPr>
              <a:t>和華對我說：「阿摩司啊，你看見什麼</a:t>
            </a:r>
            <a:r>
              <a:rPr lang="zh-TW" altLang="en-US" sz="2600" b="1" dirty="0" smtClean="0">
                <a:latin typeface="SimSun" pitchFamily="2" charset="-122"/>
                <a:ea typeface="SimSun" pitchFamily="2" charset="-122"/>
              </a:rPr>
              <a:t>？」</a:t>
            </a:r>
            <a:endParaRPr lang="en-US" altLang="zh-TW" sz="2600" b="1" dirty="0" smtClean="0">
              <a:latin typeface="SimSun" pitchFamily="2" charset="-122"/>
              <a:ea typeface="SimSun" pitchFamily="2" charset="-122"/>
            </a:endParaRPr>
          </a:p>
          <a:p>
            <a:r>
              <a:rPr lang="zh-TW" altLang="en-US" sz="2600" b="1" dirty="0" smtClean="0">
                <a:latin typeface="SimSun" pitchFamily="2" charset="-122"/>
                <a:ea typeface="SimSun" pitchFamily="2" charset="-122"/>
              </a:rPr>
              <a:t>我</a:t>
            </a:r>
            <a:r>
              <a:rPr lang="zh-TW" altLang="en-US" sz="2600" b="1" dirty="0">
                <a:latin typeface="SimSun" pitchFamily="2" charset="-122"/>
                <a:ea typeface="SimSun" pitchFamily="2" charset="-122"/>
              </a:rPr>
              <a:t>說：「看</a:t>
            </a:r>
            <a:r>
              <a:rPr lang="zh-TW" altLang="en-US" sz="2600" b="1" dirty="0" smtClean="0">
                <a:latin typeface="SimSun" pitchFamily="2" charset="-122"/>
                <a:ea typeface="SimSun" pitchFamily="2" charset="-122"/>
              </a:rPr>
              <a:t>見</a:t>
            </a:r>
            <a:r>
              <a:rPr lang="zh-TW" altLang="en-US" sz="2600" b="1" dirty="0">
                <a:solidFill>
                  <a:srgbClr val="FF0000"/>
                </a:solidFill>
                <a:latin typeface="SimSun" pitchFamily="2" charset="-122"/>
                <a:ea typeface="SimSun" pitchFamily="2" charset="-122"/>
              </a:rPr>
              <a:t>準繩</a:t>
            </a:r>
            <a:r>
              <a:rPr lang="zh-TW" altLang="en-US" sz="2600" b="1" dirty="0" smtClean="0">
                <a:latin typeface="SimSun" pitchFamily="2" charset="-122"/>
                <a:ea typeface="SimSun" pitchFamily="2" charset="-122"/>
              </a:rPr>
              <a:t>。」</a:t>
            </a:r>
            <a:r>
              <a:rPr lang="zh-TW" altLang="en-US" sz="2600" b="1" dirty="0">
                <a:latin typeface="SimSun" pitchFamily="2" charset="-122"/>
                <a:ea typeface="SimSun" pitchFamily="2" charset="-122"/>
              </a:rPr>
              <a:t>主說：「我要吊</a:t>
            </a:r>
            <a:r>
              <a:rPr lang="zh-TW" altLang="en-US" sz="2600" b="1" dirty="0" smtClean="0">
                <a:latin typeface="SimSun" pitchFamily="2" charset="-122"/>
                <a:ea typeface="SimSun" pitchFamily="2" charset="-122"/>
              </a:rPr>
              <a:t>起</a:t>
            </a:r>
            <a:r>
              <a:rPr lang="zh-TW" altLang="en-US" sz="2600" b="1" dirty="0">
                <a:solidFill>
                  <a:srgbClr val="FF0000"/>
                </a:solidFill>
                <a:latin typeface="SimSun" pitchFamily="2" charset="-122"/>
                <a:ea typeface="SimSun" pitchFamily="2" charset="-122"/>
              </a:rPr>
              <a:t>準繩</a:t>
            </a:r>
            <a:r>
              <a:rPr lang="zh-TW" altLang="en-US" sz="2600" b="1" dirty="0" smtClean="0">
                <a:latin typeface="SimSun" pitchFamily="2" charset="-122"/>
                <a:ea typeface="SimSun" pitchFamily="2" charset="-122"/>
              </a:rPr>
              <a:t>在</a:t>
            </a:r>
            <a:r>
              <a:rPr lang="zh-TW" altLang="en-US" sz="2600" b="1" dirty="0">
                <a:latin typeface="SimSun" pitchFamily="2" charset="-122"/>
                <a:ea typeface="SimSun" pitchFamily="2" charset="-122"/>
              </a:rPr>
              <a:t>我民以色列中，我必不再寬恕他們。</a:t>
            </a:r>
            <a:r>
              <a:rPr lang="en-US" sz="2600" b="1" dirty="0">
                <a:latin typeface="SimSun" pitchFamily="2" charset="-122"/>
                <a:ea typeface="SimSun" pitchFamily="2" charset="-122"/>
              </a:rPr>
              <a:t> </a:t>
            </a:r>
            <a:r>
              <a:rPr lang="en-US" sz="2600" b="1" dirty="0" smtClean="0">
                <a:latin typeface="SimSun" pitchFamily="2" charset="-122"/>
                <a:ea typeface="SimSun" pitchFamily="2" charset="-122"/>
              </a:rPr>
              <a:t>9 </a:t>
            </a:r>
            <a:r>
              <a:rPr lang="zh-TW" altLang="en-US" sz="2600" b="1" dirty="0" smtClean="0">
                <a:latin typeface="SimSun" pitchFamily="2" charset="-122"/>
                <a:ea typeface="SimSun" pitchFamily="2" charset="-122"/>
              </a:rPr>
              <a:t>以</a:t>
            </a:r>
            <a:r>
              <a:rPr lang="zh-TW" altLang="en-US" sz="2600" b="1" dirty="0">
                <a:latin typeface="SimSun" pitchFamily="2" charset="-122"/>
                <a:ea typeface="SimSun" pitchFamily="2" charset="-122"/>
              </a:rPr>
              <a:t>撒的邱壇必然淒涼，以色列的聖所必然荒廢。我必興起，用刀攻擊</a:t>
            </a:r>
            <a:r>
              <a:rPr lang="zh-TW" altLang="en-US" sz="2600" b="1" dirty="0">
                <a:solidFill>
                  <a:srgbClr val="FF0000"/>
                </a:solidFill>
                <a:latin typeface="SimSun" pitchFamily="2" charset="-122"/>
                <a:ea typeface="SimSun" pitchFamily="2" charset="-122"/>
              </a:rPr>
              <a:t>耶羅波安的家</a:t>
            </a:r>
            <a:r>
              <a:rPr lang="zh-TW" altLang="en-US" sz="2600" b="1" dirty="0">
                <a:latin typeface="SimSun" pitchFamily="2" charset="-122"/>
                <a:ea typeface="SimSun" pitchFamily="2" charset="-122"/>
              </a:rPr>
              <a:t>。」</a:t>
            </a:r>
            <a:r>
              <a:rPr lang="en-US" sz="2600" b="1" dirty="0">
                <a:latin typeface="SimSun" pitchFamily="2" charset="-122"/>
                <a:ea typeface="SimSun" pitchFamily="2" charset="-122"/>
              </a:rPr>
              <a:t> </a:t>
            </a:r>
            <a:r>
              <a:rPr lang="en-US" sz="2600" b="1" dirty="0" smtClean="0">
                <a:latin typeface="SimSun" pitchFamily="2" charset="-122"/>
                <a:ea typeface="SimSun" pitchFamily="2" charset="-122"/>
              </a:rPr>
              <a:t>10 </a:t>
            </a:r>
            <a:r>
              <a:rPr lang="zh-TW" altLang="en-US" sz="2600" b="1" dirty="0" smtClean="0">
                <a:solidFill>
                  <a:srgbClr val="FF0000"/>
                </a:solidFill>
                <a:latin typeface="SimSun" pitchFamily="2" charset="-122"/>
                <a:ea typeface="SimSun" pitchFamily="2" charset="-122"/>
              </a:rPr>
              <a:t>伯</a:t>
            </a:r>
            <a:r>
              <a:rPr lang="zh-TW" altLang="en-US" sz="2600" b="1" dirty="0">
                <a:solidFill>
                  <a:srgbClr val="FF0000"/>
                </a:solidFill>
                <a:latin typeface="SimSun" pitchFamily="2" charset="-122"/>
                <a:ea typeface="SimSun" pitchFamily="2" charset="-122"/>
              </a:rPr>
              <a:t>特利的祭司亞瑪謝</a:t>
            </a:r>
            <a:r>
              <a:rPr lang="zh-TW" altLang="en-US" sz="2600" b="1" dirty="0">
                <a:latin typeface="SimSun" pitchFamily="2" charset="-122"/>
                <a:ea typeface="SimSun" pitchFamily="2" charset="-122"/>
              </a:rPr>
              <a:t>打發人到以色列王耶羅波安那裡，說：「阿摩司在以色列家中圖謀背叛你；他所說的一切話，這國擔當不起；</a:t>
            </a:r>
            <a:r>
              <a:rPr lang="en-US" sz="2600" b="1" dirty="0">
                <a:latin typeface="SimSun" pitchFamily="2" charset="-122"/>
                <a:ea typeface="SimSun" pitchFamily="2" charset="-122"/>
              </a:rPr>
              <a:t> </a:t>
            </a:r>
            <a:r>
              <a:rPr lang="en-US" sz="2600" b="1" dirty="0" smtClean="0">
                <a:latin typeface="SimSun" pitchFamily="2" charset="-122"/>
                <a:ea typeface="SimSun" pitchFamily="2" charset="-122"/>
              </a:rPr>
              <a:t>11 </a:t>
            </a:r>
            <a:r>
              <a:rPr lang="zh-TW" altLang="en-US" sz="2600" b="1" dirty="0" smtClean="0">
                <a:latin typeface="SimSun" pitchFamily="2" charset="-122"/>
                <a:ea typeface="SimSun" pitchFamily="2" charset="-122"/>
              </a:rPr>
              <a:t>因</a:t>
            </a:r>
            <a:r>
              <a:rPr lang="zh-TW" altLang="en-US" sz="2600" b="1" dirty="0">
                <a:latin typeface="SimSun" pitchFamily="2" charset="-122"/>
                <a:ea typeface="SimSun" pitchFamily="2" charset="-122"/>
              </a:rPr>
              <a:t>為阿摩司如此說：</a:t>
            </a:r>
            <a:r>
              <a:rPr lang="en-US" altLang="zh-TW" sz="2600" b="1" dirty="0">
                <a:latin typeface="SimSun" pitchFamily="2" charset="-122"/>
                <a:ea typeface="SimSun" pitchFamily="2" charset="-122"/>
              </a:rPr>
              <a:t>『</a:t>
            </a:r>
            <a:r>
              <a:rPr lang="zh-TW" altLang="en-US" sz="2600" b="1" dirty="0">
                <a:solidFill>
                  <a:srgbClr val="FF0000"/>
                </a:solidFill>
                <a:latin typeface="SimSun" pitchFamily="2" charset="-122"/>
                <a:ea typeface="SimSun" pitchFamily="2" charset="-122"/>
              </a:rPr>
              <a:t>耶羅波安</a:t>
            </a:r>
            <a:r>
              <a:rPr lang="zh-TW" altLang="en-US" sz="2600" b="1" dirty="0">
                <a:latin typeface="SimSun" pitchFamily="2" charset="-122"/>
                <a:ea typeface="SimSun" pitchFamily="2" charset="-122"/>
              </a:rPr>
              <a:t>必被刀殺，以色列民定被擄去離開本地。</a:t>
            </a:r>
            <a:r>
              <a:rPr lang="en-US" altLang="zh-TW" sz="2600" b="1" dirty="0" smtClean="0">
                <a:latin typeface="SimSun" pitchFamily="2" charset="-122"/>
                <a:ea typeface="SimSun" pitchFamily="2" charset="-122"/>
              </a:rPr>
              <a:t>』</a:t>
            </a:r>
            <a:r>
              <a:rPr lang="zh-TW" altLang="en-US" sz="2600" b="1" dirty="0" smtClean="0">
                <a:latin typeface="SimSun" pitchFamily="2" charset="-122"/>
                <a:ea typeface="SimSun" pitchFamily="2" charset="-122"/>
              </a:rPr>
              <a:t>」</a:t>
            </a:r>
            <a:r>
              <a:rPr lang="en-US" sz="2600" b="1" dirty="0" smtClean="0">
                <a:latin typeface="SimSun" pitchFamily="2" charset="-122"/>
                <a:ea typeface="SimSun" pitchFamily="2" charset="-122"/>
              </a:rPr>
              <a:t> </a:t>
            </a:r>
            <a:endParaRPr lang="en-US" sz="2600" b="1" dirty="0">
              <a:latin typeface="SimSun" pitchFamily="2" charset="-122"/>
              <a:ea typeface="SimSun" pitchFamily="2" charset="-122"/>
            </a:endParaRPr>
          </a:p>
          <a:p>
            <a:r>
              <a:rPr lang="en-US" sz="2400" dirty="0" smtClean="0"/>
              <a:t>…………………………………………..</a:t>
            </a:r>
          </a:p>
          <a:p>
            <a:r>
              <a:rPr lang="en-US" sz="2400" b="1" dirty="0" smtClean="0"/>
              <a:t>         -Abraham </a:t>
            </a:r>
            <a:r>
              <a:rPr lang="en-US" sz="2400" b="1" dirty="0"/>
              <a:t>(Leave!), Moses (Go to Egypt!), Samuel (Go and anoint a son of Jesse!), Jonah (Go to Nineveh!), Disciples of Jesus (Follow me!), Peter (Go to Cornelius the Gentile!), and even Jesus our Lord (Cross</a:t>
            </a:r>
            <a:r>
              <a:rPr lang="en-US" sz="2400" b="1" dirty="0" smtClean="0"/>
              <a:t>). </a:t>
            </a:r>
          </a:p>
          <a:p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smtClean="0">
                <a:solidFill>
                  <a:srgbClr val="7030A0"/>
                </a:solidFill>
              </a:rPr>
              <a:t>        -Acts 24:5</a:t>
            </a:r>
            <a:r>
              <a:rPr lang="en-US" sz="2400" b="1" dirty="0" smtClean="0"/>
              <a:t>. </a:t>
            </a:r>
            <a:r>
              <a:rPr lang="zh-TW" altLang="en-US" sz="2400" b="1" dirty="0" smtClean="0"/>
              <a:t>我</a:t>
            </a:r>
            <a:r>
              <a:rPr lang="zh-TW" altLang="en-US" sz="2400" b="1" dirty="0"/>
              <a:t>們看這個人，如同瘟疫一般，是鼓動普天下眾猶太人生亂的，又是拿撒勒教黨裡的一個頭</a:t>
            </a:r>
            <a:r>
              <a:rPr lang="zh-TW" altLang="en-US" sz="2400" b="1" dirty="0" smtClean="0"/>
              <a:t>目</a:t>
            </a:r>
            <a:r>
              <a:rPr lang="en-US" sz="2400" b="1" dirty="0" smtClean="0">
                <a:latin typeface="Malgun Gothic" pitchFamily="34" charset="-127"/>
                <a:ea typeface="Malgun Gothic" pitchFamily="34" charset="-127"/>
              </a:rPr>
              <a:t>.</a:t>
            </a:r>
          </a:p>
          <a:p>
            <a:endParaRPr lang="en-US" b="1" dirty="0">
              <a:latin typeface="Malgun Gothic" pitchFamily="34" charset="-127"/>
              <a:ea typeface="Malgun Gothic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50547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2669" y="0"/>
            <a:ext cx="12091989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ko-KR" sz="1800" b="1" dirty="0" smtClean="0">
              <a:solidFill>
                <a:srgbClr val="C00000"/>
              </a:solidFill>
              <a:latin typeface="+mn-ea"/>
            </a:endParaRPr>
          </a:p>
          <a:p>
            <a:r>
              <a:rPr lang="ko-KR" altLang="en-US" sz="1800" b="1" dirty="0" smtClean="0">
                <a:solidFill>
                  <a:srgbClr val="C00000"/>
                </a:solidFill>
                <a:latin typeface="+mn-ea"/>
              </a:rPr>
              <a:t>            </a:t>
            </a:r>
            <a:endParaRPr lang="en-US" altLang="ko-KR" sz="1800" b="1" dirty="0" smtClean="0">
              <a:solidFill>
                <a:srgbClr val="C00000"/>
              </a:solidFill>
              <a:latin typeface="+mn-ea"/>
            </a:endParaRPr>
          </a:p>
          <a:p>
            <a:r>
              <a:rPr lang="zh-TW" altLang="en-US" sz="4000" b="1" dirty="0" smtClean="0">
                <a:solidFill>
                  <a:srgbClr val="FF0000"/>
                </a:solidFill>
                <a:latin typeface="DFKai-SB" pitchFamily="65" charset="-120"/>
                <a:ea typeface="DFKai-SB" pitchFamily="65" charset="-120"/>
              </a:rPr>
              <a:t>          神</a:t>
            </a:r>
            <a:r>
              <a:rPr lang="zh-TW" altLang="en-US" sz="4000" b="1" dirty="0">
                <a:solidFill>
                  <a:srgbClr val="FF0000"/>
                </a:solidFill>
                <a:latin typeface="DFKai-SB" pitchFamily="65" charset="-120"/>
                <a:ea typeface="DFKai-SB" pitchFamily="65" charset="-120"/>
              </a:rPr>
              <a:t>的話語帶來的負擔</a:t>
            </a:r>
            <a:r>
              <a:rPr lang="en-US" altLang="ko-KR" sz="4000" b="1" dirty="0" smtClean="0">
                <a:solidFill>
                  <a:srgbClr val="FF0000"/>
                </a:solidFill>
                <a:latin typeface="DFKai-SB" pitchFamily="65" charset="-120"/>
                <a:ea typeface="DFKai-SB" pitchFamily="65" charset="-120"/>
              </a:rPr>
              <a:t>:</a:t>
            </a:r>
          </a:p>
          <a:p>
            <a:r>
              <a:rPr lang="en-US" altLang="ko-KR" sz="4000" b="1" dirty="0" smtClean="0">
                <a:solidFill>
                  <a:srgbClr val="FF0000"/>
                </a:solidFill>
                <a:latin typeface="DFKai-SB" pitchFamily="65" charset="-120"/>
                <a:ea typeface="DFKai-SB" pitchFamily="65" charset="-120"/>
              </a:rPr>
              <a:t>     3) </a:t>
            </a:r>
            <a:r>
              <a:rPr lang="zh-TW" altLang="en-US" sz="4000" b="1" dirty="0" smtClean="0">
                <a:solidFill>
                  <a:srgbClr val="FF0000"/>
                </a:solidFill>
                <a:latin typeface="DFKai-SB" pitchFamily="65" charset="-120"/>
                <a:ea typeface="DFKai-SB" pitchFamily="65" charset="-120"/>
              </a:rPr>
              <a:t>容</a:t>
            </a:r>
            <a:r>
              <a:rPr lang="zh-TW" altLang="en-US" sz="4000" b="1" dirty="0">
                <a:solidFill>
                  <a:srgbClr val="FF0000"/>
                </a:solidFill>
                <a:latin typeface="DFKai-SB" pitchFamily="65" charset="-120"/>
                <a:ea typeface="DFKai-SB" pitchFamily="65" charset="-120"/>
              </a:rPr>
              <a:t>易被蔑視，嘲笑或受到攻擊</a:t>
            </a:r>
            <a:r>
              <a:rPr lang="en-US" sz="4000" b="1" dirty="0">
                <a:solidFill>
                  <a:srgbClr val="FF0000"/>
                </a:solidFill>
                <a:latin typeface="DFKai-SB" pitchFamily="65" charset="-120"/>
                <a:ea typeface="DFKai-SB" pitchFamily="65" charset="-120"/>
              </a:rPr>
              <a:t> </a:t>
            </a:r>
            <a:endParaRPr lang="en-US" sz="4000" b="1" dirty="0" smtClean="0">
              <a:solidFill>
                <a:srgbClr val="FF0000"/>
              </a:solidFill>
              <a:latin typeface="DFKai-SB" pitchFamily="65" charset="-120"/>
              <a:ea typeface="DFKai-SB" pitchFamily="65" charset="-120"/>
            </a:endParaRPr>
          </a:p>
          <a:p>
            <a:endParaRPr lang="en-US" sz="1400" b="1" dirty="0" smtClean="0"/>
          </a:p>
          <a:p>
            <a:endParaRPr lang="en-US" sz="1400" b="1" dirty="0" smtClean="0"/>
          </a:p>
          <a:p>
            <a:r>
              <a:rPr lang="en-US" sz="2800" b="1" dirty="0" smtClean="0">
                <a:solidFill>
                  <a:srgbClr val="7030A0"/>
                </a:solidFill>
              </a:rPr>
              <a:t>       Amos 7:12-13</a:t>
            </a:r>
            <a:r>
              <a:rPr lang="en-US" sz="2800" dirty="0" smtClean="0"/>
              <a:t>.</a:t>
            </a:r>
            <a:r>
              <a:rPr lang="en-US" sz="2800" dirty="0"/>
              <a:t> </a:t>
            </a:r>
            <a:r>
              <a:rPr lang="en-US" sz="2800" dirty="0" smtClean="0"/>
              <a:t> </a:t>
            </a:r>
            <a:r>
              <a:rPr lang="en-US" sz="2800" b="1" dirty="0" smtClean="0"/>
              <a:t>12</a:t>
            </a:r>
            <a:r>
              <a:rPr lang="zh-TW" altLang="en-US" sz="2800" b="1" dirty="0"/>
              <a:t>亞瑪謝又對阿摩司說：「你這</a:t>
            </a:r>
            <a:r>
              <a:rPr lang="zh-TW" altLang="en-US" sz="2800" b="1" dirty="0">
                <a:solidFill>
                  <a:srgbClr val="FF0000"/>
                </a:solidFill>
              </a:rPr>
              <a:t>先見</a:t>
            </a:r>
            <a:r>
              <a:rPr lang="zh-TW" altLang="en-US" sz="2800" b="1" dirty="0"/>
              <a:t>哪，要逃往猶大地去，在那裡糊口，在那裡說預言，</a:t>
            </a:r>
            <a:r>
              <a:rPr lang="en-US" sz="2800" b="1" dirty="0"/>
              <a:t> </a:t>
            </a:r>
            <a:r>
              <a:rPr lang="en-US" sz="2800" b="1" dirty="0" smtClean="0"/>
              <a:t>13  </a:t>
            </a:r>
            <a:r>
              <a:rPr lang="zh-TW" altLang="en-US" sz="2800" b="1" dirty="0"/>
              <a:t>卻不要在伯特利再說預言；因為這裡有王的聖所，有王的宮殿。</a:t>
            </a:r>
            <a:r>
              <a:rPr lang="zh-CN" altLang="en-US" sz="2800" b="1" dirty="0"/>
              <a:t>」</a:t>
            </a:r>
            <a:r>
              <a:rPr lang="en-US" sz="2800" b="1" dirty="0"/>
              <a:t> </a:t>
            </a:r>
            <a:r>
              <a:rPr lang="en-US" sz="2800" b="1" dirty="0" smtClean="0"/>
              <a:t>(</a:t>
            </a:r>
            <a:r>
              <a:rPr lang="he-IL" sz="3200" dirty="0">
                <a:solidFill>
                  <a:srgbClr val="FF0000"/>
                </a:solidFill>
              </a:rPr>
              <a:t>חֹזֶה</a:t>
            </a:r>
            <a:r>
              <a:rPr lang="en-US" sz="2800" b="1" dirty="0" smtClean="0"/>
              <a:t>)</a:t>
            </a:r>
            <a:endParaRPr lang="en-US" sz="2800" b="1" dirty="0"/>
          </a:p>
          <a:p>
            <a:r>
              <a:rPr lang="ko-KR" altLang="en-US" sz="2800" dirty="0" smtClean="0"/>
              <a:t> </a:t>
            </a:r>
            <a:endParaRPr lang="en-US" altLang="ko-KR" sz="2800" dirty="0" smtClean="0"/>
          </a:p>
          <a:p>
            <a:r>
              <a:rPr lang="en-US" sz="2800" b="1" dirty="0" smtClean="0"/>
              <a:t>           *The </a:t>
            </a:r>
            <a:r>
              <a:rPr lang="en-US" sz="2800" b="1" dirty="0"/>
              <a:t>Hebrew </a:t>
            </a:r>
            <a:r>
              <a:rPr lang="he-IL" sz="2800" b="1" dirty="0">
                <a:solidFill>
                  <a:srgbClr val="FF0000"/>
                </a:solidFill>
              </a:rPr>
              <a:t>חֹזֶה</a:t>
            </a:r>
            <a:r>
              <a:rPr lang="en-US" sz="2800" b="1" dirty="0" smtClean="0"/>
              <a:t> </a:t>
            </a:r>
            <a:r>
              <a:rPr lang="en-US" sz="2800" b="1" dirty="0"/>
              <a:t>is one of the words for ‘prophet’.  </a:t>
            </a:r>
            <a:endParaRPr lang="en-US" sz="1200" b="1" dirty="0" smtClean="0"/>
          </a:p>
          <a:p>
            <a:endParaRPr lang="en-US" sz="1200" b="1" dirty="0" smtClean="0"/>
          </a:p>
          <a:p>
            <a:r>
              <a:rPr lang="en-US" sz="2800" b="1" dirty="0" smtClean="0"/>
              <a:t>           *Cf</a:t>
            </a:r>
            <a:r>
              <a:rPr lang="en-US" sz="2800" b="1" dirty="0"/>
              <a:t>. Acts </a:t>
            </a:r>
            <a:r>
              <a:rPr lang="en-US" sz="2800" b="1" dirty="0" smtClean="0"/>
              <a:t>23:12-13</a:t>
            </a:r>
            <a:r>
              <a:rPr lang="en-US" sz="2800" dirty="0" smtClean="0"/>
              <a:t>. </a:t>
            </a:r>
            <a:r>
              <a:rPr lang="zh-TW" altLang="en-US" sz="2800" dirty="0" smtClean="0"/>
              <a:t>  </a:t>
            </a:r>
            <a:r>
              <a:rPr lang="zh-TW" altLang="en-US" sz="2800" b="1" dirty="0"/>
              <a:t>到了天亮，猶太人同謀起誓，說：「若不先殺保羅就不吃不喝。」 </a:t>
            </a:r>
            <a:r>
              <a:rPr lang="zh-TW" altLang="en-US" sz="2800" b="1" dirty="0" smtClean="0"/>
              <a:t>這</a:t>
            </a:r>
            <a:r>
              <a:rPr lang="zh-TW" altLang="en-US" sz="2800" b="1" dirty="0"/>
              <a:t>樣同心起誓的有四十多人。 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02418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6836" y="0"/>
            <a:ext cx="11963400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TW" sz="1000" b="1" dirty="0" smtClean="0">
              <a:solidFill>
                <a:srgbClr val="FF0000"/>
              </a:solidFill>
              <a:latin typeface="DFKai-SB" pitchFamily="65" charset="-120"/>
              <a:ea typeface="DFKai-SB" pitchFamily="65" charset="-120"/>
            </a:endParaRPr>
          </a:p>
          <a:p>
            <a:r>
              <a:rPr lang="en-US" altLang="zh-TW" sz="1000" b="1" dirty="0">
                <a:solidFill>
                  <a:srgbClr val="FF0000"/>
                </a:solidFill>
                <a:latin typeface="DFKai-SB" pitchFamily="65" charset="-120"/>
                <a:ea typeface="DFKai-SB" pitchFamily="65" charset="-120"/>
              </a:rPr>
              <a:t> </a:t>
            </a:r>
            <a:r>
              <a:rPr lang="en-US" altLang="zh-TW" sz="3200" b="1" dirty="0" smtClean="0">
                <a:solidFill>
                  <a:srgbClr val="FF0000"/>
                </a:solidFill>
                <a:latin typeface="DFKai-SB" pitchFamily="65" charset="-120"/>
                <a:ea typeface="DFKai-SB" pitchFamily="65" charset="-120"/>
              </a:rPr>
              <a:t>            </a:t>
            </a:r>
            <a:r>
              <a:rPr lang="zh-TW" altLang="en-US" sz="3200" b="1" dirty="0" smtClean="0">
                <a:solidFill>
                  <a:srgbClr val="FF0000"/>
                </a:solidFill>
                <a:latin typeface="DFKai-SB" pitchFamily="65" charset="-120"/>
                <a:ea typeface="DFKai-SB" pitchFamily="65" charset="-120"/>
              </a:rPr>
              <a:t>若</a:t>
            </a:r>
            <a:r>
              <a:rPr lang="zh-TW" altLang="en-US" sz="3200" b="1" dirty="0">
                <a:solidFill>
                  <a:srgbClr val="FF0000"/>
                </a:solidFill>
                <a:latin typeface="DFKai-SB" pitchFamily="65" charset="-120"/>
                <a:ea typeface="DFKai-SB" pitchFamily="65" charset="-120"/>
              </a:rPr>
              <a:t>有</a:t>
            </a:r>
            <a:r>
              <a:rPr lang="zh-TW" altLang="en-US" sz="3200" b="1" dirty="0" smtClean="0">
                <a:solidFill>
                  <a:srgbClr val="FF0000"/>
                </a:solidFill>
                <a:latin typeface="DFKai-SB" pitchFamily="65" charset="-120"/>
                <a:ea typeface="DFKai-SB" pitchFamily="65" charset="-120"/>
              </a:rPr>
              <a:t>神話</a:t>
            </a:r>
            <a:r>
              <a:rPr lang="zh-TW" altLang="en-US" sz="3200" b="1" dirty="0">
                <a:solidFill>
                  <a:srgbClr val="FF0000"/>
                </a:solidFill>
                <a:latin typeface="DFKai-SB" pitchFamily="65" charset="-120"/>
                <a:ea typeface="DFKai-SB" pitchFamily="65" charset="-120"/>
              </a:rPr>
              <a:t>語帶來的負</a:t>
            </a:r>
            <a:r>
              <a:rPr lang="zh-TW" altLang="en-US" sz="3200" b="1" dirty="0" smtClean="0">
                <a:solidFill>
                  <a:srgbClr val="FF0000"/>
                </a:solidFill>
                <a:latin typeface="DFKai-SB" pitchFamily="65" charset="-120"/>
                <a:ea typeface="DFKai-SB" pitchFamily="65" charset="-120"/>
              </a:rPr>
              <a:t>擔</a:t>
            </a:r>
            <a:r>
              <a:rPr lang="en-US" altLang="zh-TW" sz="3200" b="1" dirty="0" smtClean="0">
                <a:solidFill>
                  <a:srgbClr val="FF0000"/>
                </a:solidFill>
                <a:latin typeface="DFKai-SB" pitchFamily="65" charset="-120"/>
                <a:ea typeface="DFKai-SB" pitchFamily="65" charset="-120"/>
              </a:rPr>
              <a:t>:</a:t>
            </a:r>
          </a:p>
          <a:p>
            <a:r>
              <a:rPr lang="zh-TW" altLang="en-US" sz="3200" b="1" dirty="0" smtClean="0">
                <a:solidFill>
                  <a:srgbClr val="FF0000"/>
                </a:solidFill>
                <a:latin typeface="DFKai-SB" pitchFamily="65" charset="-120"/>
                <a:ea typeface="DFKai-SB" pitchFamily="65" charset="-120"/>
              </a:rPr>
              <a:t>   不</a:t>
            </a:r>
            <a:r>
              <a:rPr lang="zh-TW" altLang="en-US" sz="3200" b="1" dirty="0">
                <a:solidFill>
                  <a:srgbClr val="FF0000"/>
                </a:solidFill>
                <a:latin typeface="DFKai-SB" pitchFamily="65" charset="-120"/>
                <a:ea typeface="DFKai-SB" pitchFamily="65" charset="-120"/>
              </a:rPr>
              <a:t>會屈服於世界壓力，也不受世界壓力的影響 </a:t>
            </a:r>
            <a:endParaRPr lang="en-US" altLang="zh-TW" sz="3200" b="1" dirty="0" smtClean="0">
              <a:solidFill>
                <a:srgbClr val="FF0000"/>
              </a:solidFill>
              <a:latin typeface="DFKai-SB" pitchFamily="65" charset="-120"/>
              <a:ea typeface="DFKai-SB" pitchFamily="65" charset="-120"/>
            </a:endParaRPr>
          </a:p>
          <a:p>
            <a:endParaRPr lang="en-US" sz="1400" b="1" dirty="0" smtClean="0"/>
          </a:p>
          <a:p>
            <a:endParaRPr lang="en-US" sz="1400" b="1" dirty="0" smtClean="0"/>
          </a:p>
          <a:p>
            <a:r>
              <a:rPr lang="en-US" sz="2800" b="1" dirty="0" smtClean="0">
                <a:solidFill>
                  <a:srgbClr val="7030A0"/>
                </a:solidFill>
              </a:rPr>
              <a:t>    Amos </a:t>
            </a:r>
            <a:r>
              <a:rPr lang="en-US" sz="2800" b="1" dirty="0">
                <a:solidFill>
                  <a:srgbClr val="7030A0"/>
                </a:solidFill>
              </a:rPr>
              <a:t>7:14-17</a:t>
            </a:r>
            <a:r>
              <a:rPr lang="en-US" sz="2800" b="1" dirty="0" smtClean="0"/>
              <a:t>.  </a:t>
            </a:r>
            <a:r>
              <a:rPr lang="en-US" sz="2800" b="1" dirty="0" smtClean="0">
                <a:latin typeface="SimSun" pitchFamily="2" charset="-122"/>
                <a:ea typeface="SimSun" pitchFamily="2" charset="-122"/>
              </a:rPr>
              <a:t>14 </a:t>
            </a:r>
            <a:r>
              <a:rPr lang="zh-TW" altLang="en-US" sz="2800" b="1" dirty="0" smtClean="0">
                <a:latin typeface="SimSun" pitchFamily="2" charset="-122"/>
                <a:ea typeface="SimSun" pitchFamily="2" charset="-122"/>
              </a:rPr>
              <a:t>阿</a:t>
            </a:r>
            <a:r>
              <a:rPr lang="zh-TW" altLang="en-US" sz="2800" b="1" dirty="0">
                <a:latin typeface="SimSun" pitchFamily="2" charset="-122"/>
                <a:ea typeface="SimSun" pitchFamily="2" charset="-122"/>
              </a:rPr>
              <a:t>摩司對亞瑪謝說：「我原不是先知</a:t>
            </a:r>
            <a:r>
              <a:rPr lang="zh-TW" altLang="en-US" sz="2800" b="1" dirty="0" smtClean="0">
                <a:latin typeface="SimSun" pitchFamily="2" charset="-122"/>
                <a:ea typeface="SimSun" pitchFamily="2" charset="-122"/>
              </a:rPr>
              <a:t>，</a:t>
            </a:r>
            <a:endParaRPr lang="en-US" altLang="zh-TW" sz="2800" b="1" dirty="0" smtClean="0">
              <a:latin typeface="SimSun" pitchFamily="2" charset="-122"/>
              <a:ea typeface="SimSun" pitchFamily="2" charset="-122"/>
            </a:endParaRPr>
          </a:p>
          <a:p>
            <a:r>
              <a:rPr lang="zh-TW" altLang="en-US" sz="2800" b="1" dirty="0" smtClean="0">
                <a:latin typeface="SimSun" pitchFamily="2" charset="-122"/>
                <a:ea typeface="SimSun" pitchFamily="2" charset="-122"/>
              </a:rPr>
              <a:t>也</a:t>
            </a:r>
            <a:r>
              <a:rPr lang="zh-TW" altLang="en-US" sz="2800" b="1" dirty="0">
                <a:latin typeface="SimSun" pitchFamily="2" charset="-122"/>
                <a:ea typeface="SimSun" pitchFamily="2" charset="-122"/>
              </a:rPr>
              <a:t>不是先知的門徒（原文作兒子）。我是牧人，又是修理</a:t>
            </a:r>
            <a:r>
              <a:rPr lang="zh-TW" altLang="en-US" sz="2800" b="1" dirty="0">
                <a:solidFill>
                  <a:srgbClr val="FF0000"/>
                </a:solidFill>
                <a:latin typeface="SimSun" pitchFamily="2" charset="-122"/>
                <a:ea typeface="SimSun" pitchFamily="2" charset="-122"/>
              </a:rPr>
              <a:t>桑樹</a:t>
            </a:r>
            <a:r>
              <a:rPr lang="zh-TW" altLang="en-US" sz="2800" b="1" dirty="0">
                <a:latin typeface="SimSun" pitchFamily="2" charset="-122"/>
                <a:ea typeface="SimSun" pitchFamily="2" charset="-122"/>
              </a:rPr>
              <a:t>的。</a:t>
            </a:r>
            <a:r>
              <a:rPr lang="en-US" sz="2800" b="1" dirty="0">
                <a:latin typeface="SimSun" pitchFamily="2" charset="-122"/>
                <a:ea typeface="SimSun" pitchFamily="2" charset="-122"/>
              </a:rPr>
              <a:t> </a:t>
            </a:r>
            <a:endParaRPr lang="en-US" sz="2800" b="1" dirty="0" smtClean="0">
              <a:latin typeface="SimSun" pitchFamily="2" charset="-122"/>
              <a:ea typeface="SimSun" pitchFamily="2" charset="-122"/>
            </a:endParaRPr>
          </a:p>
          <a:p>
            <a:r>
              <a:rPr lang="en-US" sz="2800" b="1" dirty="0" smtClean="0">
                <a:latin typeface="SimSun" pitchFamily="2" charset="-122"/>
                <a:ea typeface="SimSun" pitchFamily="2" charset="-122"/>
              </a:rPr>
              <a:t>15 </a:t>
            </a:r>
            <a:r>
              <a:rPr lang="zh-TW" altLang="en-US" sz="2800" b="1" dirty="0" smtClean="0">
                <a:latin typeface="SimSun" pitchFamily="2" charset="-122"/>
                <a:ea typeface="SimSun" pitchFamily="2" charset="-122"/>
              </a:rPr>
              <a:t>耶</a:t>
            </a:r>
            <a:r>
              <a:rPr lang="zh-TW" altLang="en-US" sz="2800" b="1" dirty="0">
                <a:latin typeface="SimSun" pitchFamily="2" charset="-122"/>
                <a:ea typeface="SimSun" pitchFamily="2" charset="-122"/>
              </a:rPr>
              <a:t>和華選召我，使我不跟從羊群，對我說：</a:t>
            </a:r>
            <a:r>
              <a:rPr lang="en-US" altLang="zh-TW" sz="2800" b="1" dirty="0">
                <a:latin typeface="SimSun" pitchFamily="2" charset="-122"/>
                <a:ea typeface="SimSun" pitchFamily="2" charset="-122"/>
              </a:rPr>
              <a:t>『</a:t>
            </a:r>
            <a:r>
              <a:rPr lang="zh-TW" altLang="en-US" sz="2800" b="1" dirty="0">
                <a:latin typeface="SimSun" pitchFamily="2" charset="-122"/>
                <a:ea typeface="SimSun" pitchFamily="2" charset="-122"/>
              </a:rPr>
              <a:t>你去向我民以色列說預言。</a:t>
            </a:r>
            <a:r>
              <a:rPr lang="en-US" altLang="zh-TW" sz="2800" b="1" dirty="0">
                <a:latin typeface="SimSun" pitchFamily="2" charset="-122"/>
                <a:ea typeface="SimSun" pitchFamily="2" charset="-122"/>
              </a:rPr>
              <a:t>』</a:t>
            </a:r>
            <a:r>
              <a:rPr lang="en-US" sz="2800" b="1" dirty="0">
                <a:latin typeface="SimSun" pitchFamily="2" charset="-122"/>
                <a:ea typeface="SimSun" pitchFamily="2" charset="-122"/>
              </a:rPr>
              <a:t> </a:t>
            </a:r>
            <a:r>
              <a:rPr lang="en-US" sz="2800" b="1" dirty="0" smtClean="0">
                <a:latin typeface="SimSun" pitchFamily="2" charset="-122"/>
                <a:ea typeface="SimSun" pitchFamily="2" charset="-122"/>
              </a:rPr>
              <a:t>16 </a:t>
            </a:r>
            <a:r>
              <a:rPr lang="zh-TW" altLang="en-US" sz="2800" b="1" dirty="0">
                <a:latin typeface="SimSun" pitchFamily="2" charset="-122"/>
                <a:ea typeface="SimSun" pitchFamily="2" charset="-122"/>
              </a:rPr>
              <a:t>亞瑪謝啊，現在你要聽耶和華的話。你說：</a:t>
            </a:r>
            <a:r>
              <a:rPr lang="en-US" altLang="zh-TW" sz="2800" b="1" dirty="0">
                <a:latin typeface="SimSun" pitchFamily="2" charset="-122"/>
                <a:ea typeface="SimSun" pitchFamily="2" charset="-122"/>
              </a:rPr>
              <a:t>『</a:t>
            </a:r>
            <a:r>
              <a:rPr lang="zh-TW" altLang="en-US" sz="2800" b="1" dirty="0">
                <a:latin typeface="SimSun" pitchFamily="2" charset="-122"/>
                <a:ea typeface="SimSun" pitchFamily="2" charset="-122"/>
              </a:rPr>
              <a:t>不要向以色列說預言，也不要向以撒家滴下預言。</a:t>
            </a:r>
            <a:r>
              <a:rPr lang="en-US" altLang="zh-TW" sz="2800" b="1" dirty="0">
                <a:latin typeface="SimSun" pitchFamily="2" charset="-122"/>
                <a:ea typeface="SimSun" pitchFamily="2" charset="-122"/>
              </a:rPr>
              <a:t>』</a:t>
            </a:r>
            <a:r>
              <a:rPr lang="en-US" sz="2800" b="1" dirty="0">
                <a:latin typeface="SimSun" pitchFamily="2" charset="-122"/>
                <a:ea typeface="SimSun" pitchFamily="2" charset="-122"/>
              </a:rPr>
              <a:t> </a:t>
            </a:r>
            <a:r>
              <a:rPr lang="en-US" sz="2800" b="1" dirty="0" smtClean="0">
                <a:latin typeface="SimSun" pitchFamily="2" charset="-122"/>
                <a:ea typeface="SimSun" pitchFamily="2" charset="-122"/>
              </a:rPr>
              <a:t>17 </a:t>
            </a:r>
            <a:r>
              <a:rPr lang="zh-TW" altLang="en-US" sz="2800" b="1" dirty="0" smtClean="0">
                <a:latin typeface="SimSun" pitchFamily="2" charset="-122"/>
                <a:ea typeface="SimSun" pitchFamily="2" charset="-122"/>
              </a:rPr>
              <a:t>所</a:t>
            </a:r>
            <a:r>
              <a:rPr lang="zh-TW" altLang="en-US" sz="2800" b="1" dirty="0">
                <a:latin typeface="SimSun" pitchFamily="2" charset="-122"/>
                <a:ea typeface="SimSun" pitchFamily="2" charset="-122"/>
              </a:rPr>
              <a:t>以耶和華如此說：</a:t>
            </a:r>
            <a:r>
              <a:rPr lang="en-US" altLang="zh-TW" sz="2800" b="1" dirty="0">
                <a:latin typeface="SimSun" pitchFamily="2" charset="-122"/>
                <a:ea typeface="SimSun" pitchFamily="2" charset="-122"/>
              </a:rPr>
              <a:t>『</a:t>
            </a:r>
            <a:r>
              <a:rPr lang="zh-TW" altLang="en-US" sz="2800" b="1" dirty="0">
                <a:latin typeface="SimSun" pitchFamily="2" charset="-122"/>
                <a:ea typeface="SimSun" pitchFamily="2" charset="-122"/>
              </a:rPr>
              <a:t>你的妻子必在城中作妓女，你的兒女必倒在刀下；你的地必有人用繩子量了分取，你自己必死在污穢之地。</a:t>
            </a:r>
            <a:r>
              <a:rPr lang="zh-CN" altLang="en-US" sz="2800" b="1" dirty="0">
                <a:latin typeface="SimSun" pitchFamily="2" charset="-122"/>
                <a:ea typeface="SimSun" pitchFamily="2" charset="-122"/>
              </a:rPr>
              <a:t>以色列民定被擄去離開本地。</a:t>
            </a:r>
            <a:r>
              <a:rPr lang="en-US" altLang="zh-CN" sz="2800" b="1" dirty="0">
                <a:latin typeface="SimSun" pitchFamily="2" charset="-122"/>
                <a:ea typeface="SimSun" pitchFamily="2" charset="-122"/>
              </a:rPr>
              <a:t>』</a:t>
            </a:r>
            <a:r>
              <a:rPr lang="zh-CN" altLang="en-US" sz="2800" b="1" dirty="0">
                <a:latin typeface="SimSun" pitchFamily="2" charset="-122"/>
                <a:ea typeface="SimSun" pitchFamily="2" charset="-122"/>
              </a:rPr>
              <a:t>」</a:t>
            </a:r>
            <a:r>
              <a:rPr lang="en-US" sz="2800" b="1" dirty="0">
                <a:latin typeface="SimSun" pitchFamily="2" charset="-122"/>
                <a:ea typeface="SimSun" pitchFamily="2" charset="-122"/>
              </a:rPr>
              <a:t> </a:t>
            </a:r>
          </a:p>
          <a:p>
            <a:pPr>
              <a:defRPr/>
            </a:pPr>
            <a:r>
              <a:rPr lang="en-US" sz="1600" b="1" dirty="0" smtClean="0">
                <a:solidFill>
                  <a:srgbClr val="FF0000"/>
                </a:solidFill>
              </a:rPr>
              <a:t>…………………………………………… </a:t>
            </a:r>
          </a:p>
          <a:p>
            <a:pPr>
              <a:defRPr/>
            </a:pPr>
            <a:r>
              <a:rPr lang="en-US" sz="2400" dirty="0" smtClean="0"/>
              <a:t>   *The </a:t>
            </a:r>
            <a:r>
              <a:rPr lang="en-US" sz="2400" dirty="0"/>
              <a:t>Hebrew </a:t>
            </a:r>
            <a:r>
              <a:rPr lang="he-IL" sz="2800" dirty="0">
                <a:solidFill>
                  <a:srgbClr val="FF0000"/>
                </a:solidFill>
              </a:rPr>
              <a:t>שִׁקְמָה</a:t>
            </a:r>
            <a:r>
              <a:rPr lang="en-US" sz="2400" dirty="0"/>
              <a:t> (</a:t>
            </a:r>
            <a:r>
              <a:rPr lang="en-US" sz="2400" i="1" dirty="0" err="1"/>
              <a:t>shiqma</a:t>
            </a:r>
            <a:r>
              <a:rPr lang="en-US" sz="2400" dirty="0"/>
              <a:t>) is not ‘mulberry’ </a:t>
            </a:r>
            <a:r>
              <a:rPr lang="en-US" sz="2400" dirty="0" smtClean="0"/>
              <a:t>but </a:t>
            </a:r>
            <a:r>
              <a:rPr lang="en-US" sz="2400" dirty="0"/>
              <a:t>‘Egyptian fig’ (</a:t>
            </a:r>
            <a:r>
              <a:rPr lang="en-US" sz="2400" i="1" dirty="0" err="1"/>
              <a:t>Ficus</a:t>
            </a:r>
            <a:r>
              <a:rPr lang="en-US" sz="2400" i="1" dirty="0"/>
              <a:t> </a:t>
            </a:r>
            <a:r>
              <a:rPr lang="en-US" sz="2400" i="1" dirty="0" err="1"/>
              <a:t>sycomorus</a:t>
            </a:r>
            <a:r>
              <a:rPr lang="en-US" sz="2400" dirty="0"/>
              <a:t>). </a:t>
            </a:r>
            <a:endParaRPr lang="en-US" sz="2400" dirty="0" smtClean="0"/>
          </a:p>
          <a:p>
            <a:pPr>
              <a:defRPr/>
            </a:pPr>
            <a:r>
              <a:rPr lang="en-US" sz="2400" dirty="0"/>
              <a:t> </a:t>
            </a:r>
            <a:r>
              <a:rPr lang="en-US" sz="2400" dirty="0" smtClean="0"/>
              <a:t>    7 </a:t>
            </a:r>
            <a:r>
              <a:rPr lang="en-US" sz="2400" dirty="0"/>
              <a:t>times in the OT (1 Kings 10:27; 1 Chronicles 27:28; 2 Chronicles 1:15; 9:27; Psalm 78:47; Isaiah 9:10[9]; Amos 7:14). For its Greek equivalent, see Luke 19:4 </a:t>
            </a:r>
            <a:r>
              <a:rPr lang="en-US" sz="2400" b="1" dirty="0"/>
              <a:t>(</a:t>
            </a:r>
            <a:r>
              <a:rPr lang="en-US" sz="2400" b="1" dirty="0" err="1">
                <a:solidFill>
                  <a:srgbClr val="FF0000"/>
                </a:solidFill>
                <a:latin typeface="Bwgrkl" pitchFamily="2" charset="0"/>
              </a:rPr>
              <a:t>sukomore,an</a:t>
            </a:r>
            <a:r>
              <a:rPr lang="en-US" sz="2400" b="1" dirty="0"/>
              <a:t>)</a:t>
            </a:r>
            <a:r>
              <a:rPr lang="en-US" sz="2400" dirty="0"/>
              <a:t>.</a:t>
            </a:r>
          </a:p>
          <a:p>
            <a:pPr>
              <a:defRPr/>
            </a:pPr>
            <a:r>
              <a:rPr lang="en-US" sz="2400" dirty="0" smtClean="0"/>
              <a:t>    *The </a:t>
            </a:r>
            <a:r>
              <a:rPr lang="en-US" sz="2400" dirty="0"/>
              <a:t>Greek word </a:t>
            </a:r>
            <a:r>
              <a:rPr lang="en-US" sz="2800" b="1" dirty="0" err="1">
                <a:solidFill>
                  <a:srgbClr val="FF0000"/>
                </a:solidFill>
                <a:latin typeface="Bwgrkl" pitchFamily="2" charset="0"/>
              </a:rPr>
              <a:t>suka,minoj</a:t>
            </a:r>
            <a:r>
              <a:rPr lang="en-US" sz="2400" b="1" dirty="0"/>
              <a:t> </a:t>
            </a:r>
            <a:r>
              <a:rPr lang="en-US" sz="2400" dirty="0"/>
              <a:t>for mulberry tree </a:t>
            </a:r>
            <a:r>
              <a:rPr lang="en-US" sz="2400" dirty="0" smtClean="0"/>
              <a:t>occurs </a:t>
            </a:r>
            <a:r>
              <a:rPr lang="en-US" sz="2400" dirty="0"/>
              <a:t>only in Luke </a:t>
            </a:r>
            <a:r>
              <a:rPr lang="en-US" sz="2400" dirty="0" smtClean="0"/>
              <a:t>17:6.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13259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3234</TotalTime>
  <Words>1640</Words>
  <Application>Microsoft Office PowerPoint</Application>
  <PresentationFormat>Custom</PresentationFormat>
  <Paragraphs>137</Paragraphs>
  <Slides>14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Testament Greek 新約希臘文</dc:title>
  <dc:creator>Microsoft</dc:creator>
  <cp:lastModifiedBy>Microsoft</cp:lastModifiedBy>
  <cp:revision>274</cp:revision>
  <dcterms:created xsi:type="dcterms:W3CDTF">2020-03-18T13:47:21Z</dcterms:created>
  <dcterms:modified xsi:type="dcterms:W3CDTF">2020-11-19T16:34:48Z</dcterms:modified>
</cp:coreProperties>
</file>