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3"/>
  </p:notesMasterIdLst>
  <p:sldIdLst>
    <p:sldId id="443" r:id="rId2"/>
    <p:sldId id="430" r:id="rId3"/>
    <p:sldId id="449" r:id="rId4"/>
    <p:sldId id="457" r:id="rId5"/>
    <p:sldId id="454" r:id="rId6"/>
    <p:sldId id="455" r:id="rId7"/>
    <p:sldId id="462" r:id="rId8"/>
    <p:sldId id="461" r:id="rId9"/>
    <p:sldId id="448" r:id="rId10"/>
    <p:sldId id="467" r:id="rId11"/>
    <p:sldId id="466" r:id="rId12"/>
  </p:sldIdLst>
  <p:sldSz cx="12188825" cy="6858000"/>
  <p:notesSz cx="6858000" cy="9144000"/>
  <p:defaultTextStyle>
    <a:defPPr>
      <a:defRPr lang="en-US"/>
    </a:defPPr>
    <a:lvl1pPr marL="0" algn="l" defTabSz="1088212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1pPr>
    <a:lvl2pPr marL="544106" algn="l" defTabSz="1088212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2pPr>
    <a:lvl3pPr marL="1088212" algn="l" defTabSz="1088212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3pPr>
    <a:lvl4pPr marL="1632319" algn="l" defTabSz="1088212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4pPr>
    <a:lvl5pPr marL="2176425" algn="l" defTabSz="1088212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5pPr>
    <a:lvl6pPr marL="2720531" algn="l" defTabSz="1088212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6pPr>
    <a:lvl7pPr marL="3264636" algn="l" defTabSz="1088212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7pPr>
    <a:lvl8pPr marL="3808742" algn="l" defTabSz="1088212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8pPr>
    <a:lvl9pPr marL="4352849" algn="l" defTabSz="1088212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56" autoAdjust="0"/>
    <p:restoredTop sz="94345" autoAdjust="0"/>
  </p:normalViewPr>
  <p:slideViewPr>
    <p:cSldViewPr>
      <p:cViewPr varScale="1">
        <p:scale>
          <a:sx n="84" d="100"/>
          <a:sy n="84" d="100"/>
        </p:scale>
        <p:origin x="-732" y="-78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BE11D8-83C4-4A94-9773-44143C2857FD}" type="datetimeFigureOut">
              <a:rPr lang="en-US" smtClean="0"/>
              <a:t>11/20/2020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D55B27-F3C0-4F3E-8F93-EF8E6AA0E0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1668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D55B27-F3C0-4F3E-8F93-EF8E6AA0E00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0512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2130426"/>
            <a:ext cx="10360501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F9C73-D3C2-4D1D-BE1A-64EF358B0269}" type="datetimeFigureOut">
              <a:rPr lang="en-US" smtClean="0"/>
              <a:t>11/20/2020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CB4DF-C93E-466B-BE0D-44CF39FC6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4632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F9C73-D3C2-4D1D-BE1A-64EF358B0269}" type="datetimeFigureOut">
              <a:rPr lang="en-US" smtClean="0"/>
              <a:t>11/20/2020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CB4DF-C93E-466B-BE0D-44CF39FC6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0679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274639"/>
            <a:ext cx="2742486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1" y="274639"/>
            <a:ext cx="802431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F9C73-D3C2-4D1D-BE1A-64EF358B0269}" type="datetimeFigureOut">
              <a:rPr lang="en-US" smtClean="0"/>
              <a:t>11/20/2020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CB4DF-C93E-466B-BE0D-44CF39FC6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1214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F9C73-D3C2-4D1D-BE1A-64EF358B0269}" type="datetimeFigureOut">
              <a:rPr lang="en-US" smtClean="0"/>
              <a:t>11/20/2020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CB4DF-C93E-466B-BE0D-44CF39FC6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5974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3" y="4406901"/>
            <a:ext cx="103605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33" y="2906713"/>
            <a:ext cx="1036050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F9C73-D3C2-4D1D-BE1A-64EF358B0269}" type="datetimeFigureOut">
              <a:rPr lang="en-US" smtClean="0"/>
              <a:t>11/20/2020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CB4DF-C93E-466B-BE0D-44CF39FC6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1944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600201"/>
            <a:ext cx="538339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600201"/>
            <a:ext cx="538339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F9C73-D3C2-4D1D-BE1A-64EF358B0269}" type="datetimeFigureOut">
              <a:rPr lang="en-US" smtClean="0"/>
              <a:t>11/20/2020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CB4DF-C93E-466B-BE0D-44CF39FC6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867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535113"/>
            <a:ext cx="538551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" y="2174875"/>
            <a:ext cx="538551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4" y="1535113"/>
            <a:ext cx="538763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4" y="2174875"/>
            <a:ext cx="538763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F9C73-D3C2-4D1D-BE1A-64EF358B0269}" type="datetimeFigureOut">
              <a:rPr lang="en-US" smtClean="0"/>
              <a:t>11/20/2020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CB4DF-C93E-466B-BE0D-44CF39FC6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9346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F9C73-D3C2-4D1D-BE1A-64EF358B0269}" type="datetimeFigureOut">
              <a:rPr lang="en-US" smtClean="0"/>
              <a:t>11/20/2020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CB4DF-C93E-466B-BE0D-44CF39FC6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6636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F9C73-D3C2-4D1D-BE1A-64EF358B0269}" type="datetimeFigureOut">
              <a:rPr lang="en-US" smtClean="0"/>
              <a:t>11/20/2020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CB4DF-C93E-466B-BE0D-44CF39FC6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9643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2" y="273050"/>
            <a:ext cx="401003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2" y="273051"/>
            <a:ext cx="681389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2" y="1435101"/>
            <a:ext cx="401003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F9C73-D3C2-4D1D-BE1A-64EF358B0269}" type="datetimeFigureOut">
              <a:rPr lang="en-US" smtClean="0"/>
              <a:t>11/20/2020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CB4DF-C93E-466B-BE0D-44CF39FC6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380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095" y="4800600"/>
            <a:ext cx="731329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095" y="612775"/>
            <a:ext cx="731329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095" y="5367338"/>
            <a:ext cx="731329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F9C73-D3C2-4D1D-BE1A-64EF358B0269}" type="datetimeFigureOut">
              <a:rPr lang="en-US" smtClean="0"/>
              <a:t>11/20/2020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CB4DF-C93E-466B-BE0D-44CF39FC6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2399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1" y="274638"/>
            <a:ext cx="1096994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600201"/>
            <a:ext cx="10969943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8F9C73-D3C2-4D1D-BE1A-64EF358B0269}" type="datetimeFigureOut">
              <a:rPr lang="en-US" smtClean="0"/>
              <a:t>11/20/2020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4CB4DF-C93E-466B-BE0D-44CF39FC6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178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1"/>
          <p:cNvSpPr>
            <a:spLocks noChangeArrowheads="1"/>
          </p:cNvSpPr>
          <p:nvPr/>
        </p:nvSpPr>
        <p:spPr bwMode="auto">
          <a:xfrm>
            <a:off x="2" y="15169"/>
            <a:ext cx="12190413" cy="6971139"/>
          </a:xfrm>
          <a:prstGeom prst="rect">
            <a:avLst/>
          </a:prstGeom>
          <a:solidFill>
            <a:srgbClr val="0020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 sz="2000" b="1" dirty="0">
              <a:solidFill>
                <a:srgbClr val="FFFF00"/>
              </a:solidFill>
            </a:endParaRPr>
          </a:p>
          <a:p>
            <a:endParaRPr lang="en-US" sz="2000" b="1" dirty="0">
              <a:solidFill>
                <a:srgbClr val="FFFF00"/>
              </a:solidFill>
            </a:endParaRPr>
          </a:p>
          <a:p>
            <a:r>
              <a:rPr lang="zh-TW" altLang="en-US" sz="1800" b="1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       </a:t>
            </a:r>
            <a:r>
              <a:rPr lang="zh-TW" altLang="en-US" sz="7200" b="1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耶</a:t>
            </a:r>
            <a:r>
              <a:rPr lang="zh-TW" altLang="en-US" sz="7200" b="1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和華如此說</a:t>
            </a:r>
            <a:r>
              <a:rPr lang="zh-TW" altLang="en-US" sz="3600" b="1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：</a:t>
            </a:r>
            <a:r>
              <a:rPr lang="en-US" sz="3600" b="1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“</a:t>
            </a:r>
            <a:r>
              <a:rPr lang="zh-TW" altLang="en-US" sz="7200" b="1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我</a:t>
            </a:r>
            <a:r>
              <a:rPr lang="zh-TW" altLang="en-US" sz="7200" b="1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必</a:t>
            </a:r>
            <a:r>
              <a:rPr lang="en-US" sz="3600" b="1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 ……”</a:t>
            </a:r>
            <a:endParaRPr lang="en-US" sz="2000" b="1" dirty="0" smtClean="0">
              <a:solidFill>
                <a:srgbClr val="FFFF00"/>
              </a:solidFill>
              <a:latin typeface="DFKai-SB" pitchFamily="65" charset="-120"/>
              <a:ea typeface="DFKai-SB" pitchFamily="65" charset="-120"/>
            </a:endParaRPr>
          </a:p>
          <a:p>
            <a:r>
              <a:rPr lang="en-US" sz="2000" b="1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 </a:t>
            </a:r>
            <a:r>
              <a:rPr lang="en-US" sz="2000" b="1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                         </a:t>
            </a:r>
            <a:r>
              <a:rPr lang="en-US" sz="4400" b="1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(</a:t>
            </a:r>
            <a:r>
              <a:rPr lang="zh-TW" altLang="en-US" sz="4400" b="1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阿</a:t>
            </a:r>
            <a:r>
              <a:rPr lang="zh-TW" altLang="en-US" sz="4400" b="1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摩司 </a:t>
            </a:r>
            <a:r>
              <a:rPr lang="zh-TW" altLang="en-US" sz="4400" b="1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第</a:t>
            </a:r>
            <a:r>
              <a:rPr lang="en-US" altLang="zh-TW" sz="4400" b="1" dirty="0" smtClean="0">
                <a:solidFill>
                  <a:srgbClr val="FFFF00"/>
                </a:solidFill>
                <a:ea typeface="DFKai-SB" pitchFamily="65" charset="-120"/>
              </a:rPr>
              <a:t>1-3</a:t>
            </a:r>
            <a:r>
              <a:rPr lang="zh-TW" altLang="en-US" sz="4400" b="1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章</a:t>
            </a:r>
            <a:r>
              <a:rPr lang="en-US" sz="4400" b="1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)</a:t>
            </a:r>
            <a:endParaRPr lang="en-US" sz="4400" b="1" dirty="0">
              <a:solidFill>
                <a:srgbClr val="FFFF00"/>
              </a:solidFill>
              <a:latin typeface="DFKai-SB" pitchFamily="65" charset="-120"/>
              <a:ea typeface="DFKai-SB" pitchFamily="65" charset="-120"/>
            </a:endParaRPr>
          </a:p>
          <a:p>
            <a:r>
              <a:rPr lang="en-US" sz="1100" b="1" dirty="0">
                <a:solidFill>
                  <a:srgbClr val="FFFF00"/>
                </a:solidFill>
              </a:rPr>
              <a:t>        </a:t>
            </a:r>
            <a:endParaRPr lang="en-US" sz="1100" b="1" dirty="0" smtClean="0">
              <a:solidFill>
                <a:srgbClr val="FFFF00"/>
              </a:solidFill>
            </a:endParaRPr>
          </a:p>
          <a:p>
            <a:endParaRPr lang="en-US" sz="1100" b="1" dirty="0" smtClean="0">
              <a:solidFill>
                <a:srgbClr val="FFFF00"/>
              </a:solidFill>
            </a:endParaRPr>
          </a:p>
          <a:p>
            <a:endParaRPr lang="en-US" sz="1100" b="1" dirty="0">
              <a:solidFill>
                <a:srgbClr val="FFFF00"/>
              </a:solidFill>
            </a:endParaRPr>
          </a:p>
          <a:p>
            <a:r>
              <a:rPr lang="en-US" sz="5000" b="1" dirty="0">
                <a:solidFill>
                  <a:srgbClr val="FFFF00"/>
                </a:solidFill>
                <a:latin typeface="+mj-lt"/>
              </a:rPr>
              <a:t>  </a:t>
            </a:r>
            <a:r>
              <a:rPr lang="en-US" sz="5000" b="1" dirty="0" smtClean="0">
                <a:solidFill>
                  <a:srgbClr val="FFFF00"/>
                </a:solidFill>
                <a:latin typeface="+mj-lt"/>
              </a:rPr>
              <a:t>   </a:t>
            </a:r>
            <a:r>
              <a:rPr lang="es-ES_tradnl" sz="4800" b="1" dirty="0" err="1" smtClean="0">
                <a:solidFill>
                  <a:srgbClr val="FFFF00"/>
                </a:solidFill>
                <a:latin typeface="+mj-lt"/>
                <a:ea typeface="DFKai-SB" pitchFamily="65" charset="-120"/>
              </a:rPr>
              <a:t>Thus</a:t>
            </a:r>
            <a:r>
              <a:rPr lang="es-ES_tradnl" sz="4800" b="1" dirty="0" smtClean="0">
                <a:solidFill>
                  <a:srgbClr val="FFFF00"/>
                </a:solidFill>
                <a:latin typeface="+mj-lt"/>
                <a:ea typeface="DFKai-SB" pitchFamily="65" charset="-120"/>
              </a:rPr>
              <a:t> </a:t>
            </a:r>
            <a:r>
              <a:rPr lang="es-ES_tradnl" sz="4800" b="1" dirty="0" err="1">
                <a:solidFill>
                  <a:srgbClr val="FFFF00"/>
                </a:solidFill>
                <a:latin typeface="+mj-lt"/>
                <a:ea typeface="DFKai-SB" pitchFamily="65" charset="-120"/>
              </a:rPr>
              <a:t>Says</a:t>
            </a:r>
            <a:r>
              <a:rPr lang="es-ES_tradnl" sz="4800" b="1" dirty="0">
                <a:solidFill>
                  <a:srgbClr val="FFFF00"/>
                </a:solidFill>
                <a:latin typeface="+mj-lt"/>
                <a:ea typeface="DFKai-SB" pitchFamily="65" charset="-120"/>
              </a:rPr>
              <a:t> </a:t>
            </a:r>
            <a:r>
              <a:rPr lang="es-ES_tradnl" sz="4800" b="1" dirty="0" err="1">
                <a:solidFill>
                  <a:srgbClr val="FFFF00"/>
                </a:solidFill>
                <a:latin typeface="+mj-lt"/>
                <a:ea typeface="DFKai-SB" pitchFamily="65" charset="-120"/>
              </a:rPr>
              <a:t>the</a:t>
            </a:r>
            <a:r>
              <a:rPr lang="es-ES_tradnl" sz="4800" b="1" dirty="0">
                <a:solidFill>
                  <a:srgbClr val="FFFF00"/>
                </a:solidFill>
                <a:latin typeface="+mj-lt"/>
                <a:ea typeface="DFKai-SB" pitchFamily="65" charset="-120"/>
              </a:rPr>
              <a:t> LORD (YHWH</a:t>
            </a:r>
            <a:r>
              <a:rPr lang="es-ES_tradnl" sz="4800" b="1" dirty="0" smtClean="0">
                <a:solidFill>
                  <a:srgbClr val="FFFF00"/>
                </a:solidFill>
                <a:latin typeface="+mj-lt"/>
                <a:ea typeface="DFKai-SB" pitchFamily="65" charset="-120"/>
              </a:rPr>
              <a:t>)</a:t>
            </a:r>
            <a:r>
              <a:rPr lang="es-ES_tradnl" sz="3200" b="1" dirty="0" smtClean="0">
                <a:solidFill>
                  <a:srgbClr val="FFFF00"/>
                </a:solidFill>
                <a:latin typeface="+mj-lt"/>
                <a:ea typeface="DFKai-SB" pitchFamily="65" charset="-120"/>
              </a:rPr>
              <a:t>:</a:t>
            </a:r>
            <a:r>
              <a:rPr lang="en-US" sz="3200" b="1" dirty="0" smtClean="0">
                <a:solidFill>
                  <a:srgbClr val="FFFF00"/>
                </a:solidFill>
                <a:latin typeface="+mj-lt"/>
                <a:ea typeface="DFKai-SB" pitchFamily="65" charset="-120"/>
              </a:rPr>
              <a:t>“</a:t>
            </a:r>
            <a:r>
              <a:rPr lang="es-ES_tradnl" sz="4800" b="1" dirty="0" smtClean="0">
                <a:solidFill>
                  <a:srgbClr val="FFFF00"/>
                </a:solidFill>
                <a:latin typeface="+mj-lt"/>
                <a:ea typeface="DFKai-SB" pitchFamily="65" charset="-120"/>
              </a:rPr>
              <a:t>I </a:t>
            </a:r>
            <a:r>
              <a:rPr lang="es-ES_tradnl" sz="4800" b="1" dirty="0" err="1">
                <a:solidFill>
                  <a:srgbClr val="FFFF00"/>
                </a:solidFill>
                <a:latin typeface="+mj-lt"/>
                <a:ea typeface="DFKai-SB" pitchFamily="65" charset="-120"/>
              </a:rPr>
              <a:t>Will</a:t>
            </a:r>
            <a:r>
              <a:rPr lang="es-ES_tradnl" sz="4800" b="1" dirty="0">
                <a:solidFill>
                  <a:srgbClr val="FFFF00"/>
                </a:solidFill>
                <a:latin typeface="+mj-lt"/>
                <a:ea typeface="DFKai-SB" pitchFamily="65" charset="-120"/>
              </a:rPr>
              <a:t> </a:t>
            </a:r>
            <a:r>
              <a:rPr lang="en-US" sz="3200" b="1" dirty="0">
                <a:solidFill>
                  <a:srgbClr val="FFFF00"/>
                </a:solidFill>
                <a:latin typeface="+mj-lt"/>
                <a:ea typeface="DFKai-SB" pitchFamily="65" charset="-120"/>
              </a:rPr>
              <a:t>……”</a:t>
            </a:r>
          </a:p>
          <a:p>
            <a:r>
              <a:rPr lang="en-US" sz="3600" b="1" dirty="0" smtClean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                             </a:t>
            </a:r>
            <a:r>
              <a:rPr lang="en-US" sz="3600" b="1" dirty="0" smtClean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      </a:t>
            </a:r>
            <a:r>
              <a:rPr lang="en-US" sz="3300" b="1" dirty="0" smtClean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(</a:t>
            </a:r>
            <a:r>
              <a:rPr lang="en-US" sz="3600" b="1" dirty="0">
                <a:solidFill>
                  <a:srgbClr val="FFFF00"/>
                </a:solidFill>
                <a:latin typeface="+mj-lt"/>
              </a:rPr>
              <a:t>Amos </a:t>
            </a:r>
            <a:r>
              <a:rPr lang="en-US" sz="3600" b="1" dirty="0" smtClean="0">
                <a:solidFill>
                  <a:srgbClr val="FFFF00"/>
                </a:solidFill>
                <a:latin typeface="+mj-lt"/>
              </a:rPr>
              <a:t>Chapter </a:t>
            </a:r>
            <a:r>
              <a:rPr lang="en-US" sz="3600" b="1" dirty="0" smtClean="0">
                <a:solidFill>
                  <a:srgbClr val="FFFF00"/>
                </a:solidFill>
                <a:latin typeface="+mj-lt"/>
              </a:rPr>
              <a:t>1-3</a:t>
            </a:r>
            <a:r>
              <a:rPr lang="en-US" sz="3300" b="1" dirty="0" smtClean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)</a:t>
            </a:r>
            <a:endParaRPr lang="en-US" sz="1200" dirty="0">
              <a:solidFill>
                <a:srgbClr val="FFFF00"/>
              </a:solidFill>
              <a:latin typeface="+mj-lt"/>
              <a:cs typeface="Times New Roman" panose="02020603050405020304" pitchFamily="18" charset="0"/>
            </a:endParaRPr>
          </a:p>
          <a:p>
            <a:r>
              <a:rPr lang="en-US" sz="1200" b="1" dirty="0">
                <a:solidFill>
                  <a:srgbClr val="FFFF00"/>
                </a:solidFill>
              </a:rPr>
              <a:t> </a:t>
            </a:r>
            <a:endParaRPr lang="en-US" sz="1200" b="1" dirty="0">
              <a:solidFill>
                <a:schemeClr val="bg1"/>
              </a:solidFill>
            </a:endParaRPr>
          </a:p>
          <a:p>
            <a:pPr algn="ctr"/>
            <a:endParaRPr lang="en-US" sz="1200" b="1" dirty="0" smtClean="0">
              <a:solidFill>
                <a:schemeClr val="bg1"/>
              </a:solidFill>
            </a:endParaRPr>
          </a:p>
          <a:p>
            <a:pPr algn="ctr"/>
            <a:endParaRPr lang="en-US" sz="1200" b="1" dirty="0" smtClean="0">
              <a:solidFill>
                <a:schemeClr val="bg1"/>
              </a:solidFill>
            </a:endParaRPr>
          </a:p>
          <a:p>
            <a:pPr algn="ctr"/>
            <a:endParaRPr lang="en-US" sz="1200" b="1" dirty="0" smtClean="0">
              <a:solidFill>
                <a:schemeClr val="bg1"/>
              </a:solidFill>
            </a:endParaRPr>
          </a:p>
          <a:p>
            <a:pPr algn="ctr"/>
            <a:endParaRPr lang="en-US" sz="1200" b="1" dirty="0">
              <a:solidFill>
                <a:schemeClr val="bg1"/>
              </a:solidFill>
            </a:endParaRPr>
          </a:p>
          <a:p>
            <a:r>
              <a:rPr lang="zh-TW" altLang="en-US" sz="4000" b="1" dirty="0">
                <a:solidFill>
                  <a:schemeClr val="bg1"/>
                </a:solidFill>
              </a:rPr>
              <a:t>              </a:t>
            </a:r>
            <a:r>
              <a:rPr lang="zh-TW" altLang="en-US" sz="4000" b="1" dirty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金京來博士 </a:t>
            </a:r>
            <a:r>
              <a:rPr lang="en-US" sz="4000" b="1" dirty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  </a:t>
            </a:r>
            <a:r>
              <a:rPr lang="en-US" sz="4000" b="1" dirty="0" err="1">
                <a:solidFill>
                  <a:schemeClr val="bg1"/>
                </a:solidFill>
              </a:rPr>
              <a:t>Kyungrae</a:t>
            </a:r>
            <a:r>
              <a:rPr lang="en-US" sz="4000" b="1" dirty="0">
                <a:solidFill>
                  <a:schemeClr val="bg1"/>
                </a:solidFill>
              </a:rPr>
              <a:t> Kim, Ph.D.</a:t>
            </a:r>
            <a:endParaRPr lang="en-US" sz="1050" b="1" dirty="0">
              <a:solidFill>
                <a:schemeClr val="bg1"/>
              </a:solidFill>
            </a:endParaRPr>
          </a:p>
          <a:p>
            <a:pPr algn="ctr"/>
            <a:endParaRPr lang="en-US" sz="1050" b="1" dirty="0">
              <a:solidFill>
                <a:schemeClr val="bg1"/>
              </a:solidFill>
            </a:endParaRPr>
          </a:p>
          <a:p>
            <a:pPr algn="ctr"/>
            <a:endParaRPr lang="en-US" sz="1050" b="1" dirty="0" smtClean="0">
              <a:solidFill>
                <a:schemeClr val="bg1"/>
              </a:solidFill>
            </a:endParaRPr>
          </a:p>
          <a:p>
            <a:pPr algn="ctr"/>
            <a:endParaRPr lang="en-US" sz="1050" b="1" dirty="0" smtClean="0">
              <a:solidFill>
                <a:schemeClr val="bg1"/>
              </a:solidFill>
            </a:endParaRPr>
          </a:p>
          <a:p>
            <a:pPr algn="ctr"/>
            <a:endParaRPr lang="en-US" sz="1050" b="1" dirty="0">
              <a:solidFill>
                <a:schemeClr val="bg1"/>
              </a:solidFill>
            </a:endParaRPr>
          </a:p>
          <a:p>
            <a:pPr algn="ctr"/>
            <a:endParaRPr lang="en-US" sz="1050" b="1" dirty="0">
              <a:solidFill>
                <a:schemeClr val="bg1"/>
              </a:solidFill>
            </a:endParaRPr>
          </a:p>
          <a:p>
            <a:pPr algn="ctr"/>
            <a:endParaRPr lang="en-US" sz="105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19014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" y="33867"/>
            <a:ext cx="12188824" cy="6771084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endParaRPr lang="en-US" altLang="zh-TW" sz="900" b="1" baseline="30000" dirty="0">
              <a:solidFill>
                <a:schemeClr val="bg1"/>
              </a:solidFill>
              <a:latin typeface="+mn-ea"/>
              <a:ea typeface="DFKai-SB" pitchFamily="65" charset="-120"/>
            </a:endParaRPr>
          </a:p>
          <a:p>
            <a:r>
              <a:rPr lang="zh-TW" altLang="en-US" sz="900" b="1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           </a:t>
            </a:r>
            <a:r>
              <a:rPr lang="zh-TW" altLang="en-US" sz="3600" b="1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        </a:t>
            </a:r>
            <a:r>
              <a:rPr lang="zh-TW" altLang="en-US" sz="3800" b="1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耶</a:t>
            </a:r>
            <a:r>
              <a:rPr lang="zh-TW" altLang="en-US" sz="3800" b="1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和華如此</a:t>
            </a:r>
            <a:r>
              <a:rPr lang="zh-TW" altLang="en-US" sz="3800" b="1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說 </a:t>
            </a:r>
            <a:r>
              <a:rPr lang="en-US" altLang="zh-TW" sz="3800" b="1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…… </a:t>
            </a:r>
            <a:r>
              <a:rPr lang="zh-TW" altLang="en-US" sz="3800" b="1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我必</a:t>
            </a:r>
            <a:endParaRPr lang="en-US" altLang="ko-KR" sz="3800" b="1" dirty="0" smtClean="0">
              <a:solidFill>
                <a:srgbClr val="FFFF00"/>
              </a:solidFill>
              <a:latin typeface="DFKai-SB" pitchFamily="65" charset="-120"/>
              <a:ea typeface="DFKai-SB" pitchFamily="65" charset="-120"/>
            </a:endParaRPr>
          </a:p>
          <a:p>
            <a:endParaRPr lang="en-US" altLang="ko-KR" sz="800" b="1" dirty="0" smtClean="0">
              <a:solidFill>
                <a:schemeClr val="bg1"/>
              </a:solidFill>
              <a:latin typeface="+mn-ea"/>
            </a:endParaRPr>
          </a:p>
          <a:p>
            <a:endParaRPr lang="en-US" altLang="ko-KR" sz="800" b="1" dirty="0" smtClean="0">
              <a:solidFill>
                <a:schemeClr val="bg1"/>
              </a:solidFill>
              <a:latin typeface="+mn-ea"/>
            </a:endParaRPr>
          </a:p>
          <a:p>
            <a:r>
              <a:rPr lang="en-US" sz="2800" b="1" dirty="0" smtClean="0">
                <a:solidFill>
                  <a:srgbClr val="FF0000"/>
                </a:solidFill>
              </a:rPr>
              <a:t>Amos 1:3   </a:t>
            </a:r>
            <a:r>
              <a:rPr lang="zh-TW" altLang="en-US" sz="2800" b="1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耶</a:t>
            </a:r>
            <a:r>
              <a:rPr lang="zh-TW" altLang="en-US" sz="2800" b="1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和華如此說</a:t>
            </a:r>
            <a:r>
              <a:rPr lang="zh-TW" altLang="en-US" sz="2800" dirty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：大馬色三番四次的犯罪</a:t>
            </a:r>
            <a:r>
              <a:rPr lang="zh-TW" altLang="en-US" sz="2800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，</a:t>
            </a:r>
            <a:endParaRPr lang="en-US" altLang="zh-TW" sz="2800" dirty="0" smtClean="0">
              <a:solidFill>
                <a:schemeClr val="bg1"/>
              </a:solidFill>
              <a:latin typeface="DFKai-SB" pitchFamily="65" charset="-120"/>
              <a:ea typeface="DFKai-SB" pitchFamily="65" charset="-120"/>
            </a:endParaRPr>
          </a:p>
          <a:p>
            <a:r>
              <a:rPr lang="zh-TW" altLang="en-US" sz="2800" b="1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   </a:t>
            </a:r>
            <a:r>
              <a:rPr lang="zh-TW" altLang="en-US" sz="2800" b="1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我</a:t>
            </a:r>
            <a:r>
              <a:rPr lang="zh-TW" altLang="en-US" sz="2800" b="1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必</a:t>
            </a:r>
            <a:r>
              <a:rPr lang="zh-TW" altLang="en-US" sz="2800" dirty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不免去他的刑罰；因為他以打糧食的鐵器打過基列。</a:t>
            </a:r>
            <a:endParaRPr lang="en-US" sz="2800" dirty="0">
              <a:solidFill>
                <a:schemeClr val="bg1"/>
              </a:solidFill>
              <a:latin typeface="DFKai-SB" pitchFamily="65" charset="-120"/>
              <a:ea typeface="DFKai-SB" pitchFamily="65" charset="-120"/>
            </a:endParaRPr>
          </a:p>
          <a:p>
            <a:r>
              <a:rPr lang="en-US" sz="1800" b="1" dirty="0" smtClean="0">
                <a:solidFill>
                  <a:schemeClr val="bg1"/>
                </a:solidFill>
              </a:rPr>
              <a:t>…….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he-IL" sz="2800" dirty="0">
                <a:solidFill>
                  <a:schemeClr val="bg1"/>
                </a:solidFill>
              </a:rPr>
              <a:t>‎</a:t>
            </a:r>
            <a:r>
              <a:rPr lang="he-IL" sz="3000" dirty="0">
                <a:solidFill>
                  <a:srgbClr val="FFFF00"/>
                </a:solidFill>
              </a:rPr>
              <a:t>כֹּ֚ה אָמַ֣ר יְהוָ֔ה </a:t>
            </a:r>
            <a:r>
              <a:rPr lang="he-IL" sz="3000" dirty="0">
                <a:solidFill>
                  <a:schemeClr val="bg1"/>
                </a:solidFill>
              </a:rPr>
              <a:t>עַל־שְׁלֹשָׁה֙ פִּשְׁעֵ֣י דַמֶּ֔שֶׂק וְעַל־אַרְבָּעָ֖ה לֹ֣א </a:t>
            </a:r>
            <a:r>
              <a:rPr lang="he-IL" sz="3000" dirty="0">
                <a:solidFill>
                  <a:srgbClr val="FFFF00"/>
                </a:solidFill>
              </a:rPr>
              <a:t>אֲ</a:t>
            </a:r>
            <a:r>
              <a:rPr lang="he-IL" sz="3000" dirty="0">
                <a:solidFill>
                  <a:schemeClr val="bg1"/>
                </a:solidFill>
              </a:rPr>
              <a:t>שִׁיבֶ֑נּוּ </a:t>
            </a:r>
            <a:endParaRPr lang="en-US" sz="3000" dirty="0">
              <a:solidFill>
                <a:schemeClr val="bg1"/>
              </a:solidFill>
            </a:endParaRPr>
          </a:p>
          <a:p>
            <a:r>
              <a:rPr lang="en-US" sz="2800" baseline="30000" dirty="0">
                <a:solidFill>
                  <a:schemeClr val="bg1"/>
                </a:solidFill>
              </a:rPr>
              <a:t>ESV </a:t>
            </a:r>
            <a:r>
              <a:rPr lang="en-US" sz="2800" b="1" dirty="0">
                <a:solidFill>
                  <a:srgbClr val="FFFF00"/>
                </a:solidFill>
              </a:rPr>
              <a:t>Thus says the LORD</a:t>
            </a:r>
            <a:r>
              <a:rPr lang="en-US" sz="2800" dirty="0">
                <a:solidFill>
                  <a:schemeClr val="bg1"/>
                </a:solidFill>
              </a:rPr>
              <a:t>: "For three transgressions of Damascus, and for four, </a:t>
            </a:r>
            <a:r>
              <a:rPr lang="en-US" sz="2800" b="1" dirty="0">
                <a:solidFill>
                  <a:srgbClr val="FFFF00"/>
                </a:solidFill>
              </a:rPr>
              <a:t>I will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>
                <a:solidFill>
                  <a:schemeClr val="bg1"/>
                </a:solidFill>
              </a:rPr>
              <a:t>not revoke the punishment, </a:t>
            </a:r>
            <a:r>
              <a:rPr lang="en-US" sz="2000" dirty="0" smtClean="0">
                <a:solidFill>
                  <a:schemeClr val="bg1"/>
                </a:solidFill>
              </a:rPr>
              <a:t>………</a:t>
            </a:r>
            <a:endParaRPr lang="en-US" sz="2000" dirty="0">
              <a:solidFill>
                <a:schemeClr val="bg1"/>
              </a:solidFill>
            </a:endParaRPr>
          </a:p>
          <a:p>
            <a:r>
              <a:rPr lang="en-US" altLang="ko-KR" sz="2000" dirty="0" smtClean="0">
                <a:solidFill>
                  <a:srgbClr val="FF0000"/>
                </a:solidFill>
              </a:rPr>
              <a:t>………………………………………………………………………..</a:t>
            </a:r>
            <a:endParaRPr lang="en-US" altLang="ko-KR" sz="800" dirty="0" smtClean="0">
              <a:solidFill>
                <a:srgbClr val="FF0000"/>
              </a:solidFill>
            </a:endParaRPr>
          </a:p>
          <a:p>
            <a:endParaRPr lang="en-US" altLang="ko-KR" sz="800" dirty="0" smtClean="0">
              <a:solidFill>
                <a:srgbClr val="FF0000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        *</a:t>
            </a:r>
            <a:r>
              <a:rPr lang="en-US" sz="2400" dirty="0">
                <a:solidFill>
                  <a:schemeClr val="bg1"/>
                </a:solidFill>
              </a:rPr>
              <a:t>The phrase </a:t>
            </a:r>
            <a:r>
              <a:rPr lang="en-US" sz="2400" dirty="0">
                <a:solidFill>
                  <a:srgbClr val="FFFF00"/>
                </a:solidFill>
              </a:rPr>
              <a:t>‘</a:t>
            </a:r>
            <a:r>
              <a:rPr lang="en-US" sz="2400" b="1" dirty="0">
                <a:solidFill>
                  <a:srgbClr val="FFFF00"/>
                </a:solidFill>
              </a:rPr>
              <a:t>Thus says YHWH</a:t>
            </a:r>
            <a:r>
              <a:rPr lang="en-US" sz="2400" dirty="0">
                <a:solidFill>
                  <a:srgbClr val="FFFF00"/>
                </a:solidFill>
              </a:rPr>
              <a:t>’ (</a:t>
            </a:r>
            <a:r>
              <a:rPr lang="he-IL" sz="2400" dirty="0">
                <a:solidFill>
                  <a:srgbClr val="FFFF00"/>
                </a:solidFill>
              </a:rPr>
              <a:t>כֹּ֚ה אָמַ֣ר יְהוָ֔ה</a:t>
            </a:r>
            <a:r>
              <a:rPr lang="en-US" sz="2400" dirty="0">
                <a:solidFill>
                  <a:srgbClr val="FFFF00"/>
                </a:solidFill>
              </a:rPr>
              <a:t>)</a:t>
            </a:r>
            <a:r>
              <a:rPr lang="en-US" sz="2400" dirty="0">
                <a:solidFill>
                  <a:schemeClr val="bg1"/>
                </a:solidFill>
              </a:rPr>
              <a:t> is very common in prophetical books of the OT: </a:t>
            </a:r>
            <a:r>
              <a:rPr lang="en-US" sz="2400" b="1" dirty="0">
                <a:solidFill>
                  <a:srgbClr val="FFFF00"/>
                </a:solidFill>
              </a:rPr>
              <a:t>14 times</a:t>
            </a:r>
            <a:r>
              <a:rPr lang="en-US" sz="2400" dirty="0">
                <a:solidFill>
                  <a:srgbClr val="FFFF00"/>
                </a:solidFill>
              </a:rPr>
              <a:t> in </a:t>
            </a:r>
            <a:r>
              <a:rPr lang="en-US" sz="2400" b="1" dirty="0">
                <a:solidFill>
                  <a:srgbClr val="FFFF00"/>
                </a:solidFill>
              </a:rPr>
              <a:t>Amos</a:t>
            </a:r>
            <a:r>
              <a:rPr lang="en-US" sz="2400" dirty="0">
                <a:solidFill>
                  <a:schemeClr val="bg1"/>
                </a:solidFill>
              </a:rPr>
              <a:t> (1:3, 6, 9, 11, 13; 2:1, 4, 6; 3:11, 12; 5:3, 4, 16; 7:17). It occurs approximately </a:t>
            </a:r>
            <a:r>
              <a:rPr lang="en-US" sz="2400" b="1" dirty="0">
                <a:solidFill>
                  <a:srgbClr val="FFFF00"/>
                </a:solidFill>
              </a:rPr>
              <a:t>148 times</a:t>
            </a:r>
            <a:r>
              <a:rPr lang="en-US" sz="2400" dirty="0">
                <a:solidFill>
                  <a:srgbClr val="FFFF00"/>
                </a:solidFill>
              </a:rPr>
              <a:t> in </a:t>
            </a:r>
            <a:r>
              <a:rPr lang="en-US" sz="2400" b="1" dirty="0" smtClean="0">
                <a:solidFill>
                  <a:srgbClr val="FFFF00"/>
                </a:solidFill>
              </a:rPr>
              <a:t>Jeremiah</a:t>
            </a:r>
            <a:r>
              <a:rPr lang="en-US" sz="2400" dirty="0" smtClean="0">
                <a:solidFill>
                  <a:srgbClr val="FFFF00"/>
                </a:solidFill>
              </a:rPr>
              <a:t>, </a:t>
            </a:r>
            <a:r>
              <a:rPr lang="en-US" sz="2400" b="1" dirty="0">
                <a:solidFill>
                  <a:srgbClr val="FFFF00"/>
                </a:solidFill>
              </a:rPr>
              <a:t>126 times</a:t>
            </a:r>
            <a:r>
              <a:rPr lang="en-US" sz="2400" dirty="0">
                <a:solidFill>
                  <a:srgbClr val="FFFF00"/>
                </a:solidFill>
              </a:rPr>
              <a:t> in </a:t>
            </a:r>
            <a:r>
              <a:rPr lang="en-US" sz="2400" b="1" dirty="0" smtClean="0">
                <a:solidFill>
                  <a:srgbClr val="FFFF00"/>
                </a:solidFill>
              </a:rPr>
              <a:t>Ezekiel</a:t>
            </a:r>
            <a:r>
              <a:rPr lang="en-US" sz="2400" dirty="0" smtClean="0">
                <a:solidFill>
                  <a:srgbClr val="FFFF00"/>
                </a:solidFill>
              </a:rPr>
              <a:t>, </a:t>
            </a:r>
            <a:r>
              <a:rPr lang="en-US" sz="2400" b="1" dirty="0">
                <a:solidFill>
                  <a:srgbClr val="FFFF00"/>
                </a:solidFill>
              </a:rPr>
              <a:t>35 times</a:t>
            </a:r>
            <a:r>
              <a:rPr lang="en-US" sz="2400" dirty="0">
                <a:solidFill>
                  <a:srgbClr val="FFFF00"/>
                </a:solidFill>
              </a:rPr>
              <a:t> in </a:t>
            </a:r>
            <a:r>
              <a:rPr lang="en-US" sz="2400" b="1" dirty="0" smtClean="0">
                <a:solidFill>
                  <a:srgbClr val="FFFF00"/>
                </a:solidFill>
              </a:rPr>
              <a:t>Isaiah</a:t>
            </a:r>
            <a:r>
              <a:rPr lang="en-US" sz="2400" dirty="0" smtClean="0">
                <a:solidFill>
                  <a:srgbClr val="FFFF00"/>
                </a:solidFill>
              </a:rPr>
              <a:t>, </a:t>
            </a:r>
            <a:r>
              <a:rPr lang="en-US" sz="2400" b="1" dirty="0">
                <a:solidFill>
                  <a:srgbClr val="FFFF00"/>
                </a:solidFill>
              </a:rPr>
              <a:t>33 times</a:t>
            </a:r>
            <a:r>
              <a:rPr lang="en-US" sz="2400" dirty="0">
                <a:solidFill>
                  <a:srgbClr val="FFFF00"/>
                </a:solidFill>
              </a:rPr>
              <a:t> in </a:t>
            </a:r>
            <a:r>
              <a:rPr lang="en-US" sz="2400" b="1" dirty="0">
                <a:solidFill>
                  <a:srgbClr val="FFFF00"/>
                </a:solidFill>
              </a:rPr>
              <a:t>1 &amp; 2 </a:t>
            </a:r>
            <a:r>
              <a:rPr lang="en-US" sz="2400" b="1" dirty="0" smtClean="0">
                <a:solidFill>
                  <a:srgbClr val="FFFF00"/>
                </a:solidFill>
              </a:rPr>
              <a:t>Kings</a:t>
            </a:r>
            <a:r>
              <a:rPr lang="en-US" sz="2400" dirty="0" smtClean="0">
                <a:solidFill>
                  <a:srgbClr val="FFFF00"/>
                </a:solidFill>
              </a:rPr>
              <a:t>, </a:t>
            </a:r>
            <a:r>
              <a:rPr lang="en-US" sz="2400" b="1" dirty="0">
                <a:solidFill>
                  <a:srgbClr val="FFFF00"/>
                </a:solidFill>
              </a:rPr>
              <a:t>21 times</a:t>
            </a:r>
            <a:r>
              <a:rPr lang="en-US" sz="2400" dirty="0">
                <a:solidFill>
                  <a:srgbClr val="FFFF00"/>
                </a:solidFill>
              </a:rPr>
              <a:t> in </a:t>
            </a:r>
            <a:r>
              <a:rPr lang="en-US" sz="2400" b="1" dirty="0" smtClean="0">
                <a:solidFill>
                  <a:srgbClr val="FFFF00"/>
                </a:solidFill>
              </a:rPr>
              <a:t>Zechariah</a:t>
            </a:r>
            <a:r>
              <a:rPr lang="en-US" sz="2400" dirty="0" smtClean="0">
                <a:solidFill>
                  <a:srgbClr val="FFFF00"/>
                </a:solidFill>
              </a:rPr>
              <a:t>, </a:t>
            </a:r>
            <a:r>
              <a:rPr lang="en-US" sz="2400" b="1" dirty="0">
                <a:solidFill>
                  <a:srgbClr val="FFFF00"/>
                </a:solidFill>
              </a:rPr>
              <a:t>10 times</a:t>
            </a:r>
            <a:r>
              <a:rPr lang="en-US" sz="2400" dirty="0">
                <a:solidFill>
                  <a:srgbClr val="FFFF00"/>
                </a:solidFill>
              </a:rPr>
              <a:t> in </a:t>
            </a:r>
            <a:r>
              <a:rPr lang="en-US" sz="2400" b="1" dirty="0" smtClean="0">
                <a:solidFill>
                  <a:srgbClr val="FFFF00"/>
                </a:solidFill>
              </a:rPr>
              <a:t>Exodus</a:t>
            </a:r>
            <a:r>
              <a:rPr lang="en-US" sz="2400" dirty="0" smtClean="0">
                <a:solidFill>
                  <a:schemeClr val="bg1"/>
                </a:solidFill>
              </a:rPr>
              <a:t>, </a:t>
            </a:r>
            <a:r>
              <a:rPr lang="en-US" sz="2400" dirty="0">
                <a:solidFill>
                  <a:schemeClr val="bg1"/>
                </a:solidFill>
              </a:rPr>
              <a:t>and more.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        *</a:t>
            </a:r>
            <a:r>
              <a:rPr lang="en-US" sz="2400" dirty="0">
                <a:solidFill>
                  <a:schemeClr val="bg1"/>
                </a:solidFill>
              </a:rPr>
              <a:t>After this phrase, in the book of Amos, </a:t>
            </a:r>
            <a:r>
              <a:rPr lang="en-US" sz="2400" b="1" dirty="0">
                <a:solidFill>
                  <a:srgbClr val="FFFF00"/>
                </a:solidFill>
              </a:rPr>
              <a:t>YHWH’s ‘I will …..’ (</a:t>
            </a:r>
            <a:r>
              <a:rPr lang="zh-TW" altLang="en-US" sz="2400" b="1" dirty="0">
                <a:solidFill>
                  <a:srgbClr val="FFFF00"/>
                </a:solidFill>
              </a:rPr>
              <a:t>我必</a:t>
            </a:r>
            <a:r>
              <a:rPr lang="en-US" sz="2400" b="1" dirty="0">
                <a:solidFill>
                  <a:srgbClr val="FFFF00"/>
                </a:solidFill>
              </a:rPr>
              <a:t> or </a:t>
            </a:r>
            <a:r>
              <a:rPr lang="zh-TW" altLang="en-US" sz="2400" b="1" dirty="0">
                <a:solidFill>
                  <a:srgbClr val="FFFF00"/>
                </a:solidFill>
              </a:rPr>
              <a:t>我要</a:t>
            </a:r>
            <a:r>
              <a:rPr lang="en-US" sz="2400" b="1" dirty="0">
                <a:solidFill>
                  <a:srgbClr val="FFFF00"/>
                </a:solidFill>
              </a:rPr>
              <a:t>) </a:t>
            </a:r>
            <a:r>
              <a:rPr lang="en-US" sz="2400" dirty="0">
                <a:solidFill>
                  <a:schemeClr val="bg1"/>
                </a:solidFill>
              </a:rPr>
              <a:t>frequently follows, using the first person pronoun (see </a:t>
            </a:r>
            <a:r>
              <a:rPr lang="en-US" sz="2400" b="1" dirty="0">
                <a:solidFill>
                  <a:schemeClr val="bg1"/>
                </a:solidFill>
              </a:rPr>
              <a:t>Amos</a:t>
            </a:r>
            <a:r>
              <a:rPr lang="en-US" sz="2400" dirty="0">
                <a:solidFill>
                  <a:schemeClr val="bg1"/>
                </a:solidFill>
              </a:rPr>
              <a:t> 1:3, 4, 5, 6, 7, 8, 9, 10, 11 …….). </a:t>
            </a:r>
            <a:endParaRPr lang="en-US" sz="2400" dirty="0" smtClean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       *</a:t>
            </a:r>
            <a:r>
              <a:rPr lang="en-US" sz="2400" dirty="0" smtClean="0">
                <a:solidFill>
                  <a:srgbClr val="FFFF00"/>
                </a:solidFill>
              </a:rPr>
              <a:t>Prophecies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>
                <a:solidFill>
                  <a:schemeClr val="bg1"/>
                </a:solidFill>
              </a:rPr>
              <a:t>are usually communicated to people by </a:t>
            </a:r>
            <a:r>
              <a:rPr lang="en-US" sz="2400" dirty="0">
                <a:solidFill>
                  <a:srgbClr val="FFFF00"/>
                </a:solidFill>
              </a:rPr>
              <a:t>prophets</a:t>
            </a:r>
            <a:r>
              <a:rPr lang="en-US" sz="2400" dirty="0">
                <a:solidFill>
                  <a:schemeClr val="bg1"/>
                </a:solidFill>
              </a:rPr>
              <a:t>, but they are </a:t>
            </a:r>
            <a:r>
              <a:rPr lang="en-US" sz="2400" dirty="0">
                <a:solidFill>
                  <a:srgbClr val="FFFF00"/>
                </a:solidFill>
              </a:rPr>
              <a:t>the word of God</a:t>
            </a:r>
            <a:r>
              <a:rPr lang="en-US" sz="2400" dirty="0">
                <a:solidFill>
                  <a:schemeClr val="bg1"/>
                </a:solidFill>
              </a:rPr>
              <a:t>. 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endParaRPr lang="en-US" sz="1200" dirty="0" smtClean="0">
              <a:solidFill>
                <a:schemeClr val="bg1"/>
              </a:solidFill>
            </a:endParaRPr>
          </a:p>
          <a:p>
            <a:endParaRPr lang="en-US" sz="1200" dirty="0">
              <a:solidFill>
                <a:schemeClr val="bg1"/>
              </a:solidFill>
            </a:endParaRPr>
          </a:p>
          <a:p>
            <a:endParaRPr lang="en-US" sz="1200" dirty="0">
              <a:solidFill>
                <a:schemeClr val="bg1"/>
              </a:solidFill>
            </a:endParaRPr>
          </a:p>
          <a:p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91860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"/>
          <p:cNvSpPr>
            <a:spLocks noChangeArrowheads="1"/>
          </p:cNvSpPr>
          <p:nvPr/>
        </p:nvSpPr>
        <p:spPr bwMode="auto">
          <a:xfrm>
            <a:off x="484188" y="2971800"/>
            <a:ext cx="11233150" cy="3341688"/>
          </a:xfrm>
          <a:prstGeom prst="rect">
            <a:avLst/>
          </a:prstGeom>
          <a:solidFill>
            <a:srgbClr val="0020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821" tIns="54411" rIns="108821" bIns="54411">
            <a:spAutoFit/>
          </a:bodyPr>
          <a:lstStyle/>
          <a:p>
            <a:pPr rtl="1"/>
            <a:r>
              <a:rPr lang="en-US" sz="4800" b="1">
                <a:solidFill>
                  <a:schemeClr val="bg1"/>
                </a:solidFill>
              </a:rPr>
              <a:t> </a:t>
            </a:r>
            <a:r>
              <a:rPr lang="en-US" sz="4800">
                <a:solidFill>
                  <a:schemeClr val="bg1"/>
                </a:solidFill>
              </a:rPr>
              <a:t>‎  </a:t>
            </a:r>
            <a:r>
              <a:rPr lang="he-IL" sz="5400" b="1">
                <a:solidFill>
                  <a:schemeClr val="bg1"/>
                </a:solidFill>
              </a:rPr>
              <a:t>יְבָרֶכְךָ יְהוָה וְיִשְׁמְרֶךָ׃</a:t>
            </a:r>
            <a:r>
              <a:rPr lang="en-US" sz="5400" b="1">
                <a:solidFill>
                  <a:schemeClr val="bg1"/>
                </a:solidFill>
              </a:rPr>
              <a:t>    </a:t>
            </a:r>
            <a:r>
              <a:rPr lang="he-IL" sz="5400" b="1">
                <a:solidFill>
                  <a:schemeClr val="bg1"/>
                </a:solidFill>
              </a:rPr>
              <a:t> </a:t>
            </a:r>
            <a:r>
              <a:rPr lang="en-US" sz="3600" b="1">
                <a:solidFill>
                  <a:srgbClr val="FFFF00"/>
                </a:solidFill>
              </a:rPr>
              <a:t>Numbers 6:24-26</a:t>
            </a:r>
            <a:r>
              <a:rPr lang="el-GR" sz="3600" b="1">
                <a:solidFill>
                  <a:srgbClr val="FFFF00"/>
                </a:solidFill>
              </a:rPr>
              <a:t> </a:t>
            </a:r>
            <a:endParaRPr lang="en-US" sz="3600" b="1">
              <a:solidFill>
                <a:srgbClr val="FFFF00"/>
              </a:solidFill>
            </a:endParaRPr>
          </a:p>
          <a:p>
            <a:pPr rtl="1"/>
            <a:r>
              <a:rPr lang="he-IL" sz="5400" b="1">
                <a:solidFill>
                  <a:schemeClr val="bg1"/>
                </a:solidFill>
              </a:rPr>
              <a:t>יָאֵר יְהוָה פָּנָיו אֵלֶיךָ וִיחֻנֶּךָּ׃</a:t>
            </a:r>
            <a:r>
              <a:rPr lang="en-US" sz="5400" b="1">
                <a:solidFill>
                  <a:schemeClr val="bg1"/>
                </a:solidFill>
              </a:rPr>
              <a:t>                  </a:t>
            </a:r>
          </a:p>
          <a:p>
            <a:pPr rtl="1"/>
            <a:r>
              <a:rPr lang="en-US" sz="5400" b="1">
                <a:solidFill>
                  <a:schemeClr val="bg1"/>
                </a:solidFill>
              </a:rPr>
              <a:t>‎</a:t>
            </a:r>
            <a:r>
              <a:rPr lang="he-IL" sz="5400" b="1">
                <a:solidFill>
                  <a:schemeClr val="bg1"/>
                </a:solidFill>
              </a:rPr>
              <a:t>יִשָּׂא יְהוָה פָּנָיו אֵלֶיךָ וְיָשֵׂם לְךָ שָׁלוֹם׃</a:t>
            </a:r>
            <a:r>
              <a:rPr lang="en-US" sz="5400" b="1">
                <a:solidFill>
                  <a:schemeClr val="bg1"/>
                </a:solidFill>
              </a:rPr>
              <a:t>     </a:t>
            </a:r>
            <a:r>
              <a:rPr lang="he-IL" sz="5400" b="1">
                <a:solidFill>
                  <a:schemeClr val="bg1"/>
                </a:solidFill>
              </a:rPr>
              <a:t> </a:t>
            </a:r>
            <a:endParaRPr lang="en-US" sz="5400" b="1">
              <a:solidFill>
                <a:schemeClr val="bg1"/>
              </a:solidFill>
            </a:endParaRPr>
          </a:p>
          <a:p>
            <a:pPr algn="ctr" rtl="1"/>
            <a:endParaRPr lang="en-US" altLang="ko-KR" sz="1600"/>
          </a:p>
          <a:p>
            <a:pPr algn="ctr" rtl="1"/>
            <a:endParaRPr lang="en-US" altLang="ko-KR" sz="1600"/>
          </a:p>
          <a:p>
            <a:pPr algn="ctr" rtl="1"/>
            <a:endParaRPr lang="en-US" altLang="ko-KR" sz="1600"/>
          </a:p>
        </p:txBody>
      </p:sp>
      <p:sp>
        <p:nvSpPr>
          <p:cNvPr id="23555" name="Rectangle 2"/>
          <p:cNvSpPr>
            <a:spLocks noChangeArrowheads="1"/>
          </p:cNvSpPr>
          <p:nvPr/>
        </p:nvSpPr>
        <p:spPr bwMode="auto">
          <a:xfrm>
            <a:off x="1522413" y="141288"/>
            <a:ext cx="8077200" cy="2462212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3600" b="1" dirty="0">
                <a:latin typeface="SimSun" pitchFamily="2" charset="-122"/>
              </a:rPr>
              <a:t>      民數記</a:t>
            </a:r>
            <a:r>
              <a:rPr lang="ko-KR" altLang="en-US" sz="3600" b="1" dirty="0">
                <a:latin typeface="PMingLiU" pitchFamily="18" charset="-120"/>
              </a:rPr>
              <a:t> </a:t>
            </a:r>
            <a:r>
              <a:rPr lang="en-US" sz="3600" b="1" dirty="0"/>
              <a:t>6:24-26</a:t>
            </a:r>
          </a:p>
          <a:p>
            <a:r>
              <a:rPr lang="zh-TW" altLang="en-US" sz="3400" b="1" dirty="0">
                <a:solidFill>
                  <a:srgbClr val="FF0000"/>
                </a:solidFill>
                <a:latin typeface="SimSun" pitchFamily="2" charset="-122"/>
                <a:ea typeface="SimSun" pitchFamily="2" charset="-122"/>
              </a:rPr>
              <a:t>  願耶和華賜福給你</a:t>
            </a:r>
            <a:r>
              <a:rPr lang="en-US" altLang="zh-TW" sz="3400" b="1" dirty="0">
                <a:solidFill>
                  <a:srgbClr val="FF0000"/>
                </a:solidFill>
                <a:latin typeface="SimSun" pitchFamily="2" charset="-122"/>
                <a:ea typeface="SimSun" pitchFamily="2" charset="-122"/>
              </a:rPr>
              <a:t>,</a:t>
            </a:r>
            <a:r>
              <a:rPr lang="zh-TW" altLang="en-US" sz="3400" b="1" dirty="0">
                <a:solidFill>
                  <a:srgbClr val="FF0000"/>
                </a:solidFill>
                <a:latin typeface="SimSun" pitchFamily="2" charset="-122"/>
                <a:ea typeface="SimSun" pitchFamily="2" charset="-122"/>
              </a:rPr>
              <a:t>保護你</a:t>
            </a:r>
            <a:r>
              <a:rPr lang="en-US" altLang="zh-TW" sz="3400" b="1" dirty="0">
                <a:solidFill>
                  <a:srgbClr val="FF0000"/>
                </a:solidFill>
                <a:latin typeface="SimSun" pitchFamily="2" charset="-122"/>
                <a:ea typeface="SimSun" pitchFamily="2" charset="-122"/>
              </a:rPr>
              <a:t>.  </a:t>
            </a:r>
          </a:p>
          <a:p>
            <a:endParaRPr lang="en-US" altLang="zh-TW" sz="800" b="1" dirty="0">
              <a:solidFill>
                <a:srgbClr val="FF0000"/>
              </a:solidFill>
              <a:latin typeface="SimSun" pitchFamily="2" charset="-122"/>
              <a:ea typeface="SimSun" pitchFamily="2" charset="-122"/>
            </a:endParaRPr>
          </a:p>
          <a:p>
            <a:r>
              <a:rPr lang="zh-TW" altLang="en-US" sz="3400" b="1" dirty="0">
                <a:solidFill>
                  <a:srgbClr val="FF0000"/>
                </a:solidFill>
                <a:latin typeface="SimSun" pitchFamily="2" charset="-122"/>
                <a:ea typeface="SimSun" pitchFamily="2" charset="-122"/>
              </a:rPr>
              <a:t>  願耶和華使他的臉光照你</a:t>
            </a:r>
            <a:r>
              <a:rPr lang="en-US" altLang="zh-TW" sz="3400" b="1" dirty="0">
                <a:solidFill>
                  <a:srgbClr val="FF0000"/>
                </a:solidFill>
                <a:latin typeface="SimSun" pitchFamily="2" charset="-122"/>
                <a:ea typeface="SimSun" pitchFamily="2" charset="-122"/>
              </a:rPr>
              <a:t>,</a:t>
            </a:r>
            <a:r>
              <a:rPr lang="zh-TW" altLang="en-US" sz="3400" b="1" dirty="0">
                <a:solidFill>
                  <a:srgbClr val="FF0000"/>
                </a:solidFill>
                <a:latin typeface="SimSun" pitchFamily="2" charset="-122"/>
                <a:ea typeface="SimSun" pitchFamily="2" charset="-122"/>
              </a:rPr>
              <a:t>賜恩給你</a:t>
            </a:r>
            <a:r>
              <a:rPr lang="en-US" altLang="zh-CN" sz="3400" b="1" dirty="0">
                <a:solidFill>
                  <a:srgbClr val="FF0000"/>
                </a:solidFill>
                <a:latin typeface="SimSun" pitchFamily="2" charset="-122"/>
              </a:rPr>
              <a:t>.</a:t>
            </a:r>
          </a:p>
          <a:p>
            <a:r>
              <a:rPr lang="en-US" altLang="zh-CN" sz="800" b="1" dirty="0">
                <a:solidFill>
                  <a:srgbClr val="FF0000"/>
                </a:solidFill>
                <a:latin typeface="SimSun" pitchFamily="2" charset="-122"/>
              </a:rPr>
              <a:t> </a:t>
            </a:r>
          </a:p>
          <a:p>
            <a:r>
              <a:rPr lang="en-US" altLang="zh-TW" sz="3400" b="1" dirty="0">
                <a:solidFill>
                  <a:srgbClr val="FF0000"/>
                </a:solidFill>
                <a:latin typeface="SimSun" pitchFamily="2" charset="-122"/>
                <a:ea typeface="SimSun" pitchFamily="2" charset="-122"/>
              </a:rPr>
              <a:t>  </a:t>
            </a:r>
            <a:r>
              <a:rPr lang="zh-TW" altLang="en-US" sz="3400" b="1" dirty="0">
                <a:solidFill>
                  <a:srgbClr val="FF0000"/>
                </a:solidFill>
                <a:latin typeface="SimSun" pitchFamily="2" charset="-122"/>
                <a:ea typeface="SimSun" pitchFamily="2" charset="-122"/>
              </a:rPr>
              <a:t>願耶和華向你仰臉</a:t>
            </a:r>
            <a:r>
              <a:rPr lang="en-US" altLang="zh-TW" sz="3400" b="1" dirty="0">
                <a:solidFill>
                  <a:srgbClr val="FF0000"/>
                </a:solidFill>
                <a:latin typeface="SimSun" pitchFamily="2" charset="-122"/>
                <a:ea typeface="SimSun" pitchFamily="2" charset="-122"/>
              </a:rPr>
              <a:t>,</a:t>
            </a:r>
            <a:r>
              <a:rPr lang="zh-TW" altLang="en-US" sz="3400" b="1" dirty="0">
                <a:solidFill>
                  <a:srgbClr val="FF0000"/>
                </a:solidFill>
                <a:latin typeface="SimSun" pitchFamily="2" charset="-122"/>
                <a:ea typeface="SimSun" pitchFamily="2" charset="-122"/>
              </a:rPr>
              <a:t>賜你平安</a:t>
            </a:r>
            <a:r>
              <a:rPr lang="en-US" altLang="zh-TW" sz="3400" b="1" dirty="0">
                <a:solidFill>
                  <a:srgbClr val="FF0000"/>
                </a:solidFill>
                <a:latin typeface="SimSun" pitchFamily="2" charset="-122"/>
                <a:ea typeface="SimSun" pitchFamily="2" charset="-122"/>
              </a:rPr>
              <a:t>.</a:t>
            </a:r>
            <a:endParaRPr lang="en-US" sz="3400" b="1" dirty="0">
              <a:solidFill>
                <a:srgbClr val="FF0000"/>
              </a:solidFill>
              <a:latin typeface="SimSun" pitchFamily="2" charset="-122"/>
              <a:ea typeface="SimSun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421553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" y="33867"/>
            <a:ext cx="12188824" cy="6771084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endParaRPr lang="en-US" altLang="zh-TW" sz="900" b="1" baseline="30000" dirty="0">
              <a:solidFill>
                <a:schemeClr val="bg1"/>
              </a:solidFill>
              <a:latin typeface="+mn-ea"/>
              <a:ea typeface="DFKai-SB" pitchFamily="65" charset="-120"/>
            </a:endParaRPr>
          </a:p>
          <a:p>
            <a:r>
              <a:rPr lang="zh-TW" altLang="en-US" sz="900" b="1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           </a:t>
            </a:r>
            <a:r>
              <a:rPr lang="zh-TW" altLang="en-US" sz="3600" b="1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        </a:t>
            </a:r>
            <a:r>
              <a:rPr lang="zh-TW" altLang="en-US" sz="3800" b="1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耶</a:t>
            </a:r>
            <a:r>
              <a:rPr lang="zh-TW" altLang="en-US" sz="3800" b="1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和華如此</a:t>
            </a:r>
            <a:r>
              <a:rPr lang="zh-TW" altLang="en-US" sz="3800" b="1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說 </a:t>
            </a:r>
            <a:r>
              <a:rPr lang="en-US" altLang="zh-TW" sz="3800" b="1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…… </a:t>
            </a:r>
            <a:r>
              <a:rPr lang="zh-TW" altLang="en-US" sz="3800" b="1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我必</a:t>
            </a:r>
            <a:endParaRPr lang="en-US" altLang="ko-KR" sz="3800" b="1" dirty="0" smtClean="0">
              <a:solidFill>
                <a:srgbClr val="FFFF00"/>
              </a:solidFill>
              <a:latin typeface="DFKai-SB" pitchFamily="65" charset="-120"/>
              <a:ea typeface="DFKai-SB" pitchFamily="65" charset="-120"/>
            </a:endParaRPr>
          </a:p>
          <a:p>
            <a:endParaRPr lang="en-US" altLang="ko-KR" sz="800" b="1" dirty="0" smtClean="0">
              <a:solidFill>
                <a:schemeClr val="bg1"/>
              </a:solidFill>
              <a:latin typeface="+mn-ea"/>
            </a:endParaRPr>
          </a:p>
          <a:p>
            <a:endParaRPr lang="en-US" altLang="ko-KR" sz="800" b="1" dirty="0" smtClean="0">
              <a:solidFill>
                <a:schemeClr val="bg1"/>
              </a:solidFill>
              <a:latin typeface="+mn-ea"/>
            </a:endParaRPr>
          </a:p>
          <a:p>
            <a:r>
              <a:rPr lang="en-US" sz="2800" b="1" dirty="0" smtClean="0">
                <a:solidFill>
                  <a:srgbClr val="FF0000"/>
                </a:solidFill>
              </a:rPr>
              <a:t>Amos 1:3   </a:t>
            </a:r>
            <a:r>
              <a:rPr lang="zh-TW" altLang="en-US" sz="2800" b="1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耶</a:t>
            </a:r>
            <a:r>
              <a:rPr lang="zh-TW" altLang="en-US" sz="2800" b="1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和華如此說</a:t>
            </a:r>
            <a:r>
              <a:rPr lang="zh-TW" altLang="en-US" sz="2800" dirty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：大馬色三番四次的犯罪</a:t>
            </a:r>
            <a:r>
              <a:rPr lang="zh-TW" altLang="en-US" sz="2800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，</a:t>
            </a:r>
            <a:endParaRPr lang="en-US" altLang="zh-TW" sz="2800" dirty="0" smtClean="0">
              <a:solidFill>
                <a:schemeClr val="bg1"/>
              </a:solidFill>
              <a:latin typeface="DFKai-SB" pitchFamily="65" charset="-120"/>
              <a:ea typeface="DFKai-SB" pitchFamily="65" charset="-120"/>
            </a:endParaRPr>
          </a:p>
          <a:p>
            <a:r>
              <a:rPr lang="zh-TW" altLang="en-US" sz="2800" b="1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   </a:t>
            </a:r>
            <a:r>
              <a:rPr lang="zh-TW" altLang="en-US" sz="2800" b="1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我</a:t>
            </a:r>
            <a:r>
              <a:rPr lang="zh-TW" altLang="en-US" sz="2800" b="1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必</a:t>
            </a:r>
            <a:r>
              <a:rPr lang="zh-TW" altLang="en-US" sz="2800" dirty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不免去他的刑罰；因為他以打糧食的鐵器打過基列。</a:t>
            </a:r>
            <a:endParaRPr lang="en-US" sz="2800" dirty="0">
              <a:solidFill>
                <a:schemeClr val="bg1"/>
              </a:solidFill>
              <a:latin typeface="DFKai-SB" pitchFamily="65" charset="-120"/>
              <a:ea typeface="DFKai-SB" pitchFamily="65" charset="-120"/>
            </a:endParaRPr>
          </a:p>
          <a:p>
            <a:r>
              <a:rPr lang="en-US" sz="1800" b="1" dirty="0" smtClean="0">
                <a:solidFill>
                  <a:schemeClr val="bg1"/>
                </a:solidFill>
              </a:rPr>
              <a:t>…….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he-IL" sz="2800" dirty="0">
                <a:solidFill>
                  <a:schemeClr val="bg1"/>
                </a:solidFill>
              </a:rPr>
              <a:t>‎</a:t>
            </a:r>
            <a:r>
              <a:rPr lang="he-IL" sz="3000" dirty="0">
                <a:solidFill>
                  <a:srgbClr val="FFFF00"/>
                </a:solidFill>
              </a:rPr>
              <a:t>כֹּ֚ה אָמַ֣ר יְהוָ֔ה </a:t>
            </a:r>
            <a:r>
              <a:rPr lang="he-IL" sz="3000" dirty="0">
                <a:solidFill>
                  <a:schemeClr val="bg1"/>
                </a:solidFill>
              </a:rPr>
              <a:t>עַל־שְׁלֹשָׁה֙ פִּשְׁעֵ֣י דַמֶּ֔שֶׂק וְעַל־אַרְבָּעָ֖ה לֹ֣א </a:t>
            </a:r>
            <a:r>
              <a:rPr lang="he-IL" sz="3000" dirty="0">
                <a:solidFill>
                  <a:srgbClr val="FFFF00"/>
                </a:solidFill>
              </a:rPr>
              <a:t>אֲ</a:t>
            </a:r>
            <a:r>
              <a:rPr lang="he-IL" sz="3000" dirty="0">
                <a:solidFill>
                  <a:schemeClr val="bg1"/>
                </a:solidFill>
              </a:rPr>
              <a:t>שִׁיבֶ֑נּוּ </a:t>
            </a:r>
            <a:endParaRPr lang="en-US" sz="3000" dirty="0">
              <a:solidFill>
                <a:schemeClr val="bg1"/>
              </a:solidFill>
            </a:endParaRPr>
          </a:p>
          <a:p>
            <a:r>
              <a:rPr lang="en-US" sz="2800" baseline="30000" dirty="0">
                <a:solidFill>
                  <a:schemeClr val="bg1"/>
                </a:solidFill>
              </a:rPr>
              <a:t>ESV </a:t>
            </a:r>
            <a:r>
              <a:rPr lang="en-US" sz="2800" b="1" dirty="0">
                <a:solidFill>
                  <a:srgbClr val="FFFF00"/>
                </a:solidFill>
              </a:rPr>
              <a:t>Thus says the LORD</a:t>
            </a:r>
            <a:r>
              <a:rPr lang="en-US" sz="2800" dirty="0">
                <a:solidFill>
                  <a:schemeClr val="bg1"/>
                </a:solidFill>
              </a:rPr>
              <a:t>: "For three transgressions of Damascus, and for four, </a:t>
            </a:r>
            <a:r>
              <a:rPr lang="en-US" sz="2800" b="1" dirty="0">
                <a:solidFill>
                  <a:srgbClr val="FFFF00"/>
                </a:solidFill>
              </a:rPr>
              <a:t>I will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>
                <a:solidFill>
                  <a:schemeClr val="bg1"/>
                </a:solidFill>
              </a:rPr>
              <a:t>not revoke the punishment, </a:t>
            </a:r>
            <a:r>
              <a:rPr lang="en-US" sz="2000" dirty="0" smtClean="0">
                <a:solidFill>
                  <a:schemeClr val="bg1"/>
                </a:solidFill>
              </a:rPr>
              <a:t>………</a:t>
            </a:r>
            <a:endParaRPr lang="en-US" sz="2000" dirty="0">
              <a:solidFill>
                <a:schemeClr val="bg1"/>
              </a:solidFill>
            </a:endParaRPr>
          </a:p>
          <a:p>
            <a:r>
              <a:rPr lang="en-US" altLang="ko-KR" sz="2000" dirty="0" smtClean="0">
                <a:solidFill>
                  <a:srgbClr val="FF0000"/>
                </a:solidFill>
              </a:rPr>
              <a:t>………………………………………………………………………..</a:t>
            </a:r>
            <a:endParaRPr lang="en-US" altLang="ko-KR" sz="800" dirty="0" smtClean="0">
              <a:solidFill>
                <a:srgbClr val="FF0000"/>
              </a:solidFill>
            </a:endParaRPr>
          </a:p>
          <a:p>
            <a:endParaRPr lang="en-US" altLang="ko-KR" sz="800" dirty="0" smtClean="0">
              <a:solidFill>
                <a:srgbClr val="FF0000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        *</a:t>
            </a:r>
            <a:r>
              <a:rPr lang="en-US" sz="2400" dirty="0">
                <a:solidFill>
                  <a:schemeClr val="bg1"/>
                </a:solidFill>
              </a:rPr>
              <a:t>The phrase </a:t>
            </a:r>
            <a:r>
              <a:rPr lang="en-US" sz="2400" dirty="0">
                <a:solidFill>
                  <a:srgbClr val="FFFF00"/>
                </a:solidFill>
              </a:rPr>
              <a:t>‘</a:t>
            </a:r>
            <a:r>
              <a:rPr lang="en-US" sz="2400" b="1" dirty="0">
                <a:solidFill>
                  <a:srgbClr val="FFFF00"/>
                </a:solidFill>
              </a:rPr>
              <a:t>Thus says YHWH</a:t>
            </a:r>
            <a:r>
              <a:rPr lang="en-US" sz="2400" dirty="0">
                <a:solidFill>
                  <a:srgbClr val="FFFF00"/>
                </a:solidFill>
              </a:rPr>
              <a:t>’ (</a:t>
            </a:r>
            <a:r>
              <a:rPr lang="he-IL" sz="2400" dirty="0">
                <a:solidFill>
                  <a:srgbClr val="FFFF00"/>
                </a:solidFill>
              </a:rPr>
              <a:t>כֹּ֚ה אָמַ֣ר יְהוָ֔ה</a:t>
            </a:r>
            <a:r>
              <a:rPr lang="en-US" sz="2400" dirty="0">
                <a:solidFill>
                  <a:srgbClr val="FFFF00"/>
                </a:solidFill>
              </a:rPr>
              <a:t>)</a:t>
            </a:r>
            <a:r>
              <a:rPr lang="en-US" sz="2400" dirty="0">
                <a:solidFill>
                  <a:schemeClr val="bg1"/>
                </a:solidFill>
              </a:rPr>
              <a:t> is very common in prophetical books of the OT: </a:t>
            </a:r>
            <a:r>
              <a:rPr lang="en-US" sz="2400" b="1" dirty="0">
                <a:solidFill>
                  <a:srgbClr val="FFFF00"/>
                </a:solidFill>
              </a:rPr>
              <a:t>14 times</a:t>
            </a:r>
            <a:r>
              <a:rPr lang="en-US" sz="2400" dirty="0">
                <a:solidFill>
                  <a:srgbClr val="FFFF00"/>
                </a:solidFill>
              </a:rPr>
              <a:t> in </a:t>
            </a:r>
            <a:r>
              <a:rPr lang="en-US" sz="2400" b="1" dirty="0">
                <a:solidFill>
                  <a:srgbClr val="FFFF00"/>
                </a:solidFill>
              </a:rPr>
              <a:t>Amos</a:t>
            </a:r>
            <a:r>
              <a:rPr lang="en-US" sz="2400" dirty="0">
                <a:solidFill>
                  <a:schemeClr val="bg1"/>
                </a:solidFill>
              </a:rPr>
              <a:t> (1:3, 6, 9, 11, 13; 2:1, 4, 6; 3:11, 12; 5:3, 4, 16; 7:17). It occurs approximately </a:t>
            </a:r>
            <a:r>
              <a:rPr lang="en-US" sz="2400" b="1" dirty="0">
                <a:solidFill>
                  <a:srgbClr val="FFFF00"/>
                </a:solidFill>
              </a:rPr>
              <a:t>148 times</a:t>
            </a:r>
            <a:r>
              <a:rPr lang="en-US" sz="2400" dirty="0">
                <a:solidFill>
                  <a:srgbClr val="FFFF00"/>
                </a:solidFill>
              </a:rPr>
              <a:t> in </a:t>
            </a:r>
            <a:r>
              <a:rPr lang="en-US" sz="2400" b="1" dirty="0" smtClean="0">
                <a:solidFill>
                  <a:srgbClr val="FFFF00"/>
                </a:solidFill>
              </a:rPr>
              <a:t>Jeremiah</a:t>
            </a:r>
            <a:r>
              <a:rPr lang="en-US" sz="2400" dirty="0" smtClean="0">
                <a:solidFill>
                  <a:srgbClr val="FFFF00"/>
                </a:solidFill>
              </a:rPr>
              <a:t>, </a:t>
            </a:r>
            <a:r>
              <a:rPr lang="en-US" sz="2400" b="1" dirty="0">
                <a:solidFill>
                  <a:srgbClr val="FFFF00"/>
                </a:solidFill>
              </a:rPr>
              <a:t>126 times</a:t>
            </a:r>
            <a:r>
              <a:rPr lang="en-US" sz="2400" dirty="0">
                <a:solidFill>
                  <a:srgbClr val="FFFF00"/>
                </a:solidFill>
              </a:rPr>
              <a:t> in </a:t>
            </a:r>
            <a:r>
              <a:rPr lang="en-US" sz="2400" b="1" dirty="0" smtClean="0">
                <a:solidFill>
                  <a:srgbClr val="FFFF00"/>
                </a:solidFill>
              </a:rPr>
              <a:t>Ezekiel</a:t>
            </a:r>
            <a:r>
              <a:rPr lang="en-US" sz="2400" dirty="0" smtClean="0">
                <a:solidFill>
                  <a:srgbClr val="FFFF00"/>
                </a:solidFill>
              </a:rPr>
              <a:t>, </a:t>
            </a:r>
            <a:r>
              <a:rPr lang="en-US" sz="2400" b="1" dirty="0">
                <a:solidFill>
                  <a:srgbClr val="FFFF00"/>
                </a:solidFill>
              </a:rPr>
              <a:t>35 times</a:t>
            </a:r>
            <a:r>
              <a:rPr lang="en-US" sz="2400" dirty="0">
                <a:solidFill>
                  <a:srgbClr val="FFFF00"/>
                </a:solidFill>
              </a:rPr>
              <a:t> in </a:t>
            </a:r>
            <a:r>
              <a:rPr lang="en-US" sz="2400" b="1" dirty="0" smtClean="0">
                <a:solidFill>
                  <a:srgbClr val="FFFF00"/>
                </a:solidFill>
              </a:rPr>
              <a:t>Isaiah</a:t>
            </a:r>
            <a:r>
              <a:rPr lang="en-US" sz="2400" dirty="0" smtClean="0">
                <a:solidFill>
                  <a:srgbClr val="FFFF00"/>
                </a:solidFill>
              </a:rPr>
              <a:t>, </a:t>
            </a:r>
            <a:r>
              <a:rPr lang="en-US" sz="2400" b="1" dirty="0">
                <a:solidFill>
                  <a:srgbClr val="FFFF00"/>
                </a:solidFill>
              </a:rPr>
              <a:t>33 times</a:t>
            </a:r>
            <a:r>
              <a:rPr lang="en-US" sz="2400" dirty="0">
                <a:solidFill>
                  <a:srgbClr val="FFFF00"/>
                </a:solidFill>
              </a:rPr>
              <a:t> in </a:t>
            </a:r>
            <a:r>
              <a:rPr lang="en-US" sz="2400" b="1" dirty="0">
                <a:solidFill>
                  <a:srgbClr val="FFFF00"/>
                </a:solidFill>
              </a:rPr>
              <a:t>1 &amp; 2 </a:t>
            </a:r>
            <a:r>
              <a:rPr lang="en-US" sz="2400" b="1" dirty="0" smtClean="0">
                <a:solidFill>
                  <a:srgbClr val="FFFF00"/>
                </a:solidFill>
              </a:rPr>
              <a:t>Kings</a:t>
            </a:r>
            <a:r>
              <a:rPr lang="en-US" sz="2400" dirty="0" smtClean="0">
                <a:solidFill>
                  <a:srgbClr val="FFFF00"/>
                </a:solidFill>
              </a:rPr>
              <a:t>, </a:t>
            </a:r>
            <a:r>
              <a:rPr lang="en-US" sz="2400" b="1" dirty="0">
                <a:solidFill>
                  <a:srgbClr val="FFFF00"/>
                </a:solidFill>
              </a:rPr>
              <a:t>21 times</a:t>
            </a:r>
            <a:r>
              <a:rPr lang="en-US" sz="2400" dirty="0">
                <a:solidFill>
                  <a:srgbClr val="FFFF00"/>
                </a:solidFill>
              </a:rPr>
              <a:t> in </a:t>
            </a:r>
            <a:r>
              <a:rPr lang="en-US" sz="2400" b="1" dirty="0" smtClean="0">
                <a:solidFill>
                  <a:srgbClr val="FFFF00"/>
                </a:solidFill>
              </a:rPr>
              <a:t>Zechariah</a:t>
            </a:r>
            <a:r>
              <a:rPr lang="en-US" sz="2400" dirty="0" smtClean="0">
                <a:solidFill>
                  <a:srgbClr val="FFFF00"/>
                </a:solidFill>
              </a:rPr>
              <a:t>, </a:t>
            </a:r>
            <a:r>
              <a:rPr lang="en-US" sz="2400" b="1" dirty="0">
                <a:solidFill>
                  <a:srgbClr val="FFFF00"/>
                </a:solidFill>
              </a:rPr>
              <a:t>10 times</a:t>
            </a:r>
            <a:r>
              <a:rPr lang="en-US" sz="2400" dirty="0">
                <a:solidFill>
                  <a:srgbClr val="FFFF00"/>
                </a:solidFill>
              </a:rPr>
              <a:t> in </a:t>
            </a:r>
            <a:r>
              <a:rPr lang="en-US" sz="2400" b="1" dirty="0" smtClean="0">
                <a:solidFill>
                  <a:srgbClr val="FFFF00"/>
                </a:solidFill>
              </a:rPr>
              <a:t>Exodus</a:t>
            </a:r>
            <a:r>
              <a:rPr lang="en-US" sz="2400" dirty="0" smtClean="0">
                <a:solidFill>
                  <a:schemeClr val="bg1"/>
                </a:solidFill>
              </a:rPr>
              <a:t>, </a:t>
            </a:r>
            <a:r>
              <a:rPr lang="en-US" sz="2400" dirty="0">
                <a:solidFill>
                  <a:schemeClr val="bg1"/>
                </a:solidFill>
              </a:rPr>
              <a:t>and more.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        *</a:t>
            </a:r>
            <a:r>
              <a:rPr lang="en-US" sz="2400" dirty="0">
                <a:solidFill>
                  <a:schemeClr val="bg1"/>
                </a:solidFill>
              </a:rPr>
              <a:t>After this phrase, in the book of Amos, </a:t>
            </a:r>
            <a:r>
              <a:rPr lang="en-US" sz="2400" b="1" dirty="0">
                <a:solidFill>
                  <a:srgbClr val="FFFF00"/>
                </a:solidFill>
              </a:rPr>
              <a:t>YHWH’s ‘I will …..’ (</a:t>
            </a:r>
            <a:r>
              <a:rPr lang="zh-TW" altLang="en-US" sz="2400" b="1" dirty="0">
                <a:solidFill>
                  <a:srgbClr val="FFFF00"/>
                </a:solidFill>
              </a:rPr>
              <a:t>我必</a:t>
            </a:r>
            <a:r>
              <a:rPr lang="en-US" sz="2400" b="1" dirty="0">
                <a:solidFill>
                  <a:srgbClr val="FFFF00"/>
                </a:solidFill>
              </a:rPr>
              <a:t> or </a:t>
            </a:r>
            <a:r>
              <a:rPr lang="zh-TW" altLang="en-US" sz="2400" b="1" dirty="0">
                <a:solidFill>
                  <a:srgbClr val="FFFF00"/>
                </a:solidFill>
              </a:rPr>
              <a:t>我要</a:t>
            </a:r>
            <a:r>
              <a:rPr lang="en-US" sz="2400" b="1" dirty="0">
                <a:solidFill>
                  <a:srgbClr val="FFFF00"/>
                </a:solidFill>
              </a:rPr>
              <a:t>) </a:t>
            </a:r>
            <a:r>
              <a:rPr lang="en-US" sz="2400" dirty="0">
                <a:solidFill>
                  <a:schemeClr val="bg1"/>
                </a:solidFill>
              </a:rPr>
              <a:t>frequently follows, using the first person pronoun (see </a:t>
            </a:r>
            <a:r>
              <a:rPr lang="en-US" sz="2400" b="1" dirty="0">
                <a:solidFill>
                  <a:schemeClr val="bg1"/>
                </a:solidFill>
              </a:rPr>
              <a:t>Amos</a:t>
            </a:r>
            <a:r>
              <a:rPr lang="en-US" sz="2400" dirty="0">
                <a:solidFill>
                  <a:schemeClr val="bg1"/>
                </a:solidFill>
              </a:rPr>
              <a:t> 1:3, 4, 5, 6, 7, 8, 9, 10, 11 …….). </a:t>
            </a:r>
            <a:endParaRPr lang="en-US" sz="2400" dirty="0" smtClean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       *</a:t>
            </a:r>
            <a:r>
              <a:rPr lang="en-US" sz="2400" dirty="0" smtClean="0">
                <a:solidFill>
                  <a:srgbClr val="FFFF00"/>
                </a:solidFill>
              </a:rPr>
              <a:t>Prophecies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>
                <a:solidFill>
                  <a:schemeClr val="bg1"/>
                </a:solidFill>
              </a:rPr>
              <a:t>are usually communicated to people by </a:t>
            </a:r>
            <a:r>
              <a:rPr lang="en-US" sz="2400" dirty="0">
                <a:solidFill>
                  <a:srgbClr val="FFFF00"/>
                </a:solidFill>
              </a:rPr>
              <a:t>prophets</a:t>
            </a:r>
            <a:r>
              <a:rPr lang="en-US" sz="2400" dirty="0">
                <a:solidFill>
                  <a:schemeClr val="bg1"/>
                </a:solidFill>
              </a:rPr>
              <a:t>, but they are </a:t>
            </a:r>
            <a:r>
              <a:rPr lang="en-US" sz="2400" dirty="0">
                <a:solidFill>
                  <a:srgbClr val="FFFF00"/>
                </a:solidFill>
              </a:rPr>
              <a:t>the word of God</a:t>
            </a:r>
            <a:r>
              <a:rPr lang="en-US" sz="2400" dirty="0">
                <a:solidFill>
                  <a:schemeClr val="bg1"/>
                </a:solidFill>
              </a:rPr>
              <a:t>. 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endParaRPr lang="en-US" sz="1200" dirty="0" smtClean="0">
              <a:solidFill>
                <a:schemeClr val="bg1"/>
              </a:solidFill>
            </a:endParaRPr>
          </a:p>
          <a:p>
            <a:endParaRPr lang="en-US" sz="1200" dirty="0">
              <a:solidFill>
                <a:schemeClr val="bg1"/>
              </a:solidFill>
            </a:endParaRPr>
          </a:p>
          <a:p>
            <a:endParaRPr lang="en-US" sz="1200" dirty="0">
              <a:solidFill>
                <a:schemeClr val="bg1"/>
              </a:solidFill>
            </a:endParaRPr>
          </a:p>
          <a:p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76663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" y="33867"/>
            <a:ext cx="12188824" cy="6801862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endParaRPr lang="en-US" altLang="zh-TW" sz="900" b="1" baseline="30000" dirty="0">
              <a:solidFill>
                <a:schemeClr val="bg1"/>
              </a:solidFill>
              <a:latin typeface="+mn-ea"/>
              <a:ea typeface="DFKai-SB" pitchFamily="65" charset="-120"/>
            </a:endParaRPr>
          </a:p>
          <a:p>
            <a:r>
              <a:rPr lang="zh-TW" altLang="en-US" sz="900" b="1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           </a:t>
            </a:r>
            <a:r>
              <a:rPr lang="zh-TW" altLang="en-US" sz="3600" b="1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        </a:t>
            </a:r>
            <a:r>
              <a:rPr lang="zh-TW" altLang="en-US" sz="3800" b="1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耶</a:t>
            </a:r>
            <a:r>
              <a:rPr lang="zh-TW" altLang="en-US" sz="3800" b="1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和華如此</a:t>
            </a:r>
            <a:r>
              <a:rPr lang="zh-TW" altLang="en-US" sz="3800" b="1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說</a:t>
            </a:r>
            <a:r>
              <a:rPr lang="en-US" altLang="zh-TW" sz="3800" b="1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: </a:t>
            </a:r>
            <a:r>
              <a:rPr lang="zh-TW" altLang="en-US" sz="4000" b="1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類</a:t>
            </a:r>
            <a:r>
              <a:rPr lang="zh-TW" altLang="en-US" sz="4000" b="1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似短語</a:t>
            </a:r>
            <a:endParaRPr lang="en-US" altLang="ko-KR" sz="800" b="1" dirty="0" smtClean="0">
              <a:solidFill>
                <a:srgbClr val="FFFF00"/>
              </a:solidFill>
              <a:latin typeface="DFKai-SB" pitchFamily="65" charset="-120"/>
              <a:ea typeface="DFKai-SB" pitchFamily="65" charset="-120"/>
            </a:endParaRPr>
          </a:p>
          <a:p>
            <a:endParaRPr lang="en-US" altLang="ko-KR" sz="800" b="1" dirty="0" smtClean="0">
              <a:solidFill>
                <a:schemeClr val="bg1"/>
              </a:solidFill>
              <a:latin typeface="+mn-ea"/>
            </a:endParaRPr>
          </a:p>
          <a:p>
            <a:endParaRPr lang="en-US" altLang="ko-KR" sz="800" b="1" dirty="0" smtClean="0">
              <a:solidFill>
                <a:schemeClr val="bg1"/>
              </a:solidFill>
              <a:latin typeface="+mn-ea"/>
            </a:endParaRPr>
          </a:p>
          <a:p>
            <a:r>
              <a:rPr lang="en-US" sz="2800" b="1" dirty="0" smtClean="0">
                <a:solidFill>
                  <a:srgbClr val="FF0000"/>
                </a:solidFill>
              </a:rPr>
              <a:t>Amos 1:3  </a:t>
            </a:r>
            <a:r>
              <a:rPr lang="zh-TW" altLang="en-US" sz="2800" b="1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耶</a:t>
            </a:r>
            <a:r>
              <a:rPr lang="zh-TW" altLang="en-US" sz="2800" b="1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和華如此</a:t>
            </a:r>
            <a:r>
              <a:rPr lang="zh-TW" altLang="en-US" sz="2800" b="1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說 </a:t>
            </a:r>
            <a:r>
              <a:rPr lang="en-US" altLang="zh-TW" sz="2800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……… (</a:t>
            </a:r>
            <a:r>
              <a:rPr lang="he-IL" sz="2800" dirty="0">
                <a:solidFill>
                  <a:srgbClr val="FFFF00"/>
                </a:solidFill>
              </a:rPr>
              <a:t>כֹּ֚ה אָמַ֣ר </a:t>
            </a:r>
            <a:r>
              <a:rPr lang="he-IL" sz="2800" dirty="0" smtClean="0">
                <a:solidFill>
                  <a:srgbClr val="FFFF00"/>
                </a:solidFill>
              </a:rPr>
              <a:t>יְהוָ֔ה</a:t>
            </a:r>
            <a:r>
              <a:rPr lang="en-US" altLang="zh-TW" sz="2800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)</a:t>
            </a:r>
          </a:p>
          <a:p>
            <a:r>
              <a:rPr lang="en-US" sz="2800" b="1" dirty="0">
                <a:solidFill>
                  <a:srgbClr val="FF0000"/>
                </a:solidFill>
              </a:rPr>
              <a:t>Amos </a:t>
            </a:r>
            <a:r>
              <a:rPr lang="en-US" sz="2800" b="1" dirty="0" smtClean="0">
                <a:solidFill>
                  <a:srgbClr val="FF0000"/>
                </a:solidFill>
              </a:rPr>
              <a:t>1:5  </a:t>
            </a:r>
            <a:r>
              <a:rPr lang="zh-TW" altLang="en-US" sz="2800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我必 </a:t>
            </a:r>
            <a:r>
              <a:rPr lang="en-US" altLang="zh-TW" sz="2800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……… </a:t>
            </a:r>
            <a:r>
              <a:rPr lang="zh-TW" altLang="en-US" sz="2800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這</a:t>
            </a:r>
            <a:r>
              <a:rPr lang="zh-TW" altLang="en-US" sz="2800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是耶和華說</a:t>
            </a:r>
            <a:r>
              <a:rPr lang="zh-TW" altLang="en-US" sz="2800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的</a:t>
            </a:r>
            <a:r>
              <a:rPr lang="en-US" altLang="zh-TW" sz="2800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.</a:t>
            </a:r>
            <a:r>
              <a:rPr lang="zh-TW" altLang="en-US" sz="2800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 </a:t>
            </a:r>
            <a:r>
              <a:rPr lang="en-US" altLang="zh-TW" sz="2800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(</a:t>
            </a:r>
            <a:r>
              <a:rPr lang="he-IL" sz="2800" dirty="0">
                <a:solidFill>
                  <a:srgbClr val="FFFF00"/>
                </a:solidFill>
              </a:rPr>
              <a:t>אָמַ֥ר </a:t>
            </a:r>
            <a:r>
              <a:rPr lang="he-IL" sz="2800" dirty="0" smtClean="0">
                <a:solidFill>
                  <a:srgbClr val="FFFF00"/>
                </a:solidFill>
              </a:rPr>
              <a:t>יְהוָֽה</a:t>
            </a:r>
            <a:r>
              <a:rPr lang="en-US" altLang="zh-TW" sz="2800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)</a:t>
            </a:r>
            <a:endParaRPr lang="en-US" sz="2800" dirty="0">
              <a:solidFill>
                <a:schemeClr val="bg1"/>
              </a:solidFill>
              <a:latin typeface="DFKai-SB" pitchFamily="65" charset="-120"/>
              <a:ea typeface="DFKai-SB" pitchFamily="65" charset="-120"/>
            </a:endParaRPr>
          </a:p>
          <a:p>
            <a:r>
              <a:rPr lang="en-US" altLang="ko-KR" sz="2000" dirty="0" smtClean="0">
                <a:solidFill>
                  <a:srgbClr val="FF0000"/>
                </a:solidFill>
              </a:rPr>
              <a:t>………………………………………………………………………..</a:t>
            </a:r>
            <a:endParaRPr lang="en-US" altLang="ko-KR" sz="1200" dirty="0">
              <a:solidFill>
                <a:srgbClr val="FF0000"/>
              </a:solidFill>
            </a:endParaRPr>
          </a:p>
          <a:p>
            <a:r>
              <a:rPr lang="en-US" sz="2800" dirty="0" smtClean="0">
                <a:solidFill>
                  <a:schemeClr val="bg1"/>
                </a:solidFill>
              </a:rPr>
              <a:t>*</a:t>
            </a:r>
            <a:r>
              <a:rPr lang="en-US" sz="2800" dirty="0" smtClean="0">
                <a:solidFill>
                  <a:schemeClr val="bg1"/>
                </a:solidFill>
              </a:rPr>
              <a:t>See </a:t>
            </a:r>
            <a:r>
              <a:rPr lang="en-US" sz="2800" dirty="0">
                <a:solidFill>
                  <a:schemeClr val="bg1"/>
                </a:solidFill>
              </a:rPr>
              <a:t>the </a:t>
            </a:r>
            <a:r>
              <a:rPr lang="en-US" sz="2800" b="1" dirty="0">
                <a:solidFill>
                  <a:schemeClr val="bg1"/>
                </a:solidFill>
              </a:rPr>
              <a:t>similar phrases </a:t>
            </a:r>
            <a:r>
              <a:rPr lang="en-US" sz="2800" dirty="0">
                <a:solidFill>
                  <a:schemeClr val="bg1"/>
                </a:solidFill>
              </a:rPr>
              <a:t>in </a:t>
            </a:r>
            <a:r>
              <a:rPr lang="en-US" sz="2800" b="1" dirty="0">
                <a:solidFill>
                  <a:srgbClr val="FFFF00"/>
                </a:solidFill>
              </a:rPr>
              <a:t>Amos</a:t>
            </a:r>
            <a:r>
              <a:rPr lang="en-US" sz="2800" dirty="0">
                <a:solidFill>
                  <a:schemeClr val="bg1"/>
                </a:solidFill>
              </a:rPr>
              <a:t>: </a:t>
            </a:r>
          </a:p>
          <a:p>
            <a:r>
              <a:rPr lang="en-US" altLang="zh-TW" sz="2600" dirty="0">
                <a:solidFill>
                  <a:schemeClr val="bg1"/>
                </a:solidFill>
              </a:rPr>
              <a:t> </a:t>
            </a:r>
            <a:r>
              <a:rPr lang="en-US" altLang="zh-TW" sz="2600" dirty="0" smtClean="0">
                <a:solidFill>
                  <a:schemeClr val="bg1"/>
                </a:solidFill>
              </a:rPr>
              <a:t>    </a:t>
            </a:r>
            <a:r>
              <a:rPr lang="zh-TW" altLang="en-US" sz="2400" b="1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耶</a:t>
            </a:r>
            <a:r>
              <a:rPr lang="zh-TW" altLang="en-US" sz="2400" b="1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和</a:t>
            </a:r>
            <a:r>
              <a:rPr lang="zh-TW" altLang="en-US" sz="2400" b="1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華說 </a:t>
            </a:r>
            <a:r>
              <a:rPr lang="en-US" sz="2600" dirty="0" smtClean="0">
                <a:solidFill>
                  <a:srgbClr val="FFFF00"/>
                </a:solidFill>
              </a:rPr>
              <a:t>‘</a:t>
            </a:r>
            <a:r>
              <a:rPr lang="en-US" sz="2600" b="1" dirty="0">
                <a:solidFill>
                  <a:srgbClr val="FFFF00"/>
                </a:solidFill>
              </a:rPr>
              <a:t>says YHWH</a:t>
            </a:r>
            <a:r>
              <a:rPr lang="en-US" sz="2600" dirty="0">
                <a:solidFill>
                  <a:srgbClr val="FFFF00"/>
                </a:solidFill>
              </a:rPr>
              <a:t>’ (</a:t>
            </a:r>
            <a:r>
              <a:rPr lang="he-IL" sz="2600" dirty="0">
                <a:solidFill>
                  <a:srgbClr val="FFFF00"/>
                </a:solidFill>
              </a:rPr>
              <a:t>‎אָמַ֥ר יְהוָֽה</a:t>
            </a:r>
            <a:r>
              <a:rPr lang="en-US" sz="2600" dirty="0">
                <a:solidFill>
                  <a:srgbClr val="FFFF00"/>
                </a:solidFill>
              </a:rPr>
              <a:t> </a:t>
            </a:r>
            <a:r>
              <a:rPr lang="en-US" sz="2600" dirty="0" smtClean="0">
                <a:solidFill>
                  <a:schemeClr val="bg1"/>
                </a:solidFill>
              </a:rPr>
              <a:t>1:5</a:t>
            </a:r>
            <a:r>
              <a:rPr lang="en-US" sz="2600" dirty="0">
                <a:solidFill>
                  <a:schemeClr val="bg1"/>
                </a:solidFill>
              </a:rPr>
              <a:t>, 15; 2:3; 5:17, 27; 7:3, 8, 15; 8:2; 9:15) </a:t>
            </a:r>
          </a:p>
          <a:p>
            <a:r>
              <a:rPr lang="zh-CN" altLang="en-US" sz="2400" b="1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  主</a:t>
            </a:r>
            <a:r>
              <a:rPr lang="zh-TW" altLang="en-US" sz="2400" b="1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耶</a:t>
            </a:r>
            <a:r>
              <a:rPr lang="zh-TW" altLang="en-US" sz="2400" b="1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和</a:t>
            </a:r>
            <a:r>
              <a:rPr lang="zh-TW" altLang="en-US" sz="2400" b="1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華說 </a:t>
            </a:r>
            <a:r>
              <a:rPr lang="en-US" sz="2600" dirty="0" smtClean="0">
                <a:solidFill>
                  <a:srgbClr val="FFFF00"/>
                </a:solidFill>
              </a:rPr>
              <a:t>‘</a:t>
            </a:r>
            <a:r>
              <a:rPr lang="en-US" sz="2600" b="1" dirty="0">
                <a:solidFill>
                  <a:srgbClr val="FFFF00"/>
                </a:solidFill>
              </a:rPr>
              <a:t>says Lord YHWH</a:t>
            </a:r>
            <a:r>
              <a:rPr lang="en-US" sz="2600" dirty="0">
                <a:solidFill>
                  <a:srgbClr val="FFFF00"/>
                </a:solidFill>
              </a:rPr>
              <a:t>’ (</a:t>
            </a:r>
            <a:r>
              <a:rPr lang="he-IL" sz="2600" dirty="0">
                <a:solidFill>
                  <a:srgbClr val="FFFF00"/>
                </a:solidFill>
              </a:rPr>
              <a:t>‎אָמַ֖ר אֲדֹנָ֥י יְהוִֽה</a:t>
            </a:r>
            <a:r>
              <a:rPr lang="en-US" sz="2600" dirty="0">
                <a:solidFill>
                  <a:srgbClr val="FFFF00"/>
                </a:solidFill>
              </a:rPr>
              <a:t> </a:t>
            </a:r>
            <a:r>
              <a:rPr lang="en-US" sz="2600" dirty="0" smtClean="0">
                <a:solidFill>
                  <a:schemeClr val="bg1"/>
                </a:solidFill>
              </a:rPr>
              <a:t>1:8</a:t>
            </a:r>
            <a:r>
              <a:rPr lang="en-US" sz="2600" dirty="0">
                <a:solidFill>
                  <a:schemeClr val="bg1"/>
                </a:solidFill>
              </a:rPr>
              <a:t>; 4:5; 7:6) </a:t>
            </a:r>
          </a:p>
          <a:p>
            <a:r>
              <a:rPr lang="zh-TW" altLang="en-US" sz="2400" b="1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  耶</a:t>
            </a:r>
            <a:r>
              <a:rPr lang="zh-TW" altLang="en-US" sz="2400" b="1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和</a:t>
            </a:r>
            <a:r>
              <a:rPr lang="zh-TW" altLang="en-US" sz="2400" b="1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華</a:t>
            </a:r>
            <a:r>
              <a:rPr lang="zh-CN" altLang="en-US" sz="2400" b="1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的宣告 </a:t>
            </a:r>
            <a:r>
              <a:rPr lang="en-US" sz="2600" dirty="0" smtClean="0">
                <a:solidFill>
                  <a:srgbClr val="FFFF00"/>
                </a:solidFill>
              </a:rPr>
              <a:t>‘</a:t>
            </a:r>
            <a:r>
              <a:rPr lang="en-US" sz="2600" b="1" dirty="0">
                <a:solidFill>
                  <a:srgbClr val="FFFF00"/>
                </a:solidFill>
              </a:rPr>
              <a:t>utterance of YHWH</a:t>
            </a:r>
            <a:r>
              <a:rPr lang="en-US" sz="2600" dirty="0">
                <a:solidFill>
                  <a:srgbClr val="FFFF00"/>
                </a:solidFill>
              </a:rPr>
              <a:t>’ (</a:t>
            </a:r>
            <a:r>
              <a:rPr lang="he-IL" sz="2600" dirty="0">
                <a:solidFill>
                  <a:srgbClr val="FFFF00"/>
                </a:solidFill>
              </a:rPr>
              <a:t>‎</a:t>
            </a:r>
            <a:r>
              <a:rPr lang="he-IL" sz="2600" dirty="0" smtClean="0">
                <a:solidFill>
                  <a:srgbClr val="FFFF00"/>
                </a:solidFill>
              </a:rPr>
              <a:t>נְאֻם־יְהוָֽה</a:t>
            </a:r>
            <a:r>
              <a:rPr lang="en-US" sz="2600" dirty="0" smtClean="0">
                <a:solidFill>
                  <a:srgbClr val="FFFF00"/>
                </a:solidFill>
              </a:rPr>
              <a:t> </a:t>
            </a:r>
            <a:r>
              <a:rPr lang="en-US" sz="2400" dirty="0">
                <a:solidFill>
                  <a:schemeClr val="bg1"/>
                </a:solidFill>
              </a:rPr>
              <a:t>2:11, 16; 3:10, 15; 4:3, 6, 8, 9, 10, 11; 9:7, 8, 12, 13</a:t>
            </a:r>
            <a:r>
              <a:rPr lang="en-US" sz="2600" dirty="0">
                <a:solidFill>
                  <a:schemeClr val="bg1"/>
                </a:solidFill>
              </a:rPr>
              <a:t>)</a:t>
            </a:r>
          </a:p>
          <a:p>
            <a:r>
              <a:rPr lang="zh-TW" altLang="en-US" sz="2400" b="1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  耶</a:t>
            </a:r>
            <a:r>
              <a:rPr lang="zh-TW" altLang="en-US" sz="2400" b="1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和</a:t>
            </a:r>
            <a:r>
              <a:rPr lang="zh-TW" altLang="en-US" sz="2400" b="1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華</a:t>
            </a:r>
            <a:r>
              <a:rPr lang="zh-CN" altLang="en-US" sz="2400" b="1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所</a:t>
            </a:r>
            <a:r>
              <a:rPr lang="zh-TW" altLang="en-US" sz="2400" b="1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說</a:t>
            </a:r>
            <a:r>
              <a:rPr lang="zh-CN" altLang="en-US" sz="2400" b="1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的這話 </a:t>
            </a:r>
            <a:r>
              <a:rPr lang="en-US" sz="2600" dirty="0" smtClean="0">
                <a:solidFill>
                  <a:srgbClr val="FFFF00"/>
                </a:solidFill>
              </a:rPr>
              <a:t>‘</a:t>
            </a:r>
            <a:r>
              <a:rPr lang="en-US" sz="2600" b="1" dirty="0" smtClean="0">
                <a:solidFill>
                  <a:srgbClr val="FFFF00"/>
                </a:solidFill>
              </a:rPr>
              <a:t>this </a:t>
            </a:r>
            <a:r>
              <a:rPr lang="en-US" sz="2600" b="1" dirty="0">
                <a:solidFill>
                  <a:srgbClr val="FFFF00"/>
                </a:solidFill>
              </a:rPr>
              <a:t>word that YHWH has spoken</a:t>
            </a:r>
            <a:r>
              <a:rPr lang="en-US" sz="2600" dirty="0">
                <a:solidFill>
                  <a:srgbClr val="FFFF00"/>
                </a:solidFill>
              </a:rPr>
              <a:t>’ (</a:t>
            </a:r>
            <a:r>
              <a:rPr lang="he-IL" sz="2600" dirty="0" smtClean="0">
                <a:solidFill>
                  <a:srgbClr val="FFFF00"/>
                </a:solidFill>
              </a:rPr>
              <a:t>‎הַדָּבָ֣ר </a:t>
            </a:r>
            <a:r>
              <a:rPr lang="he-IL" sz="2600" dirty="0">
                <a:solidFill>
                  <a:srgbClr val="FFFF00"/>
                </a:solidFill>
              </a:rPr>
              <a:t>הַזֶּ֗ה אֲשֶׁ֙ר דִּבֶּ֧ר יְהוָ֛ה</a:t>
            </a:r>
            <a:r>
              <a:rPr lang="en-US" sz="2600" dirty="0">
                <a:solidFill>
                  <a:srgbClr val="FFFF00"/>
                </a:solidFill>
              </a:rPr>
              <a:t> </a:t>
            </a:r>
            <a:r>
              <a:rPr lang="en-US" sz="2600" dirty="0" smtClean="0">
                <a:solidFill>
                  <a:schemeClr val="bg1"/>
                </a:solidFill>
              </a:rPr>
              <a:t>3:1</a:t>
            </a:r>
            <a:r>
              <a:rPr lang="en-US" sz="2600" dirty="0">
                <a:solidFill>
                  <a:schemeClr val="bg1"/>
                </a:solidFill>
              </a:rPr>
              <a:t>)</a:t>
            </a:r>
          </a:p>
          <a:p>
            <a:r>
              <a:rPr lang="zh-CN" altLang="en-US" sz="2400" b="1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  主</a:t>
            </a:r>
            <a:r>
              <a:rPr lang="zh-TW" altLang="en-US" sz="2400" b="1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耶</a:t>
            </a:r>
            <a:r>
              <a:rPr lang="zh-TW" altLang="en-US" sz="2400" b="1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和</a:t>
            </a:r>
            <a:r>
              <a:rPr lang="zh-TW" altLang="en-US" sz="2400" b="1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華說 </a:t>
            </a:r>
            <a:r>
              <a:rPr lang="en-US" sz="2600" dirty="0" smtClean="0">
                <a:solidFill>
                  <a:srgbClr val="FFFF00"/>
                </a:solidFill>
              </a:rPr>
              <a:t>‘</a:t>
            </a:r>
            <a:r>
              <a:rPr lang="en-US" sz="2600" b="1" dirty="0">
                <a:solidFill>
                  <a:srgbClr val="FFFF00"/>
                </a:solidFill>
              </a:rPr>
              <a:t>Lord YHWH has spoken</a:t>
            </a:r>
            <a:r>
              <a:rPr lang="en-US" sz="2600" dirty="0">
                <a:solidFill>
                  <a:srgbClr val="FFFF00"/>
                </a:solidFill>
              </a:rPr>
              <a:t>’ (</a:t>
            </a:r>
            <a:r>
              <a:rPr lang="he-IL" sz="2600" dirty="0">
                <a:solidFill>
                  <a:srgbClr val="FFFF00"/>
                </a:solidFill>
              </a:rPr>
              <a:t>‎אֲדֹנָ֤י יְהוִה֙ דִּבֶּ֔ר</a:t>
            </a:r>
            <a:r>
              <a:rPr lang="en-US" sz="2600" dirty="0">
                <a:solidFill>
                  <a:srgbClr val="FFFF00"/>
                </a:solidFill>
              </a:rPr>
              <a:t> </a:t>
            </a:r>
            <a:r>
              <a:rPr lang="en-US" sz="2600" dirty="0" smtClean="0">
                <a:solidFill>
                  <a:schemeClr val="bg1"/>
                </a:solidFill>
              </a:rPr>
              <a:t>3:8</a:t>
            </a:r>
            <a:r>
              <a:rPr lang="en-US" sz="2600" dirty="0">
                <a:solidFill>
                  <a:schemeClr val="bg1"/>
                </a:solidFill>
              </a:rPr>
              <a:t>)</a:t>
            </a:r>
          </a:p>
          <a:p>
            <a:r>
              <a:rPr lang="zh-CN" altLang="en-US" sz="2400" b="1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  主</a:t>
            </a:r>
            <a:r>
              <a:rPr lang="zh-TW" altLang="en-US" sz="2400" b="1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耶</a:t>
            </a:r>
            <a:r>
              <a:rPr lang="zh-TW" altLang="en-US" sz="2400" b="1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和</a:t>
            </a:r>
            <a:r>
              <a:rPr lang="zh-TW" altLang="en-US" sz="2400" b="1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華</a:t>
            </a:r>
            <a:r>
              <a:rPr lang="zh-CN" altLang="en-US" sz="2400" b="1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的宣</a:t>
            </a:r>
            <a:r>
              <a:rPr lang="zh-CN" altLang="en-US" sz="2400" b="1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告 </a:t>
            </a:r>
            <a:r>
              <a:rPr lang="en-US" sz="2600" dirty="0" smtClean="0">
                <a:solidFill>
                  <a:srgbClr val="FFFF00"/>
                </a:solidFill>
              </a:rPr>
              <a:t>‘</a:t>
            </a:r>
            <a:r>
              <a:rPr lang="en-US" sz="2600" b="1" dirty="0">
                <a:solidFill>
                  <a:srgbClr val="FFFF00"/>
                </a:solidFill>
              </a:rPr>
              <a:t>utterance of Lord YHWH</a:t>
            </a:r>
            <a:r>
              <a:rPr lang="en-US" sz="2600" dirty="0">
                <a:solidFill>
                  <a:srgbClr val="FFFF00"/>
                </a:solidFill>
              </a:rPr>
              <a:t>’ (</a:t>
            </a:r>
            <a:r>
              <a:rPr lang="he-IL" sz="2600" dirty="0">
                <a:solidFill>
                  <a:srgbClr val="FFFF00"/>
                </a:solidFill>
              </a:rPr>
              <a:t>‎נְאֻם־אֲדֹנָ֥י יְהוִ֖ה</a:t>
            </a:r>
            <a:r>
              <a:rPr lang="en-US" sz="2600" dirty="0">
                <a:solidFill>
                  <a:srgbClr val="FFFF00"/>
                </a:solidFill>
              </a:rPr>
              <a:t> </a:t>
            </a:r>
            <a:r>
              <a:rPr lang="en-US" sz="2600" dirty="0" smtClean="0">
                <a:solidFill>
                  <a:schemeClr val="bg1"/>
                </a:solidFill>
              </a:rPr>
              <a:t>3:13</a:t>
            </a:r>
            <a:r>
              <a:rPr lang="en-US" sz="2600" dirty="0">
                <a:solidFill>
                  <a:schemeClr val="bg1"/>
                </a:solidFill>
              </a:rPr>
              <a:t>; </a:t>
            </a:r>
            <a:r>
              <a:rPr lang="en-US" sz="2600" i="1" dirty="0">
                <a:solidFill>
                  <a:schemeClr val="bg1"/>
                </a:solidFill>
              </a:rPr>
              <a:t>6:8, 14</a:t>
            </a:r>
            <a:r>
              <a:rPr lang="en-US" sz="2600" dirty="0">
                <a:solidFill>
                  <a:schemeClr val="bg1"/>
                </a:solidFill>
              </a:rPr>
              <a:t>; 8:3, 9, 11)</a:t>
            </a:r>
          </a:p>
          <a:p>
            <a:r>
              <a:rPr lang="zh-CN" altLang="en-US" sz="2400" b="1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  主</a:t>
            </a:r>
            <a:r>
              <a:rPr lang="zh-TW" altLang="en-US" sz="2400" b="1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耶</a:t>
            </a:r>
            <a:r>
              <a:rPr lang="zh-TW" altLang="en-US" sz="2400" b="1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和</a:t>
            </a:r>
            <a:r>
              <a:rPr lang="zh-TW" altLang="en-US" sz="2400" b="1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華</a:t>
            </a:r>
            <a:r>
              <a:rPr lang="zh-CN" altLang="en-US" sz="2400" b="1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起誓</a:t>
            </a:r>
            <a:r>
              <a:rPr lang="zh-TW" altLang="en-US" sz="2400" b="1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 </a:t>
            </a:r>
            <a:r>
              <a:rPr lang="en-US" sz="2600" dirty="0" smtClean="0">
                <a:solidFill>
                  <a:srgbClr val="FFFF00"/>
                </a:solidFill>
              </a:rPr>
              <a:t>‘</a:t>
            </a:r>
            <a:r>
              <a:rPr lang="en-US" sz="2600" b="1" dirty="0">
                <a:solidFill>
                  <a:srgbClr val="FFFF00"/>
                </a:solidFill>
              </a:rPr>
              <a:t>Lord YHWH has sworn</a:t>
            </a:r>
            <a:r>
              <a:rPr lang="en-US" sz="2600" dirty="0">
                <a:solidFill>
                  <a:srgbClr val="FFFF00"/>
                </a:solidFill>
              </a:rPr>
              <a:t>’ (</a:t>
            </a:r>
            <a:r>
              <a:rPr lang="he-IL" sz="2600" dirty="0" smtClean="0">
                <a:solidFill>
                  <a:srgbClr val="FFFF00"/>
                </a:solidFill>
              </a:rPr>
              <a:t>‎נִשְׁבַּ֙ע </a:t>
            </a:r>
            <a:r>
              <a:rPr lang="he-IL" sz="2600" dirty="0">
                <a:solidFill>
                  <a:srgbClr val="FFFF00"/>
                </a:solidFill>
              </a:rPr>
              <a:t>אֲדֹנָ֤י יְהוִה֙</a:t>
            </a:r>
            <a:r>
              <a:rPr lang="en-US" sz="2600" dirty="0">
                <a:solidFill>
                  <a:srgbClr val="FFFF00"/>
                </a:solidFill>
              </a:rPr>
              <a:t> </a:t>
            </a:r>
            <a:r>
              <a:rPr lang="en-US" sz="2600" dirty="0" smtClean="0">
                <a:solidFill>
                  <a:schemeClr val="bg1"/>
                </a:solidFill>
              </a:rPr>
              <a:t>4:2</a:t>
            </a:r>
            <a:r>
              <a:rPr lang="en-US" sz="2600" dirty="0">
                <a:solidFill>
                  <a:schemeClr val="bg1"/>
                </a:solidFill>
              </a:rPr>
              <a:t>; 6:8; </a:t>
            </a:r>
            <a:r>
              <a:rPr lang="en-US" sz="2600" i="1" dirty="0">
                <a:solidFill>
                  <a:schemeClr val="bg1"/>
                </a:solidFill>
              </a:rPr>
              <a:t>8:7</a:t>
            </a:r>
            <a:r>
              <a:rPr lang="en-US" sz="2600" dirty="0">
                <a:solidFill>
                  <a:schemeClr val="bg1"/>
                </a:solidFill>
              </a:rPr>
              <a:t>)</a:t>
            </a:r>
          </a:p>
          <a:p>
            <a:r>
              <a:rPr lang="zh-CN" altLang="en-US" sz="2400" b="1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  主</a:t>
            </a:r>
            <a:r>
              <a:rPr lang="zh-TW" altLang="en-US" sz="2400" b="1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說 </a:t>
            </a:r>
            <a:r>
              <a:rPr lang="en-US" sz="2600" dirty="0" smtClean="0">
                <a:solidFill>
                  <a:srgbClr val="FFFF00"/>
                </a:solidFill>
              </a:rPr>
              <a:t>‘</a:t>
            </a:r>
            <a:r>
              <a:rPr lang="en-US" sz="2600" b="1" dirty="0">
                <a:solidFill>
                  <a:srgbClr val="FFFF00"/>
                </a:solidFill>
              </a:rPr>
              <a:t>Lord said</a:t>
            </a:r>
            <a:r>
              <a:rPr lang="en-US" sz="2600" dirty="0">
                <a:solidFill>
                  <a:srgbClr val="FFFF00"/>
                </a:solidFill>
              </a:rPr>
              <a:t>’ (</a:t>
            </a:r>
            <a:r>
              <a:rPr lang="he-IL" sz="2600" dirty="0">
                <a:solidFill>
                  <a:srgbClr val="FFFF00"/>
                </a:solidFill>
              </a:rPr>
              <a:t>וַיֹּ֣אמֶר אֲדֹנָ֗י</a:t>
            </a:r>
            <a:r>
              <a:rPr lang="en-US" sz="2600" dirty="0">
                <a:solidFill>
                  <a:schemeClr val="bg1"/>
                </a:solidFill>
              </a:rPr>
              <a:t> </a:t>
            </a:r>
            <a:r>
              <a:rPr lang="en-US" sz="2600" dirty="0" smtClean="0">
                <a:solidFill>
                  <a:schemeClr val="bg1"/>
                </a:solidFill>
              </a:rPr>
              <a:t>7:8</a:t>
            </a:r>
            <a:r>
              <a:rPr lang="en-US" sz="2600" dirty="0">
                <a:solidFill>
                  <a:schemeClr val="bg1"/>
                </a:solidFill>
              </a:rPr>
              <a:t>)</a:t>
            </a:r>
            <a:endParaRPr lang="en-US" sz="1200" dirty="0">
              <a:solidFill>
                <a:schemeClr val="bg1"/>
              </a:solidFill>
            </a:endParaRPr>
          </a:p>
          <a:p>
            <a:endParaRPr lang="en-US" sz="1200" dirty="0" smtClean="0">
              <a:solidFill>
                <a:schemeClr val="bg1"/>
              </a:solidFill>
            </a:endParaRPr>
          </a:p>
          <a:p>
            <a:endParaRPr lang="en-US" sz="1200" dirty="0" smtClean="0">
              <a:solidFill>
                <a:schemeClr val="bg1"/>
              </a:solidFill>
            </a:endParaRPr>
          </a:p>
          <a:p>
            <a:endParaRPr lang="en-US" sz="12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11136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" y="33867"/>
            <a:ext cx="12188824" cy="6771084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endParaRPr lang="en-US" altLang="zh-TW" sz="900" b="1" baseline="30000" dirty="0">
              <a:solidFill>
                <a:schemeClr val="bg1"/>
              </a:solidFill>
              <a:latin typeface="+mn-ea"/>
              <a:ea typeface="DFKai-SB" pitchFamily="65" charset="-120"/>
            </a:endParaRPr>
          </a:p>
          <a:p>
            <a:r>
              <a:rPr lang="zh-TW" altLang="en-US" sz="3600" b="1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 </a:t>
            </a:r>
            <a:r>
              <a:rPr lang="zh-TW" altLang="en-US" sz="3600" b="1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   對</a:t>
            </a:r>
            <a:r>
              <a:rPr lang="zh-TW" altLang="en-US" sz="3600" b="1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以色列及其鄰國的審判 </a:t>
            </a:r>
            <a:r>
              <a:rPr lang="en-US" altLang="zh-TW" sz="3600" b="1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(</a:t>
            </a:r>
            <a:r>
              <a:rPr lang="zh-CN" altLang="en-US" sz="3600" b="1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阿摩</a:t>
            </a:r>
            <a:r>
              <a:rPr lang="zh-CN" altLang="en-US" sz="3600" b="1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司</a:t>
            </a:r>
            <a:r>
              <a:rPr lang="zh-TW" altLang="en-US" sz="3600" b="1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第</a:t>
            </a:r>
            <a:r>
              <a:rPr lang="en-US" altLang="zh-CN" sz="3600" b="1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1-2</a:t>
            </a:r>
            <a:r>
              <a:rPr lang="zh-TW" altLang="en-US" sz="3600" b="1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章</a:t>
            </a:r>
            <a:r>
              <a:rPr lang="en-US" altLang="zh-TW" sz="3600" b="1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)</a:t>
            </a:r>
            <a:endParaRPr lang="en-US" altLang="ko-KR" sz="3600" b="1" dirty="0" smtClean="0">
              <a:solidFill>
                <a:schemeClr val="bg1"/>
              </a:solidFill>
              <a:latin typeface="+mn-ea"/>
            </a:endParaRPr>
          </a:p>
          <a:p>
            <a:endParaRPr lang="en-US" altLang="ko-KR" sz="800" b="1" dirty="0" smtClean="0">
              <a:solidFill>
                <a:schemeClr val="bg1"/>
              </a:solidFill>
              <a:latin typeface="+mn-ea"/>
            </a:endParaRPr>
          </a:p>
          <a:p>
            <a:r>
              <a:rPr lang="en-US" sz="2800" b="1" dirty="0" smtClean="0">
                <a:solidFill>
                  <a:srgbClr val="FF0000"/>
                </a:solidFill>
              </a:rPr>
              <a:t>Amos 1:3   </a:t>
            </a:r>
            <a:r>
              <a:rPr lang="zh-TW" altLang="en-US" sz="2800" b="1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耶</a:t>
            </a:r>
            <a:r>
              <a:rPr lang="zh-TW" altLang="en-US" sz="2800" b="1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和華如此說</a:t>
            </a:r>
            <a:r>
              <a:rPr lang="zh-TW" altLang="en-US" sz="2800" dirty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：</a:t>
            </a:r>
            <a:r>
              <a:rPr lang="zh-TW" altLang="en-US" sz="2800" dirty="0">
                <a:solidFill>
                  <a:srgbClr val="FF0000"/>
                </a:solidFill>
                <a:latin typeface="DFKai-SB" pitchFamily="65" charset="-120"/>
                <a:ea typeface="DFKai-SB" pitchFamily="65" charset="-120"/>
              </a:rPr>
              <a:t>大馬色</a:t>
            </a:r>
            <a:r>
              <a:rPr lang="zh-TW" altLang="en-US" sz="2800" b="1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三番四次的犯罪</a:t>
            </a:r>
            <a:r>
              <a:rPr lang="zh-TW" altLang="en-US" sz="2800" b="1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，</a:t>
            </a:r>
            <a:endParaRPr lang="en-US" altLang="zh-TW" sz="2800" b="1" dirty="0" smtClean="0">
              <a:solidFill>
                <a:srgbClr val="FFFF00"/>
              </a:solidFill>
              <a:latin typeface="DFKai-SB" pitchFamily="65" charset="-120"/>
              <a:ea typeface="DFKai-SB" pitchFamily="65" charset="-120"/>
            </a:endParaRPr>
          </a:p>
          <a:p>
            <a:r>
              <a:rPr lang="zh-TW" altLang="en-US" sz="2800" b="1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  </a:t>
            </a:r>
            <a:r>
              <a:rPr lang="zh-TW" altLang="en-US" sz="2800" b="1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       </a:t>
            </a:r>
            <a:r>
              <a:rPr lang="zh-TW" altLang="en-US" sz="2800" b="1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我</a:t>
            </a:r>
            <a:r>
              <a:rPr lang="zh-TW" altLang="en-US" sz="2800" b="1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必不免去他的刑罰；因</a:t>
            </a:r>
            <a:r>
              <a:rPr lang="zh-TW" altLang="en-US" sz="2800" b="1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為</a:t>
            </a:r>
            <a:r>
              <a:rPr lang="en-US" altLang="zh-TW" sz="2800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…… </a:t>
            </a:r>
            <a:r>
              <a:rPr lang="en-US" altLang="zh-TW" sz="2400" dirty="0" smtClean="0">
                <a:solidFill>
                  <a:schemeClr val="bg1"/>
                </a:solidFill>
                <a:ea typeface="DFKai-SB" pitchFamily="65" charset="-120"/>
              </a:rPr>
              <a:t>(</a:t>
            </a:r>
            <a:r>
              <a:rPr lang="en-US" altLang="zh-TW" sz="2400" i="1" dirty="0" smtClean="0">
                <a:solidFill>
                  <a:schemeClr val="bg1"/>
                </a:solidFill>
                <a:ea typeface="DFKai-SB" pitchFamily="65" charset="-120"/>
              </a:rPr>
              <a:t>Recurring</a:t>
            </a:r>
            <a:r>
              <a:rPr lang="en-US" altLang="zh-TW" sz="2400" dirty="0" smtClean="0">
                <a:solidFill>
                  <a:schemeClr val="bg1"/>
                </a:solidFill>
                <a:ea typeface="DFKai-SB" pitchFamily="65" charset="-120"/>
              </a:rPr>
              <a:t>)</a:t>
            </a:r>
            <a:endParaRPr lang="en-US" sz="2400" dirty="0">
              <a:solidFill>
                <a:schemeClr val="bg1"/>
              </a:solidFill>
              <a:ea typeface="DFKai-SB" pitchFamily="65" charset="-120"/>
            </a:endParaRPr>
          </a:p>
          <a:p>
            <a:r>
              <a:rPr lang="en-US" altLang="ko-KR" sz="2000" dirty="0" smtClean="0">
                <a:solidFill>
                  <a:srgbClr val="FF0000"/>
                </a:solidFill>
              </a:rPr>
              <a:t>………………………………………………………………………..</a:t>
            </a:r>
            <a:endParaRPr lang="en-US" altLang="ko-KR" sz="800" dirty="0" smtClean="0">
              <a:solidFill>
                <a:srgbClr val="FF0000"/>
              </a:solidFill>
            </a:endParaRPr>
          </a:p>
          <a:p>
            <a:endParaRPr lang="en-US" altLang="ko-KR" sz="800" dirty="0" smtClean="0">
              <a:solidFill>
                <a:srgbClr val="FF0000"/>
              </a:solidFill>
            </a:endParaRPr>
          </a:p>
          <a:p>
            <a:r>
              <a:rPr lang="zh-CN" altLang="en-US" sz="2400" b="1" dirty="0" smtClean="0">
                <a:solidFill>
                  <a:srgbClr val="FFFF00"/>
                </a:solidFill>
              </a:rPr>
              <a:t>阿</a:t>
            </a:r>
            <a:r>
              <a:rPr lang="zh-CN" altLang="en-US" sz="2400" b="1" dirty="0">
                <a:solidFill>
                  <a:srgbClr val="FFFF00"/>
                </a:solidFill>
              </a:rPr>
              <a:t>摩</a:t>
            </a:r>
            <a:r>
              <a:rPr lang="zh-CN" altLang="en-US" sz="2400" b="1" dirty="0" smtClean="0">
                <a:solidFill>
                  <a:srgbClr val="FFFF00"/>
                </a:solidFill>
              </a:rPr>
              <a:t>司</a:t>
            </a:r>
            <a:r>
              <a:rPr lang="zh-TW" altLang="en-US" sz="2400" b="1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第</a:t>
            </a:r>
            <a:r>
              <a:rPr lang="en-US" altLang="zh-TW" sz="2400" b="1" dirty="0" smtClean="0">
                <a:solidFill>
                  <a:srgbClr val="FFFF00"/>
                </a:solidFill>
                <a:ea typeface="DFKai-SB" pitchFamily="65" charset="-120"/>
              </a:rPr>
              <a:t>1-2</a:t>
            </a:r>
            <a:r>
              <a:rPr lang="zh-TW" altLang="en-US" sz="2400" b="1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章</a:t>
            </a:r>
            <a:r>
              <a:rPr lang="en-US" sz="2400" dirty="0" smtClean="0">
                <a:solidFill>
                  <a:schemeClr val="bg1"/>
                </a:solidFill>
              </a:rPr>
              <a:t>. </a:t>
            </a:r>
            <a:r>
              <a:rPr lang="en-US" sz="2400" b="1" dirty="0">
                <a:solidFill>
                  <a:schemeClr val="bg1"/>
                </a:solidFill>
              </a:rPr>
              <a:t>Judgment on Israel and its </a:t>
            </a:r>
            <a:r>
              <a:rPr lang="en-US" sz="2400" b="1" dirty="0" smtClean="0">
                <a:solidFill>
                  <a:schemeClr val="bg1"/>
                </a:solidFill>
              </a:rPr>
              <a:t>Neighbors</a:t>
            </a:r>
          </a:p>
          <a:p>
            <a:r>
              <a:rPr lang="en-US" sz="2400" b="1" dirty="0" smtClean="0">
                <a:solidFill>
                  <a:schemeClr val="bg1"/>
                </a:solidFill>
              </a:rPr>
              <a:t>	Amos 1:3-5	Aram	</a:t>
            </a:r>
            <a:r>
              <a:rPr lang="en-US" sz="2400" b="1" dirty="0">
                <a:solidFill>
                  <a:schemeClr val="bg1"/>
                </a:solidFill>
              </a:rPr>
              <a:t>	</a:t>
            </a:r>
            <a:r>
              <a:rPr lang="en-US" sz="2400" b="1" dirty="0" smtClean="0">
                <a:solidFill>
                  <a:schemeClr val="bg1"/>
                </a:solidFill>
              </a:rPr>
              <a:t>	</a:t>
            </a:r>
            <a:r>
              <a:rPr lang="zh-CN" altLang="en-US" sz="2400" b="1" dirty="0" smtClean="0">
                <a:solidFill>
                  <a:srgbClr val="FFFF00"/>
                </a:solidFill>
              </a:rPr>
              <a:t>阿</a:t>
            </a:r>
            <a:r>
              <a:rPr lang="zh-CN" altLang="en-US" sz="2400" b="1" dirty="0">
                <a:solidFill>
                  <a:srgbClr val="FFFF00"/>
                </a:solidFill>
              </a:rPr>
              <a:t>摩</a:t>
            </a:r>
            <a:r>
              <a:rPr lang="zh-CN" altLang="en-US" sz="2400" b="1" dirty="0" smtClean="0">
                <a:solidFill>
                  <a:srgbClr val="FFFF00"/>
                </a:solidFill>
              </a:rPr>
              <a:t>司 </a:t>
            </a:r>
            <a:r>
              <a:rPr lang="en-US" sz="2400" b="1" dirty="0" smtClean="0">
                <a:solidFill>
                  <a:srgbClr val="FFFF00"/>
                </a:solidFill>
              </a:rPr>
              <a:t>1:3-5</a:t>
            </a:r>
            <a:r>
              <a:rPr lang="en-US" sz="2400" b="1" dirty="0" smtClean="0">
                <a:solidFill>
                  <a:schemeClr val="bg1"/>
                </a:solidFill>
              </a:rPr>
              <a:t>	</a:t>
            </a:r>
            <a:r>
              <a:rPr lang="zh-TW" altLang="en-US" sz="2400" b="1" dirty="0" smtClean="0">
                <a:solidFill>
                  <a:srgbClr val="FFFF00"/>
                </a:solidFill>
              </a:rPr>
              <a:t>亞</a:t>
            </a:r>
            <a:r>
              <a:rPr lang="zh-TW" altLang="en-US" sz="2400" b="1" dirty="0">
                <a:solidFill>
                  <a:srgbClr val="FFFF00"/>
                </a:solidFill>
              </a:rPr>
              <a:t>蘭</a:t>
            </a:r>
            <a:endParaRPr lang="en-US" sz="2400" b="1" dirty="0" smtClean="0">
              <a:solidFill>
                <a:schemeClr val="bg1"/>
              </a:solidFill>
            </a:endParaRPr>
          </a:p>
          <a:p>
            <a:r>
              <a:rPr lang="en-US" sz="2400" b="1" dirty="0">
                <a:solidFill>
                  <a:schemeClr val="bg1"/>
                </a:solidFill>
              </a:rPr>
              <a:t>	Amos </a:t>
            </a:r>
            <a:r>
              <a:rPr lang="en-US" sz="2400" b="1" dirty="0" smtClean="0">
                <a:solidFill>
                  <a:schemeClr val="bg1"/>
                </a:solidFill>
              </a:rPr>
              <a:t>1:6-8</a:t>
            </a:r>
            <a:r>
              <a:rPr lang="en-US" sz="2400" b="1" dirty="0">
                <a:solidFill>
                  <a:schemeClr val="bg1"/>
                </a:solidFill>
              </a:rPr>
              <a:t>	</a:t>
            </a:r>
            <a:r>
              <a:rPr lang="en-US" sz="2400" b="1" dirty="0" smtClean="0">
                <a:solidFill>
                  <a:schemeClr val="bg1"/>
                </a:solidFill>
              </a:rPr>
              <a:t>Philistine		</a:t>
            </a:r>
            <a:r>
              <a:rPr lang="zh-CN" altLang="en-US" sz="2400" b="1" dirty="0" smtClean="0">
                <a:solidFill>
                  <a:srgbClr val="FFFF00"/>
                </a:solidFill>
              </a:rPr>
              <a:t>阿</a:t>
            </a:r>
            <a:r>
              <a:rPr lang="zh-CN" altLang="en-US" sz="2400" b="1" dirty="0">
                <a:solidFill>
                  <a:srgbClr val="FFFF00"/>
                </a:solidFill>
              </a:rPr>
              <a:t>摩司 </a:t>
            </a:r>
            <a:r>
              <a:rPr lang="en-US" sz="2400" b="1" dirty="0" smtClean="0">
                <a:solidFill>
                  <a:srgbClr val="FFFF00"/>
                </a:solidFill>
              </a:rPr>
              <a:t>1:6-8</a:t>
            </a:r>
            <a:r>
              <a:rPr lang="en-US" sz="2400" b="1" dirty="0">
                <a:solidFill>
                  <a:schemeClr val="bg1"/>
                </a:solidFill>
              </a:rPr>
              <a:t>	</a:t>
            </a:r>
            <a:r>
              <a:rPr lang="zh-TW" altLang="en-US" sz="2400" b="1" dirty="0" smtClean="0">
                <a:solidFill>
                  <a:srgbClr val="FFFF00"/>
                </a:solidFill>
              </a:rPr>
              <a:t>非</a:t>
            </a:r>
            <a:r>
              <a:rPr lang="zh-TW" altLang="en-US" sz="2400" b="1" dirty="0">
                <a:solidFill>
                  <a:srgbClr val="FFFF00"/>
                </a:solidFill>
              </a:rPr>
              <a:t>利士</a:t>
            </a:r>
            <a:endParaRPr lang="en-US" sz="2400" b="1" dirty="0">
              <a:solidFill>
                <a:schemeClr val="bg1"/>
              </a:solidFill>
            </a:endParaRPr>
          </a:p>
          <a:p>
            <a:r>
              <a:rPr lang="en-US" sz="2400" b="1" dirty="0">
                <a:solidFill>
                  <a:schemeClr val="bg1"/>
                </a:solidFill>
              </a:rPr>
              <a:t>	Amos </a:t>
            </a:r>
            <a:r>
              <a:rPr lang="en-US" sz="2400" b="1" dirty="0" smtClean="0">
                <a:solidFill>
                  <a:schemeClr val="bg1"/>
                </a:solidFill>
              </a:rPr>
              <a:t>1:9-10	</a:t>
            </a:r>
            <a:r>
              <a:rPr lang="en-US" sz="2400" b="1" dirty="0" err="1" smtClean="0">
                <a:solidFill>
                  <a:schemeClr val="bg1"/>
                </a:solidFill>
              </a:rPr>
              <a:t>Tyre</a:t>
            </a:r>
            <a:r>
              <a:rPr lang="en-US" sz="2400" b="1" dirty="0">
                <a:solidFill>
                  <a:schemeClr val="bg1"/>
                </a:solidFill>
              </a:rPr>
              <a:t>	</a:t>
            </a:r>
            <a:r>
              <a:rPr lang="en-US" sz="2400" b="1" dirty="0" smtClean="0">
                <a:solidFill>
                  <a:schemeClr val="bg1"/>
                </a:solidFill>
              </a:rPr>
              <a:t>		</a:t>
            </a:r>
            <a:r>
              <a:rPr lang="zh-CN" altLang="en-US" sz="2400" b="1" dirty="0" smtClean="0">
                <a:solidFill>
                  <a:srgbClr val="FFFF00"/>
                </a:solidFill>
              </a:rPr>
              <a:t>阿</a:t>
            </a:r>
            <a:r>
              <a:rPr lang="zh-CN" altLang="en-US" sz="2400" b="1" dirty="0">
                <a:solidFill>
                  <a:srgbClr val="FFFF00"/>
                </a:solidFill>
              </a:rPr>
              <a:t>摩司 </a:t>
            </a:r>
            <a:r>
              <a:rPr lang="en-US" sz="2400" b="1" dirty="0" smtClean="0">
                <a:solidFill>
                  <a:srgbClr val="FFFF00"/>
                </a:solidFill>
              </a:rPr>
              <a:t>1:9-10</a:t>
            </a:r>
            <a:r>
              <a:rPr lang="en-US" sz="2400" b="1" dirty="0">
                <a:solidFill>
                  <a:schemeClr val="bg1"/>
                </a:solidFill>
              </a:rPr>
              <a:t>	</a:t>
            </a:r>
            <a:r>
              <a:rPr lang="zh-TW" altLang="en-US" sz="2400" b="1" dirty="0" smtClean="0">
                <a:solidFill>
                  <a:srgbClr val="FFFF00"/>
                </a:solidFill>
              </a:rPr>
              <a:t>推</a:t>
            </a:r>
            <a:r>
              <a:rPr lang="zh-TW" altLang="en-US" sz="2400" b="1" dirty="0">
                <a:solidFill>
                  <a:srgbClr val="FFFF00"/>
                </a:solidFill>
              </a:rPr>
              <a:t>羅</a:t>
            </a:r>
            <a:endParaRPr lang="en-US" sz="2400" b="1" dirty="0" smtClean="0">
              <a:solidFill>
                <a:schemeClr val="bg1"/>
              </a:solidFill>
            </a:endParaRPr>
          </a:p>
          <a:p>
            <a:r>
              <a:rPr lang="en-US" sz="2400" b="1" dirty="0">
                <a:solidFill>
                  <a:schemeClr val="bg1"/>
                </a:solidFill>
              </a:rPr>
              <a:t>	Amos </a:t>
            </a:r>
            <a:r>
              <a:rPr lang="en-US" sz="2400" b="1" dirty="0" smtClean="0">
                <a:solidFill>
                  <a:schemeClr val="bg1"/>
                </a:solidFill>
              </a:rPr>
              <a:t>1:11-12</a:t>
            </a:r>
            <a:r>
              <a:rPr lang="en-US" sz="2400" b="1" dirty="0">
                <a:solidFill>
                  <a:schemeClr val="bg1"/>
                </a:solidFill>
              </a:rPr>
              <a:t>	</a:t>
            </a:r>
            <a:r>
              <a:rPr lang="en-US" sz="2400" b="1" dirty="0" smtClean="0">
                <a:solidFill>
                  <a:schemeClr val="bg1"/>
                </a:solidFill>
              </a:rPr>
              <a:t>Edom			</a:t>
            </a:r>
            <a:r>
              <a:rPr lang="zh-CN" altLang="en-US" sz="2400" b="1" dirty="0" smtClean="0">
                <a:solidFill>
                  <a:srgbClr val="FFFF00"/>
                </a:solidFill>
              </a:rPr>
              <a:t>阿</a:t>
            </a:r>
            <a:r>
              <a:rPr lang="zh-CN" altLang="en-US" sz="2400" b="1" dirty="0">
                <a:solidFill>
                  <a:srgbClr val="FFFF00"/>
                </a:solidFill>
              </a:rPr>
              <a:t>摩司 </a:t>
            </a:r>
            <a:r>
              <a:rPr lang="en-US" sz="2400" b="1" dirty="0" smtClean="0">
                <a:solidFill>
                  <a:srgbClr val="FFFF00"/>
                </a:solidFill>
              </a:rPr>
              <a:t>1:11-12</a:t>
            </a:r>
            <a:r>
              <a:rPr lang="en-US" sz="2400" b="1" dirty="0">
                <a:solidFill>
                  <a:schemeClr val="bg1"/>
                </a:solidFill>
              </a:rPr>
              <a:t>	</a:t>
            </a:r>
            <a:r>
              <a:rPr lang="zh-TW" altLang="en-US" sz="2400" b="1" dirty="0" smtClean="0">
                <a:solidFill>
                  <a:srgbClr val="FFFF00"/>
                </a:solidFill>
              </a:rPr>
              <a:t>以</a:t>
            </a:r>
            <a:r>
              <a:rPr lang="zh-TW" altLang="en-US" sz="2400" b="1" dirty="0">
                <a:solidFill>
                  <a:srgbClr val="FFFF00"/>
                </a:solidFill>
              </a:rPr>
              <a:t>東</a:t>
            </a:r>
            <a:endParaRPr lang="en-US" sz="2400" b="1" dirty="0" smtClean="0">
              <a:solidFill>
                <a:schemeClr val="bg1"/>
              </a:solidFill>
            </a:endParaRPr>
          </a:p>
          <a:p>
            <a:r>
              <a:rPr lang="en-US" sz="2400" b="1" dirty="0">
                <a:solidFill>
                  <a:schemeClr val="bg1"/>
                </a:solidFill>
              </a:rPr>
              <a:t>	Amos </a:t>
            </a:r>
            <a:r>
              <a:rPr lang="en-US" sz="2400" b="1" dirty="0" smtClean="0">
                <a:solidFill>
                  <a:schemeClr val="bg1"/>
                </a:solidFill>
              </a:rPr>
              <a:t>1:13-15</a:t>
            </a:r>
            <a:r>
              <a:rPr lang="en-US" sz="2400" b="1" dirty="0">
                <a:solidFill>
                  <a:schemeClr val="bg1"/>
                </a:solidFill>
              </a:rPr>
              <a:t>	</a:t>
            </a:r>
            <a:r>
              <a:rPr lang="en-US" sz="2400" b="1" dirty="0" err="1" smtClean="0">
                <a:solidFill>
                  <a:schemeClr val="bg1"/>
                </a:solidFill>
              </a:rPr>
              <a:t>Amon</a:t>
            </a:r>
            <a:r>
              <a:rPr lang="en-US" sz="2400" b="1" dirty="0" smtClean="0">
                <a:solidFill>
                  <a:schemeClr val="bg1"/>
                </a:solidFill>
              </a:rPr>
              <a:t>			</a:t>
            </a:r>
            <a:r>
              <a:rPr lang="zh-CN" altLang="en-US" sz="2400" b="1" dirty="0" smtClean="0">
                <a:solidFill>
                  <a:srgbClr val="FFFF00"/>
                </a:solidFill>
              </a:rPr>
              <a:t>阿</a:t>
            </a:r>
            <a:r>
              <a:rPr lang="zh-CN" altLang="en-US" sz="2400" b="1" dirty="0">
                <a:solidFill>
                  <a:srgbClr val="FFFF00"/>
                </a:solidFill>
              </a:rPr>
              <a:t>摩司 </a:t>
            </a:r>
            <a:r>
              <a:rPr lang="en-US" altLang="zh-CN" sz="2400" b="1" dirty="0" smtClean="0">
                <a:solidFill>
                  <a:srgbClr val="FFFF00"/>
                </a:solidFill>
              </a:rPr>
              <a:t>1</a:t>
            </a:r>
            <a:r>
              <a:rPr lang="en-US" sz="2400" b="1" dirty="0" smtClean="0">
                <a:solidFill>
                  <a:srgbClr val="FFFF00"/>
                </a:solidFill>
              </a:rPr>
              <a:t>:13-15</a:t>
            </a:r>
            <a:r>
              <a:rPr lang="en-US" sz="2400" b="1" dirty="0">
                <a:solidFill>
                  <a:schemeClr val="bg1"/>
                </a:solidFill>
              </a:rPr>
              <a:t>	</a:t>
            </a:r>
            <a:r>
              <a:rPr lang="zh-TW" altLang="en-US" sz="2400" b="1" dirty="0" smtClean="0">
                <a:solidFill>
                  <a:srgbClr val="FFFF00"/>
                </a:solidFill>
              </a:rPr>
              <a:t>亞</a:t>
            </a:r>
            <a:r>
              <a:rPr lang="zh-TW" altLang="en-US" sz="2400" b="1" dirty="0">
                <a:solidFill>
                  <a:srgbClr val="FFFF00"/>
                </a:solidFill>
              </a:rPr>
              <a:t>捫</a:t>
            </a:r>
            <a:endParaRPr lang="en-US" sz="2400" b="1" dirty="0" smtClean="0">
              <a:solidFill>
                <a:schemeClr val="bg1"/>
              </a:solidFill>
            </a:endParaRPr>
          </a:p>
          <a:p>
            <a:r>
              <a:rPr lang="en-US" sz="2400" b="1" dirty="0">
                <a:solidFill>
                  <a:schemeClr val="bg1"/>
                </a:solidFill>
              </a:rPr>
              <a:t>	Amos </a:t>
            </a:r>
            <a:r>
              <a:rPr lang="en-US" sz="2400" b="1" dirty="0" smtClean="0">
                <a:solidFill>
                  <a:schemeClr val="bg1"/>
                </a:solidFill>
              </a:rPr>
              <a:t>2:1-3</a:t>
            </a:r>
            <a:r>
              <a:rPr lang="en-US" sz="2400" b="1" dirty="0">
                <a:solidFill>
                  <a:schemeClr val="bg1"/>
                </a:solidFill>
              </a:rPr>
              <a:t>	</a:t>
            </a:r>
            <a:r>
              <a:rPr lang="en-US" sz="2400" b="1" dirty="0" smtClean="0">
                <a:solidFill>
                  <a:schemeClr val="bg1"/>
                </a:solidFill>
              </a:rPr>
              <a:t>Moab			</a:t>
            </a:r>
            <a:r>
              <a:rPr lang="zh-CN" altLang="en-US" sz="2400" b="1" dirty="0" smtClean="0">
                <a:solidFill>
                  <a:srgbClr val="FFFF00"/>
                </a:solidFill>
              </a:rPr>
              <a:t>阿</a:t>
            </a:r>
            <a:r>
              <a:rPr lang="zh-CN" altLang="en-US" sz="2400" b="1" dirty="0">
                <a:solidFill>
                  <a:srgbClr val="FFFF00"/>
                </a:solidFill>
              </a:rPr>
              <a:t>摩司 </a:t>
            </a:r>
            <a:r>
              <a:rPr lang="en-US" altLang="zh-CN" sz="2400" b="1" dirty="0" smtClean="0">
                <a:solidFill>
                  <a:srgbClr val="FFFF00"/>
                </a:solidFill>
              </a:rPr>
              <a:t>2</a:t>
            </a:r>
            <a:r>
              <a:rPr lang="en-US" sz="2400" b="1" dirty="0" smtClean="0">
                <a:solidFill>
                  <a:srgbClr val="FFFF00"/>
                </a:solidFill>
              </a:rPr>
              <a:t>:1-3</a:t>
            </a:r>
            <a:r>
              <a:rPr lang="en-US" sz="2400" b="1" dirty="0">
                <a:solidFill>
                  <a:schemeClr val="bg1"/>
                </a:solidFill>
              </a:rPr>
              <a:t>	</a:t>
            </a:r>
            <a:r>
              <a:rPr lang="zh-TW" altLang="en-US" sz="2400" b="1" dirty="0" smtClean="0">
                <a:solidFill>
                  <a:srgbClr val="FFFF00"/>
                </a:solidFill>
              </a:rPr>
              <a:t>摩</a:t>
            </a:r>
            <a:r>
              <a:rPr lang="zh-TW" altLang="en-US" sz="2400" b="1" dirty="0">
                <a:solidFill>
                  <a:srgbClr val="FFFF00"/>
                </a:solidFill>
              </a:rPr>
              <a:t>押</a:t>
            </a:r>
            <a:endParaRPr lang="en-US" sz="2400" b="1" dirty="0" smtClean="0">
              <a:solidFill>
                <a:schemeClr val="bg1"/>
              </a:solidFill>
            </a:endParaRPr>
          </a:p>
          <a:p>
            <a:r>
              <a:rPr lang="en-US" sz="2400" b="1" dirty="0">
                <a:solidFill>
                  <a:schemeClr val="bg1"/>
                </a:solidFill>
              </a:rPr>
              <a:t>	Amos </a:t>
            </a:r>
            <a:r>
              <a:rPr lang="en-US" sz="2400" b="1" dirty="0" smtClean="0">
                <a:solidFill>
                  <a:schemeClr val="bg1"/>
                </a:solidFill>
              </a:rPr>
              <a:t>2:4-5</a:t>
            </a:r>
            <a:r>
              <a:rPr lang="en-US" sz="2400" b="1" dirty="0">
                <a:solidFill>
                  <a:schemeClr val="bg1"/>
                </a:solidFill>
              </a:rPr>
              <a:t>	</a:t>
            </a:r>
            <a:r>
              <a:rPr lang="en-US" sz="2400" b="1" dirty="0" smtClean="0">
                <a:solidFill>
                  <a:schemeClr val="bg1"/>
                </a:solidFill>
              </a:rPr>
              <a:t>Judah			</a:t>
            </a:r>
            <a:r>
              <a:rPr lang="zh-CN" altLang="en-US" sz="2400" b="1" dirty="0" smtClean="0">
                <a:solidFill>
                  <a:srgbClr val="FFFF00"/>
                </a:solidFill>
              </a:rPr>
              <a:t>阿</a:t>
            </a:r>
            <a:r>
              <a:rPr lang="zh-CN" altLang="en-US" sz="2400" b="1" dirty="0">
                <a:solidFill>
                  <a:srgbClr val="FFFF00"/>
                </a:solidFill>
              </a:rPr>
              <a:t>摩司 </a:t>
            </a:r>
            <a:r>
              <a:rPr lang="en-US" altLang="zh-CN" sz="2400" b="1" dirty="0" smtClean="0">
                <a:solidFill>
                  <a:srgbClr val="FFFF00"/>
                </a:solidFill>
              </a:rPr>
              <a:t>2</a:t>
            </a:r>
            <a:r>
              <a:rPr lang="en-US" sz="2400" b="1" dirty="0" smtClean="0">
                <a:solidFill>
                  <a:srgbClr val="FFFF00"/>
                </a:solidFill>
              </a:rPr>
              <a:t>:4-5</a:t>
            </a:r>
            <a:r>
              <a:rPr lang="en-US" sz="2400" b="1" dirty="0">
                <a:solidFill>
                  <a:schemeClr val="bg1"/>
                </a:solidFill>
              </a:rPr>
              <a:t>	</a:t>
            </a:r>
            <a:r>
              <a:rPr lang="zh-TW" altLang="en-US" sz="2400" b="1" dirty="0" smtClean="0">
                <a:solidFill>
                  <a:srgbClr val="FFFF00"/>
                </a:solidFill>
              </a:rPr>
              <a:t>猶</a:t>
            </a:r>
            <a:r>
              <a:rPr lang="zh-TW" altLang="en-US" sz="2400" b="1" dirty="0">
                <a:solidFill>
                  <a:srgbClr val="FFFF00"/>
                </a:solidFill>
              </a:rPr>
              <a:t>大</a:t>
            </a:r>
            <a:endParaRPr lang="en-US" sz="2400" b="1" dirty="0">
              <a:solidFill>
                <a:schemeClr val="bg1"/>
              </a:solidFill>
            </a:endParaRPr>
          </a:p>
          <a:p>
            <a:r>
              <a:rPr lang="en-US" sz="2400" b="1" dirty="0">
                <a:solidFill>
                  <a:schemeClr val="bg1"/>
                </a:solidFill>
              </a:rPr>
              <a:t>	Amos </a:t>
            </a:r>
            <a:r>
              <a:rPr lang="en-US" sz="2400" b="1" dirty="0" smtClean="0">
                <a:solidFill>
                  <a:schemeClr val="bg1"/>
                </a:solidFill>
              </a:rPr>
              <a:t>2:6-16</a:t>
            </a:r>
            <a:r>
              <a:rPr lang="en-US" sz="2400" b="1" dirty="0">
                <a:solidFill>
                  <a:schemeClr val="bg1"/>
                </a:solidFill>
              </a:rPr>
              <a:t>	</a:t>
            </a:r>
            <a:r>
              <a:rPr lang="en-US" sz="2400" b="1" dirty="0" smtClean="0">
                <a:solidFill>
                  <a:schemeClr val="bg1"/>
                </a:solidFill>
              </a:rPr>
              <a:t>Israel			</a:t>
            </a:r>
            <a:r>
              <a:rPr lang="zh-CN" altLang="en-US" sz="2400" b="1" dirty="0" smtClean="0">
                <a:solidFill>
                  <a:srgbClr val="FFFF00"/>
                </a:solidFill>
              </a:rPr>
              <a:t>阿</a:t>
            </a:r>
            <a:r>
              <a:rPr lang="zh-CN" altLang="en-US" sz="2400" b="1" dirty="0">
                <a:solidFill>
                  <a:srgbClr val="FFFF00"/>
                </a:solidFill>
              </a:rPr>
              <a:t>摩司 </a:t>
            </a:r>
            <a:r>
              <a:rPr lang="en-US" altLang="zh-CN" sz="2400" b="1" dirty="0" smtClean="0">
                <a:solidFill>
                  <a:srgbClr val="FFFF00"/>
                </a:solidFill>
              </a:rPr>
              <a:t>2</a:t>
            </a:r>
            <a:r>
              <a:rPr lang="en-US" sz="2400" b="1" dirty="0" smtClean="0">
                <a:solidFill>
                  <a:srgbClr val="FFFF00"/>
                </a:solidFill>
              </a:rPr>
              <a:t>:6-16</a:t>
            </a:r>
            <a:r>
              <a:rPr lang="en-US" sz="2400" b="1" dirty="0">
                <a:solidFill>
                  <a:schemeClr val="bg1"/>
                </a:solidFill>
              </a:rPr>
              <a:t>	</a:t>
            </a:r>
            <a:r>
              <a:rPr lang="zh-TW" altLang="en-US" sz="2400" b="1" dirty="0" smtClean="0">
                <a:solidFill>
                  <a:srgbClr val="FFFF00"/>
                </a:solidFill>
              </a:rPr>
              <a:t>以</a:t>
            </a:r>
            <a:r>
              <a:rPr lang="zh-TW" altLang="en-US" sz="2400" b="1" dirty="0">
                <a:solidFill>
                  <a:srgbClr val="FFFF00"/>
                </a:solidFill>
              </a:rPr>
              <a:t>色列</a:t>
            </a:r>
            <a:endParaRPr lang="en-US" sz="2400" b="1" dirty="0">
              <a:solidFill>
                <a:srgbClr val="FFFF00"/>
              </a:solidFill>
            </a:endParaRPr>
          </a:p>
          <a:p>
            <a:r>
              <a:rPr lang="en-US" sz="2400" b="1" dirty="0" smtClean="0">
                <a:solidFill>
                  <a:schemeClr val="bg1"/>
                </a:solidFill>
              </a:rPr>
              <a:t>   *YHWH our God is the Ruler and Judge of all nations. </a:t>
            </a:r>
          </a:p>
          <a:p>
            <a:r>
              <a:rPr lang="en-US" altLang="zh-TW" sz="2400" b="1" dirty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 </a:t>
            </a:r>
            <a:r>
              <a:rPr lang="en-US" altLang="zh-TW" sz="2400" b="1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 </a:t>
            </a:r>
            <a:r>
              <a:rPr lang="zh-TW" altLang="en-US" sz="2400" b="1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耶</a:t>
            </a:r>
            <a:r>
              <a:rPr lang="zh-TW" altLang="en-US" sz="2400" b="1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和華</a:t>
            </a:r>
            <a:r>
              <a:rPr lang="zh-TW" altLang="en-US" sz="2400" b="1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是</a:t>
            </a:r>
            <a:r>
              <a:rPr lang="zh-TW" altLang="en-US" sz="2400" b="1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萬國的統治者和審判者。</a:t>
            </a:r>
            <a:endParaRPr lang="en-US" sz="2400" b="1" dirty="0">
              <a:solidFill>
                <a:srgbClr val="FFFF00"/>
              </a:solidFill>
              <a:latin typeface="DFKai-SB" pitchFamily="65" charset="-120"/>
              <a:ea typeface="DFKai-SB" pitchFamily="65" charset="-120"/>
            </a:endParaRPr>
          </a:p>
          <a:p>
            <a:endParaRPr lang="en-US" sz="1200" dirty="0">
              <a:solidFill>
                <a:schemeClr val="bg1"/>
              </a:solidFill>
            </a:endParaRPr>
          </a:p>
          <a:p>
            <a:endParaRPr lang="en-US" sz="1200" dirty="0">
              <a:solidFill>
                <a:schemeClr val="bg1"/>
              </a:solidFill>
            </a:endParaRPr>
          </a:p>
          <a:p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08587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Amos the Prophet Amos derived from Hebrew root “amas” “to lift a burden, to  carry” “Burden-Bearer” - ppt downloa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412" y="242711"/>
            <a:ext cx="8290559" cy="6217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hurch At Eas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9812" y="1371600"/>
            <a:ext cx="4410075" cy="5314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03212" y="2259360"/>
            <a:ext cx="1981200" cy="3539430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r>
              <a:rPr lang="en-US" altLang="zh-TW" sz="2800" b="1" dirty="0" smtClean="0">
                <a:solidFill>
                  <a:srgbClr val="FFFF00"/>
                </a:solidFill>
              </a:rPr>
              <a:t>1. </a:t>
            </a:r>
            <a:r>
              <a:rPr lang="zh-TW" altLang="en-US" sz="2800" b="1" dirty="0" smtClean="0">
                <a:solidFill>
                  <a:srgbClr val="FFFF00"/>
                </a:solidFill>
              </a:rPr>
              <a:t>亞</a:t>
            </a:r>
            <a:r>
              <a:rPr lang="zh-TW" altLang="en-US" sz="2800" b="1" dirty="0">
                <a:solidFill>
                  <a:srgbClr val="FFFF00"/>
                </a:solidFill>
              </a:rPr>
              <a:t>蘭</a:t>
            </a:r>
            <a:endParaRPr lang="en-US" sz="2800" b="1" dirty="0">
              <a:solidFill>
                <a:schemeClr val="bg1"/>
              </a:solidFill>
            </a:endParaRPr>
          </a:p>
          <a:p>
            <a:r>
              <a:rPr lang="en-US" altLang="zh-TW" sz="2800" b="1" dirty="0" smtClean="0">
                <a:solidFill>
                  <a:srgbClr val="FFFF00"/>
                </a:solidFill>
              </a:rPr>
              <a:t>2. </a:t>
            </a:r>
            <a:r>
              <a:rPr lang="zh-TW" altLang="en-US" sz="2800" b="1" dirty="0" smtClean="0">
                <a:solidFill>
                  <a:srgbClr val="FFFF00"/>
                </a:solidFill>
              </a:rPr>
              <a:t>非</a:t>
            </a:r>
            <a:r>
              <a:rPr lang="zh-TW" altLang="en-US" sz="2800" b="1" dirty="0">
                <a:solidFill>
                  <a:srgbClr val="FFFF00"/>
                </a:solidFill>
              </a:rPr>
              <a:t>利士</a:t>
            </a:r>
            <a:endParaRPr lang="en-US" sz="2800" b="1" dirty="0">
              <a:solidFill>
                <a:schemeClr val="bg1"/>
              </a:solidFill>
            </a:endParaRPr>
          </a:p>
          <a:p>
            <a:r>
              <a:rPr lang="en-US" altLang="zh-TW" sz="2800" b="1" dirty="0" smtClean="0">
                <a:solidFill>
                  <a:srgbClr val="FFFF00"/>
                </a:solidFill>
              </a:rPr>
              <a:t>3. </a:t>
            </a:r>
            <a:r>
              <a:rPr lang="zh-TW" altLang="en-US" sz="2800" b="1" dirty="0" smtClean="0">
                <a:solidFill>
                  <a:srgbClr val="FFFF00"/>
                </a:solidFill>
              </a:rPr>
              <a:t>推</a:t>
            </a:r>
            <a:r>
              <a:rPr lang="zh-TW" altLang="en-US" sz="2800" b="1" dirty="0">
                <a:solidFill>
                  <a:srgbClr val="FFFF00"/>
                </a:solidFill>
              </a:rPr>
              <a:t>羅</a:t>
            </a:r>
            <a:endParaRPr lang="en-US" sz="2800" b="1" dirty="0">
              <a:solidFill>
                <a:schemeClr val="bg1"/>
              </a:solidFill>
            </a:endParaRPr>
          </a:p>
          <a:p>
            <a:r>
              <a:rPr lang="en-US" altLang="zh-TW" sz="2800" b="1" dirty="0" smtClean="0">
                <a:solidFill>
                  <a:srgbClr val="FFFF00"/>
                </a:solidFill>
              </a:rPr>
              <a:t>4. </a:t>
            </a:r>
            <a:r>
              <a:rPr lang="zh-TW" altLang="en-US" sz="2800" b="1" dirty="0" smtClean="0">
                <a:solidFill>
                  <a:srgbClr val="FFFF00"/>
                </a:solidFill>
              </a:rPr>
              <a:t>以</a:t>
            </a:r>
            <a:r>
              <a:rPr lang="zh-TW" altLang="en-US" sz="2800" b="1" dirty="0">
                <a:solidFill>
                  <a:srgbClr val="FFFF00"/>
                </a:solidFill>
              </a:rPr>
              <a:t>東</a:t>
            </a:r>
            <a:endParaRPr lang="en-US" sz="2800" b="1" dirty="0">
              <a:solidFill>
                <a:schemeClr val="bg1"/>
              </a:solidFill>
            </a:endParaRPr>
          </a:p>
          <a:p>
            <a:r>
              <a:rPr lang="en-US" altLang="zh-TW" sz="2800" b="1" dirty="0" smtClean="0">
                <a:solidFill>
                  <a:srgbClr val="FFFF00"/>
                </a:solidFill>
              </a:rPr>
              <a:t>5. </a:t>
            </a:r>
            <a:r>
              <a:rPr lang="zh-TW" altLang="en-US" sz="2800" b="1" dirty="0" smtClean="0">
                <a:solidFill>
                  <a:srgbClr val="FFFF00"/>
                </a:solidFill>
              </a:rPr>
              <a:t>亞</a:t>
            </a:r>
            <a:r>
              <a:rPr lang="zh-TW" altLang="en-US" sz="2800" b="1" dirty="0">
                <a:solidFill>
                  <a:srgbClr val="FFFF00"/>
                </a:solidFill>
              </a:rPr>
              <a:t>捫</a:t>
            </a:r>
            <a:endParaRPr lang="en-US" sz="2800" b="1" dirty="0">
              <a:solidFill>
                <a:schemeClr val="bg1"/>
              </a:solidFill>
            </a:endParaRPr>
          </a:p>
          <a:p>
            <a:r>
              <a:rPr lang="en-US" altLang="zh-TW" sz="2800" b="1" dirty="0" smtClean="0">
                <a:solidFill>
                  <a:srgbClr val="FFFF00"/>
                </a:solidFill>
              </a:rPr>
              <a:t>6. </a:t>
            </a:r>
            <a:r>
              <a:rPr lang="zh-TW" altLang="en-US" sz="2800" b="1" dirty="0" smtClean="0">
                <a:solidFill>
                  <a:srgbClr val="FFFF00"/>
                </a:solidFill>
              </a:rPr>
              <a:t>摩</a:t>
            </a:r>
            <a:r>
              <a:rPr lang="zh-TW" altLang="en-US" sz="2800" b="1" dirty="0">
                <a:solidFill>
                  <a:srgbClr val="FFFF00"/>
                </a:solidFill>
              </a:rPr>
              <a:t>押</a:t>
            </a:r>
            <a:endParaRPr lang="en-US" sz="2800" b="1" dirty="0">
              <a:solidFill>
                <a:schemeClr val="bg1"/>
              </a:solidFill>
            </a:endParaRPr>
          </a:p>
          <a:p>
            <a:r>
              <a:rPr lang="en-US" altLang="zh-TW" sz="2800" b="1" dirty="0" smtClean="0">
                <a:solidFill>
                  <a:srgbClr val="FFFF00"/>
                </a:solidFill>
              </a:rPr>
              <a:t>7. </a:t>
            </a:r>
            <a:r>
              <a:rPr lang="zh-TW" altLang="en-US" sz="2800" b="1" dirty="0" smtClean="0">
                <a:solidFill>
                  <a:srgbClr val="FFFF00"/>
                </a:solidFill>
              </a:rPr>
              <a:t>猶</a:t>
            </a:r>
            <a:r>
              <a:rPr lang="zh-TW" altLang="en-US" sz="2800" b="1" dirty="0">
                <a:solidFill>
                  <a:srgbClr val="FFFF00"/>
                </a:solidFill>
              </a:rPr>
              <a:t>大</a:t>
            </a:r>
            <a:endParaRPr lang="en-US" sz="2800" b="1" dirty="0">
              <a:solidFill>
                <a:schemeClr val="bg1"/>
              </a:solidFill>
            </a:endParaRPr>
          </a:p>
          <a:p>
            <a:r>
              <a:rPr lang="en-US" altLang="zh-TW" sz="2800" b="1" dirty="0" smtClean="0">
                <a:solidFill>
                  <a:srgbClr val="FFFF00"/>
                </a:solidFill>
              </a:rPr>
              <a:t>8. </a:t>
            </a:r>
            <a:r>
              <a:rPr lang="zh-TW" altLang="en-US" sz="2800" b="1" dirty="0" smtClean="0">
                <a:solidFill>
                  <a:srgbClr val="FFFF00"/>
                </a:solidFill>
              </a:rPr>
              <a:t>以</a:t>
            </a:r>
            <a:r>
              <a:rPr lang="zh-TW" altLang="en-US" sz="2800" b="1" dirty="0">
                <a:solidFill>
                  <a:srgbClr val="FFFF00"/>
                </a:solidFill>
              </a:rPr>
              <a:t>色列</a:t>
            </a:r>
            <a:endParaRPr lang="en-US" sz="2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74133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Amos 2:4-8 June 7, 2015 AMOS RAILS AGAINST INJUSTICE Judgment On Israel &amp;  Judah. - ppt downloa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7051" y="289560"/>
            <a:ext cx="8656319" cy="6492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Tales of the Nevi'im - Amo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596" y="72813"/>
            <a:ext cx="4589144" cy="6675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56951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" y="36689"/>
            <a:ext cx="12188825" cy="6853158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r>
              <a:rPr lang="zh-CN" altLang="en-US" sz="1000" b="1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 </a:t>
            </a:r>
            <a:endParaRPr lang="en-US" altLang="zh-CN" sz="1000" b="1" dirty="0" smtClean="0">
              <a:solidFill>
                <a:schemeClr val="bg1"/>
              </a:solidFill>
              <a:latin typeface="DFKai-SB" pitchFamily="65" charset="-120"/>
              <a:ea typeface="DFKai-SB" pitchFamily="65" charset="-120"/>
            </a:endParaRPr>
          </a:p>
          <a:p>
            <a:r>
              <a:rPr lang="zh-TW" altLang="en-US" sz="3600" b="1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         </a:t>
            </a:r>
            <a:r>
              <a:rPr lang="zh-TW" altLang="en-US" sz="4000" b="1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耶</a:t>
            </a:r>
            <a:r>
              <a:rPr lang="zh-TW" altLang="en-US" sz="4000" b="1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和華決定懲罰以色列全</a:t>
            </a:r>
            <a:r>
              <a:rPr lang="zh-TW" altLang="en-US" sz="4000" b="1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家</a:t>
            </a:r>
            <a:r>
              <a:rPr lang="zh-TW" altLang="en-US" sz="3400" b="1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 </a:t>
            </a:r>
            <a:endParaRPr lang="en-US" altLang="zh-TW" sz="3400" b="1" dirty="0" smtClean="0">
              <a:solidFill>
                <a:srgbClr val="FFFF00"/>
              </a:solidFill>
              <a:latin typeface="DFKai-SB" pitchFamily="65" charset="-120"/>
              <a:ea typeface="DFKai-SB" pitchFamily="65" charset="-120"/>
            </a:endParaRPr>
          </a:p>
          <a:p>
            <a:r>
              <a:rPr lang="en-US" altLang="zh-TW" sz="3400" b="1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 </a:t>
            </a:r>
            <a:r>
              <a:rPr lang="en-US" altLang="zh-TW" sz="3400" b="1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               (</a:t>
            </a:r>
            <a:r>
              <a:rPr lang="zh-CN" altLang="en-US" sz="3400" b="1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阿摩</a:t>
            </a:r>
            <a:r>
              <a:rPr lang="zh-CN" altLang="en-US" sz="3400" b="1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司</a:t>
            </a:r>
            <a:r>
              <a:rPr lang="zh-TW" altLang="en-US" sz="3400" b="1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第</a:t>
            </a:r>
            <a:r>
              <a:rPr lang="en-US" altLang="zh-TW" sz="3400" b="1" dirty="0" smtClean="0">
                <a:solidFill>
                  <a:srgbClr val="FFFF00"/>
                </a:solidFill>
                <a:ea typeface="DFKai-SB" pitchFamily="65" charset="-120"/>
              </a:rPr>
              <a:t>3</a:t>
            </a:r>
            <a:r>
              <a:rPr lang="zh-TW" altLang="en-US" sz="3400" b="1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章</a:t>
            </a:r>
            <a:r>
              <a:rPr lang="en-US" altLang="zh-TW" sz="3400" b="1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)</a:t>
            </a:r>
            <a:endParaRPr lang="en-US" sz="3400" b="1" dirty="0" smtClean="0">
              <a:solidFill>
                <a:srgbClr val="FFFF00"/>
              </a:solidFill>
              <a:latin typeface="DFKai-SB" pitchFamily="65" charset="-120"/>
              <a:ea typeface="DFKai-SB" pitchFamily="65" charset="-120"/>
            </a:endParaRPr>
          </a:p>
          <a:p>
            <a:endParaRPr lang="es-ES_tradnl" sz="2800" b="1" dirty="0" smtClean="0">
              <a:solidFill>
                <a:schemeClr val="bg1"/>
              </a:solidFill>
            </a:endParaRPr>
          </a:p>
          <a:p>
            <a:r>
              <a:rPr lang="en-US" altLang="ko-KR" sz="3200" b="1" dirty="0" smtClean="0">
                <a:solidFill>
                  <a:schemeClr val="bg1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-</a:t>
            </a:r>
            <a:r>
              <a:rPr lang="en-US" sz="3200" b="1" dirty="0">
                <a:solidFill>
                  <a:srgbClr val="FF0000"/>
                </a:solidFill>
              </a:rPr>
              <a:t>Amos 3:1-2</a:t>
            </a:r>
            <a:r>
              <a:rPr lang="en-US" sz="3200" b="1" dirty="0">
                <a:solidFill>
                  <a:schemeClr val="bg1"/>
                </a:solidFill>
              </a:rPr>
              <a:t>.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b="1" dirty="0">
                <a:solidFill>
                  <a:schemeClr val="bg1"/>
                </a:solidFill>
                <a:latin typeface="+mj-lt"/>
                <a:ea typeface="DFKai-SB" pitchFamily="65" charset="-120"/>
              </a:rPr>
              <a:t>1</a:t>
            </a:r>
            <a:r>
              <a:rPr lang="en-US" sz="3200" dirty="0">
                <a:solidFill>
                  <a:schemeClr val="bg1"/>
                </a:solidFill>
                <a:latin typeface="+mj-lt"/>
                <a:ea typeface="DFKai-SB" pitchFamily="65" charset="-120"/>
              </a:rPr>
              <a:t> </a:t>
            </a:r>
            <a:r>
              <a:rPr lang="zh-TW" altLang="en-US" sz="3200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以</a:t>
            </a:r>
            <a:r>
              <a:rPr lang="zh-TW" altLang="en-US" sz="3200" dirty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色列人哪，你們全家是我從埃及地領上來的</a:t>
            </a:r>
            <a:r>
              <a:rPr lang="zh-TW" altLang="en-US" sz="3200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，</a:t>
            </a:r>
            <a:endParaRPr lang="en-US" altLang="zh-TW" sz="3200" dirty="0" smtClean="0">
              <a:solidFill>
                <a:schemeClr val="bg1"/>
              </a:solidFill>
              <a:latin typeface="DFKai-SB" pitchFamily="65" charset="-120"/>
              <a:ea typeface="DFKai-SB" pitchFamily="65" charset="-120"/>
            </a:endParaRPr>
          </a:p>
          <a:p>
            <a:r>
              <a:rPr lang="zh-TW" altLang="en-US" sz="3200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當</a:t>
            </a:r>
            <a:r>
              <a:rPr lang="zh-TW" altLang="en-US" sz="3200" dirty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聽耶和華</a:t>
            </a:r>
            <a:r>
              <a:rPr lang="zh-TW" altLang="en-US" sz="3200" b="1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攻擊</a:t>
            </a:r>
            <a:r>
              <a:rPr lang="zh-TW" altLang="en-US" sz="3200" dirty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你們的</a:t>
            </a:r>
            <a:r>
              <a:rPr lang="zh-TW" altLang="en-US" sz="3200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話：</a:t>
            </a:r>
            <a:r>
              <a:rPr lang="en-US" altLang="zh-TW" sz="3200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(</a:t>
            </a:r>
            <a:r>
              <a:rPr lang="en-US" altLang="zh-TW" sz="3200" i="1" dirty="0" smtClean="0">
                <a:solidFill>
                  <a:srgbClr val="FF0000"/>
                </a:solidFill>
                <a:ea typeface="DFKai-SB" pitchFamily="65" charset="-120"/>
              </a:rPr>
              <a:t>Preposition</a:t>
            </a:r>
            <a:r>
              <a:rPr lang="en-US" altLang="zh-TW" sz="3200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 </a:t>
            </a:r>
            <a:r>
              <a:rPr lang="he-IL" sz="3200" dirty="0" smtClean="0">
                <a:solidFill>
                  <a:srgbClr val="FFFF00"/>
                </a:solidFill>
              </a:rPr>
              <a:t>עַל</a:t>
            </a:r>
            <a:r>
              <a:rPr lang="en-US" altLang="zh-TW" sz="3200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)</a:t>
            </a:r>
            <a:r>
              <a:rPr lang="zh-TW" altLang="en-US" sz="3200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 </a:t>
            </a:r>
            <a:r>
              <a:rPr lang="en-US" sz="3200" dirty="0" smtClean="0">
                <a:solidFill>
                  <a:schemeClr val="bg1"/>
                </a:solidFill>
                <a:latin typeface="+mj-lt"/>
                <a:ea typeface="DFKai-SB" pitchFamily="65" charset="-120"/>
              </a:rPr>
              <a:t>2  </a:t>
            </a:r>
            <a:r>
              <a:rPr lang="zh-TW" altLang="en-US" sz="3200" b="1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在地上萬族中</a:t>
            </a:r>
            <a:r>
              <a:rPr lang="zh-TW" altLang="en-US" sz="3200" b="1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，</a:t>
            </a:r>
            <a:endParaRPr lang="en-US" altLang="zh-TW" sz="3200" b="1" dirty="0" smtClean="0">
              <a:solidFill>
                <a:srgbClr val="FFFF00"/>
              </a:solidFill>
              <a:latin typeface="DFKai-SB" pitchFamily="65" charset="-120"/>
              <a:ea typeface="DFKai-SB" pitchFamily="65" charset="-120"/>
            </a:endParaRPr>
          </a:p>
          <a:p>
            <a:r>
              <a:rPr lang="zh-TW" altLang="en-US" sz="3200" b="1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我</a:t>
            </a:r>
            <a:r>
              <a:rPr lang="zh-TW" altLang="en-US" sz="3200" b="1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只認識你們</a:t>
            </a:r>
            <a:r>
              <a:rPr lang="zh-TW" altLang="en-US" sz="3200" b="1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；因</a:t>
            </a:r>
            <a:r>
              <a:rPr lang="zh-TW" altLang="en-US" sz="3200" b="1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此，我必追討你們的一切罪孽</a:t>
            </a:r>
            <a:r>
              <a:rPr lang="zh-TW" altLang="en-US" sz="3200" dirty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。 </a:t>
            </a:r>
            <a:endParaRPr lang="en-US" altLang="zh-TW" sz="1600" dirty="0" smtClean="0">
              <a:solidFill>
                <a:schemeClr val="bg1"/>
              </a:solidFill>
              <a:latin typeface="DFKai-SB" pitchFamily="65" charset="-120"/>
              <a:ea typeface="DFKai-SB" pitchFamily="65" charset="-120"/>
            </a:endParaRPr>
          </a:p>
          <a:p>
            <a:endParaRPr lang="en-US" sz="1600" baseline="30000" dirty="0" smtClean="0">
              <a:solidFill>
                <a:srgbClr val="FF0000"/>
              </a:solidFill>
              <a:latin typeface="+mj-lt"/>
            </a:endParaRPr>
          </a:p>
          <a:p>
            <a:endParaRPr lang="en-US" sz="1600" baseline="30000" dirty="0" smtClean="0">
              <a:solidFill>
                <a:srgbClr val="FF0000"/>
              </a:solidFill>
              <a:latin typeface="+mj-lt"/>
            </a:endParaRPr>
          </a:p>
          <a:p>
            <a:r>
              <a:rPr lang="en-US" sz="2600" baseline="30000" dirty="0" smtClean="0">
                <a:solidFill>
                  <a:srgbClr val="FF0000"/>
                </a:solidFill>
                <a:latin typeface="+mj-lt"/>
              </a:rPr>
              <a:t>	</a:t>
            </a:r>
            <a:r>
              <a:rPr lang="en-US" sz="2800" baseline="30000" dirty="0" smtClean="0">
                <a:solidFill>
                  <a:srgbClr val="FF0000"/>
                </a:solidFill>
                <a:latin typeface="+mj-lt"/>
              </a:rPr>
              <a:t>ESV  </a:t>
            </a:r>
            <a:r>
              <a:rPr lang="en-US" sz="2800" b="1" dirty="0">
                <a:solidFill>
                  <a:schemeClr val="bg1"/>
                </a:solidFill>
                <a:ea typeface="DFKai-SB" pitchFamily="65" charset="-120"/>
              </a:rPr>
              <a:t>1 </a:t>
            </a:r>
            <a:r>
              <a:rPr lang="en-US" sz="2800" b="1" dirty="0" smtClean="0">
                <a:solidFill>
                  <a:schemeClr val="bg1"/>
                </a:solidFill>
                <a:ea typeface="DFKai-SB" pitchFamily="65" charset="-120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latin typeface="+mj-lt"/>
              </a:rPr>
              <a:t>Hear </a:t>
            </a:r>
            <a:r>
              <a:rPr lang="en-US" sz="2800" dirty="0">
                <a:solidFill>
                  <a:schemeClr val="bg1"/>
                </a:solidFill>
                <a:latin typeface="+mj-lt"/>
              </a:rPr>
              <a:t>this word that the LORD has spoken </a:t>
            </a:r>
            <a:r>
              <a:rPr lang="en-US" sz="2800" b="1" dirty="0">
                <a:solidFill>
                  <a:schemeClr val="bg1"/>
                </a:solidFill>
                <a:latin typeface="+mj-lt"/>
              </a:rPr>
              <a:t>against</a:t>
            </a:r>
            <a:r>
              <a:rPr lang="en-US" sz="2800" dirty="0">
                <a:solidFill>
                  <a:schemeClr val="bg1"/>
                </a:solidFill>
                <a:latin typeface="+mj-lt"/>
              </a:rPr>
              <a:t> you, O people of Israel, </a:t>
            </a:r>
            <a:r>
              <a:rPr lang="en-US" sz="2800" b="1" dirty="0">
                <a:solidFill>
                  <a:srgbClr val="FFFF00"/>
                </a:solidFill>
                <a:latin typeface="+mj-lt"/>
              </a:rPr>
              <a:t>against </a:t>
            </a:r>
            <a:r>
              <a:rPr lang="en-US" sz="2800" dirty="0">
                <a:solidFill>
                  <a:schemeClr val="bg1"/>
                </a:solidFill>
                <a:latin typeface="+mj-lt"/>
              </a:rPr>
              <a:t>the whole family that I brought up out of the land of Egypt: </a:t>
            </a:r>
            <a:r>
              <a:rPr lang="en-US" sz="2800" dirty="0" smtClean="0">
                <a:solidFill>
                  <a:schemeClr val="bg1"/>
                </a:solidFill>
                <a:latin typeface="+mj-lt"/>
              </a:rPr>
              <a:t>  </a:t>
            </a:r>
            <a:r>
              <a:rPr lang="en-US" sz="2800" b="1" dirty="0" smtClean="0">
                <a:solidFill>
                  <a:schemeClr val="bg1"/>
                </a:solidFill>
                <a:latin typeface="+mj-lt"/>
              </a:rPr>
              <a:t>2</a:t>
            </a:r>
            <a:r>
              <a:rPr lang="en-US" sz="2800" dirty="0" smtClean="0">
                <a:solidFill>
                  <a:schemeClr val="bg1"/>
                </a:solidFill>
                <a:latin typeface="+mj-lt"/>
              </a:rPr>
              <a:t>  </a:t>
            </a:r>
            <a:r>
              <a:rPr lang="en-US" sz="2800" b="1" dirty="0" smtClean="0">
                <a:solidFill>
                  <a:srgbClr val="FFFF00"/>
                </a:solidFill>
                <a:latin typeface="+mj-lt"/>
              </a:rPr>
              <a:t>You </a:t>
            </a:r>
            <a:r>
              <a:rPr lang="en-US" sz="2800" b="1" dirty="0">
                <a:solidFill>
                  <a:srgbClr val="FFFF00"/>
                </a:solidFill>
                <a:latin typeface="+mj-lt"/>
              </a:rPr>
              <a:t>only have I known of all the families of the earth; therefore I will punish you for all your iniquities</a:t>
            </a:r>
            <a:r>
              <a:rPr lang="en-US" sz="2800" dirty="0">
                <a:solidFill>
                  <a:schemeClr val="bg1"/>
                </a:solidFill>
                <a:latin typeface="+mj-lt"/>
              </a:rPr>
              <a:t>. </a:t>
            </a:r>
            <a:endParaRPr lang="en-US" sz="1600" dirty="0" smtClean="0">
              <a:solidFill>
                <a:schemeClr val="bg1"/>
              </a:solidFill>
              <a:latin typeface="+mj-lt"/>
            </a:endParaRPr>
          </a:p>
          <a:p>
            <a:endParaRPr lang="en-US" sz="1600" dirty="0" smtClean="0">
              <a:solidFill>
                <a:schemeClr val="bg1"/>
              </a:solidFill>
            </a:endParaRPr>
          </a:p>
          <a:p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smtClean="0">
                <a:solidFill>
                  <a:schemeClr val="bg1"/>
                </a:solidFill>
              </a:rPr>
              <a:t>   *</a:t>
            </a:r>
            <a:r>
              <a:rPr lang="en-US" sz="2800" b="1" dirty="0">
                <a:solidFill>
                  <a:srgbClr val="FF0000"/>
                </a:solidFill>
              </a:rPr>
              <a:t>Amos 2:6-16</a:t>
            </a:r>
            <a:r>
              <a:rPr lang="en-US" sz="2800" b="1" dirty="0">
                <a:solidFill>
                  <a:schemeClr val="bg1"/>
                </a:solidFill>
              </a:rPr>
              <a:t>	Israel		</a:t>
            </a:r>
            <a:r>
              <a:rPr lang="zh-CN" altLang="en-US" sz="2800" b="1" dirty="0" smtClean="0">
                <a:solidFill>
                  <a:srgbClr val="FFFF00"/>
                </a:solidFill>
              </a:rPr>
              <a:t>阿</a:t>
            </a:r>
            <a:r>
              <a:rPr lang="zh-CN" altLang="en-US" sz="2800" b="1" dirty="0">
                <a:solidFill>
                  <a:srgbClr val="FFFF00"/>
                </a:solidFill>
              </a:rPr>
              <a:t>摩司 </a:t>
            </a:r>
            <a:r>
              <a:rPr lang="en-US" altLang="zh-CN" sz="2800" b="1" dirty="0">
                <a:solidFill>
                  <a:srgbClr val="FFFF00"/>
                </a:solidFill>
              </a:rPr>
              <a:t>2</a:t>
            </a:r>
            <a:r>
              <a:rPr lang="en-US" sz="2800" b="1" dirty="0">
                <a:solidFill>
                  <a:srgbClr val="FFFF00"/>
                </a:solidFill>
              </a:rPr>
              <a:t>:6-16</a:t>
            </a:r>
            <a:r>
              <a:rPr lang="en-US" sz="2800" b="1" dirty="0">
                <a:solidFill>
                  <a:schemeClr val="bg1"/>
                </a:solidFill>
              </a:rPr>
              <a:t>	 </a:t>
            </a:r>
            <a:r>
              <a:rPr lang="en-US" sz="2800" b="1" dirty="0" smtClean="0">
                <a:solidFill>
                  <a:schemeClr val="bg1"/>
                </a:solidFill>
              </a:rPr>
              <a:t>     </a:t>
            </a:r>
            <a:r>
              <a:rPr lang="zh-TW" altLang="en-US" sz="2800" b="1" dirty="0" smtClean="0">
                <a:solidFill>
                  <a:srgbClr val="FFFF00"/>
                </a:solidFill>
              </a:rPr>
              <a:t>以</a:t>
            </a:r>
            <a:r>
              <a:rPr lang="zh-TW" altLang="en-US" sz="2800" b="1" dirty="0">
                <a:solidFill>
                  <a:srgbClr val="FFFF00"/>
                </a:solidFill>
              </a:rPr>
              <a:t>色列</a:t>
            </a:r>
            <a:endParaRPr lang="en-US" sz="1400" b="1" dirty="0">
              <a:solidFill>
                <a:srgbClr val="FFFF00"/>
              </a:solidFill>
            </a:endParaRPr>
          </a:p>
          <a:p>
            <a:endParaRPr lang="en-US" sz="1400" dirty="0" smtClean="0">
              <a:solidFill>
                <a:schemeClr val="bg1"/>
              </a:solidFill>
            </a:endParaRPr>
          </a:p>
          <a:p>
            <a:endParaRPr lang="en-US" sz="1400" dirty="0">
              <a:solidFill>
                <a:schemeClr val="bg1"/>
              </a:solidFill>
            </a:endParaRPr>
          </a:p>
          <a:p>
            <a:endParaRPr lang="en-US" sz="14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08101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758" y="0"/>
            <a:ext cx="12175068" cy="6878806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r>
              <a:rPr lang="zh-TW" altLang="en-US" sz="900" dirty="0">
                <a:solidFill>
                  <a:schemeClr val="bg1"/>
                </a:solidFill>
              </a:rPr>
              <a:t/>
            </a:r>
            <a:br>
              <a:rPr lang="zh-TW" altLang="en-US" sz="900" dirty="0">
                <a:solidFill>
                  <a:schemeClr val="bg1"/>
                </a:solidFill>
              </a:rPr>
            </a:br>
            <a:r>
              <a:rPr lang="zh-TW" altLang="en-US" sz="900" dirty="0" smtClean="0">
                <a:solidFill>
                  <a:schemeClr val="bg1"/>
                </a:solidFill>
              </a:rPr>
              <a:t>       </a:t>
            </a:r>
            <a:r>
              <a:rPr lang="zh-TW" altLang="en-US" sz="3200" dirty="0" smtClean="0">
                <a:solidFill>
                  <a:schemeClr val="bg1"/>
                </a:solidFill>
              </a:rPr>
              <a:t>      </a:t>
            </a:r>
            <a:r>
              <a:rPr lang="zh-TW" altLang="en-US" sz="3200" b="1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耶</a:t>
            </a:r>
            <a:r>
              <a:rPr lang="zh-TW" altLang="en-US" sz="3200" b="1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和華首先向先知顯示他的計劃，然後他做事</a:t>
            </a:r>
            <a:endParaRPr lang="en-US" altLang="zh-TW" sz="3200" b="1" dirty="0">
              <a:solidFill>
                <a:srgbClr val="FFFF00"/>
              </a:solidFill>
              <a:latin typeface="DFKai-SB" pitchFamily="65" charset="-120"/>
              <a:ea typeface="DFKai-SB" pitchFamily="65" charset="-120"/>
            </a:endParaRPr>
          </a:p>
          <a:p>
            <a:endParaRPr lang="en-US" altLang="ko-KR" sz="1000" b="1" dirty="0" smtClean="0">
              <a:solidFill>
                <a:srgbClr val="FFFF00"/>
              </a:solidFill>
              <a:latin typeface="DFKai-SB" pitchFamily="65" charset="-120"/>
              <a:ea typeface="DFKai-SB" pitchFamily="65" charset="-120"/>
            </a:endParaRPr>
          </a:p>
          <a:p>
            <a:r>
              <a:rPr lang="en-US" altLang="ko-KR" sz="2600" b="1" dirty="0" smtClean="0">
                <a:solidFill>
                  <a:schemeClr val="bg1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-</a:t>
            </a:r>
            <a:r>
              <a:rPr lang="en-US" sz="2600" b="1" dirty="0" smtClean="0">
                <a:solidFill>
                  <a:srgbClr val="FF0000"/>
                </a:solidFill>
              </a:rPr>
              <a:t>Amos 3:3-8</a:t>
            </a:r>
            <a:r>
              <a:rPr lang="en-US" sz="2600" b="1" dirty="0" smtClean="0">
                <a:solidFill>
                  <a:schemeClr val="bg1"/>
                </a:solidFill>
              </a:rPr>
              <a:t>.</a:t>
            </a:r>
            <a:r>
              <a:rPr lang="en-US" sz="2600" dirty="0" smtClean="0">
                <a:solidFill>
                  <a:srgbClr val="FF0000"/>
                </a:solidFill>
              </a:rPr>
              <a:t>  </a:t>
            </a:r>
            <a:r>
              <a:rPr lang="en-US" sz="2600" dirty="0" smtClean="0">
                <a:solidFill>
                  <a:schemeClr val="bg1"/>
                </a:solidFill>
              </a:rPr>
              <a:t>3  </a:t>
            </a:r>
            <a:r>
              <a:rPr lang="zh-TW" altLang="en-US" sz="2600" dirty="0">
                <a:solidFill>
                  <a:schemeClr val="bg1"/>
                </a:solidFill>
              </a:rPr>
              <a:t>二人若不同心，豈能同行呢？ </a:t>
            </a:r>
            <a:r>
              <a:rPr lang="en-US" sz="2600" dirty="0" smtClean="0">
                <a:solidFill>
                  <a:schemeClr val="bg1"/>
                </a:solidFill>
              </a:rPr>
              <a:t>4  </a:t>
            </a:r>
            <a:r>
              <a:rPr lang="zh-TW" altLang="en-US" sz="2600" dirty="0">
                <a:solidFill>
                  <a:schemeClr val="bg1"/>
                </a:solidFill>
              </a:rPr>
              <a:t>獅子若非抓食</a:t>
            </a:r>
            <a:r>
              <a:rPr lang="zh-TW" altLang="en-US" sz="2600" dirty="0" smtClean="0">
                <a:solidFill>
                  <a:schemeClr val="bg1"/>
                </a:solidFill>
              </a:rPr>
              <a:t>，</a:t>
            </a:r>
            <a:endParaRPr lang="en-US" altLang="zh-TW" sz="2600" dirty="0" smtClean="0">
              <a:solidFill>
                <a:schemeClr val="bg1"/>
              </a:solidFill>
            </a:endParaRPr>
          </a:p>
          <a:p>
            <a:r>
              <a:rPr lang="zh-TW" altLang="en-US" sz="2600" dirty="0" smtClean="0">
                <a:solidFill>
                  <a:schemeClr val="bg1"/>
                </a:solidFill>
              </a:rPr>
              <a:t>豈</a:t>
            </a:r>
            <a:r>
              <a:rPr lang="zh-TW" altLang="en-US" sz="2600" dirty="0">
                <a:solidFill>
                  <a:schemeClr val="bg1"/>
                </a:solidFill>
              </a:rPr>
              <a:t>能在林中咆哮呢？少壯獅子若無所得，豈能從洞中發聲呢？ </a:t>
            </a:r>
            <a:endParaRPr lang="en-US" sz="2600" dirty="0">
              <a:solidFill>
                <a:schemeClr val="bg1"/>
              </a:solidFill>
            </a:endParaRPr>
          </a:p>
          <a:p>
            <a:r>
              <a:rPr lang="en-US" altLang="zh-TW" sz="2600" dirty="0" smtClean="0">
                <a:solidFill>
                  <a:schemeClr val="bg1"/>
                </a:solidFill>
              </a:rPr>
              <a:t>5 </a:t>
            </a:r>
            <a:r>
              <a:rPr lang="zh-TW" altLang="en-US" sz="2600" dirty="0" smtClean="0">
                <a:solidFill>
                  <a:schemeClr val="bg1"/>
                </a:solidFill>
              </a:rPr>
              <a:t>若</a:t>
            </a:r>
            <a:r>
              <a:rPr lang="zh-TW" altLang="en-US" sz="2600" dirty="0">
                <a:solidFill>
                  <a:schemeClr val="bg1"/>
                </a:solidFill>
              </a:rPr>
              <a:t>沒有機檻，雀鳥豈能陷在網羅裡呢？網羅若無所得，豈</a:t>
            </a:r>
            <a:r>
              <a:rPr lang="zh-TW" altLang="en-US" sz="2600" dirty="0" smtClean="0">
                <a:solidFill>
                  <a:schemeClr val="bg1"/>
                </a:solidFill>
              </a:rPr>
              <a:t>能</a:t>
            </a:r>
            <a:endParaRPr lang="en-US" altLang="zh-TW" sz="2600" dirty="0">
              <a:solidFill>
                <a:schemeClr val="bg1"/>
              </a:solidFill>
            </a:endParaRPr>
          </a:p>
          <a:p>
            <a:r>
              <a:rPr lang="zh-TW" altLang="en-US" sz="2600" dirty="0" smtClean="0">
                <a:solidFill>
                  <a:schemeClr val="bg1"/>
                </a:solidFill>
              </a:rPr>
              <a:t>從</a:t>
            </a:r>
            <a:r>
              <a:rPr lang="zh-TW" altLang="en-US" sz="2600" dirty="0">
                <a:solidFill>
                  <a:schemeClr val="bg1"/>
                </a:solidFill>
              </a:rPr>
              <a:t>地上翻起呢？ </a:t>
            </a:r>
            <a:r>
              <a:rPr lang="en-US" sz="2600" dirty="0" smtClean="0">
                <a:solidFill>
                  <a:schemeClr val="bg1"/>
                </a:solidFill>
              </a:rPr>
              <a:t>6  </a:t>
            </a:r>
            <a:r>
              <a:rPr lang="zh-TW" altLang="en-US" sz="2600" dirty="0">
                <a:solidFill>
                  <a:schemeClr val="bg1"/>
                </a:solidFill>
              </a:rPr>
              <a:t>城中若吹角，百姓豈不驚恐呢？災禍若臨到一城，豈非耶和華所降的嗎？ </a:t>
            </a:r>
            <a:r>
              <a:rPr lang="en-US" sz="2600" dirty="0" smtClean="0">
                <a:solidFill>
                  <a:schemeClr val="bg1"/>
                </a:solidFill>
              </a:rPr>
              <a:t>7  </a:t>
            </a:r>
            <a:r>
              <a:rPr lang="zh-TW" altLang="en-US" sz="2600" b="1" dirty="0">
                <a:solidFill>
                  <a:srgbClr val="FFFF00"/>
                </a:solidFill>
              </a:rPr>
              <a:t>主耶和華若不將奧秘指示他的僕人眾先知，就一無所行。 </a:t>
            </a:r>
            <a:r>
              <a:rPr lang="en-US" sz="2600" dirty="0" smtClean="0">
                <a:solidFill>
                  <a:schemeClr val="bg1"/>
                </a:solidFill>
              </a:rPr>
              <a:t>8  </a:t>
            </a:r>
            <a:r>
              <a:rPr lang="zh-TW" altLang="en-US" sz="2600" b="1" dirty="0">
                <a:solidFill>
                  <a:srgbClr val="FFFF00"/>
                </a:solidFill>
              </a:rPr>
              <a:t>獅子吼叫，誰不懼怕呢？主耶和華發命，誰能不說預言呢？</a:t>
            </a:r>
            <a:r>
              <a:rPr lang="zh-TW" altLang="en-US" sz="2600" dirty="0">
                <a:solidFill>
                  <a:schemeClr val="bg1"/>
                </a:solidFill>
              </a:rPr>
              <a:t> </a:t>
            </a:r>
            <a:endParaRPr lang="en-US" sz="2600" dirty="0">
              <a:solidFill>
                <a:schemeClr val="bg1"/>
              </a:solidFill>
            </a:endParaRPr>
          </a:p>
          <a:p>
            <a:r>
              <a:rPr lang="en-US" altLang="zh-TW" sz="1800" dirty="0" smtClean="0">
                <a:solidFill>
                  <a:srgbClr val="FF0000"/>
                </a:solidFill>
              </a:rPr>
              <a:t>……………………………………..</a:t>
            </a:r>
            <a:endParaRPr lang="en-US" altLang="zh-TW" sz="800" dirty="0" smtClean="0">
              <a:solidFill>
                <a:srgbClr val="FF0000"/>
              </a:solidFill>
            </a:endParaRPr>
          </a:p>
          <a:p>
            <a:endParaRPr lang="en-US" altLang="zh-TW" sz="800" dirty="0" smtClean="0"/>
          </a:p>
          <a:p>
            <a:r>
              <a:rPr lang="en-US" altLang="zh-TW" sz="2400" dirty="0" smtClean="0">
                <a:solidFill>
                  <a:schemeClr val="bg1"/>
                </a:solidFill>
              </a:rPr>
              <a:t>              *</a:t>
            </a:r>
            <a:r>
              <a:rPr lang="en-US" altLang="zh-TW" sz="2400" dirty="0" smtClean="0">
                <a:solidFill>
                  <a:schemeClr val="bg1"/>
                </a:solidFill>
              </a:rPr>
              <a:t>Series of Questions  </a:t>
            </a:r>
            <a:r>
              <a:rPr lang="zh-TW" altLang="en-US" sz="2400" b="1" dirty="0" smtClean="0">
                <a:solidFill>
                  <a:schemeClr val="bg1"/>
                </a:solidFill>
              </a:rPr>
              <a:t>系</a:t>
            </a:r>
            <a:r>
              <a:rPr lang="zh-TW" altLang="en-US" sz="2400" b="1" dirty="0">
                <a:solidFill>
                  <a:schemeClr val="bg1"/>
                </a:solidFill>
              </a:rPr>
              <a:t>列問</a:t>
            </a:r>
            <a:r>
              <a:rPr lang="zh-TW" altLang="en-US" sz="2400" b="1" dirty="0" smtClean="0">
                <a:solidFill>
                  <a:schemeClr val="bg1"/>
                </a:solidFill>
              </a:rPr>
              <a:t>題</a:t>
            </a:r>
            <a:endParaRPr lang="en-US" altLang="zh-TW" sz="2400" b="1" dirty="0" smtClean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              *</a:t>
            </a:r>
            <a:r>
              <a:rPr lang="en-US" sz="2400" b="1" dirty="0">
                <a:solidFill>
                  <a:srgbClr val="FFFF00"/>
                </a:solidFill>
              </a:rPr>
              <a:t>The prophets </a:t>
            </a:r>
            <a:r>
              <a:rPr lang="en-US" sz="2400" dirty="0">
                <a:solidFill>
                  <a:schemeClr val="bg1"/>
                </a:solidFill>
              </a:rPr>
              <a:t>are called ‘</a:t>
            </a:r>
            <a:r>
              <a:rPr lang="en-US" sz="2400" b="1" dirty="0">
                <a:solidFill>
                  <a:srgbClr val="FFFF00"/>
                </a:solidFill>
              </a:rPr>
              <a:t>God’s servants</a:t>
            </a:r>
            <a:r>
              <a:rPr lang="en-US" sz="2400" dirty="0">
                <a:solidFill>
                  <a:schemeClr val="bg1"/>
                </a:solidFill>
              </a:rPr>
              <a:t>’. See also</a:t>
            </a:r>
            <a:r>
              <a:rPr lang="en-US" sz="2400" b="1" dirty="0">
                <a:solidFill>
                  <a:schemeClr val="bg1"/>
                </a:solidFill>
              </a:rPr>
              <a:t> 2 Kings </a:t>
            </a:r>
            <a:r>
              <a:rPr lang="en-US" sz="2400" b="1" dirty="0" smtClean="0">
                <a:solidFill>
                  <a:schemeClr val="bg1"/>
                </a:solidFill>
              </a:rPr>
              <a:t>9:7</a:t>
            </a:r>
            <a:r>
              <a:rPr lang="en-US" sz="2400" dirty="0" smtClean="0">
                <a:solidFill>
                  <a:schemeClr val="bg1"/>
                </a:solidFill>
              </a:rPr>
              <a:t>; </a:t>
            </a:r>
            <a:r>
              <a:rPr lang="en-US" sz="2400" dirty="0">
                <a:solidFill>
                  <a:schemeClr val="bg1"/>
                </a:solidFill>
              </a:rPr>
              <a:t>17:13, 27; 21:10; 24:2; Ezra 9:11; </a:t>
            </a:r>
            <a:r>
              <a:rPr lang="en-US" sz="2400" b="1" dirty="0">
                <a:solidFill>
                  <a:srgbClr val="FF0000"/>
                </a:solidFill>
              </a:rPr>
              <a:t>Jeremiah 7:25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>
                <a:solidFill>
                  <a:schemeClr val="bg1"/>
                </a:solidFill>
              </a:rPr>
              <a:t>(</a:t>
            </a:r>
            <a:r>
              <a:rPr lang="zh-CN" altLang="en-US" sz="2400" dirty="0">
                <a:solidFill>
                  <a:schemeClr val="bg1"/>
                </a:solidFill>
              </a:rPr>
              <a:t>自從你們列祖出埃及地的那日、直到今日、我差遣</a:t>
            </a:r>
            <a:r>
              <a:rPr lang="zh-CN" altLang="en-US" sz="2400" b="1" dirty="0">
                <a:solidFill>
                  <a:srgbClr val="FFFF00"/>
                </a:solidFill>
              </a:rPr>
              <a:t>我的僕人眾先知</a:t>
            </a:r>
            <a:r>
              <a:rPr lang="zh-CN" altLang="en-US" sz="2400" dirty="0">
                <a:solidFill>
                  <a:schemeClr val="bg1"/>
                </a:solidFill>
              </a:rPr>
              <a:t>、到你們那裡去、每日從早起來差遣他們</a:t>
            </a:r>
            <a:r>
              <a:rPr lang="en-US" sz="2400" dirty="0">
                <a:solidFill>
                  <a:schemeClr val="bg1"/>
                </a:solidFill>
              </a:rPr>
              <a:t>); 25:4; 26:5; 29:19; 35:15; 44:4; </a:t>
            </a:r>
            <a:r>
              <a:rPr lang="en-US" sz="2400" b="1" dirty="0">
                <a:solidFill>
                  <a:schemeClr val="bg1"/>
                </a:solidFill>
              </a:rPr>
              <a:t>Ezekiel 38:17</a:t>
            </a:r>
            <a:r>
              <a:rPr lang="en-US" sz="2400" dirty="0">
                <a:solidFill>
                  <a:schemeClr val="bg1"/>
                </a:solidFill>
              </a:rPr>
              <a:t>; </a:t>
            </a:r>
            <a:r>
              <a:rPr lang="en-US" sz="2400" b="1" dirty="0">
                <a:solidFill>
                  <a:schemeClr val="bg1"/>
                </a:solidFill>
              </a:rPr>
              <a:t>Daniel 9:6, 10; Zechariah 1:6</a:t>
            </a:r>
            <a:r>
              <a:rPr lang="en-US" sz="2400" dirty="0">
                <a:solidFill>
                  <a:schemeClr val="bg1"/>
                </a:solidFill>
              </a:rPr>
              <a:t>; </a:t>
            </a:r>
            <a:r>
              <a:rPr lang="en-US" sz="2400" b="1" dirty="0">
                <a:solidFill>
                  <a:srgbClr val="FF0000"/>
                </a:solidFill>
              </a:rPr>
              <a:t>Revelation 10:7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>
                <a:solidFill>
                  <a:schemeClr val="bg1"/>
                </a:solidFill>
              </a:rPr>
              <a:t>(</a:t>
            </a:r>
            <a:r>
              <a:rPr lang="zh-CN" altLang="en-US" sz="2400" dirty="0" smtClean="0">
                <a:solidFill>
                  <a:schemeClr val="bg1"/>
                </a:solidFill>
              </a:rPr>
              <a:t>但</a:t>
            </a:r>
            <a:r>
              <a:rPr lang="zh-CN" altLang="en-US" sz="2400" dirty="0">
                <a:solidFill>
                  <a:schemeClr val="bg1"/>
                </a:solidFill>
              </a:rPr>
              <a:t>在第七位天使吹號發聲的時候、神的奧秘、就成全了、正如神所傳給</a:t>
            </a:r>
            <a:r>
              <a:rPr lang="zh-CN" altLang="en-US" sz="2400" b="1" dirty="0">
                <a:solidFill>
                  <a:srgbClr val="FFFF00"/>
                </a:solidFill>
              </a:rPr>
              <a:t>他僕人眾先知</a:t>
            </a:r>
            <a:r>
              <a:rPr lang="zh-CN" altLang="en-US" sz="2400" dirty="0">
                <a:solidFill>
                  <a:schemeClr val="bg1"/>
                </a:solidFill>
              </a:rPr>
              <a:t>的佳音</a:t>
            </a:r>
            <a:r>
              <a:rPr lang="en-US" sz="2400" dirty="0">
                <a:solidFill>
                  <a:schemeClr val="bg1"/>
                </a:solidFill>
              </a:rPr>
              <a:t>); 11:18. Cf. </a:t>
            </a:r>
            <a:r>
              <a:rPr lang="en-US" sz="2400" b="1" dirty="0">
                <a:solidFill>
                  <a:srgbClr val="FF0000"/>
                </a:solidFill>
              </a:rPr>
              <a:t>Genesis 18:17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>
                <a:solidFill>
                  <a:schemeClr val="bg1"/>
                </a:solidFill>
              </a:rPr>
              <a:t>(</a:t>
            </a:r>
            <a:r>
              <a:rPr lang="zh-CN" altLang="en-US" sz="2400" dirty="0">
                <a:solidFill>
                  <a:schemeClr val="bg1"/>
                </a:solidFill>
              </a:rPr>
              <a:t>耶和華說、</a:t>
            </a:r>
            <a:r>
              <a:rPr lang="zh-CN" altLang="en-US" sz="2400" b="1" dirty="0">
                <a:solidFill>
                  <a:srgbClr val="FFFF00"/>
                </a:solidFill>
              </a:rPr>
              <a:t>我所要作的事、豈可瞞著亞伯拉罕呢</a:t>
            </a:r>
            <a:r>
              <a:rPr lang="en-US" sz="2400" dirty="0">
                <a:solidFill>
                  <a:schemeClr val="bg1"/>
                </a:solidFill>
              </a:rPr>
              <a:t>).</a:t>
            </a:r>
          </a:p>
          <a:p>
            <a:endParaRPr lang="en-US" sz="1000" dirty="0" smtClean="0">
              <a:solidFill>
                <a:schemeClr val="bg1"/>
              </a:solidFill>
            </a:endParaRPr>
          </a:p>
          <a:p>
            <a:endParaRPr lang="en-US" sz="1000" dirty="0">
              <a:solidFill>
                <a:schemeClr val="bg1"/>
              </a:solidFill>
            </a:endParaRPr>
          </a:p>
          <a:p>
            <a:endParaRPr lang="en-US" sz="10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58676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8820" y="19756"/>
            <a:ext cx="12188825" cy="6801862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r>
              <a:rPr lang="zh-TW" altLang="en-US" sz="3200" b="1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       </a:t>
            </a:r>
            <a:r>
              <a:rPr lang="zh-TW" altLang="en-US" sz="3600" b="1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給</a:t>
            </a:r>
            <a:r>
              <a:rPr lang="zh-TW" altLang="en-US" sz="3600" b="1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七個教會的信</a:t>
            </a:r>
            <a:r>
              <a:rPr lang="zh-TW" altLang="en-US" sz="3600" b="1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息 </a:t>
            </a:r>
            <a:r>
              <a:rPr lang="en-US" sz="3600" b="1" dirty="0" smtClean="0">
                <a:solidFill>
                  <a:srgbClr val="FFFF00"/>
                </a:solidFill>
              </a:rPr>
              <a:t>(</a:t>
            </a:r>
            <a:r>
              <a:rPr lang="zh-TW" altLang="en-US" sz="3600" b="1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啟示</a:t>
            </a:r>
            <a:r>
              <a:rPr lang="zh-TW" altLang="en-US" sz="3600" b="1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錄 </a:t>
            </a:r>
            <a:r>
              <a:rPr lang="en-US" sz="3600" b="1" dirty="0" smtClean="0">
                <a:solidFill>
                  <a:srgbClr val="FFFF00"/>
                </a:solidFill>
              </a:rPr>
              <a:t>2:1-3:22)</a:t>
            </a:r>
            <a:endParaRPr lang="en-US" sz="3600" b="1" dirty="0">
              <a:solidFill>
                <a:srgbClr val="FFFF00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</a:rPr>
              <a:t>	</a:t>
            </a:r>
            <a:r>
              <a:rPr lang="en-US" sz="2400" dirty="0" smtClean="0">
                <a:solidFill>
                  <a:schemeClr val="bg1"/>
                </a:solidFill>
              </a:rPr>
              <a:t>           </a:t>
            </a:r>
            <a:r>
              <a:rPr lang="en-US" sz="2800" dirty="0" smtClean="0">
                <a:solidFill>
                  <a:schemeClr val="bg1"/>
                </a:solidFill>
              </a:rPr>
              <a:t>*</a:t>
            </a:r>
            <a:r>
              <a:rPr lang="en-US" sz="2800" dirty="0">
                <a:solidFill>
                  <a:schemeClr val="bg1"/>
                </a:solidFill>
              </a:rPr>
              <a:t>Pay attention to the </a:t>
            </a:r>
            <a:r>
              <a:rPr lang="en-US" sz="2800" dirty="0" smtClean="0">
                <a:solidFill>
                  <a:schemeClr val="bg1"/>
                </a:solidFill>
              </a:rPr>
              <a:t>recurring </a:t>
            </a:r>
            <a:r>
              <a:rPr lang="en-US" sz="2800" dirty="0">
                <a:solidFill>
                  <a:schemeClr val="bg1"/>
                </a:solidFill>
              </a:rPr>
              <a:t>expressions</a:t>
            </a:r>
            <a:r>
              <a:rPr lang="en-US" sz="2800" dirty="0" smtClean="0">
                <a:solidFill>
                  <a:schemeClr val="bg1"/>
                </a:solidFill>
              </a:rPr>
              <a:t>.</a:t>
            </a:r>
          </a:p>
          <a:p>
            <a:endParaRPr lang="en-US" sz="1200" dirty="0">
              <a:solidFill>
                <a:schemeClr val="bg1"/>
              </a:solidFill>
            </a:endParaRPr>
          </a:p>
          <a:p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</a:rPr>
              <a:t>     	</a:t>
            </a:r>
            <a:r>
              <a:rPr lang="en-US" sz="2400" b="1" dirty="0" smtClean="0">
                <a:solidFill>
                  <a:srgbClr val="FF0000"/>
                </a:solidFill>
              </a:rPr>
              <a:t>Rev</a:t>
            </a:r>
            <a:r>
              <a:rPr lang="en-US" sz="2400" b="1" dirty="0">
                <a:solidFill>
                  <a:srgbClr val="FF0000"/>
                </a:solidFill>
              </a:rPr>
              <a:t>. 2:1-7</a:t>
            </a:r>
            <a:r>
              <a:rPr lang="en-US" sz="2400" b="1" dirty="0" smtClean="0">
                <a:solidFill>
                  <a:schemeClr val="bg1"/>
                </a:solidFill>
              </a:rPr>
              <a:t>.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>
                <a:solidFill>
                  <a:schemeClr val="bg1"/>
                </a:solidFill>
              </a:rPr>
              <a:t>1 …… </a:t>
            </a:r>
            <a:r>
              <a:rPr lang="zh-TW" altLang="en-US" sz="2400" dirty="0">
                <a:solidFill>
                  <a:schemeClr val="bg1"/>
                </a:solidFill>
              </a:rPr>
              <a:t>那右手拿著七星、在七個金燈臺中間行走的</a:t>
            </a:r>
            <a:r>
              <a:rPr lang="zh-TW" altLang="en-US" sz="2400" dirty="0" smtClean="0">
                <a:solidFill>
                  <a:schemeClr val="bg1"/>
                </a:solidFill>
              </a:rPr>
              <a:t>，</a:t>
            </a:r>
            <a:endParaRPr lang="en-US" altLang="zh-TW" sz="2400" dirty="0" smtClean="0">
              <a:solidFill>
                <a:schemeClr val="bg1"/>
              </a:solidFill>
            </a:endParaRPr>
          </a:p>
          <a:p>
            <a:r>
              <a:rPr lang="zh-TW" altLang="en-US" sz="2400" dirty="0" smtClean="0">
                <a:solidFill>
                  <a:schemeClr val="bg1"/>
                </a:solidFill>
              </a:rPr>
              <a:t>說</a:t>
            </a:r>
            <a:r>
              <a:rPr lang="zh-TW" altLang="en-US" sz="2400" dirty="0">
                <a:solidFill>
                  <a:schemeClr val="bg1"/>
                </a:solidFill>
              </a:rPr>
              <a:t>：</a:t>
            </a:r>
            <a:r>
              <a:rPr lang="en-US" sz="2400" dirty="0">
                <a:solidFill>
                  <a:schemeClr val="bg1"/>
                </a:solidFill>
              </a:rPr>
              <a:t>2 </a:t>
            </a:r>
            <a:r>
              <a:rPr lang="zh-TW" altLang="en-US" sz="2400" b="1" dirty="0">
                <a:solidFill>
                  <a:srgbClr val="FF0000"/>
                </a:solidFill>
              </a:rPr>
              <a:t>我知道</a:t>
            </a:r>
            <a:r>
              <a:rPr lang="zh-TW" altLang="en-US" sz="2400" dirty="0">
                <a:solidFill>
                  <a:schemeClr val="bg1"/>
                </a:solidFill>
              </a:rPr>
              <a:t> </a:t>
            </a:r>
            <a:r>
              <a:rPr lang="en-US" sz="2400" dirty="0">
                <a:solidFill>
                  <a:schemeClr val="bg1"/>
                </a:solidFill>
              </a:rPr>
              <a:t>…… 7 </a:t>
            </a:r>
            <a:r>
              <a:rPr lang="zh-TW" altLang="en-US" sz="2400" b="1" dirty="0">
                <a:solidFill>
                  <a:srgbClr val="FFFF00"/>
                </a:solidFill>
              </a:rPr>
              <a:t>聖靈向眾教會所說的話</a:t>
            </a:r>
            <a:r>
              <a:rPr lang="zh-TW" altLang="en-US" sz="2400" dirty="0">
                <a:solidFill>
                  <a:srgbClr val="FFFF00"/>
                </a:solidFill>
              </a:rPr>
              <a:t>，</a:t>
            </a:r>
            <a:r>
              <a:rPr lang="zh-TW" altLang="en-US" sz="2400" b="1" dirty="0">
                <a:solidFill>
                  <a:srgbClr val="FFFF00"/>
                </a:solidFill>
              </a:rPr>
              <a:t>凡有耳的，就應當聽</a:t>
            </a:r>
            <a:r>
              <a:rPr lang="zh-TW" altLang="en-US" sz="2400" dirty="0">
                <a:solidFill>
                  <a:srgbClr val="FFFF00"/>
                </a:solidFill>
              </a:rPr>
              <a:t>！</a:t>
            </a:r>
            <a:r>
              <a:rPr lang="en-US" sz="2400" dirty="0" smtClean="0">
                <a:solidFill>
                  <a:schemeClr val="bg1"/>
                </a:solidFill>
              </a:rPr>
              <a:t>……</a:t>
            </a:r>
          </a:p>
          <a:p>
            <a:r>
              <a:rPr lang="en-US" sz="2400" b="1" dirty="0" smtClean="0">
                <a:solidFill>
                  <a:schemeClr val="bg1"/>
                </a:solidFill>
              </a:rPr>
              <a:t>	</a:t>
            </a:r>
            <a:r>
              <a:rPr lang="en-US" sz="2400" b="1" dirty="0" smtClean="0">
                <a:solidFill>
                  <a:srgbClr val="FF0000"/>
                </a:solidFill>
              </a:rPr>
              <a:t>Rev</a:t>
            </a:r>
            <a:r>
              <a:rPr lang="en-US" sz="2400" b="1" dirty="0">
                <a:solidFill>
                  <a:srgbClr val="FF0000"/>
                </a:solidFill>
              </a:rPr>
              <a:t>. 2:8-11</a:t>
            </a:r>
            <a:r>
              <a:rPr lang="en-US" sz="2400" b="1" dirty="0">
                <a:solidFill>
                  <a:schemeClr val="bg1"/>
                </a:solidFill>
              </a:rPr>
              <a:t>. </a:t>
            </a:r>
            <a:r>
              <a:rPr lang="en-US" sz="2400" dirty="0">
                <a:solidFill>
                  <a:schemeClr val="bg1"/>
                </a:solidFill>
              </a:rPr>
              <a:t>8 …… </a:t>
            </a:r>
            <a:r>
              <a:rPr lang="zh-TW" altLang="en-US" sz="2400" dirty="0">
                <a:solidFill>
                  <a:schemeClr val="bg1"/>
                </a:solidFill>
              </a:rPr>
              <a:t>那首先的、末後的、死過又活的，說： </a:t>
            </a:r>
            <a:endParaRPr lang="en-US" altLang="zh-TW" sz="2400" dirty="0" smtClean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9 </a:t>
            </a:r>
            <a:r>
              <a:rPr lang="zh-TW" altLang="en-US" sz="2400" b="1" dirty="0" smtClean="0">
                <a:solidFill>
                  <a:srgbClr val="FF0000"/>
                </a:solidFill>
              </a:rPr>
              <a:t>我</a:t>
            </a:r>
            <a:r>
              <a:rPr lang="zh-TW" altLang="en-US" sz="2400" b="1" dirty="0">
                <a:solidFill>
                  <a:srgbClr val="FF0000"/>
                </a:solidFill>
              </a:rPr>
              <a:t>知道</a:t>
            </a:r>
            <a:r>
              <a:rPr lang="en-US" sz="2400" dirty="0" smtClean="0">
                <a:solidFill>
                  <a:schemeClr val="bg1"/>
                </a:solidFill>
              </a:rPr>
              <a:t>…… 11 </a:t>
            </a:r>
            <a:r>
              <a:rPr lang="zh-TW" altLang="en-US" sz="2400" b="1" dirty="0">
                <a:solidFill>
                  <a:srgbClr val="FFFF00"/>
                </a:solidFill>
              </a:rPr>
              <a:t>聖靈向眾教會所說的話，凡有耳的，就應當聽！</a:t>
            </a:r>
            <a:r>
              <a:rPr lang="en-US" sz="2400" dirty="0" smtClean="0">
                <a:solidFill>
                  <a:schemeClr val="bg1"/>
                </a:solidFill>
              </a:rPr>
              <a:t>……</a:t>
            </a:r>
          </a:p>
          <a:p>
            <a:r>
              <a:rPr lang="en-US" sz="2400" b="1" dirty="0" smtClean="0">
                <a:solidFill>
                  <a:schemeClr val="bg1"/>
                </a:solidFill>
              </a:rPr>
              <a:t>               </a:t>
            </a:r>
            <a:r>
              <a:rPr lang="en-US" sz="2400" b="1" dirty="0">
                <a:solidFill>
                  <a:schemeClr val="bg1"/>
                </a:solidFill>
              </a:rPr>
              <a:t>	</a:t>
            </a:r>
            <a:r>
              <a:rPr lang="en-US" sz="2400" b="1" dirty="0" smtClean="0">
                <a:solidFill>
                  <a:srgbClr val="FF0000"/>
                </a:solidFill>
              </a:rPr>
              <a:t>Rev</a:t>
            </a:r>
            <a:r>
              <a:rPr lang="en-US" sz="2400" b="1" dirty="0">
                <a:solidFill>
                  <a:srgbClr val="FF0000"/>
                </a:solidFill>
              </a:rPr>
              <a:t>. 2:12-17</a:t>
            </a:r>
            <a:r>
              <a:rPr lang="en-US" sz="2400" b="1" dirty="0">
                <a:solidFill>
                  <a:schemeClr val="bg1"/>
                </a:solidFill>
              </a:rPr>
              <a:t>. </a:t>
            </a:r>
            <a:r>
              <a:rPr lang="en-US" sz="2400" dirty="0">
                <a:solidFill>
                  <a:schemeClr val="bg1"/>
                </a:solidFill>
              </a:rPr>
              <a:t>12 …… </a:t>
            </a:r>
            <a:r>
              <a:rPr lang="zh-TW" altLang="en-US" sz="2400" dirty="0">
                <a:solidFill>
                  <a:schemeClr val="bg1"/>
                </a:solidFill>
              </a:rPr>
              <a:t>那有兩刃利劍的，說： </a:t>
            </a:r>
            <a:r>
              <a:rPr lang="en-US" sz="2400" dirty="0" smtClean="0">
                <a:solidFill>
                  <a:schemeClr val="bg1"/>
                </a:solidFill>
              </a:rPr>
              <a:t>13 </a:t>
            </a:r>
            <a:r>
              <a:rPr lang="zh-TW" altLang="en-US" sz="2400" b="1" dirty="0" smtClean="0">
                <a:solidFill>
                  <a:srgbClr val="FF0000"/>
                </a:solidFill>
              </a:rPr>
              <a:t>我</a:t>
            </a:r>
            <a:r>
              <a:rPr lang="zh-TW" altLang="en-US" sz="2400" b="1" dirty="0">
                <a:solidFill>
                  <a:srgbClr val="FF0000"/>
                </a:solidFill>
              </a:rPr>
              <a:t>知道</a:t>
            </a:r>
            <a:r>
              <a:rPr lang="en-US" sz="2400" dirty="0" smtClean="0">
                <a:solidFill>
                  <a:schemeClr val="bg1"/>
                </a:solidFill>
              </a:rPr>
              <a:t>…… </a:t>
            </a:r>
            <a:r>
              <a:rPr lang="en-US" sz="2400" dirty="0">
                <a:solidFill>
                  <a:schemeClr val="bg1"/>
                </a:solidFill>
              </a:rPr>
              <a:t>17 </a:t>
            </a:r>
            <a:r>
              <a:rPr lang="zh-TW" altLang="en-US" sz="2400" b="1" dirty="0">
                <a:solidFill>
                  <a:srgbClr val="FFFF00"/>
                </a:solidFill>
              </a:rPr>
              <a:t>聖靈向眾教會所說的話，凡有耳的，就應當聽</a:t>
            </a:r>
            <a:r>
              <a:rPr lang="zh-TW" altLang="en-US" sz="2400" dirty="0">
                <a:solidFill>
                  <a:srgbClr val="FFFF00"/>
                </a:solidFill>
              </a:rPr>
              <a:t>！</a:t>
            </a:r>
            <a:r>
              <a:rPr lang="en-US" sz="2400" dirty="0">
                <a:solidFill>
                  <a:schemeClr val="bg1"/>
                </a:solidFill>
              </a:rPr>
              <a:t>……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</a:rPr>
              <a:t>             Rev</a:t>
            </a:r>
            <a:r>
              <a:rPr lang="en-US" sz="2400" b="1" dirty="0">
                <a:solidFill>
                  <a:srgbClr val="FF0000"/>
                </a:solidFill>
              </a:rPr>
              <a:t>. 2:18-29</a:t>
            </a:r>
            <a:r>
              <a:rPr lang="en-US" sz="2400" b="1" dirty="0">
                <a:solidFill>
                  <a:schemeClr val="bg1"/>
                </a:solidFill>
              </a:rPr>
              <a:t>. </a:t>
            </a:r>
            <a:r>
              <a:rPr lang="en-US" sz="2400" dirty="0">
                <a:solidFill>
                  <a:schemeClr val="bg1"/>
                </a:solidFill>
              </a:rPr>
              <a:t>18 …… </a:t>
            </a:r>
            <a:r>
              <a:rPr lang="zh-TW" altLang="en-US" sz="2400" dirty="0">
                <a:solidFill>
                  <a:schemeClr val="bg1"/>
                </a:solidFill>
              </a:rPr>
              <a:t>那眼目如火焰、腳像光明銅的神之子說： </a:t>
            </a:r>
            <a:r>
              <a:rPr lang="en-US" sz="2400" dirty="0" smtClean="0">
                <a:solidFill>
                  <a:schemeClr val="bg1"/>
                </a:solidFill>
              </a:rPr>
              <a:t>19 </a:t>
            </a:r>
            <a:r>
              <a:rPr lang="zh-TW" altLang="en-US" sz="2400" b="1" dirty="0" smtClean="0">
                <a:solidFill>
                  <a:srgbClr val="FF0000"/>
                </a:solidFill>
              </a:rPr>
              <a:t>我</a:t>
            </a:r>
            <a:r>
              <a:rPr lang="zh-TW" altLang="en-US" sz="2400" b="1" dirty="0">
                <a:solidFill>
                  <a:srgbClr val="FF0000"/>
                </a:solidFill>
              </a:rPr>
              <a:t>知道</a:t>
            </a:r>
            <a:r>
              <a:rPr lang="en-US" sz="2400" dirty="0" smtClean="0">
                <a:solidFill>
                  <a:schemeClr val="bg1"/>
                </a:solidFill>
              </a:rPr>
              <a:t>…… </a:t>
            </a:r>
            <a:r>
              <a:rPr lang="en-US" sz="2400" dirty="0">
                <a:solidFill>
                  <a:schemeClr val="bg1"/>
                </a:solidFill>
              </a:rPr>
              <a:t>29 </a:t>
            </a:r>
            <a:r>
              <a:rPr lang="zh-TW" altLang="en-US" sz="2400" b="1" dirty="0">
                <a:solidFill>
                  <a:srgbClr val="FFFF00"/>
                </a:solidFill>
              </a:rPr>
              <a:t>聖靈向眾教會所說的話，凡有耳的，就應當聽！</a:t>
            </a:r>
            <a:endParaRPr lang="en-US" sz="2400" b="1" dirty="0">
              <a:solidFill>
                <a:srgbClr val="FFFF00"/>
              </a:solidFill>
            </a:endParaRPr>
          </a:p>
          <a:p>
            <a:r>
              <a:rPr lang="en-US" sz="2400" b="1" dirty="0" smtClean="0">
                <a:solidFill>
                  <a:srgbClr val="FF0000"/>
                </a:solidFill>
              </a:rPr>
              <a:t>	Rev. </a:t>
            </a:r>
            <a:r>
              <a:rPr lang="en-US" sz="2400" b="1" dirty="0">
                <a:solidFill>
                  <a:srgbClr val="FF0000"/>
                </a:solidFill>
              </a:rPr>
              <a:t>3:1-6</a:t>
            </a:r>
            <a:r>
              <a:rPr lang="en-US" sz="2400" b="1" dirty="0">
                <a:solidFill>
                  <a:schemeClr val="bg1"/>
                </a:solidFill>
              </a:rPr>
              <a:t>.</a:t>
            </a:r>
            <a:r>
              <a:rPr lang="en-US" sz="2400" dirty="0">
                <a:solidFill>
                  <a:schemeClr val="bg1"/>
                </a:solidFill>
              </a:rPr>
              <a:t> 1 …… </a:t>
            </a:r>
            <a:r>
              <a:rPr lang="zh-TW" altLang="en-US" sz="2400" dirty="0">
                <a:solidFill>
                  <a:schemeClr val="bg1"/>
                </a:solidFill>
              </a:rPr>
              <a:t>那有神的七靈和七星的，說</a:t>
            </a:r>
            <a:r>
              <a:rPr lang="zh-TW" altLang="en-US" sz="2400" dirty="0" smtClean="0">
                <a:solidFill>
                  <a:schemeClr val="bg1"/>
                </a:solidFill>
              </a:rPr>
              <a:t>：</a:t>
            </a:r>
            <a:r>
              <a:rPr lang="zh-TW" altLang="en-US" sz="2400" b="1" dirty="0">
                <a:solidFill>
                  <a:srgbClr val="FF0000"/>
                </a:solidFill>
              </a:rPr>
              <a:t>我知道</a:t>
            </a:r>
            <a:r>
              <a:rPr lang="en-US" sz="2400" dirty="0" smtClean="0">
                <a:solidFill>
                  <a:schemeClr val="bg1"/>
                </a:solidFill>
              </a:rPr>
              <a:t>…… </a:t>
            </a:r>
            <a:r>
              <a:rPr lang="en-US" sz="2400" dirty="0">
                <a:solidFill>
                  <a:schemeClr val="bg1"/>
                </a:solidFill>
              </a:rPr>
              <a:t>6 </a:t>
            </a:r>
            <a:r>
              <a:rPr lang="zh-TW" altLang="en-US" sz="2400" b="1" dirty="0">
                <a:solidFill>
                  <a:srgbClr val="FFFF00"/>
                </a:solidFill>
              </a:rPr>
              <a:t>聖靈向眾教會所說的話，凡有耳的，就應當聽！ </a:t>
            </a:r>
            <a:endParaRPr lang="en-US" sz="2400" b="1" dirty="0">
              <a:solidFill>
                <a:srgbClr val="FFFF00"/>
              </a:solidFill>
            </a:endParaRPr>
          </a:p>
          <a:p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</a:rPr>
              <a:t>             Rev. </a:t>
            </a:r>
            <a:r>
              <a:rPr lang="en-US" sz="2400" b="1" dirty="0">
                <a:solidFill>
                  <a:srgbClr val="FF0000"/>
                </a:solidFill>
              </a:rPr>
              <a:t>3:7-13</a:t>
            </a:r>
            <a:r>
              <a:rPr lang="en-US" sz="2400" b="1" dirty="0">
                <a:solidFill>
                  <a:schemeClr val="bg1"/>
                </a:solidFill>
              </a:rPr>
              <a:t>.</a:t>
            </a:r>
            <a:r>
              <a:rPr lang="en-US" sz="2400" dirty="0">
                <a:solidFill>
                  <a:schemeClr val="bg1"/>
                </a:solidFill>
              </a:rPr>
              <a:t> 7 …… </a:t>
            </a:r>
            <a:r>
              <a:rPr lang="zh-TW" altLang="en-US" sz="2400" dirty="0">
                <a:solidFill>
                  <a:schemeClr val="bg1"/>
                </a:solidFill>
              </a:rPr>
              <a:t>那聖潔、真實、拿著大衛的鑰匙、開了就沒有人能關、關了就沒有人能開的，說： </a:t>
            </a:r>
            <a:r>
              <a:rPr lang="en-US" sz="2400" dirty="0" smtClean="0">
                <a:solidFill>
                  <a:schemeClr val="bg1"/>
                </a:solidFill>
              </a:rPr>
              <a:t>8 </a:t>
            </a:r>
            <a:r>
              <a:rPr lang="zh-TW" altLang="en-US" sz="2400" b="1" dirty="0" smtClean="0">
                <a:solidFill>
                  <a:srgbClr val="FF0000"/>
                </a:solidFill>
              </a:rPr>
              <a:t>我</a:t>
            </a:r>
            <a:r>
              <a:rPr lang="zh-TW" altLang="en-US" sz="2400" b="1" dirty="0">
                <a:solidFill>
                  <a:srgbClr val="FF0000"/>
                </a:solidFill>
              </a:rPr>
              <a:t>知道</a:t>
            </a:r>
            <a:r>
              <a:rPr lang="en-US" sz="2400" dirty="0" smtClean="0">
                <a:solidFill>
                  <a:schemeClr val="bg1"/>
                </a:solidFill>
              </a:rPr>
              <a:t>…… </a:t>
            </a:r>
            <a:r>
              <a:rPr lang="en-US" sz="2400" dirty="0">
                <a:solidFill>
                  <a:schemeClr val="bg1"/>
                </a:solidFill>
              </a:rPr>
              <a:t>13 </a:t>
            </a:r>
            <a:r>
              <a:rPr lang="zh-TW" altLang="en-US" sz="2400" b="1" dirty="0">
                <a:solidFill>
                  <a:srgbClr val="FFFF00"/>
                </a:solidFill>
              </a:rPr>
              <a:t>聖靈向眾教會所說的話，凡有耳的，就應當聽！ </a:t>
            </a:r>
            <a:endParaRPr lang="en-US" sz="2400" b="1" dirty="0">
              <a:solidFill>
                <a:srgbClr val="FFFF00"/>
              </a:solidFill>
            </a:endParaRPr>
          </a:p>
          <a:p>
            <a:r>
              <a:rPr lang="en-US" sz="2400" b="1" dirty="0" smtClean="0">
                <a:solidFill>
                  <a:srgbClr val="FF0000"/>
                </a:solidFill>
              </a:rPr>
              <a:t>	 Rev. </a:t>
            </a:r>
            <a:r>
              <a:rPr lang="en-US" sz="2400" b="1" dirty="0">
                <a:solidFill>
                  <a:srgbClr val="FF0000"/>
                </a:solidFill>
              </a:rPr>
              <a:t>3:14-22</a:t>
            </a:r>
            <a:r>
              <a:rPr lang="en-US" sz="2400" b="1" dirty="0">
                <a:solidFill>
                  <a:schemeClr val="bg1"/>
                </a:solidFill>
              </a:rPr>
              <a:t>.</a:t>
            </a:r>
            <a:r>
              <a:rPr lang="en-US" sz="2400" dirty="0">
                <a:solidFill>
                  <a:schemeClr val="bg1"/>
                </a:solidFill>
              </a:rPr>
              <a:t> 14 …… </a:t>
            </a:r>
            <a:r>
              <a:rPr lang="zh-TW" altLang="en-US" sz="2400" dirty="0">
                <a:solidFill>
                  <a:schemeClr val="bg1"/>
                </a:solidFill>
              </a:rPr>
              <a:t>那為阿們的，為誠信真實見證的，在神創造萬物之上為元首的，說： </a:t>
            </a:r>
            <a:r>
              <a:rPr lang="en-US" sz="2400" dirty="0" smtClean="0">
                <a:solidFill>
                  <a:schemeClr val="bg1"/>
                </a:solidFill>
              </a:rPr>
              <a:t>15 </a:t>
            </a:r>
            <a:r>
              <a:rPr lang="zh-TW" altLang="en-US" sz="2400" b="1" dirty="0" smtClean="0">
                <a:solidFill>
                  <a:srgbClr val="FF0000"/>
                </a:solidFill>
              </a:rPr>
              <a:t>我</a:t>
            </a:r>
            <a:r>
              <a:rPr lang="zh-TW" altLang="en-US" sz="2400" b="1" dirty="0">
                <a:solidFill>
                  <a:srgbClr val="FF0000"/>
                </a:solidFill>
              </a:rPr>
              <a:t>知道</a:t>
            </a:r>
            <a:r>
              <a:rPr lang="en-US" sz="2400" dirty="0" smtClean="0">
                <a:solidFill>
                  <a:schemeClr val="bg1"/>
                </a:solidFill>
              </a:rPr>
              <a:t>…… </a:t>
            </a:r>
            <a:r>
              <a:rPr lang="en-US" sz="2400" dirty="0">
                <a:solidFill>
                  <a:schemeClr val="bg1"/>
                </a:solidFill>
              </a:rPr>
              <a:t>22 </a:t>
            </a:r>
            <a:r>
              <a:rPr lang="zh-TW" altLang="en-US" sz="2400" b="1" dirty="0">
                <a:solidFill>
                  <a:srgbClr val="FFFF00"/>
                </a:solidFill>
              </a:rPr>
              <a:t>聖靈向眾教會所說的話，凡有耳的，就應當聽！ </a:t>
            </a:r>
            <a:endParaRPr lang="en-US" altLang="zh-TW" sz="1000" b="1" dirty="0" smtClean="0">
              <a:solidFill>
                <a:srgbClr val="FFFF00"/>
              </a:solidFill>
            </a:endParaRPr>
          </a:p>
          <a:p>
            <a:endParaRPr lang="en-US" sz="1000" dirty="0" smtClean="0">
              <a:solidFill>
                <a:schemeClr val="bg1"/>
              </a:solidFill>
            </a:endParaRPr>
          </a:p>
          <a:p>
            <a:endParaRPr lang="en-US" sz="10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88403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3740</TotalTime>
  <Words>1104</Words>
  <Application>Microsoft Office PowerPoint</Application>
  <PresentationFormat>Custom</PresentationFormat>
  <Paragraphs>138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Testament Greek 新約希臘文</dc:title>
  <dc:creator>Microsoft</dc:creator>
  <cp:lastModifiedBy>Microsoft</cp:lastModifiedBy>
  <cp:revision>318</cp:revision>
  <dcterms:created xsi:type="dcterms:W3CDTF">2020-03-18T13:47:21Z</dcterms:created>
  <dcterms:modified xsi:type="dcterms:W3CDTF">2020-11-21T02:04:13Z</dcterms:modified>
</cp:coreProperties>
</file>