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616" r:id="rId2"/>
    <p:sldId id="622" r:id="rId3"/>
    <p:sldId id="637" r:id="rId4"/>
    <p:sldId id="633" r:id="rId5"/>
    <p:sldId id="630" r:id="rId6"/>
    <p:sldId id="631" r:id="rId7"/>
    <p:sldId id="638" r:id="rId8"/>
    <p:sldId id="639" r:id="rId9"/>
    <p:sldId id="642" r:id="rId10"/>
    <p:sldId id="640" r:id="rId11"/>
    <p:sldId id="641" r:id="rId12"/>
    <p:sldId id="647" r:id="rId13"/>
    <p:sldId id="648" r:id="rId14"/>
    <p:sldId id="651" r:id="rId15"/>
    <p:sldId id="652" r:id="rId16"/>
    <p:sldId id="614" r:id="rId17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-1588" y="0"/>
            <a:ext cx="12190413" cy="68326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公</a:t>
            </a:r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義的老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穌</a:t>
            </a:r>
            <a:endParaRPr lang="en-US" altLang="zh-TW" sz="7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Jesus, Teacher of Righteousness 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   </a:t>
            </a:r>
            <a:r>
              <a:rPr lang="zh-TW" altLang="en-US" sz="4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“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雨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”和 主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的降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臨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何</a:t>
            </a:r>
            <a:r>
              <a:rPr lang="zh-TW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西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阿 </a:t>
            </a:r>
            <a:r>
              <a:rPr lang="en-US" sz="3600" dirty="0" smtClean="0">
                <a:solidFill>
                  <a:srgbClr val="FF0000"/>
                </a:solidFill>
              </a:rPr>
              <a:t>6:3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Hosea 6:3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he-IL" sz="3200" dirty="0" smtClean="0">
                <a:solidFill>
                  <a:schemeClr val="bg1"/>
                </a:solidFill>
              </a:rPr>
              <a:t>‎וְיָב֤וֹא </a:t>
            </a:r>
            <a:r>
              <a:rPr lang="he-IL" sz="3200" dirty="0">
                <a:solidFill>
                  <a:schemeClr val="bg1"/>
                </a:solidFill>
              </a:rPr>
              <a:t>כַ</a:t>
            </a:r>
            <a:r>
              <a:rPr lang="he-IL" sz="3200" dirty="0">
                <a:solidFill>
                  <a:srgbClr val="FFFF00"/>
                </a:solidFill>
              </a:rPr>
              <a:t>גֶּ֙שֶׁם֙</a:t>
            </a:r>
            <a:r>
              <a:rPr lang="he-IL" sz="3200" dirty="0">
                <a:solidFill>
                  <a:schemeClr val="bg1"/>
                </a:solidFill>
              </a:rPr>
              <a:t> לָ֔נוּ כּ</a:t>
            </a:r>
            <a:r>
              <a:rPr lang="he-IL" sz="3200" dirty="0">
                <a:solidFill>
                  <a:srgbClr val="FFFF00"/>
                </a:solidFill>
              </a:rPr>
              <a:t>ְמַלְק֖וֹשׁ י֥וֹרֶה </a:t>
            </a:r>
            <a:r>
              <a:rPr lang="he-IL" sz="3200" dirty="0">
                <a:solidFill>
                  <a:schemeClr val="bg1"/>
                </a:solidFill>
              </a:rPr>
              <a:t>אָֽרֶץ</a:t>
            </a:r>
            <a:r>
              <a:rPr lang="he-IL" sz="3200" dirty="0" smtClean="0">
                <a:solidFill>
                  <a:schemeClr val="bg1"/>
                </a:solidFill>
              </a:rPr>
              <a:t>׃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..……….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zh-TW" altLang="en-US" sz="2600" dirty="0">
                <a:solidFill>
                  <a:schemeClr val="bg1"/>
                </a:solidFill>
              </a:rPr>
              <a:t>我們務要認識耶和華</a:t>
            </a:r>
            <a:r>
              <a:rPr lang="en-US" sz="2600" dirty="0">
                <a:solidFill>
                  <a:schemeClr val="bg1"/>
                </a:solidFill>
              </a:rPr>
              <a:t>,</a:t>
            </a:r>
            <a:r>
              <a:rPr lang="zh-TW" altLang="en-US" sz="2600" dirty="0">
                <a:solidFill>
                  <a:schemeClr val="bg1"/>
                </a:solidFill>
              </a:rPr>
              <a:t>竭力追求認識他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  <a:r>
              <a:rPr lang="zh-TW" altLang="en-US" sz="2600" dirty="0">
                <a:solidFill>
                  <a:schemeClr val="bg1"/>
                </a:solidFill>
              </a:rPr>
              <a:t>他出現確如晨光</a:t>
            </a:r>
            <a:r>
              <a:rPr lang="en-US" sz="2600" dirty="0" smtClean="0">
                <a:solidFill>
                  <a:schemeClr val="bg1"/>
                </a:solidFill>
              </a:rPr>
              <a:t>;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他</a:t>
            </a:r>
            <a:r>
              <a:rPr lang="zh-TW" altLang="en-US" sz="2600" b="1" dirty="0">
                <a:solidFill>
                  <a:srgbClr val="FFFF00"/>
                </a:solidFill>
              </a:rPr>
              <a:t>必臨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到</a:t>
            </a:r>
            <a:endParaRPr lang="en-US" altLang="zh-TW" sz="2600" b="1" dirty="0" smtClean="0">
              <a:solidFill>
                <a:srgbClr val="FFFF00"/>
              </a:solidFill>
            </a:endParaRPr>
          </a:p>
          <a:p>
            <a:r>
              <a:rPr lang="zh-TW" altLang="en-US" sz="2600" b="1" dirty="0" smtClean="0">
                <a:solidFill>
                  <a:srgbClr val="FFFF00"/>
                </a:solidFill>
              </a:rPr>
              <a:t>我</a:t>
            </a:r>
            <a:r>
              <a:rPr lang="zh-TW" altLang="en-US" sz="2600" b="1" dirty="0">
                <a:solidFill>
                  <a:srgbClr val="FFFF00"/>
                </a:solidFill>
              </a:rPr>
              <a:t>們像</a:t>
            </a:r>
            <a:r>
              <a:rPr lang="zh-TW" altLang="en-US" sz="2600" b="1" u="sng" dirty="0">
                <a:solidFill>
                  <a:srgbClr val="FFFF00"/>
                </a:solidFill>
              </a:rPr>
              <a:t>甘雨</a:t>
            </a:r>
            <a:r>
              <a:rPr lang="en-US" sz="2600" b="1" dirty="0">
                <a:solidFill>
                  <a:srgbClr val="FFFF00"/>
                </a:solidFill>
              </a:rPr>
              <a:t>,</a:t>
            </a:r>
            <a:r>
              <a:rPr lang="zh-TW" altLang="en-US" sz="2600" b="1" dirty="0">
                <a:solidFill>
                  <a:srgbClr val="FFFF00"/>
                </a:solidFill>
              </a:rPr>
              <a:t>像</a:t>
            </a:r>
            <a:r>
              <a:rPr lang="zh-TW" altLang="en-US" sz="2600" b="1" u="sng" dirty="0">
                <a:solidFill>
                  <a:srgbClr val="FFFF00"/>
                </a:solidFill>
              </a:rPr>
              <a:t>滋潤</a:t>
            </a:r>
            <a:r>
              <a:rPr lang="zh-TW" altLang="en-US" sz="2600" b="1" dirty="0">
                <a:solidFill>
                  <a:srgbClr val="FFFF00"/>
                </a:solidFill>
              </a:rPr>
              <a:t>田地的</a:t>
            </a:r>
            <a:r>
              <a:rPr lang="zh-TW" altLang="en-US" sz="2600" b="1" u="sng" dirty="0">
                <a:solidFill>
                  <a:srgbClr val="FFFF00"/>
                </a:solidFill>
              </a:rPr>
              <a:t>春雨</a:t>
            </a:r>
            <a:r>
              <a:rPr lang="en-US" sz="2600" dirty="0" smtClean="0">
                <a:solidFill>
                  <a:schemeClr val="bg1"/>
                </a:solidFill>
              </a:rPr>
              <a:t>.     /  </a:t>
            </a:r>
            <a:r>
              <a:rPr lang="en-US" sz="2600" baseline="30000" dirty="0" smtClean="0">
                <a:solidFill>
                  <a:srgbClr val="FF0000"/>
                </a:solidFill>
              </a:rPr>
              <a:t>NKJ</a:t>
            </a:r>
            <a:r>
              <a:rPr lang="en-US" sz="2600" baseline="300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Let us know, Let us pursue the knowledge of the LORD. His going </a:t>
            </a:r>
            <a:r>
              <a:rPr lang="en-US" sz="2600" dirty="0" smtClean="0">
                <a:solidFill>
                  <a:schemeClr val="bg1"/>
                </a:solidFill>
              </a:rPr>
              <a:t>forth is </a:t>
            </a:r>
            <a:r>
              <a:rPr lang="en-US" sz="2600" dirty="0">
                <a:solidFill>
                  <a:schemeClr val="bg1"/>
                </a:solidFill>
              </a:rPr>
              <a:t>established as the morning; </a:t>
            </a:r>
            <a:r>
              <a:rPr lang="en-US" sz="2600" b="1" dirty="0">
                <a:solidFill>
                  <a:schemeClr val="bg1"/>
                </a:solidFill>
              </a:rPr>
              <a:t>He will come to us like </a:t>
            </a:r>
            <a:r>
              <a:rPr lang="en-US" sz="2600" b="1" dirty="0">
                <a:solidFill>
                  <a:srgbClr val="FFFF00"/>
                </a:solidFill>
              </a:rPr>
              <a:t>the rain</a:t>
            </a:r>
            <a:r>
              <a:rPr lang="en-US" sz="2600" b="1" dirty="0">
                <a:solidFill>
                  <a:schemeClr val="bg1"/>
                </a:solidFill>
              </a:rPr>
              <a:t>, Like </a:t>
            </a:r>
            <a:r>
              <a:rPr lang="en-US" sz="2600" b="1" dirty="0">
                <a:solidFill>
                  <a:srgbClr val="FFFF00"/>
                </a:solidFill>
              </a:rPr>
              <a:t>the latter </a:t>
            </a:r>
            <a:r>
              <a:rPr lang="en-US" sz="2600" b="1" i="1" dirty="0">
                <a:solidFill>
                  <a:srgbClr val="FFFF00"/>
                </a:solidFill>
              </a:rPr>
              <a:t>and </a:t>
            </a:r>
            <a:r>
              <a:rPr lang="en-US" sz="2600" b="1" dirty="0">
                <a:solidFill>
                  <a:srgbClr val="FFFF00"/>
                </a:solidFill>
              </a:rPr>
              <a:t>former rain </a:t>
            </a:r>
            <a:r>
              <a:rPr lang="en-US" sz="2600" b="1" dirty="0">
                <a:solidFill>
                  <a:schemeClr val="bg1"/>
                </a:solidFill>
              </a:rPr>
              <a:t>to the earth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baseline="30000" dirty="0" smtClean="0">
                <a:solidFill>
                  <a:srgbClr val="FF0000"/>
                </a:solidFill>
              </a:rPr>
              <a:t>ESV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…..…</a:t>
            </a:r>
            <a:r>
              <a:rPr lang="en-US" sz="2600" b="1" dirty="0">
                <a:solidFill>
                  <a:schemeClr val="bg1"/>
                </a:solidFill>
              </a:rPr>
              <a:t> he will come to us as </a:t>
            </a:r>
            <a:r>
              <a:rPr lang="en-US" sz="2600" b="1" dirty="0">
                <a:solidFill>
                  <a:srgbClr val="FFFF00"/>
                </a:solidFill>
              </a:rPr>
              <a:t>the showers</a:t>
            </a:r>
            <a:r>
              <a:rPr lang="en-US" sz="2600" b="1" dirty="0">
                <a:solidFill>
                  <a:schemeClr val="bg1"/>
                </a:solidFill>
              </a:rPr>
              <a:t>, as </a:t>
            </a:r>
            <a:r>
              <a:rPr lang="en-US" sz="2600" b="1" dirty="0">
                <a:solidFill>
                  <a:srgbClr val="FFFF00"/>
                </a:solidFill>
              </a:rPr>
              <a:t>the spring rains that water </a:t>
            </a:r>
            <a:r>
              <a:rPr lang="en-US" sz="2600" b="1" dirty="0">
                <a:solidFill>
                  <a:schemeClr val="bg1"/>
                </a:solidFill>
              </a:rPr>
              <a:t>the earth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*</a:t>
            </a:r>
            <a:r>
              <a:rPr lang="en-US" sz="2400" dirty="0">
                <a:solidFill>
                  <a:schemeClr val="bg1"/>
                </a:solidFill>
              </a:rPr>
              <a:t>The Hebrew</a:t>
            </a:r>
            <a:r>
              <a:rPr lang="he-IL" sz="2800" dirty="0">
                <a:solidFill>
                  <a:srgbClr val="FFFF00"/>
                </a:solidFill>
              </a:rPr>
              <a:t>מַלְקוֹשׁ</a:t>
            </a:r>
            <a:r>
              <a:rPr lang="he-IL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 occurs 8 times </a:t>
            </a:r>
            <a:r>
              <a:rPr lang="en-US" sz="2400" dirty="0">
                <a:solidFill>
                  <a:schemeClr val="bg1"/>
                </a:solidFill>
              </a:rPr>
              <a:t>in the OT (Deuteronomy 11:14; Job 29:23; Proverbs 16:15; Jeremiah 3:3; 5:24; Hosea 6:3; </a:t>
            </a:r>
            <a:r>
              <a:rPr lang="en-US" sz="2400" b="1" dirty="0">
                <a:solidFill>
                  <a:schemeClr val="bg1"/>
                </a:solidFill>
              </a:rPr>
              <a:t>Joel 2:23</a:t>
            </a:r>
            <a:r>
              <a:rPr lang="en-US" sz="2400" dirty="0">
                <a:solidFill>
                  <a:schemeClr val="bg1"/>
                </a:solidFill>
              </a:rPr>
              <a:t>; Zechariah 10:1). There is similarity between </a:t>
            </a:r>
            <a:r>
              <a:rPr lang="en-US" sz="2600" b="1" dirty="0">
                <a:solidFill>
                  <a:srgbClr val="FFFF00"/>
                </a:solidFill>
              </a:rPr>
              <a:t>the coming of the Lord and rain-coming</a:t>
            </a:r>
            <a:r>
              <a:rPr lang="en-US" sz="2400" dirty="0">
                <a:solidFill>
                  <a:schemeClr val="bg1"/>
                </a:solidFill>
              </a:rPr>
              <a:t>. Cf. </a:t>
            </a:r>
            <a:r>
              <a:rPr lang="en-US" sz="2400" b="1" dirty="0">
                <a:solidFill>
                  <a:srgbClr val="FF0000"/>
                </a:solidFill>
              </a:rPr>
              <a:t>Joel 2:23; Hosea 10:12; 2 Samuel </a:t>
            </a:r>
            <a:r>
              <a:rPr lang="en-US" sz="2400" b="1" dirty="0" smtClean="0">
                <a:solidFill>
                  <a:srgbClr val="FF0000"/>
                </a:solidFill>
              </a:rPr>
              <a:t>23:3-4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zh-CN" altLang="en-US" sz="2400" dirty="0">
                <a:solidFill>
                  <a:schemeClr val="bg1"/>
                </a:solidFill>
              </a:rPr>
              <a:t>以色列的神、以色列的磐石曉諭我說：</a:t>
            </a:r>
            <a:r>
              <a:rPr lang="zh-CN" altLang="en-US" sz="2400" b="1" dirty="0">
                <a:solidFill>
                  <a:srgbClr val="FFFF00"/>
                </a:solidFill>
              </a:rPr>
              <a:t>那以公義治理人民的，敬畏神執掌權柄</a:t>
            </a:r>
            <a:r>
              <a:rPr lang="zh-CN" altLang="en-US" sz="2400" dirty="0">
                <a:solidFill>
                  <a:schemeClr val="bg1"/>
                </a:solidFill>
              </a:rPr>
              <a:t>，他必像日出的晨光，如無雲的清晨，</a:t>
            </a:r>
            <a:r>
              <a:rPr lang="zh-CN" altLang="en-US" sz="2400" b="1" dirty="0">
                <a:solidFill>
                  <a:srgbClr val="FFFF00"/>
                </a:solidFill>
              </a:rPr>
              <a:t>雨後的晴光，使地發生嫩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草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baseline="30000" dirty="0">
                <a:solidFill>
                  <a:schemeClr val="bg1"/>
                </a:solidFill>
              </a:rPr>
              <a:t>ESV</a:t>
            </a:r>
            <a:r>
              <a:rPr lang="en-US" sz="2400" dirty="0" smtClean="0">
                <a:solidFill>
                  <a:srgbClr val="FFFF00"/>
                </a:solidFill>
              </a:rPr>
              <a:t>….... </a:t>
            </a:r>
            <a:r>
              <a:rPr lang="en-US" sz="2400" b="1" dirty="0" smtClean="0">
                <a:solidFill>
                  <a:srgbClr val="FFFF00"/>
                </a:solidFill>
              </a:rPr>
              <a:t>like </a:t>
            </a:r>
            <a:r>
              <a:rPr lang="en-US" sz="2400" b="1" dirty="0">
                <a:solidFill>
                  <a:srgbClr val="FFFF00"/>
                </a:solidFill>
              </a:rPr>
              <a:t>rain that makes grass to sprout from the earth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4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“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雨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”和 公義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  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何</a:t>
            </a:r>
            <a:r>
              <a:rPr lang="zh-TW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西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阿</a:t>
            </a:r>
            <a:r>
              <a:rPr lang="zh-TW" alt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10:12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Hosea </a:t>
            </a:r>
            <a:r>
              <a:rPr lang="en-US" sz="2800" b="1" dirty="0" smtClean="0">
                <a:solidFill>
                  <a:srgbClr val="FF0000"/>
                </a:solidFill>
              </a:rPr>
              <a:t>10:12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he-IL" sz="3200" dirty="0" smtClean="0">
                <a:solidFill>
                  <a:schemeClr val="bg1"/>
                </a:solidFill>
              </a:rPr>
              <a:t>‎</a:t>
            </a:r>
            <a:r>
              <a:rPr lang="he-IL" sz="3200" dirty="0">
                <a:solidFill>
                  <a:schemeClr val="bg1"/>
                </a:solidFill>
              </a:rPr>
              <a:t>וְעֵת֙ לִדְר֣וֹשׁ אֶת־יְהוָ֔ה עַד־</a:t>
            </a:r>
            <a:r>
              <a:rPr lang="he-IL" sz="3200" dirty="0">
                <a:solidFill>
                  <a:srgbClr val="FFFF00"/>
                </a:solidFill>
              </a:rPr>
              <a:t>יָב֕וֹא</a:t>
            </a:r>
            <a:r>
              <a:rPr lang="he-IL" sz="3200" dirty="0">
                <a:solidFill>
                  <a:schemeClr val="bg1"/>
                </a:solidFill>
              </a:rPr>
              <a:t> </a:t>
            </a:r>
            <a:r>
              <a:rPr lang="he-IL" sz="3200" dirty="0">
                <a:solidFill>
                  <a:srgbClr val="FFFF00"/>
                </a:solidFill>
              </a:rPr>
              <a:t>וְיֹרֶ֥ה צֶ֖דֶק </a:t>
            </a:r>
            <a:r>
              <a:rPr lang="he-IL" sz="3200" dirty="0">
                <a:solidFill>
                  <a:schemeClr val="bg1"/>
                </a:solidFill>
              </a:rPr>
              <a:t>לָכֶֽם׃ </a:t>
            </a:r>
            <a:r>
              <a:rPr lang="en-US" sz="2400" dirty="0" smtClean="0">
                <a:solidFill>
                  <a:schemeClr val="bg1"/>
                </a:solidFill>
              </a:rPr>
              <a:t> ..……….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he-IL" sz="2600" dirty="0" smtClean="0"/>
              <a:t>‎</a:t>
            </a:r>
            <a:r>
              <a:rPr lang="zh-TW" altLang="en-US" sz="2600" dirty="0">
                <a:solidFill>
                  <a:schemeClr val="bg1"/>
                </a:solidFill>
              </a:rPr>
              <a:t>你們要為自己</a:t>
            </a:r>
            <a:r>
              <a:rPr lang="zh-TW" altLang="en-US" sz="2600" b="1" dirty="0">
                <a:solidFill>
                  <a:schemeClr val="bg1"/>
                </a:solidFill>
              </a:rPr>
              <a:t>栽種公義</a:t>
            </a:r>
            <a:r>
              <a:rPr lang="zh-TW" altLang="en-US" sz="2600" dirty="0">
                <a:solidFill>
                  <a:schemeClr val="bg1"/>
                </a:solidFill>
              </a:rPr>
              <a:t>，就能</a:t>
            </a:r>
            <a:r>
              <a:rPr lang="zh-TW" altLang="en-US" sz="2600" b="1" dirty="0">
                <a:solidFill>
                  <a:schemeClr val="bg1"/>
                </a:solidFill>
              </a:rPr>
              <a:t>收割慈愛</a:t>
            </a:r>
            <a:r>
              <a:rPr lang="zh-TW" altLang="en-US" sz="2600" dirty="0">
                <a:solidFill>
                  <a:schemeClr val="bg1"/>
                </a:solidFill>
              </a:rPr>
              <a:t>。現今正是尋求耶和</a:t>
            </a:r>
            <a:r>
              <a:rPr lang="zh-TW" altLang="en-US" sz="2600" dirty="0" smtClean="0">
                <a:solidFill>
                  <a:schemeClr val="bg1"/>
                </a:solidFill>
              </a:rPr>
              <a:t>華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的時</a:t>
            </a:r>
            <a:r>
              <a:rPr lang="zh-TW" altLang="en-US" sz="2600" dirty="0">
                <a:solidFill>
                  <a:schemeClr val="bg1"/>
                </a:solidFill>
              </a:rPr>
              <a:t>候；你們要</a:t>
            </a:r>
            <a:r>
              <a:rPr lang="zh-TW" altLang="en-US" sz="2600" b="1" dirty="0">
                <a:solidFill>
                  <a:schemeClr val="bg1"/>
                </a:solidFill>
              </a:rPr>
              <a:t>開墾荒地</a:t>
            </a:r>
            <a:r>
              <a:rPr lang="zh-TW" altLang="en-US" sz="2600" dirty="0">
                <a:solidFill>
                  <a:schemeClr val="bg1"/>
                </a:solidFill>
              </a:rPr>
              <a:t>，等</a:t>
            </a:r>
            <a:r>
              <a:rPr lang="zh-TW" altLang="en-US" sz="2600" b="1" dirty="0">
                <a:solidFill>
                  <a:srgbClr val="FFFF00"/>
                </a:solidFill>
              </a:rPr>
              <a:t>他臨到</a:t>
            </a:r>
            <a:r>
              <a:rPr lang="zh-TW" altLang="en-US" sz="2600" dirty="0">
                <a:solidFill>
                  <a:schemeClr val="bg1"/>
                </a:solidFill>
              </a:rPr>
              <a:t>，</a:t>
            </a:r>
            <a:r>
              <a:rPr lang="zh-TW" altLang="en-US" sz="2600" b="1" dirty="0">
                <a:solidFill>
                  <a:srgbClr val="FFFF00"/>
                </a:solidFill>
              </a:rPr>
              <a:t>使公義如雨降</a:t>
            </a:r>
            <a:r>
              <a:rPr lang="zh-TW" altLang="en-US" sz="2600" dirty="0">
                <a:solidFill>
                  <a:schemeClr val="bg1"/>
                </a:solidFill>
              </a:rPr>
              <a:t>在你們身上。</a:t>
            </a:r>
            <a:endParaRPr lang="en-US" sz="2600" dirty="0" smtClean="0"/>
          </a:p>
          <a:p>
            <a:r>
              <a:rPr lang="en-US" sz="2600" baseline="30000" dirty="0">
                <a:solidFill>
                  <a:schemeClr val="bg1"/>
                </a:solidFill>
              </a:rPr>
              <a:t>NKJ </a:t>
            </a:r>
            <a:r>
              <a:rPr lang="en-US" sz="2600" dirty="0">
                <a:solidFill>
                  <a:schemeClr val="bg1"/>
                </a:solidFill>
              </a:rPr>
              <a:t>Sow for yourselves righteousness; Reap in mercy; Break up your fallow ground,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For </a:t>
            </a:r>
            <a:r>
              <a:rPr lang="en-US" sz="2600" i="1" dirty="0">
                <a:solidFill>
                  <a:schemeClr val="bg1"/>
                </a:solidFill>
              </a:rPr>
              <a:t>it is </a:t>
            </a:r>
            <a:r>
              <a:rPr lang="en-US" sz="2600" dirty="0">
                <a:solidFill>
                  <a:schemeClr val="bg1"/>
                </a:solidFill>
              </a:rPr>
              <a:t>time to seek the LORD, Till </a:t>
            </a:r>
            <a:r>
              <a:rPr lang="en-US" sz="2600" b="1" dirty="0">
                <a:solidFill>
                  <a:srgbClr val="FFFF00"/>
                </a:solidFill>
              </a:rPr>
              <a:t>He comes and rains righteousness </a:t>
            </a:r>
            <a:r>
              <a:rPr lang="en-US" sz="2600" b="1" dirty="0">
                <a:solidFill>
                  <a:schemeClr val="bg1"/>
                </a:solidFill>
              </a:rPr>
              <a:t>on you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aseline="30000" dirty="0" smtClean="0">
                <a:solidFill>
                  <a:schemeClr val="bg1"/>
                </a:solidFill>
              </a:rPr>
              <a:t>RSV </a:t>
            </a:r>
            <a:r>
              <a:rPr lang="en-US" sz="2600" dirty="0" smtClean="0">
                <a:solidFill>
                  <a:schemeClr val="bg1"/>
                </a:solidFill>
              </a:rPr>
              <a:t>..………. that </a:t>
            </a:r>
            <a:r>
              <a:rPr lang="en-US" sz="2600" b="1" dirty="0">
                <a:solidFill>
                  <a:srgbClr val="FFFF00"/>
                </a:solidFill>
              </a:rPr>
              <a:t>he may come and rain salvation</a:t>
            </a:r>
            <a:r>
              <a:rPr lang="en-US" sz="2600" b="1" dirty="0">
                <a:solidFill>
                  <a:schemeClr val="bg1"/>
                </a:solidFill>
              </a:rPr>
              <a:t> upon you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aseline="30000" dirty="0">
                <a:solidFill>
                  <a:schemeClr val="bg1"/>
                </a:solidFill>
              </a:rPr>
              <a:t>NIV </a:t>
            </a:r>
            <a:r>
              <a:rPr lang="en-US" sz="2600" dirty="0" smtClean="0">
                <a:solidFill>
                  <a:schemeClr val="bg1"/>
                </a:solidFill>
              </a:rPr>
              <a:t>..………. until </a:t>
            </a:r>
            <a:r>
              <a:rPr lang="en-US" sz="2600" b="1" dirty="0">
                <a:solidFill>
                  <a:srgbClr val="FFFF00"/>
                </a:solidFill>
              </a:rPr>
              <a:t>he comes and showers righteousness</a:t>
            </a:r>
            <a:r>
              <a:rPr lang="en-US" sz="2600" b="1" dirty="0">
                <a:solidFill>
                  <a:schemeClr val="bg1"/>
                </a:solidFill>
              </a:rPr>
              <a:t> on you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aseline="30000" dirty="0" smtClean="0">
                <a:solidFill>
                  <a:schemeClr val="bg1"/>
                </a:solidFill>
              </a:rPr>
              <a:t>TNK </a:t>
            </a:r>
            <a:r>
              <a:rPr lang="en-US" sz="2600" dirty="0" smtClean="0">
                <a:solidFill>
                  <a:schemeClr val="bg1"/>
                </a:solidFill>
              </a:rPr>
              <a:t>..………. Break </a:t>
            </a:r>
            <a:r>
              <a:rPr lang="en-US" sz="2600" dirty="0">
                <a:solidFill>
                  <a:schemeClr val="bg1"/>
                </a:solidFill>
              </a:rPr>
              <a:t>for yourselves betimes fresh ground Of seeking the LORD, So that </a:t>
            </a:r>
            <a:r>
              <a:rPr lang="en-US" sz="2600" b="1" dirty="0">
                <a:solidFill>
                  <a:srgbClr val="FFFF00"/>
                </a:solidFill>
              </a:rPr>
              <a:t>you may obtain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a teacher of righteousness</a:t>
            </a:r>
            <a:r>
              <a:rPr lang="en-US" sz="2600" dirty="0">
                <a:solidFill>
                  <a:schemeClr val="bg1"/>
                </a:solidFill>
              </a:rPr>
              <a:t>."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*</a:t>
            </a:r>
            <a:r>
              <a:rPr lang="en-US" sz="2400" dirty="0">
                <a:solidFill>
                  <a:schemeClr val="bg1"/>
                </a:solidFill>
              </a:rPr>
              <a:t>The Hebrew </a:t>
            </a:r>
            <a:r>
              <a:rPr lang="he-IL" sz="2400" dirty="0" smtClean="0">
                <a:solidFill>
                  <a:srgbClr val="FFFF00"/>
                </a:solidFill>
              </a:rPr>
              <a:t>יֹרֶה</a:t>
            </a:r>
            <a:r>
              <a:rPr lang="he-IL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perhaps </a:t>
            </a:r>
            <a:r>
              <a:rPr lang="en-US" sz="2400" dirty="0">
                <a:solidFill>
                  <a:schemeClr val="bg1"/>
                </a:solidFill>
              </a:rPr>
              <a:t>should be considered a verb here (</a:t>
            </a:r>
            <a:r>
              <a:rPr lang="en-US" sz="2400" dirty="0" err="1">
                <a:solidFill>
                  <a:schemeClr val="bg1"/>
                </a:solidFill>
              </a:rPr>
              <a:t>hiphil</a:t>
            </a:r>
            <a:r>
              <a:rPr lang="en-US" sz="2400" dirty="0">
                <a:solidFill>
                  <a:schemeClr val="bg1"/>
                </a:solidFill>
              </a:rPr>
              <a:t> imperfect 3rd person masculine singular), derived from the root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he-IL" sz="2400" dirty="0" smtClean="0">
                <a:solidFill>
                  <a:srgbClr val="FFFF00"/>
                </a:solidFill>
              </a:rPr>
              <a:t>ירה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to </a:t>
            </a:r>
            <a:r>
              <a:rPr lang="en-US" sz="2400" i="1" dirty="0">
                <a:solidFill>
                  <a:schemeClr val="bg1"/>
                </a:solidFill>
              </a:rPr>
              <a:t>throw, shoot; to point, direct; teach</a:t>
            </a:r>
            <a:r>
              <a:rPr lang="en-US" sz="2400" dirty="0">
                <a:solidFill>
                  <a:schemeClr val="bg1"/>
                </a:solidFill>
              </a:rPr>
              <a:t>). </a:t>
            </a:r>
            <a:r>
              <a:rPr lang="en-US" sz="2400" dirty="0" smtClean="0">
                <a:solidFill>
                  <a:srgbClr val="FFFF00"/>
                </a:solidFill>
              </a:rPr>
              <a:t>TNK’s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a teacher of righteousness</a:t>
            </a:r>
            <a:r>
              <a:rPr lang="en-US" sz="2400" dirty="0">
                <a:solidFill>
                  <a:srgbClr val="FFFF00"/>
                </a:solidFill>
              </a:rPr>
              <a:t>’ </a:t>
            </a:r>
            <a:r>
              <a:rPr lang="en-US" sz="2400" dirty="0">
                <a:solidFill>
                  <a:schemeClr val="bg1"/>
                </a:solidFill>
              </a:rPr>
              <a:t>could be the right translation. </a:t>
            </a:r>
            <a:r>
              <a:rPr lang="en-US" sz="2400" dirty="0" smtClean="0">
                <a:solidFill>
                  <a:schemeClr val="bg1"/>
                </a:solidFill>
              </a:rPr>
              <a:t>/ Cf. “</a:t>
            </a:r>
            <a:r>
              <a:rPr lang="zh-TW" altLang="en-US" sz="2400" b="1" u="sng" dirty="0">
                <a:solidFill>
                  <a:schemeClr val="bg1"/>
                </a:solidFill>
              </a:rPr>
              <a:t>並且</a:t>
            </a:r>
            <a:r>
              <a:rPr lang="zh-TW" altLang="en-US" sz="2400" b="1" u="sng" dirty="0">
                <a:solidFill>
                  <a:srgbClr val="FFFF00"/>
                </a:solidFill>
              </a:rPr>
              <a:t>他會</a:t>
            </a:r>
            <a:r>
              <a:rPr lang="zh-TW" altLang="en-US" sz="2400" b="1" u="sng" dirty="0" smtClean="0">
                <a:solidFill>
                  <a:srgbClr val="FFFF00"/>
                </a:solidFill>
              </a:rPr>
              <a:t>教</a:t>
            </a:r>
            <a:r>
              <a:rPr lang="zh-TW" altLang="en-US" sz="2400" b="1" u="sng" dirty="0">
                <a:solidFill>
                  <a:srgbClr val="FFFF00"/>
                </a:solidFill>
              </a:rPr>
              <a:t>你</a:t>
            </a:r>
            <a:r>
              <a:rPr lang="zh-TW" altLang="en-US" sz="2400" b="1" u="sng" dirty="0" smtClean="0">
                <a:solidFill>
                  <a:srgbClr val="FFFF00"/>
                </a:solidFill>
              </a:rPr>
              <a:t>們公義</a:t>
            </a:r>
            <a:r>
              <a:rPr lang="en-US" sz="2400" dirty="0" smtClean="0">
                <a:solidFill>
                  <a:schemeClr val="bg1"/>
                </a:solidFill>
              </a:rPr>
              <a:t>”.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0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“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雨”和 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公義的老師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”(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約珥 </a:t>
            </a:r>
            <a:r>
              <a:rPr lang="en-US" sz="3600" dirty="0" smtClean="0">
                <a:solidFill>
                  <a:srgbClr val="FF0000"/>
                </a:solidFill>
              </a:rPr>
              <a:t>2:23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2:23  </a:t>
            </a:r>
            <a:r>
              <a:rPr lang="zh-TW" altLang="en-US" sz="2600" dirty="0" smtClean="0">
                <a:solidFill>
                  <a:schemeClr val="bg1"/>
                </a:solidFill>
              </a:rPr>
              <a:t>錫</a:t>
            </a:r>
            <a:r>
              <a:rPr lang="zh-TW" altLang="en-US" sz="2600" dirty="0">
                <a:solidFill>
                  <a:schemeClr val="bg1"/>
                </a:solidFill>
              </a:rPr>
              <a:t>安的民</a:t>
            </a:r>
            <a:r>
              <a:rPr lang="zh-TW" altLang="en-US" sz="2600" dirty="0" smtClean="0">
                <a:solidFill>
                  <a:schemeClr val="bg1"/>
                </a:solidFill>
              </a:rPr>
              <a:t>哪</a:t>
            </a:r>
            <a:r>
              <a:rPr lang="en-US" altLang="zh-TW" sz="2600" dirty="0" smtClean="0">
                <a:solidFill>
                  <a:schemeClr val="bg1"/>
                </a:solidFill>
              </a:rPr>
              <a:t>,</a:t>
            </a:r>
            <a:r>
              <a:rPr lang="zh-TW" altLang="en-US" sz="2600" dirty="0" smtClean="0">
                <a:solidFill>
                  <a:schemeClr val="bg1"/>
                </a:solidFill>
              </a:rPr>
              <a:t>你</a:t>
            </a:r>
            <a:r>
              <a:rPr lang="zh-TW" altLang="en-US" sz="2600" dirty="0">
                <a:solidFill>
                  <a:schemeClr val="bg1"/>
                </a:solidFill>
              </a:rPr>
              <a:t>們要快</a:t>
            </a:r>
            <a:r>
              <a:rPr lang="zh-TW" altLang="en-US" sz="2600" dirty="0" smtClean="0">
                <a:solidFill>
                  <a:schemeClr val="bg1"/>
                </a:solidFill>
              </a:rPr>
              <a:t>樂</a:t>
            </a:r>
            <a:r>
              <a:rPr lang="en-US" altLang="zh-TW" sz="2600" dirty="0" smtClean="0">
                <a:solidFill>
                  <a:schemeClr val="bg1"/>
                </a:solidFill>
              </a:rPr>
              <a:t>,</a:t>
            </a:r>
            <a:r>
              <a:rPr lang="zh-TW" altLang="en-US" sz="2600" dirty="0" smtClean="0">
                <a:solidFill>
                  <a:schemeClr val="bg1"/>
                </a:solidFill>
              </a:rPr>
              <a:t>為</a:t>
            </a:r>
            <a:r>
              <a:rPr lang="zh-TW" altLang="en-US" sz="2600" dirty="0">
                <a:solidFill>
                  <a:schemeClr val="bg1"/>
                </a:solidFill>
              </a:rPr>
              <a:t>耶和華你們</a:t>
            </a:r>
            <a:r>
              <a:rPr lang="zh-TW" altLang="en-US" sz="2600" dirty="0" smtClean="0">
                <a:solidFill>
                  <a:schemeClr val="bg1"/>
                </a:solidFill>
              </a:rPr>
              <a:t>的神</a:t>
            </a:r>
            <a:r>
              <a:rPr lang="zh-TW" altLang="en-US" sz="2600" dirty="0">
                <a:solidFill>
                  <a:schemeClr val="bg1"/>
                </a:solidFill>
              </a:rPr>
              <a:t>歡喜</a:t>
            </a:r>
            <a:r>
              <a:rPr lang="zh-TW" altLang="en-US" sz="2600" dirty="0" smtClean="0">
                <a:solidFill>
                  <a:schemeClr val="bg1"/>
                </a:solidFill>
              </a:rPr>
              <a:t>．因他賜給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你</a:t>
            </a:r>
            <a:r>
              <a:rPr lang="zh-TW" altLang="en-US" sz="2600" dirty="0">
                <a:solidFill>
                  <a:schemeClr val="bg1"/>
                </a:solidFill>
              </a:rPr>
              <a:t>們</a:t>
            </a:r>
            <a:r>
              <a:rPr lang="zh-TW" altLang="en-US" sz="2600" b="1" dirty="0">
                <a:solidFill>
                  <a:srgbClr val="FFFF00"/>
                </a:solidFill>
              </a:rPr>
              <a:t>合宜的秋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雨</a:t>
            </a:r>
            <a:r>
              <a:rPr lang="en-US" altLang="zh-TW" sz="2600" dirty="0" smtClean="0">
                <a:solidFill>
                  <a:schemeClr val="bg1"/>
                </a:solidFill>
              </a:rPr>
              <a:t>,</a:t>
            </a:r>
            <a:r>
              <a:rPr lang="zh-TW" altLang="en-US" sz="2600" dirty="0" smtClean="0">
                <a:solidFill>
                  <a:schemeClr val="bg1"/>
                </a:solidFill>
              </a:rPr>
              <a:t>為</a:t>
            </a:r>
            <a:r>
              <a:rPr lang="zh-TW" altLang="en-US" sz="2600" dirty="0">
                <a:solidFill>
                  <a:schemeClr val="bg1"/>
                </a:solidFill>
              </a:rPr>
              <a:t>你們降下</a:t>
            </a:r>
            <a:r>
              <a:rPr lang="zh-TW" altLang="en-US" sz="2600" b="1" dirty="0">
                <a:solidFill>
                  <a:srgbClr val="FFFF00"/>
                </a:solidFill>
              </a:rPr>
              <a:t>甘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霖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就</a:t>
            </a:r>
            <a:r>
              <a:rPr lang="zh-TW" altLang="en-US" sz="2600" b="1" dirty="0">
                <a:solidFill>
                  <a:srgbClr val="FFFF00"/>
                </a:solidFill>
              </a:rPr>
              <a:t>是秋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雨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春</a:t>
            </a:r>
            <a:r>
              <a:rPr lang="zh-TW" altLang="en-US" sz="2600" b="1" dirty="0">
                <a:solidFill>
                  <a:srgbClr val="FFFF00"/>
                </a:solidFill>
              </a:rPr>
              <a:t>雨</a:t>
            </a:r>
            <a:r>
              <a:rPr lang="zh-TW" altLang="en-US" sz="2600" dirty="0">
                <a:solidFill>
                  <a:schemeClr val="bg1"/>
                </a:solidFill>
              </a:rPr>
              <a:t>、和先前一樣</a:t>
            </a:r>
            <a:r>
              <a:rPr lang="zh-TW" altLang="en-US" sz="2600" dirty="0" smtClean="0">
                <a:solidFill>
                  <a:schemeClr val="bg1"/>
                </a:solidFill>
              </a:rPr>
              <a:t>。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en-US" sz="2400" baseline="30000" dirty="0">
                <a:solidFill>
                  <a:schemeClr val="bg1"/>
                </a:solidFill>
              </a:rPr>
              <a:t>RSV </a:t>
            </a:r>
            <a:r>
              <a:rPr lang="en-US" sz="2400" dirty="0">
                <a:solidFill>
                  <a:schemeClr val="bg1"/>
                </a:solidFill>
              </a:rPr>
              <a:t>"Be glad, O sons of Zion, and rejoice in the LORD, your God; for he has given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early rain for your vindication</a:t>
            </a:r>
            <a:r>
              <a:rPr lang="en-US" sz="2400" dirty="0">
                <a:solidFill>
                  <a:schemeClr val="bg1"/>
                </a:solidFill>
              </a:rPr>
              <a:t>, he has poured down for you </a:t>
            </a:r>
            <a:r>
              <a:rPr lang="en-US" sz="2400" b="1" dirty="0">
                <a:solidFill>
                  <a:srgbClr val="FFFF00"/>
                </a:solidFill>
              </a:rPr>
              <a:t>abundant rain, the early and the latter rain</a:t>
            </a:r>
            <a:r>
              <a:rPr lang="en-US" sz="2400" dirty="0">
                <a:solidFill>
                  <a:schemeClr val="bg1"/>
                </a:solidFill>
              </a:rPr>
              <a:t>, as before.  /  </a:t>
            </a:r>
            <a:r>
              <a:rPr lang="en-US" sz="2400" baseline="30000" dirty="0">
                <a:solidFill>
                  <a:schemeClr val="bg1"/>
                </a:solidFill>
              </a:rPr>
              <a:t>NIV 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r>
              <a:rPr lang="en-US" sz="2400" dirty="0">
                <a:solidFill>
                  <a:schemeClr val="bg1"/>
                </a:solidFill>
              </a:rPr>
              <a:t>for he has given you </a:t>
            </a:r>
            <a:r>
              <a:rPr lang="en-US" sz="2400" b="1" dirty="0">
                <a:solidFill>
                  <a:srgbClr val="FFFF00"/>
                </a:solidFill>
              </a:rPr>
              <a:t>the autumn rains in righteousness</a:t>
            </a:r>
            <a:r>
              <a:rPr lang="en-US" sz="2400" dirty="0">
                <a:solidFill>
                  <a:schemeClr val="bg1"/>
                </a:solidFill>
              </a:rPr>
              <a:t>. He sends you </a:t>
            </a:r>
            <a:r>
              <a:rPr lang="en-US" sz="2400" b="1" dirty="0">
                <a:solidFill>
                  <a:srgbClr val="FFFF00"/>
                </a:solidFill>
              </a:rPr>
              <a:t>abundant showers, both autumn and spring rains</a:t>
            </a:r>
            <a:r>
              <a:rPr lang="en-US" sz="2400" dirty="0">
                <a:solidFill>
                  <a:schemeClr val="bg1"/>
                </a:solidFill>
              </a:rPr>
              <a:t>, as before. / </a:t>
            </a:r>
            <a:r>
              <a:rPr lang="en-US" sz="2400" baseline="30000" dirty="0">
                <a:solidFill>
                  <a:schemeClr val="bg1"/>
                </a:solidFill>
              </a:rPr>
              <a:t>YLT </a:t>
            </a:r>
            <a:r>
              <a:rPr lang="en-US" sz="2400" dirty="0">
                <a:solidFill>
                  <a:schemeClr val="bg1"/>
                </a:solidFill>
              </a:rPr>
              <a:t>And ye sons of Zion, joy and rejoice, In Jehovah your God, For He hath given to you </a:t>
            </a:r>
            <a:r>
              <a:rPr lang="en-US" sz="2400" b="1" dirty="0">
                <a:solidFill>
                  <a:srgbClr val="FFFF00"/>
                </a:solidFill>
              </a:rPr>
              <a:t>the Teacher for righteousness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he-IL" sz="3200" dirty="0">
                <a:solidFill>
                  <a:schemeClr val="bg1"/>
                </a:solidFill>
              </a:rPr>
              <a:t>אֶת־</a:t>
            </a:r>
            <a:r>
              <a:rPr lang="he-IL" sz="3200" dirty="0">
                <a:solidFill>
                  <a:srgbClr val="FFFF00"/>
                </a:solidFill>
              </a:rPr>
              <a:t>הַמּוֹרֶ֖ה לִצְדָקָ֑ה</a:t>
            </a:r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he-IL" sz="3200" dirty="0" smtClean="0">
                <a:solidFill>
                  <a:schemeClr val="bg1"/>
                </a:solidFill>
              </a:rPr>
              <a:t>‎</a:t>
            </a:r>
            <a:r>
              <a:rPr lang="he-IL" sz="3200" dirty="0">
                <a:solidFill>
                  <a:schemeClr val="bg1"/>
                </a:solidFill>
              </a:rPr>
              <a:t>וּבְנֵ֣י צִיּ֗וֹן גִּ֤ילוּ וְשִׂמְחוּ֙ בַּיהוָ֣ה אֱלֹֽהֵיכֶ֔ם כִּֽי־נָתַ֥ן </a:t>
            </a:r>
            <a:r>
              <a:rPr lang="he-IL" sz="3200" dirty="0" smtClean="0">
                <a:solidFill>
                  <a:schemeClr val="bg1"/>
                </a:solidFill>
              </a:rPr>
              <a:t>לָכֶ֛ם</a:t>
            </a:r>
            <a:endParaRPr lang="en-US" sz="3200" dirty="0">
              <a:solidFill>
                <a:schemeClr val="bg1"/>
              </a:solidFill>
            </a:endParaRPr>
          </a:p>
          <a:p>
            <a:pPr rtl="1"/>
            <a:r>
              <a:rPr lang="he-IL" sz="3200" dirty="0" smtClean="0">
                <a:solidFill>
                  <a:schemeClr val="bg1"/>
                </a:solidFill>
              </a:rPr>
              <a:t>וַיּ֣וֹרֶד </a:t>
            </a:r>
            <a:r>
              <a:rPr lang="he-IL" sz="3200" dirty="0">
                <a:solidFill>
                  <a:schemeClr val="bg1"/>
                </a:solidFill>
              </a:rPr>
              <a:t>לָכֶ֗ם </a:t>
            </a:r>
            <a:r>
              <a:rPr lang="he-IL" sz="3200" dirty="0">
                <a:solidFill>
                  <a:srgbClr val="FFFF00"/>
                </a:solidFill>
              </a:rPr>
              <a:t>גֶּ֛שֶׁם מוֹרֶ֥ה וּמַלְק֖וֹשׁ </a:t>
            </a:r>
            <a:r>
              <a:rPr lang="he-IL" sz="3200" dirty="0">
                <a:solidFill>
                  <a:schemeClr val="bg1"/>
                </a:solidFill>
              </a:rPr>
              <a:t>בָּרִאשֽׁוֹן׃</a:t>
            </a: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         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zh-TW" altLang="en-US" dirty="0">
                <a:solidFill>
                  <a:schemeClr val="bg1"/>
                </a:solidFill>
              </a:rPr>
              <a:t>希伯來文“</a:t>
            </a:r>
            <a:r>
              <a:rPr lang="en-US" b="1" i="1" dirty="0" err="1">
                <a:solidFill>
                  <a:srgbClr val="FFFF00"/>
                </a:solidFill>
              </a:rPr>
              <a:t>moreh</a:t>
            </a:r>
            <a:r>
              <a:rPr lang="zh-TW" altLang="en-US" dirty="0">
                <a:solidFill>
                  <a:schemeClr val="bg1"/>
                </a:solidFill>
              </a:rPr>
              <a:t>”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he-IL" dirty="0" smtClean="0">
                <a:solidFill>
                  <a:srgbClr val="FFFF00"/>
                </a:solidFill>
              </a:rPr>
              <a:t>מוֹרֶה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zh-TW" altLang="en-US" dirty="0">
                <a:solidFill>
                  <a:schemeClr val="bg1"/>
                </a:solidFill>
              </a:rPr>
              <a:t>的意</a:t>
            </a:r>
            <a:r>
              <a:rPr lang="zh-TW" altLang="en-US" dirty="0" smtClean="0">
                <a:solidFill>
                  <a:schemeClr val="bg1"/>
                </a:solidFill>
              </a:rPr>
              <a:t>思</a:t>
            </a:r>
            <a:r>
              <a:rPr lang="en-US" altLang="zh-TW" dirty="0" smtClean="0">
                <a:solidFill>
                  <a:schemeClr val="bg1"/>
                </a:solidFill>
              </a:rPr>
              <a:t>: 1) </a:t>
            </a:r>
            <a:r>
              <a:rPr lang="zh-TW" altLang="en-US" b="1" dirty="0" smtClean="0">
                <a:solidFill>
                  <a:srgbClr val="FFFF00"/>
                </a:solidFill>
              </a:rPr>
              <a:t>早</a:t>
            </a:r>
            <a:r>
              <a:rPr lang="zh-TW" altLang="en-US" b="1" dirty="0">
                <a:solidFill>
                  <a:srgbClr val="FFFF00"/>
                </a:solidFill>
              </a:rPr>
              <a:t>期的</a:t>
            </a:r>
            <a:r>
              <a:rPr lang="zh-TW" altLang="en-US" b="1" dirty="0" smtClean="0">
                <a:solidFill>
                  <a:srgbClr val="FFFF00"/>
                </a:solidFill>
              </a:rPr>
              <a:t>雨</a:t>
            </a:r>
            <a:r>
              <a:rPr lang="en-US" altLang="zh-TW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(= </a:t>
            </a:r>
            <a:r>
              <a:rPr lang="zh-TW" altLang="en-US" b="1" dirty="0">
                <a:solidFill>
                  <a:srgbClr val="FFFF00"/>
                </a:solidFill>
              </a:rPr>
              <a:t>秋雨</a:t>
            </a:r>
            <a:r>
              <a:rPr lang="en-US" dirty="0" smtClean="0">
                <a:solidFill>
                  <a:schemeClr val="bg1"/>
                </a:solidFill>
              </a:rPr>
              <a:t>); 2)</a:t>
            </a:r>
            <a:r>
              <a:rPr lang="zh-TW" altLang="en-US" b="1" dirty="0" smtClean="0">
                <a:solidFill>
                  <a:srgbClr val="FFFF00"/>
                </a:solidFill>
              </a:rPr>
              <a:t>老師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zh-TW" altLang="en-US" dirty="0" smtClean="0">
                <a:solidFill>
                  <a:schemeClr val="bg1"/>
                </a:solidFill>
              </a:rPr>
              <a:t>這</a:t>
            </a:r>
            <a:r>
              <a:rPr lang="zh-TW" altLang="en-US" dirty="0">
                <a:solidFill>
                  <a:schemeClr val="bg1"/>
                </a:solidFill>
              </a:rPr>
              <a:t>裏的第一個“</a:t>
            </a:r>
            <a:r>
              <a:rPr lang="en-US" b="1" i="1" dirty="0" err="1">
                <a:solidFill>
                  <a:srgbClr val="FFFF00"/>
                </a:solidFill>
              </a:rPr>
              <a:t>moreh</a:t>
            </a:r>
            <a:r>
              <a:rPr lang="zh-TW" altLang="en-US" dirty="0">
                <a:solidFill>
                  <a:schemeClr val="bg1"/>
                </a:solidFill>
              </a:rPr>
              <a:t>”有冠詞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he-IL" dirty="0">
                <a:solidFill>
                  <a:srgbClr val="FFFF00"/>
                </a:solidFill>
              </a:rPr>
              <a:t>הַמּוֹרֶ֖ה</a:t>
            </a:r>
            <a:r>
              <a:rPr lang="zh-TW" altLang="en-US" dirty="0" smtClean="0">
                <a:solidFill>
                  <a:schemeClr val="bg1"/>
                </a:solidFill>
              </a:rPr>
              <a:t>“</a:t>
            </a:r>
            <a:r>
              <a:rPr lang="en-US" b="1" i="1" dirty="0">
                <a:solidFill>
                  <a:srgbClr val="FFFF00"/>
                </a:solidFill>
              </a:rPr>
              <a:t>ha-</a:t>
            </a:r>
            <a:r>
              <a:rPr lang="en-US" b="1" i="1" dirty="0" err="1">
                <a:solidFill>
                  <a:srgbClr val="FFFF00"/>
                </a:solidFill>
              </a:rPr>
              <a:t>moreh</a:t>
            </a:r>
            <a:r>
              <a:rPr lang="zh-TW" altLang="en-US" dirty="0">
                <a:solidFill>
                  <a:schemeClr val="bg1"/>
                </a:solidFill>
              </a:rPr>
              <a:t>”</a:t>
            </a:r>
            <a:r>
              <a:rPr lang="en-US" dirty="0">
                <a:solidFill>
                  <a:schemeClr val="bg1"/>
                </a:solidFill>
              </a:rPr>
              <a:t>),</a:t>
            </a:r>
            <a:r>
              <a:rPr lang="zh-TW" altLang="en-US" dirty="0">
                <a:solidFill>
                  <a:schemeClr val="bg1"/>
                </a:solidFill>
              </a:rPr>
              <a:t>後面出現</a:t>
            </a:r>
            <a:r>
              <a:rPr lang="zh-TW" altLang="en-US" dirty="0" smtClean="0">
                <a:solidFill>
                  <a:schemeClr val="bg1"/>
                </a:solidFill>
              </a:rPr>
              <a:t>的“秋</a:t>
            </a:r>
            <a:r>
              <a:rPr lang="zh-TW" altLang="en-US" dirty="0">
                <a:solidFill>
                  <a:schemeClr val="bg1"/>
                </a:solidFill>
              </a:rPr>
              <a:t>雨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zh-TW" altLang="en-US" dirty="0">
                <a:solidFill>
                  <a:schemeClr val="bg1"/>
                </a:solidFill>
              </a:rPr>
              <a:t>春</a:t>
            </a:r>
            <a:r>
              <a:rPr lang="zh-TW" altLang="en-US" dirty="0" smtClean="0">
                <a:solidFill>
                  <a:schemeClr val="bg1"/>
                </a:solidFill>
              </a:rPr>
              <a:t>雨”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he-IL" dirty="0">
                <a:solidFill>
                  <a:srgbClr val="FFFF00"/>
                </a:solidFill>
              </a:rPr>
              <a:t>מוֹרֶ֥ה וּמַלְק֖וֹשׁ </a:t>
            </a:r>
            <a:r>
              <a:rPr lang="zh-TW" altLang="en-US" dirty="0" smtClean="0">
                <a:solidFill>
                  <a:schemeClr val="bg1"/>
                </a:solidFill>
              </a:rPr>
              <a:t>“</a:t>
            </a:r>
            <a:r>
              <a:rPr lang="en-US" b="1" i="1" dirty="0" err="1">
                <a:solidFill>
                  <a:srgbClr val="FFFF00"/>
                </a:solidFill>
              </a:rPr>
              <a:t>moreh</a:t>
            </a:r>
            <a:r>
              <a:rPr lang="en-US" b="1" i="1" dirty="0">
                <a:solidFill>
                  <a:srgbClr val="FFFF00"/>
                </a:solidFill>
              </a:rPr>
              <a:t> u-</a:t>
            </a:r>
            <a:r>
              <a:rPr lang="en-US" b="1" i="1" dirty="0" err="1">
                <a:solidFill>
                  <a:srgbClr val="FFFF00"/>
                </a:solidFill>
              </a:rPr>
              <a:t>malkosh</a:t>
            </a:r>
            <a:r>
              <a:rPr lang="zh-TW" altLang="en-US" dirty="0">
                <a:solidFill>
                  <a:schemeClr val="bg1"/>
                </a:solidFill>
              </a:rPr>
              <a:t>”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zh-TW" altLang="en-US" dirty="0">
                <a:solidFill>
                  <a:schemeClr val="bg1"/>
                </a:solidFill>
              </a:rPr>
              <a:t>都沒有冠詞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zh-TW" altLang="en-US" dirty="0">
                <a:solidFill>
                  <a:schemeClr val="bg1"/>
                </a:solidFill>
              </a:rPr>
              <a:t>所以第一個“</a:t>
            </a:r>
            <a:r>
              <a:rPr lang="en-US" b="1" i="1" dirty="0">
                <a:solidFill>
                  <a:srgbClr val="FFFF00"/>
                </a:solidFill>
              </a:rPr>
              <a:t>ha-</a:t>
            </a:r>
            <a:r>
              <a:rPr lang="en-US" b="1" i="1" dirty="0" err="1">
                <a:solidFill>
                  <a:srgbClr val="FFFF00"/>
                </a:solidFill>
              </a:rPr>
              <a:t>moreh</a:t>
            </a:r>
            <a:r>
              <a:rPr lang="zh-TW" altLang="en-US" dirty="0">
                <a:solidFill>
                  <a:schemeClr val="bg1"/>
                </a:solidFill>
              </a:rPr>
              <a:t>”是有特定的意義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zh-TW" altLang="en-US" dirty="0">
                <a:solidFill>
                  <a:schemeClr val="bg1"/>
                </a:solidFill>
              </a:rPr>
              <a:t>比較理想的翻譯可以為</a:t>
            </a:r>
            <a:r>
              <a:rPr lang="zh-TW" altLang="en-US" dirty="0" smtClean="0">
                <a:solidFill>
                  <a:schemeClr val="bg1"/>
                </a:solidFill>
              </a:rPr>
              <a:t>：“</a:t>
            </a:r>
            <a:r>
              <a:rPr lang="zh-TW" altLang="en-US" b="1" u="sng" dirty="0" smtClean="0">
                <a:solidFill>
                  <a:srgbClr val="FFFF00"/>
                </a:solidFill>
              </a:rPr>
              <a:t>公</a:t>
            </a:r>
            <a:r>
              <a:rPr lang="zh-TW" altLang="en-US" b="1" u="sng" dirty="0">
                <a:solidFill>
                  <a:srgbClr val="FFFF00"/>
                </a:solidFill>
              </a:rPr>
              <a:t>義的老師</a:t>
            </a:r>
            <a:r>
              <a:rPr lang="zh-TW" altLang="en-US" dirty="0">
                <a:solidFill>
                  <a:schemeClr val="bg1"/>
                </a:solidFill>
              </a:rPr>
              <a:t>＂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zh-TW" altLang="en-US" dirty="0">
                <a:solidFill>
                  <a:schemeClr val="bg1"/>
                </a:solidFill>
              </a:rPr>
              <a:t>這裏正確的翻譯是</a:t>
            </a: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zh-TW" altLang="en-US" sz="2400" b="1" dirty="0">
                <a:solidFill>
                  <a:srgbClr val="FFFF00"/>
                </a:solidFill>
              </a:rPr>
              <a:t>錫安的民哪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你們要快樂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在耶和華你們的神裡頭歡喜．因他賜給你們</a:t>
            </a:r>
            <a:r>
              <a:rPr lang="zh-TW" altLang="en-US" sz="2400" b="1" u="sng" dirty="0">
                <a:solidFill>
                  <a:srgbClr val="FFFF00"/>
                </a:solidFill>
              </a:rPr>
              <a:t>公義的老師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zh-TW" altLang="en-US" sz="2400" b="1" dirty="0">
                <a:solidFill>
                  <a:srgbClr val="FFFF00"/>
                </a:solidFill>
              </a:rPr>
              <a:t>為你們降下甘霖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秋雨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春雨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和先前一樣</a:t>
            </a:r>
            <a:r>
              <a:rPr lang="zh-TW" altLang="en-US" sz="2400" dirty="0" smtClean="0">
                <a:solidFill>
                  <a:schemeClr val="bg1"/>
                </a:solidFill>
              </a:rPr>
              <a:t>”</a:t>
            </a:r>
            <a:r>
              <a:rPr lang="en-US" altLang="zh-TW" sz="2400" b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8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死海古卷中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公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義的老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r>
              <a:rPr lang="en-US" altLang="zh-TW" sz="3200" b="1" dirty="0" smtClean="0">
                <a:solidFill>
                  <a:srgbClr val="FFFF00"/>
                </a:solidFill>
                <a:ea typeface="DFKai-SB" pitchFamily="65" charset="-120"/>
              </a:rPr>
              <a:t>(</a:t>
            </a:r>
            <a:r>
              <a:rPr lang="ar-SA" sz="3200" dirty="0">
                <a:solidFill>
                  <a:srgbClr val="FFFF00"/>
                </a:solidFill>
              </a:rPr>
              <a:t>מוֹרֶה </a:t>
            </a:r>
            <a:r>
              <a:rPr lang="ar-SA" sz="3200" dirty="0" smtClean="0">
                <a:solidFill>
                  <a:srgbClr val="FFFF00"/>
                </a:solidFill>
              </a:rPr>
              <a:t>צֶדֶק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zh-CN" sz="2800" b="1" i="1" dirty="0" err="1" smtClean="0">
                <a:solidFill>
                  <a:srgbClr val="FFFF00"/>
                </a:solidFill>
                <a:ea typeface="DFKai-SB" pitchFamily="65" charset="-120"/>
              </a:rPr>
              <a:t>Moreh</a:t>
            </a:r>
            <a:r>
              <a:rPr lang="en-US" altLang="zh-CN" sz="2800" b="1" i="1" dirty="0" smtClean="0">
                <a:solidFill>
                  <a:srgbClr val="FFFF00"/>
                </a:solidFill>
                <a:ea typeface="DFKai-SB" pitchFamily="65" charset="-120"/>
              </a:rPr>
              <a:t> </a:t>
            </a:r>
            <a:r>
              <a:rPr lang="en-US" altLang="zh-CN" sz="2800" b="1" i="1" dirty="0" err="1" smtClean="0">
                <a:solidFill>
                  <a:srgbClr val="FFFF00"/>
                </a:solidFill>
                <a:ea typeface="DFKai-SB" pitchFamily="65" charset="-120"/>
              </a:rPr>
              <a:t>Tsedek</a:t>
            </a:r>
            <a:r>
              <a:rPr lang="en-US" altLang="zh-CN" sz="2800" b="1" dirty="0" smtClean="0">
                <a:solidFill>
                  <a:srgbClr val="FFFF00"/>
                </a:solidFill>
                <a:ea typeface="DFKai-SB" pitchFamily="65" charset="-120"/>
              </a:rPr>
              <a:t>)</a:t>
            </a:r>
            <a:endParaRPr lang="en-US" altLang="ko-KR" sz="11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&lt;Source&gt;  https</a:t>
            </a:r>
            <a:r>
              <a:rPr lang="en-US" sz="2400" dirty="0">
                <a:solidFill>
                  <a:srgbClr val="FF0000"/>
                </a:solidFill>
              </a:rPr>
              <a:t>://www.jewishvirtuallibrary.org/teacher-of-righteousness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TEACHER </a:t>
            </a:r>
            <a:r>
              <a:rPr lang="en-US" sz="2800" b="1" dirty="0">
                <a:solidFill>
                  <a:srgbClr val="FFFF00"/>
                </a:solidFill>
              </a:rPr>
              <a:t>OF RIGHTEOUSNESS</a:t>
            </a:r>
            <a:r>
              <a:rPr lang="en-US" sz="2800" dirty="0">
                <a:solidFill>
                  <a:srgbClr val="FFFF00"/>
                </a:solidFill>
              </a:rPr>
              <a:t> (Heb. </a:t>
            </a:r>
            <a:r>
              <a:rPr lang="ar-SA" sz="2800" dirty="0">
                <a:solidFill>
                  <a:srgbClr val="FFFF00"/>
                </a:solidFill>
              </a:rPr>
              <a:t>מוֹרֶה צֶדֶק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2800" i="1" dirty="0" err="1">
                <a:solidFill>
                  <a:srgbClr val="FFFF00"/>
                </a:solidFill>
              </a:rPr>
              <a:t>moreh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ẓedek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the </a:t>
            </a:r>
            <a:r>
              <a:rPr lang="en-US" sz="2600" dirty="0">
                <a:solidFill>
                  <a:schemeClr val="bg1"/>
                </a:solidFill>
              </a:rPr>
              <a:t>organizer of the *Qumran community or *</a:t>
            </a:r>
            <a:r>
              <a:rPr lang="en-US" sz="2600" dirty="0" err="1">
                <a:solidFill>
                  <a:schemeClr val="bg1"/>
                </a:solidFill>
              </a:rPr>
              <a:t>Yaḥad</a:t>
            </a:r>
            <a:r>
              <a:rPr lang="en-US" sz="2600" dirty="0">
                <a:solidFill>
                  <a:schemeClr val="bg1"/>
                </a:solidFill>
              </a:rPr>
              <a:t> . His designation may have been </a:t>
            </a:r>
            <a:r>
              <a:rPr lang="en-US" sz="2600" b="1" dirty="0">
                <a:solidFill>
                  <a:srgbClr val="FFFF00"/>
                </a:solidFill>
              </a:rPr>
              <a:t>derived from such biblical passages </a:t>
            </a:r>
            <a:r>
              <a:rPr lang="en-US" sz="2600" b="1" dirty="0" smtClean="0">
                <a:solidFill>
                  <a:srgbClr val="FFFF00"/>
                </a:solidFill>
              </a:rPr>
              <a:t>as Hosea 10:12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"it is time to seek the Lord, till He come and cause righteousness to rain [</a:t>
            </a:r>
            <a:r>
              <a:rPr lang="en-US" sz="2400" i="1" dirty="0" err="1">
                <a:solidFill>
                  <a:schemeClr val="bg1"/>
                </a:solidFill>
              </a:rPr>
              <a:t>yoreh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ẓedek</a:t>
            </a:r>
            <a:r>
              <a:rPr lang="en-US" sz="2400" dirty="0">
                <a:solidFill>
                  <a:schemeClr val="bg1"/>
                </a:solidFill>
              </a:rPr>
              <a:t>] upon you," </a:t>
            </a:r>
            <a:r>
              <a:rPr lang="en-US" sz="2600" dirty="0">
                <a:solidFill>
                  <a:schemeClr val="bg1"/>
                </a:solidFill>
              </a:rPr>
              <a:t>or </a:t>
            </a:r>
            <a:r>
              <a:rPr lang="en-US" sz="2600" b="1" dirty="0" smtClean="0">
                <a:solidFill>
                  <a:srgbClr val="FFFF00"/>
                </a:solidFill>
              </a:rPr>
              <a:t>Joel 2:23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"rejoice in the Lord, your God; for He </a:t>
            </a:r>
            <a:r>
              <a:rPr lang="en-US" sz="2400" dirty="0" err="1">
                <a:solidFill>
                  <a:schemeClr val="bg1"/>
                </a:solidFill>
              </a:rPr>
              <a:t>giveth</a:t>
            </a:r>
            <a:r>
              <a:rPr lang="en-US" sz="2400" dirty="0">
                <a:solidFill>
                  <a:schemeClr val="bg1"/>
                </a:solidFill>
              </a:rPr>
              <a:t> you the former rain in just measure" – </a:t>
            </a:r>
            <a:r>
              <a:rPr lang="en-US" sz="2400" i="1" dirty="0">
                <a:solidFill>
                  <a:schemeClr val="bg1"/>
                </a:solidFill>
              </a:rPr>
              <a:t>et ha-</a:t>
            </a:r>
            <a:r>
              <a:rPr lang="en-US" sz="2400" i="1" dirty="0" err="1">
                <a:solidFill>
                  <a:schemeClr val="bg1"/>
                </a:solidFill>
              </a:rPr>
              <a:t>moreh</a:t>
            </a:r>
            <a:r>
              <a:rPr lang="en-US" sz="2400" i="1" dirty="0">
                <a:solidFill>
                  <a:schemeClr val="bg1"/>
                </a:solidFill>
              </a:rPr>
              <a:t> li-</a:t>
            </a:r>
            <a:r>
              <a:rPr lang="en-US" sz="2400" i="1" dirty="0" err="1">
                <a:solidFill>
                  <a:schemeClr val="bg1"/>
                </a:solidFill>
              </a:rPr>
              <a:t>ẓedakah</a:t>
            </a:r>
            <a:r>
              <a:rPr lang="en-US" sz="2400" dirty="0">
                <a:solidFill>
                  <a:schemeClr val="bg1"/>
                </a:solidFill>
              </a:rPr>
              <a:t>, which has sometimes been translated "teacher of righteousness" (see AV margin). He is never indicated by his personal name, so far as can be told from surviving records; it has been suggested that his name was </a:t>
            </a:r>
            <a:r>
              <a:rPr lang="en-US" sz="2400" dirty="0" err="1">
                <a:solidFill>
                  <a:schemeClr val="bg1"/>
                </a:solidFill>
              </a:rPr>
              <a:t>Zadok</a:t>
            </a:r>
            <a:r>
              <a:rPr lang="en-US" sz="2400" dirty="0">
                <a:solidFill>
                  <a:schemeClr val="bg1"/>
                </a:solidFill>
              </a:rPr>
              <a:t>, and that it was for this reason that his followers were called *</a:t>
            </a:r>
            <a:r>
              <a:rPr lang="en-US" sz="2400" dirty="0" err="1">
                <a:solidFill>
                  <a:schemeClr val="bg1"/>
                </a:solidFill>
              </a:rPr>
              <a:t>Zadokites</a:t>
            </a:r>
            <a:r>
              <a:rPr lang="en-US" sz="2400" dirty="0">
                <a:solidFill>
                  <a:schemeClr val="bg1"/>
                </a:solidFill>
              </a:rPr>
              <a:t> (so H.J. </a:t>
            </a:r>
            <a:r>
              <a:rPr lang="en-US" sz="2400" dirty="0" err="1">
                <a:solidFill>
                  <a:schemeClr val="bg1"/>
                </a:solidFill>
              </a:rPr>
              <a:t>Schoeps</a:t>
            </a:r>
            <a:r>
              <a:rPr lang="en-US" sz="2400" dirty="0">
                <a:solidFill>
                  <a:schemeClr val="bg1"/>
                </a:solidFill>
              </a:rPr>
              <a:t>, </a:t>
            </a:r>
            <a:r>
              <a:rPr lang="en-US" sz="2400" i="1" dirty="0" err="1">
                <a:solidFill>
                  <a:schemeClr val="bg1"/>
                </a:solidFill>
              </a:rPr>
              <a:t>Urgemeinde</a:t>
            </a:r>
            <a:r>
              <a:rPr lang="en-US" sz="2400" i="1" dirty="0">
                <a:solidFill>
                  <a:schemeClr val="bg1"/>
                </a:solidFill>
              </a:rPr>
              <a:t>, </a:t>
            </a:r>
            <a:r>
              <a:rPr lang="en-US" sz="2400" i="1" dirty="0" err="1">
                <a:solidFill>
                  <a:schemeClr val="bg1"/>
                </a:solidFill>
              </a:rPr>
              <a:t>Judenchristentum</a:t>
            </a:r>
            <a:r>
              <a:rPr lang="en-US" sz="2400" i="1" dirty="0">
                <a:solidFill>
                  <a:schemeClr val="bg1"/>
                </a:solidFill>
              </a:rPr>
              <a:t>, Gnosis</a:t>
            </a:r>
            <a:r>
              <a:rPr lang="en-US" sz="2400" dirty="0">
                <a:solidFill>
                  <a:schemeClr val="bg1"/>
                </a:solidFill>
              </a:rPr>
              <a:t> (1956), 74); but this is uncertain. Knowledge of him is derived from two principal sources – the </a:t>
            </a:r>
            <a:r>
              <a:rPr lang="en-US" sz="2400" dirty="0" err="1">
                <a:solidFill>
                  <a:schemeClr val="bg1"/>
                </a:solidFill>
              </a:rPr>
              <a:t>Zadokite</a:t>
            </a:r>
            <a:r>
              <a:rPr lang="en-US" sz="2400" dirty="0">
                <a:solidFill>
                  <a:schemeClr val="bg1"/>
                </a:solidFill>
              </a:rPr>
              <a:t> Fragments (or Book of the Covenant of *Damascus ) and various Qumran commentaries on books or sections of the Bible.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5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en-US" altLang="zh-TW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公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義的老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</a:t>
            </a:r>
            <a:r>
              <a:rPr lang="en-US" altLang="zh-TW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耶穌</a:t>
            </a:r>
            <a:endParaRPr lang="en-US" altLang="ko-KR" sz="40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TW" sz="2700" b="1" dirty="0">
                <a:solidFill>
                  <a:srgbClr val="FF0000"/>
                </a:solidFill>
              </a:rPr>
              <a:t>Matthew </a:t>
            </a:r>
            <a:r>
              <a:rPr lang="en-US" altLang="zh-TW" sz="2700" b="1" dirty="0" smtClean="0">
                <a:solidFill>
                  <a:srgbClr val="FF0000"/>
                </a:solidFill>
              </a:rPr>
              <a:t>7:28-29</a:t>
            </a:r>
            <a:r>
              <a:rPr lang="en-US" altLang="zh-TW" sz="2700" b="1" dirty="0" smtClean="0">
                <a:solidFill>
                  <a:schemeClr val="bg1"/>
                </a:solidFill>
              </a:rPr>
              <a:t>.  </a:t>
            </a:r>
            <a:r>
              <a:rPr lang="zh-TW" altLang="en-US" sz="2700" dirty="0" smtClean="0">
                <a:solidFill>
                  <a:schemeClr val="bg1"/>
                </a:solidFill>
              </a:rPr>
              <a:t>耶</a:t>
            </a:r>
            <a:r>
              <a:rPr lang="zh-TW" altLang="en-US" sz="2700" dirty="0">
                <a:solidFill>
                  <a:schemeClr val="bg1"/>
                </a:solidFill>
              </a:rPr>
              <a:t>穌講完了這些話，眾人都希奇他的</a:t>
            </a:r>
            <a:r>
              <a:rPr lang="zh-TW" altLang="en-US" sz="2700" b="1" dirty="0">
                <a:solidFill>
                  <a:srgbClr val="FFFF00"/>
                </a:solidFill>
              </a:rPr>
              <a:t>教訓</a:t>
            </a:r>
            <a:r>
              <a:rPr lang="zh-TW" altLang="en-US" sz="2700" dirty="0">
                <a:solidFill>
                  <a:schemeClr val="bg1"/>
                </a:solidFill>
              </a:rPr>
              <a:t>；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            </a:t>
            </a:r>
            <a:r>
              <a:rPr lang="zh-TW" altLang="en-US" sz="2700" dirty="0">
                <a:solidFill>
                  <a:schemeClr val="bg1"/>
                </a:solidFill>
              </a:rPr>
              <a:t>因為</a:t>
            </a:r>
            <a:r>
              <a:rPr lang="zh-TW" altLang="en-US" sz="2700" dirty="0" smtClean="0">
                <a:solidFill>
                  <a:schemeClr val="bg1"/>
                </a:solidFill>
              </a:rPr>
              <a:t>他</a:t>
            </a:r>
            <a:r>
              <a:rPr lang="zh-TW" altLang="en-US" sz="2700" b="1" dirty="0">
                <a:solidFill>
                  <a:srgbClr val="FFFF00"/>
                </a:solidFill>
              </a:rPr>
              <a:t>教訓</a:t>
            </a:r>
            <a:r>
              <a:rPr lang="zh-TW" altLang="en-US" sz="2700" dirty="0" smtClean="0">
                <a:solidFill>
                  <a:schemeClr val="bg1"/>
                </a:solidFill>
              </a:rPr>
              <a:t>他</a:t>
            </a:r>
            <a:r>
              <a:rPr lang="zh-TW" altLang="en-US" sz="2700" dirty="0">
                <a:solidFill>
                  <a:schemeClr val="bg1"/>
                </a:solidFill>
              </a:rPr>
              <a:t>們，正像有權柄的人，不像他們的文士。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John </a:t>
            </a:r>
            <a:r>
              <a:rPr lang="en-US" altLang="zh-TW" sz="2800" b="1" dirty="0">
                <a:solidFill>
                  <a:srgbClr val="FF0000"/>
                </a:solidFill>
              </a:rPr>
              <a:t>3:2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這人夜裡來見耶穌、說、</a:t>
            </a:r>
            <a:r>
              <a:rPr lang="zh-TW" altLang="en-US" sz="2800" b="1" dirty="0">
                <a:solidFill>
                  <a:srgbClr val="FFFF00"/>
                </a:solidFill>
              </a:rPr>
              <a:t>拉比</a:t>
            </a:r>
            <a:r>
              <a:rPr lang="zh-TW" altLang="en-US" sz="2800" dirty="0">
                <a:solidFill>
                  <a:schemeClr val="bg1"/>
                </a:solidFill>
              </a:rPr>
              <a:t>、我們知道</a:t>
            </a:r>
            <a:r>
              <a:rPr lang="zh-TW" altLang="en-US" sz="2800" b="1" dirty="0">
                <a:solidFill>
                  <a:srgbClr val="FFFF00"/>
                </a:solidFill>
              </a:rPr>
              <a:t>你是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由神</a:t>
            </a:r>
            <a:r>
              <a:rPr lang="zh-TW" altLang="en-US" sz="2800" b="1" dirty="0">
                <a:solidFill>
                  <a:srgbClr val="FFFF00"/>
                </a:solidFill>
              </a:rPr>
              <a:t>那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裡來</a:t>
            </a:r>
            <a:r>
              <a:rPr lang="zh-TW" altLang="en-US" sz="2800" b="1" dirty="0">
                <a:solidFill>
                  <a:srgbClr val="FFFF00"/>
                </a:solidFill>
              </a:rPr>
              <a:t>作</a:t>
            </a:r>
            <a:r>
              <a:rPr lang="zh-TW" altLang="en-US" sz="2800" b="1" u="sng" dirty="0">
                <a:solidFill>
                  <a:srgbClr val="FFFF00"/>
                </a:solidFill>
              </a:rPr>
              <a:t>師傅</a:t>
            </a:r>
            <a:r>
              <a:rPr lang="zh-TW" altLang="en-US" sz="2800" b="1" dirty="0">
                <a:solidFill>
                  <a:srgbClr val="FFFF00"/>
                </a:solidFill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</a:rPr>
              <a:t>．因為你所行的神蹟、若沒</a:t>
            </a:r>
            <a:r>
              <a:rPr lang="zh-TW" altLang="en-US" sz="2800" dirty="0" smtClean="0">
                <a:solidFill>
                  <a:schemeClr val="bg1"/>
                </a:solidFill>
              </a:rPr>
              <a:t>有神</a:t>
            </a:r>
            <a:r>
              <a:rPr lang="zh-TW" altLang="en-US" sz="2800" dirty="0">
                <a:solidFill>
                  <a:schemeClr val="bg1"/>
                </a:solidFill>
              </a:rPr>
              <a:t>同在、無人能行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John </a:t>
            </a:r>
            <a:r>
              <a:rPr lang="en-US" sz="2800" b="1" dirty="0" smtClean="0">
                <a:solidFill>
                  <a:srgbClr val="FF0000"/>
                </a:solidFill>
              </a:rPr>
              <a:t>13:13-14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你們稱呼</a:t>
            </a:r>
            <a:r>
              <a:rPr lang="zh-TW" altLang="en-US" sz="2800" dirty="0" smtClean="0">
                <a:solidFill>
                  <a:schemeClr val="bg1"/>
                </a:solidFill>
              </a:rPr>
              <a:t>我</a:t>
            </a:r>
            <a:r>
              <a:rPr lang="zh-TW" altLang="en-US" sz="2800" b="1" u="sng" dirty="0">
                <a:solidFill>
                  <a:srgbClr val="FFFF00"/>
                </a:solidFill>
              </a:rPr>
              <a:t>夫子</a:t>
            </a:r>
            <a:r>
              <a:rPr lang="zh-TW" altLang="en-US" sz="2800" dirty="0" smtClean="0">
                <a:solidFill>
                  <a:schemeClr val="bg1"/>
                </a:solidFill>
              </a:rPr>
              <a:t>、</a:t>
            </a:r>
            <a:r>
              <a:rPr lang="zh-TW" altLang="en-US" sz="2800" dirty="0">
                <a:solidFill>
                  <a:schemeClr val="bg1"/>
                </a:solidFill>
              </a:rPr>
              <a:t>稱呼我主、你們說的不錯．我本來是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r>
              <a:rPr lang="zh-TW" altLang="en-US" sz="2800" dirty="0">
                <a:solidFill>
                  <a:schemeClr val="bg1"/>
                </a:solidFill>
              </a:rPr>
              <a:t>我是你們的主、你們</a:t>
            </a:r>
            <a:r>
              <a:rPr lang="zh-TW" altLang="en-US" sz="2800" dirty="0" smtClean="0">
                <a:solidFill>
                  <a:schemeClr val="bg1"/>
                </a:solidFill>
              </a:rPr>
              <a:t>的</a:t>
            </a:r>
            <a:r>
              <a:rPr lang="zh-TW" altLang="en-US" sz="2800" b="1" u="sng" dirty="0">
                <a:solidFill>
                  <a:srgbClr val="FFFF00"/>
                </a:solidFill>
              </a:rPr>
              <a:t>夫子</a:t>
            </a:r>
            <a:r>
              <a:rPr lang="zh-TW" altLang="en-US" sz="2800" dirty="0" smtClean="0">
                <a:solidFill>
                  <a:schemeClr val="bg1"/>
                </a:solidFill>
              </a:rPr>
              <a:t>、</a:t>
            </a:r>
            <a:r>
              <a:rPr lang="zh-TW" altLang="en-US" sz="2800" dirty="0">
                <a:solidFill>
                  <a:schemeClr val="bg1"/>
                </a:solidFill>
              </a:rPr>
              <a:t>尚且洗你們的腳、你們也當彼此洗腳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Matthew </a:t>
            </a:r>
            <a:r>
              <a:rPr lang="en-US" altLang="zh-TW" sz="2800" b="1" dirty="0">
                <a:solidFill>
                  <a:srgbClr val="FF0000"/>
                </a:solidFill>
              </a:rPr>
              <a:t>23:8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但你們不要</a:t>
            </a:r>
            <a:r>
              <a:rPr lang="zh-TW" altLang="en-US" sz="2800" dirty="0" smtClean="0">
                <a:solidFill>
                  <a:schemeClr val="bg1"/>
                </a:solidFill>
              </a:rPr>
              <a:t>受</a:t>
            </a:r>
            <a:r>
              <a:rPr lang="zh-TW" altLang="en-US" sz="2800" b="1" dirty="0">
                <a:solidFill>
                  <a:srgbClr val="FFFF00"/>
                </a:solidFill>
              </a:rPr>
              <a:t>拉比</a:t>
            </a:r>
            <a:r>
              <a:rPr lang="zh-TW" altLang="en-US" sz="2800" dirty="0" smtClean="0">
                <a:solidFill>
                  <a:schemeClr val="bg1"/>
                </a:solidFill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</a:rPr>
              <a:t>稱呼．因為只有一位是你們的</a:t>
            </a:r>
            <a:r>
              <a:rPr lang="zh-TW" altLang="en-US" sz="2800" b="1" u="sng" dirty="0">
                <a:solidFill>
                  <a:srgbClr val="FFFF00"/>
                </a:solidFill>
              </a:rPr>
              <a:t>夫子</a:t>
            </a:r>
            <a:r>
              <a:rPr lang="zh-TW" altLang="en-US" sz="2800" dirty="0">
                <a:solidFill>
                  <a:schemeClr val="bg1"/>
                </a:solidFill>
              </a:rPr>
              <a:t>．你們都是弟兄。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*</a:t>
            </a:r>
            <a:r>
              <a:rPr lang="en-US" sz="2400" b="1" dirty="0">
                <a:solidFill>
                  <a:srgbClr val="FFFF00"/>
                </a:solidFill>
              </a:rPr>
              <a:t>Jesus</a:t>
            </a:r>
            <a:r>
              <a:rPr lang="en-US" sz="2400" dirty="0">
                <a:solidFill>
                  <a:schemeClr val="bg1"/>
                </a:solidFill>
              </a:rPr>
              <a:t> was frequently called </a:t>
            </a:r>
            <a:r>
              <a:rPr lang="en-US" sz="2400" b="1" dirty="0">
                <a:solidFill>
                  <a:srgbClr val="FFFF00"/>
                </a:solidFill>
              </a:rPr>
              <a:t>‘teacher’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l-GR" sz="2400" b="1" dirty="0" smtClean="0">
                <a:solidFill>
                  <a:srgbClr val="FFFF00"/>
                </a:solidFill>
              </a:rPr>
              <a:t>διδάσκαλος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夫子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,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師</a:t>
            </a:r>
            <a:r>
              <a:rPr lang="zh-TW" altLang="en-US" sz="2400" b="1" dirty="0">
                <a:solidFill>
                  <a:srgbClr val="FFFF00"/>
                </a:solidFill>
              </a:rPr>
              <a:t>傅</a:t>
            </a:r>
            <a:r>
              <a:rPr lang="en-US" sz="2400" dirty="0" smtClean="0">
                <a:solidFill>
                  <a:schemeClr val="bg1"/>
                </a:solidFill>
              </a:rPr>
              <a:t>). </a:t>
            </a:r>
            <a:r>
              <a:rPr lang="en-US" sz="2400" dirty="0">
                <a:solidFill>
                  <a:schemeClr val="bg1"/>
                </a:solidFill>
              </a:rPr>
              <a:t>See Matthew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8:19; 9:11; 10:24-25, 38; 17:24; 19:16; 22:16, 24, 36; </a:t>
            </a:r>
            <a:r>
              <a:rPr lang="en-US" sz="2400" i="1" dirty="0">
                <a:solidFill>
                  <a:schemeClr val="bg1"/>
                </a:solidFill>
              </a:rPr>
              <a:t>23:8, 10</a:t>
            </a:r>
            <a:r>
              <a:rPr lang="en-US" sz="2400" dirty="0">
                <a:solidFill>
                  <a:schemeClr val="bg1"/>
                </a:solidFill>
              </a:rPr>
              <a:t>; 26:18; Mark 4:38; 5:35; 9:17, 38; 10:17, etc.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最棒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老</a:t>
            </a:r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師 </a:t>
            </a:r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CN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穌</a:t>
            </a:r>
            <a:endParaRPr lang="en-US" altLang="ko-KR" sz="4000" b="1" dirty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endParaRPr lang="en-US" sz="800" b="1" dirty="0">
              <a:solidFill>
                <a:srgbClr val="FF0000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Isaiah </a:t>
            </a:r>
            <a:r>
              <a:rPr lang="en-US" altLang="zh-TW" sz="2800" b="1" dirty="0">
                <a:solidFill>
                  <a:srgbClr val="FF0000"/>
                </a:solidFill>
              </a:rPr>
              <a:t>50:4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3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3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耶和華賜我</a:t>
            </a:r>
            <a:r>
              <a:rPr lang="zh-TW" altLang="en-US" sz="3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受教者的舌頭</a:t>
            </a:r>
            <a:r>
              <a:rPr lang="zh-TW" altLang="en-US" sz="3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、使我知道怎</a:t>
            </a:r>
            <a:r>
              <a:rPr lang="zh-TW" altLang="en-US" sz="3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樣</a:t>
            </a:r>
            <a:endParaRPr lang="en-US" altLang="zh-TW" sz="3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用</a:t>
            </a:r>
            <a:r>
              <a:rPr lang="zh-TW" altLang="en-US" sz="3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言語扶助疲乏的人．主每早晨提醒、提醒我的耳朵</a:t>
            </a:r>
            <a:r>
              <a:rPr lang="zh-TW" altLang="en-US" sz="3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</a:t>
            </a:r>
            <a:endParaRPr lang="en-US" altLang="zh-TW" sz="3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3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使</a:t>
            </a:r>
            <a:r>
              <a:rPr lang="zh-TW" altLang="en-US" sz="3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我能聽、像受教者一樣</a:t>
            </a:r>
            <a:r>
              <a:rPr lang="zh-TW" altLang="en-US" sz="3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baseline="30000" dirty="0">
                <a:solidFill>
                  <a:srgbClr val="FF0000"/>
                </a:solidFill>
              </a:rPr>
              <a:t>NKJ </a:t>
            </a:r>
            <a:r>
              <a:rPr lang="en-US" sz="2800" baseline="30000" dirty="0" smtClean="0">
                <a:solidFill>
                  <a:srgbClr val="FF0000"/>
                </a:solidFill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Lord GOD has given Me </a:t>
            </a:r>
            <a:r>
              <a:rPr lang="en-US" sz="2800" b="1" dirty="0">
                <a:solidFill>
                  <a:schemeClr val="bg1"/>
                </a:solidFill>
              </a:rPr>
              <a:t>The tongue of the learned</a:t>
            </a:r>
            <a:r>
              <a:rPr lang="en-US" sz="2800" dirty="0">
                <a:solidFill>
                  <a:schemeClr val="bg1"/>
                </a:solidFill>
              </a:rPr>
              <a:t>, That I should know how to speak A word in season to </a:t>
            </a:r>
            <a:r>
              <a:rPr lang="en-US" sz="2800" i="1" dirty="0">
                <a:solidFill>
                  <a:schemeClr val="bg1"/>
                </a:solidFill>
              </a:rPr>
              <a:t>him who is </a:t>
            </a:r>
            <a:r>
              <a:rPr lang="en-US" sz="2800" dirty="0">
                <a:solidFill>
                  <a:schemeClr val="bg1"/>
                </a:solidFill>
              </a:rPr>
              <a:t>weary. He awakens Me morning by morning, He awakens My ear To hear as the learned. 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Matthew </a:t>
            </a:r>
            <a:r>
              <a:rPr lang="en-US" sz="3200" b="1" dirty="0">
                <a:solidFill>
                  <a:srgbClr val="FF0000"/>
                </a:solidFill>
              </a:rPr>
              <a:t>11:28-30</a:t>
            </a:r>
            <a:r>
              <a:rPr lang="en-US" sz="3200" b="1" dirty="0" smtClean="0">
                <a:solidFill>
                  <a:schemeClr val="bg1"/>
                </a:solidFill>
              </a:rPr>
              <a:t>.    </a:t>
            </a:r>
            <a:r>
              <a:rPr 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28 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凡勞苦擔重擔的人可以到我這裡來，我就使你們得安息。</a:t>
            </a:r>
            <a:r>
              <a:rPr 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29 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我心裡柔和謙卑，你們當負我的軛，學我的樣式；</a:t>
            </a:r>
            <a:r>
              <a:rPr lang="zh-TW" altLang="en-US" sz="32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這樣，你們心裡就必得享安息。</a:t>
            </a:r>
            <a:r>
              <a:rPr 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30 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因為我的軛是容易的，我的擔子是輕省的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</a:rPr>
              <a:t>      民數記</a:t>
            </a:r>
            <a:r>
              <a:rPr lang="ko-KR" altLang="en-US" sz="3600" b="1" dirty="0">
                <a:latin typeface="PMingLiU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 dirty="0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2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luke 19: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272077"/>
            <a:ext cx="11943493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646" y="152400"/>
            <a:ext cx="9294812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古代以色列與農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業 </a:t>
            </a:r>
            <a:r>
              <a:rPr lang="en-US" sz="3200" b="1" dirty="0" smtClean="0">
                <a:solidFill>
                  <a:srgbClr val="FFFF00"/>
                </a:solidFill>
              </a:rPr>
              <a:t>Ancient </a:t>
            </a:r>
            <a:r>
              <a:rPr lang="en-US" sz="3200" b="1" dirty="0">
                <a:solidFill>
                  <a:srgbClr val="FFFF00"/>
                </a:solidFill>
              </a:rPr>
              <a:t>Israel &amp; </a:t>
            </a:r>
            <a:r>
              <a:rPr lang="en-US" sz="3200" b="1" dirty="0" smtClean="0">
                <a:solidFill>
                  <a:srgbClr val="FFFF00"/>
                </a:solidFill>
              </a:rPr>
              <a:t>Agriculture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Genesis </a:t>
            </a:r>
            <a:r>
              <a:rPr lang="en-US" sz="2400" b="1" dirty="0" smtClean="0">
                <a:solidFill>
                  <a:srgbClr val="FF0000"/>
                </a:solidFill>
              </a:rPr>
              <a:t>43:11 </a:t>
            </a:r>
            <a:r>
              <a:rPr lang="zh-TW" altLang="en-US" sz="2400" dirty="0" smtClean="0">
                <a:solidFill>
                  <a:schemeClr val="bg1"/>
                </a:solidFill>
              </a:rPr>
              <a:t>他</a:t>
            </a:r>
            <a:r>
              <a:rPr lang="zh-TW" altLang="en-US" sz="2400" dirty="0">
                <a:solidFill>
                  <a:schemeClr val="bg1"/>
                </a:solidFill>
              </a:rPr>
              <a:t>們的父親以色列說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若必須如此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你們就當這樣行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可以將這地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土產中最好的乳香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蜂蜜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香料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沒藥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榧子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杏仁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都取一點收在器具裡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帶下去送給那人作禮物</a:t>
            </a:r>
            <a:r>
              <a:rPr lang="en-US" sz="2400" dirty="0" smtClean="0">
                <a:solidFill>
                  <a:schemeClr val="bg1"/>
                </a:solidFill>
              </a:rPr>
              <a:t>.    /    </a:t>
            </a:r>
            <a:r>
              <a:rPr lang="en-US" sz="2400" b="1" dirty="0" smtClean="0">
                <a:solidFill>
                  <a:srgbClr val="FF0000"/>
                </a:solidFill>
              </a:rPr>
              <a:t>Ezekiel </a:t>
            </a:r>
            <a:r>
              <a:rPr lang="en-US" sz="2400" b="1" dirty="0">
                <a:solidFill>
                  <a:srgbClr val="FF0000"/>
                </a:solidFill>
              </a:rPr>
              <a:t>27:17  </a:t>
            </a:r>
            <a:r>
              <a:rPr lang="zh-TW" altLang="en-US" sz="2400" dirty="0">
                <a:solidFill>
                  <a:schemeClr val="bg1"/>
                </a:solidFill>
              </a:rPr>
              <a:t>猶大和以色列地的人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都與你交易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zh-TW" altLang="en-US" sz="2400" dirty="0">
                <a:solidFill>
                  <a:schemeClr val="bg1"/>
                </a:solidFill>
              </a:rPr>
              <a:t>他們用</a:t>
            </a:r>
            <a:r>
              <a:rPr lang="zh-TW" altLang="en-US" sz="2400" b="1" dirty="0">
                <a:solidFill>
                  <a:srgbClr val="FFFF00"/>
                </a:solidFill>
              </a:rPr>
              <a:t>米匿的麥子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餅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蜜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油</a:t>
            </a:r>
            <a:r>
              <a:rPr lang="en-US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乳香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zh-TW" altLang="en-US" sz="2400" dirty="0">
                <a:solidFill>
                  <a:schemeClr val="bg1"/>
                </a:solidFill>
              </a:rPr>
              <a:t>兌換你的貨物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1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isra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7" y="457200"/>
            <a:ext cx="11896298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12" y="4572000"/>
            <a:ext cx="4189412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以色列的地形</a:t>
            </a:r>
            <a:endParaRPr lang="en-US" sz="44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Topography </a:t>
            </a:r>
            <a:r>
              <a:rPr lang="en-US" sz="3600" b="1" dirty="0">
                <a:solidFill>
                  <a:schemeClr val="bg1"/>
                </a:solidFill>
              </a:rPr>
              <a:t>of  </a:t>
            </a:r>
            <a:r>
              <a:rPr lang="en-US" sz="3600" b="1" dirty="0" smtClean="0">
                <a:solidFill>
                  <a:schemeClr val="bg1"/>
                </a:solidFill>
              </a:rPr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295390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50541"/>
              </p:ext>
            </p:extLst>
          </p:nvPr>
        </p:nvGraphicFramePr>
        <p:xfrm>
          <a:off x="137320" y="3429000"/>
          <a:ext cx="11837986" cy="884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964"/>
                <a:gridCol w="1752600"/>
                <a:gridCol w="1524000"/>
                <a:gridCol w="1828800"/>
                <a:gridCol w="1303138"/>
                <a:gridCol w="2133600"/>
                <a:gridCol w="1808884"/>
              </a:tblGrid>
              <a:tr h="457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Month</a:t>
                      </a:r>
                      <a:endParaRPr lang="en-US" sz="24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March-April</a:t>
                      </a:r>
                      <a:endParaRPr lang="en-US" sz="24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May-June</a:t>
                      </a:r>
                      <a:endParaRPr lang="en-US" sz="24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July-August</a:t>
                      </a:r>
                      <a:endParaRPr lang="en-US" sz="24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October</a:t>
                      </a:r>
                      <a:endParaRPr lang="en-US" sz="2400" kern="10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November</a:t>
                      </a:r>
                      <a:endParaRPr lang="en-US" sz="2400" kern="10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Nov.-March</a:t>
                      </a:r>
                      <a:endParaRPr lang="en-US" sz="24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Products</a:t>
                      </a:r>
                      <a:endParaRPr lang="en-US" sz="28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C00000"/>
                          </a:solidFill>
                          <a:effectLst/>
                        </a:rPr>
                        <a:t>Barley</a:t>
                      </a:r>
                      <a:endParaRPr lang="en-US" sz="28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FF00"/>
                          </a:solidFill>
                          <a:effectLst/>
                        </a:rPr>
                        <a:t>Wheat</a:t>
                      </a:r>
                      <a:endParaRPr lang="en-US" sz="2800" b="1" kern="1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Grape</a:t>
                      </a:r>
                      <a:endParaRPr lang="en-US" sz="28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Olive</a:t>
                      </a:r>
                      <a:endParaRPr lang="en-US" sz="28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smtClean="0">
                          <a:solidFill>
                            <a:srgbClr val="FFC000"/>
                          </a:solidFill>
                          <a:effectLst/>
                        </a:rPr>
                        <a:t>Ingathering</a:t>
                      </a:r>
                      <a:endParaRPr lang="en-US" sz="2800" b="1" kern="1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Rainy Season</a:t>
                      </a:r>
                      <a:endParaRPr lang="en-US" sz="2400" kern="100" dirty="0">
                        <a:effectLst/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49" name="Rectangle 4"/>
          <p:cNvSpPr>
            <a:spLocks noChangeArrowheads="1"/>
          </p:cNvSpPr>
          <p:nvPr/>
        </p:nvSpPr>
        <p:spPr bwMode="auto">
          <a:xfrm>
            <a:off x="0" y="16933"/>
            <a:ext cx="12150725" cy="326243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 古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代以色列的主要農業產品</a:t>
            </a:r>
            <a:endParaRPr lang="en-US" sz="1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Deuteronomy </a:t>
            </a:r>
            <a:r>
              <a:rPr lang="en-US" sz="2800" b="1" dirty="0">
                <a:solidFill>
                  <a:srgbClr val="FF0000"/>
                </a:solidFill>
              </a:rPr>
              <a:t>8:8 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zh-CN" altLang="en-US" sz="2800" dirty="0" smtClean="0">
                <a:solidFill>
                  <a:schemeClr val="bg1"/>
                </a:solidFill>
              </a:rPr>
              <a:t>那</a:t>
            </a:r>
            <a:r>
              <a:rPr lang="zh-CN" altLang="en-US" sz="2800" dirty="0">
                <a:solidFill>
                  <a:schemeClr val="bg1"/>
                </a:solidFill>
              </a:rPr>
              <a:t>地有</a:t>
            </a:r>
            <a:r>
              <a:rPr lang="zh-CN" altLang="en-US" sz="2800" b="1" dirty="0">
                <a:solidFill>
                  <a:srgbClr val="FFFF00"/>
                </a:solidFill>
              </a:rPr>
              <a:t>小麥、大麥、葡萄樹、無花果樹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、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</a:rPr>
              <a:t>  石</a:t>
            </a:r>
            <a:r>
              <a:rPr lang="zh-CN" altLang="en-US" sz="2800" b="1" dirty="0">
                <a:solidFill>
                  <a:srgbClr val="FFFF00"/>
                </a:solidFill>
              </a:rPr>
              <a:t>榴樹、橄欖樹、和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蜜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/ </a:t>
            </a:r>
            <a:r>
              <a:rPr lang="en-US" sz="2800" baseline="30000" dirty="0" smtClean="0">
                <a:solidFill>
                  <a:schemeClr val="bg1"/>
                </a:solidFill>
              </a:rPr>
              <a:t>NIV </a:t>
            </a:r>
            <a:r>
              <a:rPr lang="en-US" sz="2800" dirty="0">
                <a:solidFill>
                  <a:schemeClr val="bg1"/>
                </a:solidFill>
              </a:rPr>
              <a:t>a land with </a:t>
            </a:r>
            <a:r>
              <a:rPr lang="en-US" sz="2800" b="1" dirty="0">
                <a:solidFill>
                  <a:srgbClr val="FFFF00"/>
                </a:solidFill>
              </a:rPr>
              <a:t>wheat and barley,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vines </a:t>
            </a:r>
            <a:r>
              <a:rPr lang="en-US" sz="2800" b="1" dirty="0">
                <a:solidFill>
                  <a:srgbClr val="FFFF00"/>
                </a:solidFill>
              </a:rPr>
              <a:t>and fig trees, pomegranates, olive oil and </a:t>
            </a:r>
            <a:r>
              <a:rPr lang="en-US" sz="2800" b="1" dirty="0" smtClean="0">
                <a:solidFill>
                  <a:srgbClr val="FFFF00"/>
                </a:solidFill>
              </a:rPr>
              <a:t>honey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*Many </a:t>
            </a:r>
            <a:r>
              <a:rPr lang="en-US" sz="2400" dirty="0">
                <a:solidFill>
                  <a:schemeClr val="bg1"/>
                </a:solidFill>
              </a:rPr>
              <a:t>scholars understand ‘</a:t>
            </a:r>
            <a:r>
              <a:rPr lang="en-US" sz="2400" b="1" dirty="0">
                <a:solidFill>
                  <a:srgbClr val="FFFF00"/>
                </a:solidFill>
              </a:rPr>
              <a:t>honey</a:t>
            </a:r>
            <a:r>
              <a:rPr lang="en-US" sz="2400" dirty="0">
                <a:solidFill>
                  <a:schemeClr val="bg1"/>
                </a:solidFill>
              </a:rPr>
              <a:t>’ here as ‘</a:t>
            </a:r>
            <a:r>
              <a:rPr lang="en-US" sz="2400" dirty="0">
                <a:solidFill>
                  <a:srgbClr val="FFFF00"/>
                </a:solidFill>
              </a:rPr>
              <a:t>the honey of palm date</a:t>
            </a:r>
            <a:r>
              <a:rPr lang="en-US" sz="2400" dirty="0">
                <a:solidFill>
                  <a:schemeClr val="bg1"/>
                </a:solidFill>
              </a:rPr>
              <a:t>’ or ‘</a:t>
            </a:r>
            <a:r>
              <a:rPr lang="en-US" sz="2400" dirty="0">
                <a:solidFill>
                  <a:srgbClr val="FFFF00"/>
                </a:solidFill>
              </a:rPr>
              <a:t>palm date</a:t>
            </a:r>
            <a:r>
              <a:rPr lang="en-US" sz="2400" dirty="0">
                <a:solidFill>
                  <a:schemeClr val="bg1"/>
                </a:solidFill>
              </a:rPr>
              <a:t>’ itself. These seven agricultural species can be categorized into three groups: </a:t>
            </a:r>
            <a:r>
              <a:rPr lang="en-US" sz="2600" dirty="0">
                <a:solidFill>
                  <a:srgbClr val="FFFF00"/>
                </a:solidFill>
              </a:rPr>
              <a:t>1) grain/bread (</a:t>
            </a:r>
            <a:r>
              <a:rPr lang="en-US" sz="2600" b="1" dirty="0">
                <a:solidFill>
                  <a:srgbClr val="FFFF00"/>
                </a:solidFill>
              </a:rPr>
              <a:t>wheat</a:t>
            </a:r>
            <a:r>
              <a:rPr lang="en-US" sz="2600" dirty="0">
                <a:solidFill>
                  <a:srgbClr val="FFFF00"/>
                </a:solidFill>
              </a:rPr>
              <a:t>, barley); 2) wine (</a:t>
            </a:r>
            <a:r>
              <a:rPr lang="en-US" sz="2600" b="1" dirty="0">
                <a:solidFill>
                  <a:srgbClr val="FFFF00"/>
                </a:solidFill>
              </a:rPr>
              <a:t>vine</a:t>
            </a:r>
            <a:r>
              <a:rPr lang="en-US" sz="2600" dirty="0">
                <a:solidFill>
                  <a:srgbClr val="FFFF00"/>
                </a:solidFill>
              </a:rPr>
              <a:t>, fig, pomegranates); 3) oil (</a:t>
            </a:r>
            <a:r>
              <a:rPr lang="en-US" sz="2600" b="1" dirty="0">
                <a:solidFill>
                  <a:srgbClr val="FFFF00"/>
                </a:solidFill>
              </a:rPr>
              <a:t>olive oil</a:t>
            </a:r>
            <a:r>
              <a:rPr lang="en-US" sz="2600" dirty="0">
                <a:solidFill>
                  <a:srgbClr val="FFFF00"/>
                </a:solidFill>
              </a:rPr>
              <a:t>,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rgbClr val="FFFF00"/>
                </a:solidFill>
              </a:rPr>
              <a:t>honey)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013" y="4648200"/>
            <a:ext cx="11658600" cy="169277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     </a:t>
            </a:r>
            <a:r>
              <a:rPr lang="en-US" sz="2600" b="1" dirty="0" smtClean="0">
                <a:solidFill>
                  <a:schemeClr val="bg1"/>
                </a:solidFill>
              </a:rPr>
              <a:t>*</a:t>
            </a:r>
            <a:r>
              <a:rPr lang="en-US" sz="2600" b="1" dirty="0" smtClean="0">
                <a:solidFill>
                  <a:srgbClr val="FF0000"/>
                </a:solidFill>
              </a:rPr>
              <a:t>Exodus 23:16</a:t>
            </a:r>
            <a:r>
              <a:rPr lang="en-US" sz="2600" b="1" dirty="0" smtClean="0">
                <a:solidFill>
                  <a:schemeClr val="bg1"/>
                </a:solidFill>
              </a:rPr>
              <a:t>. </a:t>
            </a:r>
            <a:r>
              <a:rPr lang="zh-CN" altLang="en-US" sz="2600" dirty="0">
                <a:solidFill>
                  <a:schemeClr val="bg1"/>
                </a:solidFill>
              </a:rPr>
              <a:t>又要守</a:t>
            </a:r>
            <a:r>
              <a:rPr lang="zh-CN" altLang="en-US" sz="2600" b="1" u="sng" dirty="0">
                <a:solidFill>
                  <a:srgbClr val="FFFF00"/>
                </a:solidFill>
              </a:rPr>
              <a:t>收割節</a:t>
            </a:r>
            <a:r>
              <a:rPr lang="zh-CN" altLang="en-US" sz="2600" dirty="0">
                <a:solidFill>
                  <a:schemeClr val="bg1"/>
                </a:solidFill>
              </a:rPr>
              <a:t>、所收的是你田間所種勞碌得來初熟之物．並在年底</a:t>
            </a:r>
            <a:r>
              <a:rPr lang="zh-CN" altLang="en-US" sz="2600" b="1" u="sng" dirty="0">
                <a:solidFill>
                  <a:schemeClr val="bg1"/>
                </a:solidFill>
              </a:rPr>
              <a:t>收藏</a:t>
            </a:r>
            <a:r>
              <a:rPr lang="zh-CN" altLang="en-US" sz="2600" dirty="0">
                <a:solidFill>
                  <a:schemeClr val="bg1"/>
                </a:solidFill>
              </a:rPr>
              <a:t>、要守</a:t>
            </a:r>
            <a:r>
              <a:rPr lang="zh-CN" altLang="en-US" sz="2600" b="1" u="sng" dirty="0">
                <a:solidFill>
                  <a:srgbClr val="FFFF00"/>
                </a:solidFill>
              </a:rPr>
              <a:t>收藏節</a:t>
            </a:r>
            <a:r>
              <a:rPr lang="en-US" altLang="zh-CN" sz="2600" dirty="0">
                <a:solidFill>
                  <a:schemeClr val="bg1"/>
                </a:solidFill>
              </a:rPr>
              <a:t>. / </a:t>
            </a:r>
            <a:r>
              <a:rPr lang="en-US" sz="2600" baseline="30000" dirty="0">
                <a:solidFill>
                  <a:schemeClr val="bg1"/>
                </a:solidFill>
              </a:rPr>
              <a:t>ESV </a:t>
            </a:r>
            <a:r>
              <a:rPr lang="en-US" sz="2600" dirty="0">
                <a:solidFill>
                  <a:schemeClr val="bg1"/>
                </a:solidFill>
              </a:rPr>
              <a:t>You shall keep </a:t>
            </a:r>
            <a:r>
              <a:rPr lang="en-US" sz="2600" dirty="0">
                <a:solidFill>
                  <a:srgbClr val="FFFF00"/>
                </a:solidFill>
              </a:rPr>
              <a:t>the Feast of Harvest</a:t>
            </a:r>
            <a:r>
              <a:rPr lang="en-US" sz="2600" dirty="0">
                <a:solidFill>
                  <a:schemeClr val="bg1"/>
                </a:solidFill>
              </a:rPr>
              <a:t>, of the </a:t>
            </a:r>
            <a:r>
              <a:rPr lang="en-US" sz="2600" dirty="0" err="1">
                <a:solidFill>
                  <a:schemeClr val="bg1"/>
                </a:solidFill>
              </a:rPr>
              <a:t>firstfruits</a:t>
            </a:r>
            <a:r>
              <a:rPr lang="en-US" sz="2600" dirty="0">
                <a:solidFill>
                  <a:schemeClr val="bg1"/>
                </a:solidFill>
              </a:rPr>
              <a:t> of your labor, of what you sow in the field. You shall keep </a:t>
            </a:r>
            <a:r>
              <a:rPr lang="en-US" sz="2600" dirty="0">
                <a:solidFill>
                  <a:srgbClr val="FFFF00"/>
                </a:solidFill>
              </a:rPr>
              <a:t>the Feast of Ingathering </a:t>
            </a:r>
            <a:r>
              <a:rPr lang="en-US" sz="2600" dirty="0">
                <a:solidFill>
                  <a:schemeClr val="bg1"/>
                </a:solidFill>
              </a:rPr>
              <a:t>at the end of the year, when you gather in from the field the fruit of your labor. </a:t>
            </a:r>
          </a:p>
        </p:txBody>
      </p:sp>
    </p:spTree>
    <p:extLst>
      <p:ext uri="{BB962C8B-B14F-4D97-AF65-F5344CB8AC3E}">
        <p14:creationId xmlns:p14="http://schemas.microsoft.com/office/powerpoint/2010/main" val="299677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heat_P12108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7" y="107244"/>
            <a:ext cx="3900013" cy="2194560"/>
          </a:xfrm>
          <a:prstGeom prst="rect">
            <a:avLst/>
          </a:prstGeom>
        </p:spPr>
      </p:pic>
      <p:pic>
        <p:nvPicPr>
          <p:cNvPr id="4" name="Picture 2" descr="http://images.fineartamerica.com/images-medium-large/golden-barley-nick-kloe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6" y="2407354"/>
            <a:ext cx="3737601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0918"/>
          <a:stretch>
            <a:fillRect/>
          </a:stretch>
        </p:blipFill>
        <p:spPr>
          <a:xfrm>
            <a:off x="4478059" y="4785360"/>
            <a:ext cx="3412848" cy="19202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9" y="4587239"/>
            <a:ext cx="3737907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31" y="20883"/>
            <a:ext cx="458444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almonds-se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2" y="2484119"/>
            <a:ext cx="3150256" cy="2103120"/>
          </a:xfrm>
          <a:prstGeom prst="rect">
            <a:avLst/>
          </a:prstGeom>
          <a:noFill/>
        </p:spPr>
      </p:pic>
      <p:pic>
        <p:nvPicPr>
          <p:cNvPr id="9" name="Picture 6" descr="Grapes - a staple Biblical food | SUDHIR AHLUWA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77" y="4693920"/>
            <a:ext cx="3364018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ate Palm - Garden In Delig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1" y="2124003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0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480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聖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經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中的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修辭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Figure </a:t>
            </a:r>
            <a:r>
              <a:rPr lang="en-US" sz="3200" b="1" dirty="0">
                <a:solidFill>
                  <a:srgbClr val="FFFF00"/>
                </a:solidFill>
              </a:rPr>
              <a:t>of Speech in the Bible </a:t>
            </a: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     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修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辭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</a:t>
            </a:r>
            <a:r>
              <a:rPr lang="en-US" altLang="zh-TW" sz="2600" dirty="0">
                <a:solidFill>
                  <a:schemeClr val="bg1"/>
                </a:solidFill>
              </a:rPr>
              <a:t>: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</a:rPr>
              <a:t>單</a:t>
            </a:r>
            <a:r>
              <a:rPr lang="zh-TW" altLang="en-US" sz="2600" dirty="0">
                <a:solidFill>
                  <a:schemeClr val="bg1"/>
                </a:solidFill>
              </a:rPr>
              <a:t>一字匯或一組字匯可以表達其字面意義，亦可表</a:t>
            </a:r>
            <a:r>
              <a:rPr lang="zh-TW" altLang="en-US" sz="2600" dirty="0" smtClean="0">
                <a:solidFill>
                  <a:schemeClr val="bg1"/>
                </a:solidFill>
              </a:rPr>
              <a:t>達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象</a:t>
            </a:r>
            <a:r>
              <a:rPr lang="zh-TW" altLang="en-US" sz="2600" dirty="0">
                <a:solidFill>
                  <a:schemeClr val="bg1"/>
                </a:solidFill>
              </a:rPr>
              <a:t>征意義</a:t>
            </a:r>
            <a:r>
              <a:rPr lang="zh-TW" altLang="en-US" sz="2600" dirty="0" smtClean="0">
                <a:solidFill>
                  <a:schemeClr val="bg1"/>
                </a:solidFill>
              </a:rPr>
              <a:t>。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修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辭法</a:t>
            </a:r>
            <a:r>
              <a:rPr lang="zh-TW" altLang="en-US" sz="2600" dirty="0">
                <a:solidFill>
                  <a:schemeClr val="bg1"/>
                </a:solidFill>
              </a:rPr>
              <a:t>就是用單一字匯或一組字匯將某一想法和觀</a:t>
            </a:r>
            <a:r>
              <a:rPr lang="zh-TW" altLang="en-US" sz="2600" dirty="0" smtClean="0">
                <a:solidFill>
                  <a:schemeClr val="bg1"/>
                </a:solidFill>
              </a:rPr>
              <a:t>點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加</a:t>
            </a:r>
            <a:r>
              <a:rPr lang="zh-TW" altLang="en-US" sz="2600" dirty="0">
                <a:solidFill>
                  <a:schemeClr val="bg1"/>
                </a:solidFill>
              </a:rPr>
              <a:t>以特殊強調</a:t>
            </a:r>
            <a:r>
              <a:rPr lang="zh-TW" altLang="en-US" sz="2600" dirty="0" smtClean="0">
                <a:solidFill>
                  <a:schemeClr val="bg1"/>
                </a:solidFill>
              </a:rPr>
              <a:t>。這</a:t>
            </a:r>
            <a:r>
              <a:rPr lang="zh-TW" altLang="en-US" sz="2600" dirty="0">
                <a:solidFill>
                  <a:schemeClr val="bg1"/>
                </a:solidFill>
              </a:rPr>
              <a:t>種特殊強調經常是以演講者將嚴格的字面意義特意轉變下達成的</a:t>
            </a:r>
            <a:r>
              <a:rPr lang="zh-TW" altLang="en-US" sz="1000" dirty="0">
                <a:solidFill>
                  <a:schemeClr val="bg1"/>
                </a:solidFill>
              </a:rPr>
              <a:t>。</a:t>
            </a:r>
            <a:r>
              <a:rPr lang="en-US" sz="1000" dirty="0"/>
              <a:t> </a:t>
            </a:r>
            <a:endParaRPr lang="en-US" sz="1000" dirty="0" smtClean="0"/>
          </a:p>
          <a:p>
            <a:r>
              <a:rPr lang="en-US" sz="2500" dirty="0" smtClean="0">
                <a:solidFill>
                  <a:schemeClr val="bg1"/>
                </a:solidFill>
              </a:rPr>
              <a:t>           -A </a:t>
            </a:r>
            <a:r>
              <a:rPr lang="en-US" sz="2500" dirty="0">
                <a:solidFill>
                  <a:schemeClr val="bg1"/>
                </a:solidFill>
              </a:rPr>
              <a:t>word or words can be expressed either in literal sense or in figurative sense. </a:t>
            </a:r>
            <a:r>
              <a:rPr lang="en-US" sz="2500" b="1" dirty="0">
                <a:solidFill>
                  <a:srgbClr val="FFFF00"/>
                </a:solidFill>
              </a:rPr>
              <a:t>Figure of Speech</a:t>
            </a:r>
            <a:r>
              <a:rPr lang="en-US" sz="2500" dirty="0">
                <a:solidFill>
                  <a:schemeClr val="bg1"/>
                </a:solidFill>
              </a:rPr>
              <a:t> is a word or a group of words used to give particular emphasis to an idea or sentiment. The special emphasis is typically accomplished by the user's conscious deviation from the strict literal sense of a word. </a:t>
            </a:r>
            <a:endParaRPr lang="en-US" sz="25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耶穌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使用比喻</a:t>
            </a:r>
            <a:r>
              <a:rPr lang="zh-TW" altLang="en-US" sz="2600" dirty="0">
                <a:solidFill>
                  <a:schemeClr val="bg1"/>
                </a:solidFill>
              </a:rPr>
              <a:t>來幫助聽他講論的人來了解神國；耶穌使用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日常生</a:t>
            </a:r>
            <a:r>
              <a:rPr lang="zh-TW" alt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活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中</a:t>
            </a:r>
            <a:r>
              <a:rPr 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26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特別是與農業有關</a:t>
            </a:r>
            <a:r>
              <a:rPr lang="en-US" sz="26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2600" dirty="0" smtClean="0">
                <a:solidFill>
                  <a:schemeClr val="bg1"/>
                </a:solidFill>
              </a:rPr>
              <a:t> 的</a:t>
            </a:r>
            <a:r>
              <a:rPr lang="zh-TW" altLang="en-US" sz="2600" dirty="0">
                <a:solidFill>
                  <a:schemeClr val="bg1"/>
                </a:solidFill>
              </a:rPr>
              <a:t>影像和人物來使他的信息更加生動，這就是耶穌最常用的教導方式。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       -</a:t>
            </a:r>
            <a:r>
              <a:rPr lang="en-US" sz="2500" b="1" dirty="0" smtClean="0">
                <a:solidFill>
                  <a:srgbClr val="FFFF00"/>
                </a:solidFill>
              </a:rPr>
              <a:t>Jesus </a:t>
            </a:r>
            <a:r>
              <a:rPr lang="en-US" sz="2500" b="1" dirty="0">
                <a:solidFill>
                  <a:srgbClr val="FFFF00"/>
                </a:solidFill>
              </a:rPr>
              <a:t>used parables </a:t>
            </a:r>
            <a:r>
              <a:rPr lang="en-US" sz="2500" dirty="0">
                <a:solidFill>
                  <a:schemeClr val="bg1"/>
                </a:solidFill>
              </a:rPr>
              <a:t>to help his listeners understand what the Kingdom of God is like. Jesus used images and characters taken </a:t>
            </a:r>
            <a:r>
              <a:rPr lang="en-US" sz="2500" b="1" dirty="0">
                <a:solidFill>
                  <a:srgbClr val="FFFF00"/>
                </a:solidFill>
              </a:rPr>
              <a:t>from everyday life (especially, related to agriculture)</a:t>
            </a:r>
            <a:r>
              <a:rPr lang="en-US" sz="2500" dirty="0">
                <a:solidFill>
                  <a:schemeClr val="bg1"/>
                </a:solidFill>
              </a:rPr>
              <a:t> to illustrate his messages. This was Jesus’ most common way of teaching. 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94036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經中與農業有關的修辭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• </a:t>
            </a:r>
            <a:r>
              <a:rPr lang="en-US" sz="2400" dirty="0">
                <a:solidFill>
                  <a:schemeClr val="bg1"/>
                </a:solidFill>
              </a:rPr>
              <a:t>Of a vine of Egypt </a:t>
            </a:r>
            <a:r>
              <a:rPr lang="zh-TW" altLang="en-US" sz="2400" dirty="0" smtClean="0">
                <a:solidFill>
                  <a:schemeClr val="bg1"/>
                </a:solidFill>
              </a:rPr>
              <a:t>埃</a:t>
            </a:r>
            <a:r>
              <a:rPr lang="zh-TW" altLang="en-US" sz="2400" dirty="0">
                <a:solidFill>
                  <a:schemeClr val="bg1"/>
                </a:solidFill>
              </a:rPr>
              <a:t>及的葡萄</a:t>
            </a:r>
            <a:r>
              <a:rPr lang="zh-TW" altLang="en-US" sz="2400" dirty="0" smtClean="0">
                <a:solidFill>
                  <a:schemeClr val="bg1"/>
                </a:solidFill>
              </a:rPr>
              <a:t>樹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</a:rPr>
              <a:t>詩篇 </a:t>
            </a:r>
            <a:r>
              <a:rPr lang="en-US" sz="2400" dirty="0" smtClean="0">
                <a:solidFill>
                  <a:schemeClr val="bg1"/>
                </a:solidFill>
              </a:rPr>
              <a:t>80:8-16)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• Of the </a:t>
            </a:r>
            <a:r>
              <a:rPr lang="en-US" sz="2400" dirty="0" smtClean="0">
                <a:solidFill>
                  <a:schemeClr val="bg1"/>
                </a:solidFill>
              </a:rPr>
              <a:t>vineyard </a:t>
            </a:r>
            <a:r>
              <a:rPr lang="zh-TW" altLang="en-US" sz="2400" dirty="0" smtClean="0">
                <a:solidFill>
                  <a:schemeClr val="bg1"/>
                </a:solidFill>
              </a:rPr>
              <a:t>葡</a:t>
            </a:r>
            <a:r>
              <a:rPr lang="zh-TW" altLang="en-US" sz="2400" dirty="0">
                <a:solidFill>
                  <a:schemeClr val="bg1"/>
                </a:solidFill>
              </a:rPr>
              <a:t>萄園的比</a:t>
            </a:r>
            <a:r>
              <a:rPr lang="zh-TW" altLang="en-US" sz="2400" dirty="0" smtClean="0">
                <a:solidFill>
                  <a:schemeClr val="bg1"/>
                </a:solidFill>
              </a:rPr>
              <a:t>喻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</a:rPr>
              <a:t>以</a:t>
            </a:r>
            <a:r>
              <a:rPr lang="zh-TW" altLang="en-US" sz="2400" dirty="0">
                <a:solidFill>
                  <a:schemeClr val="bg1"/>
                </a:solidFill>
              </a:rPr>
              <a:t>賽亞</a:t>
            </a:r>
            <a:r>
              <a:rPr lang="zh-TW" altLang="en-US" sz="2400" dirty="0" smtClean="0">
                <a:solidFill>
                  <a:schemeClr val="bg1"/>
                </a:solidFill>
              </a:rPr>
              <a:t>書 </a:t>
            </a:r>
            <a:r>
              <a:rPr lang="en-US" sz="2400" dirty="0" smtClean="0">
                <a:solidFill>
                  <a:schemeClr val="bg1"/>
                </a:solidFill>
              </a:rPr>
              <a:t>5:1-7; </a:t>
            </a:r>
            <a:r>
              <a:rPr lang="en-US" sz="2400" dirty="0">
                <a:solidFill>
                  <a:schemeClr val="bg1"/>
                </a:solidFill>
              </a:rPr>
              <a:t>27:2, </a:t>
            </a:r>
            <a:r>
              <a:rPr lang="en-US" sz="2400" dirty="0" smtClean="0">
                <a:solidFill>
                  <a:schemeClr val="bg1"/>
                </a:solidFill>
              </a:rPr>
              <a:t>3)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• Of the </a:t>
            </a:r>
            <a:r>
              <a:rPr lang="en-US" sz="2400" dirty="0" smtClean="0">
                <a:solidFill>
                  <a:schemeClr val="bg1"/>
                </a:solidFill>
              </a:rPr>
              <a:t>husbandman </a:t>
            </a:r>
            <a:r>
              <a:rPr lang="zh-TW" altLang="en-US" sz="2400" dirty="0" smtClean="0">
                <a:solidFill>
                  <a:schemeClr val="bg1"/>
                </a:solidFill>
              </a:rPr>
              <a:t>農夫的比喻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</a:rPr>
              <a:t>以賽亞書 </a:t>
            </a:r>
            <a:r>
              <a:rPr lang="en-US" sz="2400" dirty="0" smtClean="0">
                <a:solidFill>
                  <a:schemeClr val="bg1"/>
                </a:solidFill>
              </a:rPr>
              <a:t>28:23-29)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• Of the vine </a:t>
            </a:r>
            <a:r>
              <a:rPr lang="zh-TW" altLang="en-US" sz="2400" dirty="0" smtClean="0">
                <a:solidFill>
                  <a:schemeClr val="bg1"/>
                </a:solidFill>
              </a:rPr>
              <a:t>葡萄樹的比喻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</a:rPr>
              <a:t>以西結書 </a:t>
            </a:r>
            <a:r>
              <a:rPr lang="en-US" sz="2400" dirty="0" smtClean="0">
                <a:solidFill>
                  <a:schemeClr val="bg1"/>
                </a:solidFill>
              </a:rPr>
              <a:t>15:1 ... 17:5-10; 19:10-14)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• </a:t>
            </a:r>
            <a:r>
              <a:rPr lang="en-US" sz="2400" dirty="0">
                <a:solidFill>
                  <a:schemeClr val="bg1"/>
                </a:solidFill>
              </a:rPr>
              <a:t>The farmer </a:t>
            </a:r>
            <a:r>
              <a:rPr lang="zh-TW" altLang="en-US" sz="2400" dirty="0" smtClean="0">
                <a:solidFill>
                  <a:schemeClr val="bg1"/>
                </a:solidFill>
              </a:rPr>
              <a:t>農</a:t>
            </a:r>
            <a:r>
              <a:rPr lang="zh-TW" altLang="en-US" sz="2400" dirty="0">
                <a:solidFill>
                  <a:schemeClr val="bg1"/>
                </a:solidFill>
              </a:rPr>
              <a:t>夫的比</a:t>
            </a:r>
            <a:r>
              <a:rPr lang="zh-TW" altLang="en-US" sz="2400" dirty="0" smtClean="0">
                <a:solidFill>
                  <a:schemeClr val="bg1"/>
                </a:solidFill>
              </a:rPr>
              <a:t>喻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</a:rPr>
              <a:t>提</a:t>
            </a:r>
            <a:r>
              <a:rPr lang="zh-TW" altLang="en-US" sz="2400" dirty="0">
                <a:solidFill>
                  <a:schemeClr val="bg1"/>
                </a:solidFill>
              </a:rPr>
              <a:t>摩太後</a:t>
            </a:r>
            <a:r>
              <a:rPr lang="zh-TW" altLang="en-US" sz="2400" dirty="0" smtClean="0">
                <a:solidFill>
                  <a:schemeClr val="bg1"/>
                </a:solidFill>
              </a:rPr>
              <a:t>書 </a:t>
            </a:r>
            <a:r>
              <a:rPr lang="en-US" sz="2400" dirty="0" smtClean="0">
                <a:solidFill>
                  <a:schemeClr val="bg1"/>
                </a:solidFill>
              </a:rPr>
              <a:t>2:6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b="1" dirty="0" smtClean="0">
                <a:solidFill>
                  <a:schemeClr val="bg1"/>
                </a:solidFill>
              </a:rPr>
              <a:t>                     </a:t>
            </a:r>
            <a:r>
              <a:rPr lang="en-US" sz="2400" b="1" dirty="0" smtClean="0">
                <a:solidFill>
                  <a:srgbClr val="FFFF00"/>
                </a:solidFill>
              </a:rPr>
              <a:t>The Parables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Jesus 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耶</a:t>
            </a:r>
            <a:r>
              <a:rPr lang="zh-TW" altLang="en-US" sz="2400" b="1" dirty="0">
                <a:solidFill>
                  <a:srgbClr val="FFFF00"/>
                </a:solidFill>
              </a:rPr>
              <a:t>穌的比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喻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• </a:t>
            </a:r>
            <a:r>
              <a:rPr lang="en-US" sz="2400" dirty="0">
                <a:solidFill>
                  <a:schemeClr val="bg1"/>
                </a:solidFill>
              </a:rPr>
              <a:t>The barren fig tree </a:t>
            </a:r>
            <a:r>
              <a:rPr lang="zh-TW" altLang="en-US" sz="2400" dirty="0">
                <a:solidFill>
                  <a:schemeClr val="bg1"/>
                </a:solidFill>
              </a:rPr>
              <a:t>無花果樹的比喻 </a:t>
            </a:r>
            <a:r>
              <a:rPr lang="en-US" sz="2400" dirty="0">
                <a:solidFill>
                  <a:schemeClr val="bg1"/>
                </a:solidFill>
              </a:rPr>
              <a:t>(Luke 13:6-9)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• The four soils </a:t>
            </a:r>
            <a:r>
              <a:rPr lang="zh-TW" altLang="en-US" sz="2400" dirty="0">
                <a:solidFill>
                  <a:schemeClr val="bg1"/>
                </a:solidFill>
              </a:rPr>
              <a:t>四種土地的比喻 </a:t>
            </a:r>
            <a:r>
              <a:rPr lang="en-US" sz="2400" dirty="0">
                <a:solidFill>
                  <a:schemeClr val="bg1"/>
                </a:solidFill>
              </a:rPr>
              <a:t>(Matthew 13:3-9,18-23; Mark 4:1-9,14-20; Luke 8:5-8,11-15)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• The wheat and weeds </a:t>
            </a:r>
            <a:r>
              <a:rPr lang="zh-TW" altLang="en-US" sz="2400" dirty="0">
                <a:solidFill>
                  <a:schemeClr val="bg1"/>
                </a:solidFill>
              </a:rPr>
              <a:t>麥子和稗子的比喻 </a:t>
            </a:r>
            <a:r>
              <a:rPr lang="en-US" sz="2400" dirty="0">
                <a:solidFill>
                  <a:schemeClr val="bg1"/>
                </a:solidFill>
              </a:rPr>
              <a:t>(Matthew 13:24-30, 36-43)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• The seed growing secretly </a:t>
            </a:r>
            <a:r>
              <a:rPr lang="zh-TW" altLang="en-US" sz="2400" dirty="0">
                <a:solidFill>
                  <a:schemeClr val="bg1"/>
                </a:solidFill>
              </a:rPr>
              <a:t>種子發芽漸長 </a:t>
            </a:r>
            <a:r>
              <a:rPr lang="en-US" sz="2400" dirty="0">
                <a:solidFill>
                  <a:schemeClr val="bg1"/>
                </a:solidFill>
              </a:rPr>
              <a:t>(Mark 4:26-29)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• The mustard seed </a:t>
            </a:r>
            <a:r>
              <a:rPr lang="zh-TW" altLang="en-US" sz="2400" dirty="0">
                <a:solidFill>
                  <a:schemeClr val="bg1"/>
                </a:solidFill>
              </a:rPr>
              <a:t>芥菜種的比喻 </a:t>
            </a:r>
            <a:r>
              <a:rPr lang="en-US" sz="2400" dirty="0">
                <a:solidFill>
                  <a:schemeClr val="bg1"/>
                </a:solidFill>
              </a:rPr>
              <a:t>(Matthew 13:31, 32; Mark 4:30-32; Luke 13:18, 19)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• The leaven (yeast) </a:t>
            </a:r>
            <a:r>
              <a:rPr lang="zh-TW" altLang="en-US" sz="2400" dirty="0">
                <a:solidFill>
                  <a:schemeClr val="bg1"/>
                </a:solidFill>
              </a:rPr>
              <a:t>酵的比喻 </a:t>
            </a:r>
            <a:r>
              <a:rPr lang="en-US" sz="2400" dirty="0">
                <a:solidFill>
                  <a:schemeClr val="bg1"/>
                </a:solidFill>
              </a:rPr>
              <a:t>(Matthew 13:33; Luke 13:20, 21)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• </a:t>
            </a:r>
            <a:r>
              <a:rPr lang="en-US" sz="2400" dirty="0">
                <a:solidFill>
                  <a:schemeClr val="bg1"/>
                </a:solidFill>
              </a:rPr>
              <a:t>The laborers in the vineyard </a:t>
            </a:r>
            <a:r>
              <a:rPr lang="zh-TW" altLang="en-US" sz="2400" dirty="0">
                <a:solidFill>
                  <a:schemeClr val="bg1"/>
                </a:solidFill>
              </a:rPr>
              <a:t>葡萄園的工人 </a:t>
            </a:r>
            <a:r>
              <a:rPr lang="en-US" sz="2400" dirty="0">
                <a:solidFill>
                  <a:schemeClr val="bg1"/>
                </a:solidFill>
              </a:rPr>
              <a:t>(Matthew 20:1-16)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• </a:t>
            </a:r>
            <a:r>
              <a:rPr lang="en-US" sz="2400" dirty="0">
                <a:solidFill>
                  <a:schemeClr val="bg1"/>
                </a:solidFill>
              </a:rPr>
              <a:t>The wicked vinedressers </a:t>
            </a:r>
            <a:r>
              <a:rPr lang="zh-TW" altLang="en-US" sz="2400" dirty="0">
                <a:solidFill>
                  <a:schemeClr val="bg1"/>
                </a:solidFill>
              </a:rPr>
              <a:t>惡園戶的比喻 </a:t>
            </a:r>
            <a:r>
              <a:rPr lang="en-US" sz="2400" dirty="0">
                <a:solidFill>
                  <a:schemeClr val="bg1"/>
                </a:solidFill>
              </a:rPr>
              <a:t>(Matthew 21:33-44; Mark 12:1-12; Luke 20:9-18)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• The fig tree leafing </a:t>
            </a:r>
            <a:r>
              <a:rPr lang="zh-TW" altLang="en-US" sz="2400" dirty="0">
                <a:solidFill>
                  <a:schemeClr val="bg1"/>
                </a:solidFill>
              </a:rPr>
              <a:t>無花果樹發芽的比喻 </a:t>
            </a:r>
            <a:r>
              <a:rPr lang="en-US" sz="2400" dirty="0">
                <a:solidFill>
                  <a:schemeClr val="bg1"/>
                </a:solidFill>
              </a:rPr>
              <a:t>(Matthew 24:32-33; Mark 13:28-29; Luke 21:29-31)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4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38933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在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以色列非常重要的“雨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Deuteronomy 11:14 </a:t>
            </a:r>
            <a:r>
              <a:rPr lang="en-US" sz="2800" dirty="0" smtClean="0">
                <a:solidFill>
                  <a:schemeClr val="bg1"/>
                </a:solidFill>
              </a:rPr>
              <a:t>……..</a:t>
            </a:r>
            <a:r>
              <a:rPr lang="he-IL" sz="3000" dirty="0" smtClean="0">
                <a:solidFill>
                  <a:schemeClr val="bg1"/>
                </a:solidFill>
              </a:rPr>
              <a:t>וְנָתַתִּ֧י </a:t>
            </a:r>
            <a:r>
              <a:rPr lang="he-IL" sz="3000" dirty="0" smtClean="0">
                <a:solidFill>
                  <a:srgbClr val="FFFF00"/>
                </a:solidFill>
              </a:rPr>
              <a:t>מְטַֽר</a:t>
            </a:r>
            <a:r>
              <a:rPr lang="he-IL" sz="3000" dirty="0" smtClean="0">
                <a:solidFill>
                  <a:schemeClr val="bg1"/>
                </a:solidFill>
              </a:rPr>
              <a:t>־אַרְצְכֶ֛ם בְּעִתּ֖וֹ </a:t>
            </a:r>
            <a:r>
              <a:rPr lang="he-IL" sz="3000" dirty="0" smtClean="0">
                <a:solidFill>
                  <a:srgbClr val="FFFF00"/>
                </a:solidFill>
              </a:rPr>
              <a:t>יוֹרֶ֣ה </a:t>
            </a:r>
            <a:r>
              <a:rPr lang="he-IL" sz="3000" dirty="0" smtClean="0">
                <a:solidFill>
                  <a:schemeClr val="bg1"/>
                </a:solidFill>
              </a:rPr>
              <a:t>וּ</a:t>
            </a:r>
            <a:r>
              <a:rPr lang="he-IL" sz="3000" dirty="0" smtClean="0">
                <a:solidFill>
                  <a:srgbClr val="FFFF00"/>
                </a:solidFill>
              </a:rPr>
              <a:t>מַלְק֑וֹשׁ</a:t>
            </a:r>
            <a:r>
              <a:rPr lang="he-IL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700" baseline="30000" dirty="0" smtClean="0">
                <a:solidFill>
                  <a:srgbClr val="FF0000"/>
                </a:solidFill>
              </a:rPr>
              <a:t>RSV</a:t>
            </a:r>
            <a:r>
              <a:rPr lang="en-US" sz="2700" baseline="30000" dirty="0" smtClean="0">
                <a:solidFill>
                  <a:schemeClr val="bg1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he will give </a:t>
            </a:r>
            <a:r>
              <a:rPr lang="en-US" sz="2700" b="1" dirty="0">
                <a:solidFill>
                  <a:srgbClr val="FFFF00"/>
                </a:solidFill>
              </a:rPr>
              <a:t>the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b="1" dirty="0">
                <a:solidFill>
                  <a:srgbClr val="FFFF00"/>
                </a:solidFill>
              </a:rPr>
              <a:t>rain</a:t>
            </a:r>
            <a:r>
              <a:rPr lang="en-US" sz="2700" dirty="0">
                <a:solidFill>
                  <a:schemeClr val="bg1"/>
                </a:solidFill>
              </a:rPr>
              <a:t> for your land in its season, </a:t>
            </a:r>
            <a:r>
              <a:rPr lang="en-US" sz="2700" b="1" dirty="0">
                <a:solidFill>
                  <a:srgbClr val="FFFF00"/>
                </a:solidFill>
              </a:rPr>
              <a:t>the early rain </a:t>
            </a:r>
            <a:endParaRPr lang="en-US" sz="2700" b="1" dirty="0" smtClean="0">
              <a:solidFill>
                <a:srgbClr val="FFFF00"/>
              </a:solidFill>
            </a:endParaRPr>
          </a:p>
          <a:p>
            <a:r>
              <a:rPr lang="en-US" sz="2700" dirty="0" smtClean="0">
                <a:solidFill>
                  <a:schemeClr val="bg1"/>
                </a:solidFill>
              </a:rPr>
              <a:t>and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>
                <a:solidFill>
                  <a:srgbClr val="FFFF00"/>
                </a:solidFill>
              </a:rPr>
              <a:t>the later rain</a:t>
            </a:r>
            <a:r>
              <a:rPr lang="en-US" sz="2700" b="1" dirty="0">
                <a:solidFill>
                  <a:schemeClr val="bg1"/>
                </a:solidFill>
              </a:rPr>
              <a:t>,</a:t>
            </a:r>
            <a:r>
              <a:rPr lang="en-US" sz="2700" dirty="0">
                <a:solidFill>
                  <a:schemeClr val="bg1"/>
                </a:solidFill>
              </a:rPr>
              <a:t> that you may gather in your grain and your wine </a:t>
            </a:r>
            <a:endParaRPr lang="en-US" sz="2700" dirty="0" smtClean="0">
              <a:solidFill>
                <a:schemeClr val="bg1"/>
              </a:solidFill>
            </a:endParaRPr>
          </a:p>
          <a:p>
            <a:r>
              <a:rPr lang="en-US" sz="2700" dirty="0" smtClean="0">
                <a:solidFill>
                  <a:schemeClr val="bg1"/>
                </a:solidFill>
              </a:rPr>
              <a:t>and </a:t>
            </a:r>
            <a:r>
              <a:rPr lang="en-US" sz="2700" dirty="0">
                <a:solidFill>
                  <a:schemeClr val="bg1"/>
                </a:solidFill>
              </a:rPr>
              <a:t>your oil. </a:t>
            </a:r>
            <a:r>
              <a:rPr lang="en-US" sz="2700" dirty="0" smtClean="0">
                <a:solidFill>
                  <a:schemeClr val="bg1"/>
                </a:solidFill>
              </a:rPr>
              <a:t>   (</a:t>
            </a:r>
            <a:r>
              <a:rPr lang="en-US" sz="2700" baseline="30000" dirty="0" smtClean="0">
                <a:solidFill>
                  <a:srgbClr val="FF0000"/>
                </a:solidFill>
              </a:rPr>
              <a:t>NKJ</a:t>
            </a:r>
            <a:r>
              <a:rPr lang="en-US" sz="2700" baseline="30000" dirty="0" smtClean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…….</a:t>
            </a:r>
            <a:r>
              <a:rPr lang="en-US" sz="2700" i="1" dirty="0" smtClean="0">
                <a:solidFill>
                  <a:schemeClr val="bg1"/>
                </a:solidFill>
              </a:rPr>
              <a:t> </a:t>
            </a:r>
            <a:r>
              <a:rPr lang="en-US" sz="2700" b="1" dirty="0">
                <a:solidFill>
                  <a:srgbClr val="FFFF00"/>
                </a:solidFill>
              </a:rPr>
              <a:t>the </a:t>
            </a:r>
            <a:r>
              <a:rPr lang="en-US" sz="2700" b="1" dirty="0" smtClean="0">
                <a:solidFill>
                  <a:srgbClr val="FFFF00"/>
                </a:solidFill>
              </a:rPr>
              <a:t>rain</a:t>
            </a:r>
            <a:r>
              <a:rPr lang="en-US" sz="2700" dirty="0" smtClean="0">
                <a:solidFill>
                  <a:schemeClr val="bg1"/>
                </a:solidFill>
              </a:rPr>
              <a:t> ……. </a:t>
            </a:r>
            <a:r>
              <a:rPr lang="en-US" sz="2700" b="1" dirty="0">
                <a:solidFill>
                  <a:srgbClr val="FFFF00"/>
                </a:solidFill>
              </a:rPr>
              <a:t>the early rain</a:t>
            </a:r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and</a:t>
            </a:r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b="1" dirty="0">
                <a:solidFill>
                  <a:srgbClr val="FFFF00"/>
                </a:solidFill>
              </a:rPr>
              <a:t>the latter </a:t>
            </a:r>
            <a:r>
              <a:rPr lang="en-US" sz="2700" b="1" dirty="0" smtClean="0">
                <a:solidFill>
                  <a:srgbClr val="FFFF00"/>
                </a:solidFill>
              </a:rPr>
              <a:t>rain</a:t>
            </a:r>
            <a:r>
              <a:rPr lang="en-US" sz="27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sz="2400" baseline="30000" dirty="0" smtClean="0">
                <a:solidFill>
                  <a:srgbClr val="FF0000"/>
                </a:solidFill>
              </a:rPr>
              <a:t>CUV </a:t>
            </a:r>
            <a:r>
              <a:rPr lang="en-US" sz="2400" baseline="30000" dirty="0" smtClean="0">
                <a:solidFill>
                  <a:schemeClr val="bg1"/>
                </a:solidFill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</a:rPr>
              <a:t>他</a:t>
            </a:r>
            <a:r>
              <a:rPr lang="en-US" altLang="zh-CN" sz="2400" dirty="0" smtClean="0">
                <a:solidFill>
                  <a:schemeClr val="bg1"/>
                </a:solidFill>
              </a:rPr>
              <a:t>[</a:t>
            </a:r>
            <a:r>
              <a:rPr lang="zh-CN" altLang="en-US" sz="2400" dirty="0" smtClean="0">
                <a:solidFill>
                  <a:schemeClr val="bg1"/>
                </a:solidFill>
              </a:rPr>
              <a:t>原</a:t>
            </a:r>
            <a:r>
              <a:rPr lang="zh-CN" altLang="en-US" sz="2400" dirty="0">
                <a:solidFill>
                  <a:schemeClr val="bg1"/>
                </a:solidFill>
              </a:rPr>
              <a:t>文作</a:t>
            </a:r>
            <a:r>
              <a:rPr lang="zh-CN" altLang="en-US" sz="2400" dirty="0" smtClean="0">
                <a:solidFill>
                  <a:schemeClr val="bg1"/>
                </a:solidFill>
              </a:rPr>
              <a:t>我</a:t>
            </a:r>
            <a:r>
              <a:rPr lang="en-US" altLang="zh-CN" sz="2400" dirty="0" smtClean="0">
                <a:solidFill>
                  <a:schemeClr val="bg1"/>
                </a:solidFill>
              </a:rPr>
              <a:t>]</a:t>
            </a:r>
            <a:r>
              <a:rPr lang="zh-CN" altLang="en-US" sz="2400" dirty="0" smtClean="0">
                <a:solidFill>
                  <a:schemeClr val="bg1"/>
                </a:solidFill>
              </a:rPr>
              <a:t>必</a:t>
            </a:r>
            <a:r>
              <a:rPr lang="zh-CN" altLang="en-US" sz="2400" dirty="0">
                <a:solidFill>
                  <a:schemeClr val="bg1"/>
                </a:solidFill>
              </a:rPr>
              <a:t>按時降</a:t>
            </a:r>
            <a:r>
              <a:rPr lang="zh-CN" altLang="en-US" sz="2400" b="1" dirty="0">
                <a:solidFill>
                  <a:srgbClr val="FFFF00"/>
                </a:solidFill>
              </a:rPr>
              <a:t>秋雨春雨</a:t>
            </a:r>
            <a:r>
              <a:rPr lang="zh-CN" altLang="en-US" sz="2400" dirty="0">
                <a:solidFill>
                  <a:schemeClr val="bg1"/>
                </a:solidFill>
              </a:rPr>
              <a:t>、在你們的地上、使你們可以收藏五穀、新酒、和油．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</a:rPr>
              <a:t>LZZ</a:t>
            </a:r>
            <a:r>
              <a:rPr lang="en-US" sz="2400" baseline="30000" dirty="0" smtClean="0">
                <a:solidFill>
                  <a:schemeClr val="bg1"/>
                </a:solidFill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</a:rPr>
              <a:t>他就</a:t>
            </a:r>
            <a:r>
              <a:rPr lang="zh-CN" altLang="en-US" sz="2400" dirty="0">
                <a:solidFill>
                  <a:schemeClr val="bg1"/>
                </a:solidFill>
              </a:rPr>
              <a:t>按时将你们的地所需要的</a:t>
            </a:r>
            <a:r>
              <a:rPr lang="zh-CN" altLang="en-US" sz="2400" b="1" dirty="0">
                <a:solidFill>
                  <a:srgbClr val="FFFF00"/>
                </a:solidFill>
              </a:rPr>
              <a:t>雨水</a:t>
            </a:r>
            <a:r>
              <a:rPr lang="zh-CN" altLang="en-US" sz="2400" dirty="0">
                <a:solidFill>
                  <a:schemeClr val="bg1"/>
                </a:solidFill>
              </a:rPr>
              <a:t>就是</a:t>
            </a:r>
            <a:r>
              <a:rPr lang="zh-CN" altLang="en-US" sz="2400" b="1" dirty="0">
                <a:solidFill>
                  <a:srgbClr val="FFFF00"/>
                </a:solidFill>
              </a:rPr>
              <a:t>秋霖春雨</a:t>
            </a:r>
            <a:r>
              <a:rPr lang="zh-CN" altLang="en-US" sz="2400" dirty="0">
                <a:solidFill>
                  <a:schemeClr val="bg1"/>
                </a:solidFill>
              </a:rPr>
              <a:t>赐下来使你们可以收藏五谷新酒和新油</a:t>
            </a:r>
            <a:r>
              <a:rPr lang="zh-CN" altLang="en-US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</a:rPr>
              <a:t>CNV </a:t>
            </a:r>
            <a:r>
              <a:rPr lang="zh-TW" altLang="en-US" sz="2400" dirty="0" smtClean="0">
                <a:solidFill>
                  <a:schemeClr val="bg1"/>
                </a:solidFill>
              </a:rPr>
              <a:t>他</a:t>
            </a:r>
            <a:r>
              <a:rPr lang="zh-TW" altLang="en-US" sz="2400" dirty="0">
                <a:solidFill>
                  <a:schemeClr val="bg1"/>
                </a:solidFill>
              </a:rPr>
              <a:t>必按時降</a:t>
            </a:r>
            <a:r>
              <a:rPr lang="zh-TW" altLang="en-US" sz="2400" b="1" dirty="0">
                <a:solidFill>
                  <a:srgbClr val="FFFF00"/>
                </a:solidFill>
              </a:rPr>
              <a:t>雨</a:t>
            </a:r>
            <a:r>
              <a:rPr lang="zh-TW" altLang="en-US" sz="2400" dirty="0">
                <a:solidFill>
                  <a:schemeClr val="bg1"/>
                </a:solidFill>
              </a:rPr>
              <a:t>在你們的地上，就是降</a:t>
            </a:r>
            <a:r>
              <a:rPr lang="zh-TW" altLang="en-US" sz="2400" b="1" dirty="0">
                <a:solidFill>
                  <a:srgbClr val="FFFF00"/>
                </a:solidFill>
              </a:rPr>
              <a:t>秋雨和春雨</a:t>
            </a:r>
            <a:r>
              <a:rPr lang="zh-TW" altLang="en-US" sz="2400" dirty="0">
                <a:solidFill>
                  <a:schemeClr val="bg1"/>
                </a:solidFill>
              </a:rPr>
              <a:t>，使你們可以豐收五穀、新酒和新油。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42" name="Picture 6" descr="Jerusalem climate: Average Temperature, weather by month, Jerusalem weather  averages - Climate-Dat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049216"/>
            <a:ext cx="3476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80612" y="4043419"/>
            <a:ext cx="1932014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平均 降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雨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</a:rPr>
              <a:t>與</a:t>
            </a:r>
            <a:r>
              <a:rPr lang="zh-TW" altLang="en-US" sz="2400" b="1" dirty="0">
                <a:solidFill>
                  <a:schemeClr val="bg1"/>
                </a:solidFill>
              </a:rPr>
              <a:t>溫度 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</a:rPr>
              <a:t>在</a:t>
            </a:r>
            <a:r>
              <a:rPr lang="zh-TW" altLang="en-US" sz="2400" b="1" dirty="0">
                <a:solidFill>
                  <a:schemeClr val="bg1"/>
                </a:solidFill>
              </a:rPr>
              <a:t>耶路撒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冷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kumimoji="1" lang="en-US" altLang="en-US" sz="2400" b="1" dirty="0" smtClean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</a:rPr>
              <a:t>Average </a:t>
            </a:r>
          </a:p>
          <a:p>
            <a:r>
              <a:rPr kumimoji="1" lang="en-US" altLang="en-US" sz="2400" b="1" dirty="0" smtClean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</a:rPr>
              <a:t>Rainfall &amp; Temperature</a:t>
            </a:r>
          </a:p>
          <a:p>
            <a:r>
              <a:rPr kumimoji="1" lang="en-US" altLang="en-US" sz="2400" b="1" dirty="0" smtClean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</a:rPr>
              <a:t>in </a:t>
            </a:r>
            <a:r>
              <a:rPr kumimoji="1" lang="en-US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</a:rPr>
              <a:t>Jerusalem</a:t>
            </a:r>
          </a:p>
        </p:txBody>
      </p:sp>
      <p:pic>
        <p:nvPicPr>
          <p:cNvPr id="14344" name="Picture 8" descr="The study area. (a) Physical map and zones of interest for this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4006427"/>
            <a:ext cx="283463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3212" y="4341410"/>
            <a:ext cx="2057400" cy="20159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500" b="1" dirty="0">
                <a:solidFill>
                  <a:schemeClr val="bg1"/>
                </a:solidFill>
              </a:rPr>
              <a:t>以色列</a:t>
            </a:r>
            <a:r>
              <a:rPr lang="zh-TW" altLang="en-US" sz="2500" b="1" dirty="0" smtClean="0">
                <a:solidFill>
                  <a:schemeClr val="bg1"/>
                </a:solidFill>
              </a:rPr>
              <a:t>各</a:t>
            </a:r>
            <a:endParaRPr lang="en-US" altLang="zh-TW" sz="2500" b="1" dirty="0" smtClean="0">
              <a:solidFill>
                <a:schemeClr val="bg1"/>
              </a:solidFill>
            </a:endParaRPr>
          </a:p>
          <a:p>
            <a:r>
              <a:rPr lang="zh-TW" altLang="en-US" sz="2500" b="1" dirty="0" smtClean="0">
                <a:solidFill>
                  <a:schemeClr val="bg1"/>
                </a:solidFill>
              </a:rPr>
              <a:t>地</a:t>
            </a:r>
            <a:r>
              <a:rPr lang="zh-TW" altLang="en-US" sz="2500" b="1" dirty="0">
                <a:solidFill>
                  <a:schemeClr val="bg1"/>
                </a:solidFill>
              </a:rPr>
              <a:t>區的降水</a:t>
            </a:r>
            <a:r>
              <a:rPr lang="en-US" sz="2500" b="1" dirty="0" smtClean="0">
                <a:solidFill>
                  <a:schemeClr val="bg1"/>
                </a:solidFill>
              </a:rPr>
              <a:t>Precipitation </a:t>
            </a:r>
            <a:r>
              <a:rPr lang="en-US" sz="2500" b="1" dirty="0">
                <a:solidFill>
                  <a:schemeClr val="bg1"/>
                </a:solidFill>
              </a:rPr>
              <a:t>by region </a:t>
            </a:r>
            <a:endParaRPr lang="en-US" sz="2500" b="1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chemeClr val="bg1"/>
                </a:solidFill>
              </a:rPr>
              <a:t>in </a:t>
            </a:r>
            <a:r>
              <a:rPr lang="en-US" sz="2500" b="1" dirty="0">
                <a:solidFill>
                  <a:schemeClr val="bg1"/>
                </a:solidFill>
              </a:rPr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1022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9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9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900" b="1" dirty="0" smtClean="0">
              <a:solidFill>
                <a:srgbClr val="FFFF00"/>
              </a:solidFill>
            </a:endParaRPr>
          </a:p>
          <a:p>
            <a:endParaRPr lang="en-US" altLang="ko-KR" sz="9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聖經修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辭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中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“雨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”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申</a:t>
            </a:r>
            <a:r>
              <a:rPr lang="en-US" sz="3600" dirty="0" smtClean="0">
                <a:solidFill>
                  <a:srgbClr val="FF0000"/>
                </a:solidFill>
              </a:rPr>
              <a:t>32:2;</a:t>
            </a:r>
            <a:r>
              <a:rPr lang="zh-TW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賽</a:t>
            </a:r>
            <a:r>
              <a:rPr lang="en-US" sz="3600" dirty="0">
                <a:solidFill>
                  <a:srgbClr val="FF0000"/>
                </a:solidFill>
              </a:rPr>
              <a:t>45:8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Deuteronomy 32:2 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我</a:t>
            </a:r>
            <a:r>
              <a:rPr lang="zh-TW" altLang="en-US" sz="2600" b="1" dirty="0">
                <a:solidFill>
                  <a:srgbClr val="FFFF00"/>
                </a:solidFill>
              </a:rPr>
              <a:t>的教訓要淋漓如雨；我的言語要滴落如露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，</a:t>
            </a:r>
            <a:endParaRPr lang="en-US" altLang="zh-TW" sz="2600" b="1" dirty="0" smtClean="0">
              <a:solidFill>
                <a:srgbClr val="FFFF00"/>
              </a:solidFill>
            </a:endParaRPr>
          </a:p>
          <a:p>
            <a:r>
              <a:rPr lang="en-US" altLang="zh-TW" sz="2600" b="1" dirty="0">
                <a:solidFill>
                  <a:srgbClr val="FFFF00"/>
                </a:solidFill>
              </a:rPr>
              <a:t> 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如</a:t>
            </a:r>
            <a:r>
              <a:rPr lang="zh-TW" altLang="en-US" sz="2600" b="1" dirty="0">
                <a:solidFill>
                  <a:srgbClr val="FFFF00"/>
                </a:solidFill>
              </a:rPr>
              <a:t>細雨降在嫩草上，如甘霖降在菜蔬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中</a:t>
            </a:r>
            <a:r>
              <a:rPr lang="en-US" altLang="zh-TW" sz="2600" dirty="0" smtClean="0">
                <a:solidFill>
                  <a:schemeClr val="bg1"/>
                </a:solidFill>
              </a:rPr>
              <a:t>.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baseline="30000" dirty="0" smtClean="0">
                <a:solidFill>
                  <a:schemeClr val="bg1"/>
                </a:solidFill>
              </a:rPr>
              <a:t>NIV </a:t>
            </a:r>
            <a:r>
              <a:rPr lang="en-US" sz="2600" b="1" dirty="0">
                <a:solidFill>
                  <a:srgbClr val="FFFF00"/>
                </a:solidFill>
              </a:rPr>
              <a:t>Let my teaching fall like rain and my words descend like dew, 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    like </a:t>
            </a:r>
            <a:r>
              <a:rPr lang="en-US" sz="2600" b="1" dirty="0">
                <a:solidFill>
                  <a:srgbClr val="FFFF00"/>
                </a:solidFill>
              </a:rPr>
              <a:t>showers on new grass, like abundant rain on tender plants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Isaiah </a:t>
            </a:r>
            <a:r>
              <a:rPr lang="en-US" sz="2600" b="1" dirty="0">
                <a:solidFill>
                  <a:srgbClr val="FF0000"/>
                </a:solidFill>
              </a:rPr>
              <a:t>45:8</a:t>
            </a:r>
            <a:r>
              <a:rPr lang="en-US" sz="2600" b="1" dirty="0">
                <a:solidFill>
                  <a:schemeClr val="bg1"/>
                </a:solidFill>
              </a:rPr>
              <a:t>    </a:t>
            </a:r>
            <a:r>
              <a:rPr lang="he-IL" sz="2600" dirty="0">
                <a:solidFill>
                  <a:schemeClr val="bg1"/>
                </a:solidFill>
              </a:rPr>
              <a:t>‎</a:t>
            </a:r>
            <a:r>
              <a:rPr lang="zh-TW" altLang="en-US" sz="2600" b="1" dirty="0">
                <a:solidFill>
                  <a:srgbClr val="FFFF00"/>
                </a:solidFill>
              </a:rPr>
              <a:t>諸天哪，自上而滴，穹蒼降下公義；地面開裂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，產</a:t>
            </a:r>
            <a:r>
              <a:rPr lang="zh-TW" altLang="en-US" sz="2600" b="1" dirty="0">
                <a:solidFill>
                  <a:srgbClr val="FFFF00"/>
                </a:solidFill>
              </a:rPr>
              <a:t>出救恩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，</a:t>
            </a:r>
            <a:endParaRPr lang="en-US" altLang="zh-TW" sz="2600" b="1" dirty="0" smtClean="0">
              <a:solidFill>
                <a:srgbClr val="FFFF00"/>
              </a:solidFill>
            </a:endParaRPr>
          </a:p>
          <a:p>
            <a:r>
              <a:rPr lang="zh-TW" altLang="en-US" sz="2600" b="1" dirty="0" smtClean="0">
                <a:solidFill>
                  <a:srgbClr val="FFFF00"/>
                </a:solidFill>
              </a:rPr>
              <a:t>使</a:t>
            </a:r>
            <a:r>
              <a:rPr lang="zh-TW" altLang="en-US" sz="2600" b="1" dirty="0">
                <a:solidFill>
                  <a:srgbClr val="FFFF00"/>
                </a:solidFill>
              </a:rPr>
              <a:t>公義一同發生</a:t>
            </a:r>
            <a:r>
              <a:rPr lang="zh-TW" altLang="en-US" sz="2600" dirty="0">
                <a:solidFill>
                  <a:schemeClr val="bg1"/>
                </a:solidFill>
              </a:rPr>
              <a:t>；這都是我耶和華所造的</a:t>
            </a:r>
            <a:r>
              <a:rPr lang="en-US" altLang="zh-TW" sz="2600" dirty="0" smtClean="0">
                <a:solidFill>
                  <a:schemeClr val="bg1"/>
                </a:solidFill>
              </a:rPr>
              <a:t>.   /    </a:t>
            </a:r>
            <a:r>
              <a:rPr lang="en-US" sz="2600" baseline="30000" dirty="0" smtClean="0">
                <a:solidFill>
                  <a:schemeClr val="bg1"/>
                </a:solidFill>
              </a:rPr>
              <a:t>NIV </a:t>
            </a:r>
            <a:r>
              <a:rPr lang="en-US" sz="2600" b="1" dirty="0">
                <a:solidFill>
                  <a:srgbClr val="FFFF00"/>
                </a:solidFill>
              </a:rPr>
              <a:t>You heavens above, rain down righteousness; let the clouds shower it down. Let the earth open wide, let salvation spring up, let righteousness grow with it</a:t>
            </a:r>
            <a:r>
              <a:rPr lang="en-US" sz="2600" dirty="0">
                <a:solidFill>
                  <a:schemeClr val="bg1"/>
                </a:solidFill>
              </a:rPr>
              <a:t>; I, the LORD, have created it.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*In the Bible, </a:t>
            </a:r>
            <a:r>
              <a:rPr lang="en-US" sz="2400" dirty="0">
                <a:solidFill>
                  <a:schemeClr val="bg1"/>
                </a:solidFill>
              </a:rPr>
              <a:t>expressions related to </a:t>
            </a:r>
            <a:r>
              <a:rPr lang="en-US" sz="2400" b="1" dirty="0" smtClean="0">
                <a:solidFill>
                  <a:srgbClr val="FFFF00"/>
                </a:solidFill>
              </a:rPr>
              <a:t>rain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used to refer to </a:t>
            </a:r>
            <a:r>
              <a:rPr lang="en-US" sz="2400" b="1" dirty="0">
                <a:solidFill>
                  <a:srgbClr val="FFFF00"/>
                </a:solidFill>
              </a:rPr>
              <a:t>spiritual matters such as </a:t>
            </a:r>
            <a:r>
              <a:rPr lang="en-US" sz="2400" b="1" dirty="0" smtClean="0">
                <a:solidFill>
                  <a:srgbClr val="FFFF00"/>
                </a:solidFill>
              </a:rPr>
              <a:t>righteousness, justice, teaching and the Lord’s coming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r>
              <a:rPr lang="zh-TW" altLang="en-US" sz="2400" dirty="0">
                <a:solidFill>
                  <a:schemeClr val="bg1"/>
                </a:solidFill>
              </a:rPr>
              <a:t>在聖經中，與</a:t>
            </a:r>
            <a:r>
              <a:rPr lang="zh-TW" altLang="en-US" sz="2400" b="1" dirty="0">
                <a:solidFill>
                  <a:srgbClr val="FFFF00"/>
                </a:solidFill>
              </a:rPr>
              <a:t>雨</a:t>
            </a:r>
            <a:r>
              <a:rPr lang="zh-TW" altLang="en-US" sz="2400" dirty="0">
                <a:solidFill>
                  <a:schemeClr val="bg1"/>
                </a:solidFill>
              </a:rPr>
              <a:t>有關的表述用於指代諸</a:t>
            </a:r>
            <a:r>
              <a:rPr lang="zh-TW" altLang="en-US" sz="2400" b="1" dirty="0">
                <a:solidFill>
                  <a:srgbClr val="FFFF00"/>
                </a:solidFill>
              </a:rPr>
              <a:t>如公義，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公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平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，</a:t>
            </a:r>
            <a:r>
              <a:rPr lang="zh-TW" altLang="en-US" sz="2400" b="1" dirty="0">
                <a:solidFill>
                  <a:srgbClr val="FFFF00"/>
                </a:solidFill>
              </a:rPr>
              <a:t>教導和主的降臨之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類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屬靈的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事</a:t>
            </a:r>
            <a:r>
              <a:rPr lang="zh-TW" altLang="en-US" sz="2400" dirty="0" smtClean="0">
                <a:solidFill>
                  <a:schemeClr val="bg1"/>
                </a:solidFill>
              </a:rPr>
              <a:t>。</a:t>
            </a:r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3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6495</TotalTime>
  <Words>2697</Words>
  <Application>Microsoft Office PowerPoint</Application>
  <PresentationFormat>Custom</PresentationFormat>
  <Paragraphs>229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575</cp:revision>
  <dcterms:created xsi:type="dcterms:W3CDTF">2020-03-18T13:47:21Z</dcterms:created>
  <dcterms:modified xsi:type="dcterms:W3CDTF">2020-11-23T03:04:34Z</dcterms:modified>
</cp:coreProperties>
</file>