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507" r:id="rId2"/>
    <p:sldId id="447" r:id="rId3"/>
    <p:sldId id="489" r:id="rId4"/>
    <p:sldId id="511" r:id="rId5"/>
    <p:sldId id="502" r:id="rId6"/>
    <p:sldId id="513" r:id="rId7"/>
    <p:sldId id="514" r:id="rId8"/>
    <p:sldId id="491" r:id="rId9"/>
    <p:sldId id="510" r:id="rId10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345" autoAdjust="0"/>
  </p:normalViewPr>
  <p:slideViewPr>
    <p:cSldViewPr>
      <p:cViewPr varScale="1">
        <p:scale>
          <a:sx n="72" d="100"/>
          <a:sy n="72" d="100"/>
        </p:scale>
        <p:origin x="804" y="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4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4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9992" y="304800"/>
            <a:ext cx="32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>
                <a:solidFill>
                  <a:srgbClr val="C00000"/>
                </a:solidFill>
              </a:rPr>
              <a:t>מְקוֹר 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Viva </a:t>
            </a:r>
          </a:p>
          <a:p>
            <a:pPr algn="ctr"/>
            <a:r>
              <a:rPr lang="en-US" sz="1600" b="1" i="1" dirty="0"/>
              <a:t>La 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1" y="148471"/>
            <a:ext cx="8679181" cy="35394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altLang="ko-KR" sz="1000" b="1" dirty="0">
              <a:solidFill>
                <a:schemeClr val="bg1"/>
              </a:solidFill>
            </a:endParaRPr>
          </a:p>
          <a:p>
            <a:pPr algn="ctr"/>
            <a:endParaRPr lang="en-US" altLang="ko-KR" sz="10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6600" b="1" dirty="0">
                <a:solidFill>
                  <a:srgbClr val="FFFF00"/>
                </a:solidFill>
              </a:rPr>
              <a:t>시간과 영원 사이에서</a:t>
            </a:r>
            <a:endParaRPr lang="en-US" sz="6600" b="1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ko-KR" altLang="en-US" sz="4000" dirty="0">
                <a:solidFill>
                  <a:schemeClr val="bg1"/>
                </a:solidFill>
              </a:rPr>
              <a:t>전도서</a:t>
            </a:r>
            <a:r>
              <a:rPr lang="en-US" sz="4000" dirty="0">
                <a:solidFill>
                  <a:schemeClr val="bg1"/>
                </a:solidFill>
              </a:rPr>
              <a:t> 3</a:t>
            </a:r>
            <a:r>
              <a:rPr lang="ko-KR" altLang="en-US" sz="4000" dirty="0">
                <a:solidFill>
                  <a:schemeClr val="bg1"/>
                </a:solidFill>
              </a:rPr>
              <a:t>장</a:t>
            </a:r>
            <a:r>
              <a:rPr lang="en-US" altLang="zh-CN" sz="4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5400" b="1" dirty="0">
                <a:solidFill>
                  <a:srgbClr val="FFFF00"/>
                </a:solidFill>
              </a:rPr>
              <a:t>Between Time and Eternity                </a:t>
            </a:r>
          </a:p>
          <a:p>
            <a:r>
              <a:rPr lang="en-US" sz="4400" b="1" dirty="0">
                <a:solidFill>
                  <a:srgbClr val="FFFF00"/>
                </a:solidFill>
              </a:rPr>
              <a:t>                </a:t>
            </a:r>
            <a:r>
              <a:rPr lang="en-US" sz="3600" dirty="0">
                <a:solidFill>
                  <a:schemeClr val="bg1"/>
                </a:solidFill>
              </a:rPr>
              <a:t>(Ecclesiastes Chapter 3)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267" y="373380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yYI©x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; 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yIm:å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ŸrAqåm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. </a:t>
            </a:r>
            <a:r>
              <a:rPr lang="en-US" altLang="en-US" sz="2600" dirty="0" err="1">
                <a:latin typeface="Bwhebb" pitchFamily="2" charset="0"/>
              </a:rPr>
              <a:t>Wbøz</a:t>
            </a:r>
            <a:r>
              <a:rPr lang="en-US" altLang="en-US" sz="2600" dirty="0">
                <a:latin typeface="Bwhebb" pitchFamily="2" charset="0"/>
              </a:rPr>
              <a:t>&gt;[' </a:t>
            </a:r>
            <a:r>
              <a:rPr lang="en-US" altLang="en-US" sz="2600" dirty="0" err="1">
                <a:latin typeface="Bwhebb" pitchFamily="2" charset="0"/>
              </a:rPr>
              <a:t>yti’ao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yMi</a:t>
            </a:r>
            <a:r>
              <a:rPr lang="en-US" altLang="en-US" sz="2600" dirty="0">
                <a:latin typeface="Bwhebb" pitchFamily="2" charset="0"/>
              </a:rPr>
              <a:t>_[; </a:t>
            </a:r>
            <a:r>
              <a:rPr lang="en-US" altLang="en-US" sz="2600" dirty="0" err="1">
                <a:latin typeface="Bwhebb" pitchFamily="2" charset="0"/>
              </a:rPr>
              <a:t>hf'ä</a:t>
            </a:r>
            <a:r>
              <a:rPr lang="en-US" altLang="en-US" sz="2600" dirty="0">
                <a:latin typeface="Bwhebb" pitchFamily="2" charset="0"/>
              </a:rPr>
              <a:t>[' </a:t>
            </a:r>
            <a:r>
              <a:rPr lang="en-US" altLang="en-US" sz="2600" dirty="0" err="1">
                <a:latin typeface="Bwhebb" pitchFamily="2" charset="0"/>
              </a:rPr>
              <a:t>tA</a:t>
            </a:r>
            <a:r>
              <a:rPr lang="en-US" altLang="en-US" sz="2600" dirty="0">
                <a:latin typeface="Bwhebb" pitchFamily="2" charset="0"/>
              </a:rPr>
              <a:t>[</a:t>
            </a:r>
            <a:r>
              <a:rPr lang="en-US" altLang="en-US" sz="2600" dirty="0" err="1">
                <a:latin typeface="Bwhebb" pitchFamily="2" charset="0"/>
              </a:rPr>
              <a:t>ßr</a:t>
            </a:r>
            <a:r>
              <a:rPr lang="en-US" altLang="en-US" sz="2600" dirty="0">
                <a:latin typeface="Bwhebb" pitchFamily="2" charset="0"/>
              </a:rPr>
              <a:t>" ~</a:t>
            </a:r>
            <a:r>
              <a:rPr lang="en-US" altLang="en-US" sz="2600" dirty="0" err="1">
                <a:latin typeface="Bwhebb" pitchFamily="2" charset="0"/>
              </a:rPr>
              <a:t>yIT:ïv</a:t>
            </a:r>
            <a:r>
              <a:rPr lang="en-US" altLang="en-US" sz="2600" dirty="0">
                <a:latin typeface="Bwhebb" pitchFamily="2" charset="0"/>
              </a:rPr>
              <a:t>.-</a:t>
            </a:r>
            <a:r>
              <a:rPr lang="en-US" altLang="en-US" sz="2600" dirty="0" err="1">
                <a:latin typeface="Bwhebb" pitchFamily="2" charset="0"/>
              </a:rPr>
              <a:t>yKi</a:t>
            </a:r>
            <a:r>
              <a:rPr lang="en-US" altLang="en-US" sz="2600" dirty="0">
                <a:latin typeface="Bwhebb" pitchFamily="2" charset="0"/>
              </a:rPr>
              <a:t>(</a:t>
            </a:r>
            <a:r>
              <a:rPr lang="en-US" altLang="en-US" sz="2600" baseline="30000" dirty="0">
                <a:latin typeface="Bwhebb" pitchFamily="2" charset="0"/>
              </a:rPr>
              <a:t>  </a:t>
            </a:r>
            <a:r>
              <a:rPr lang="en-US" altLang="en-US" sz="2600" dirty="0">
                <a:latin typeface="Bwhebb" pitchFamily="2" charset="0"/>
              </a:rPr>
              <a:t>  `~</a:t>
            </a:r>
            <a:r>
              <a:rPr lang="en-US" altLang="en-US" sz="2600" dirty="0" err="1">
                <a:latin typeface="Bwhebb" pitchFamily="2" charset="0"/>
              </a:rPr>
              <a:t>yIM</a:t>
            </a:r>
            <a:r>
              <a:rPr lang="en-US" altLang="en-US" sz="2600" dirty="0">
                <a:latin typeface="Bwhebb" pitchFamily="2" charset="0"/>
              </a:rPr>
              <a:t>")h; </a:t>
            </a:r>
            <a:r>
              <a:rPr lang="en-US" altLang="en-US" sz="2600" dirty="0" err="1">
                <a:latin typeface="Bwhebb" pitchFamily="2" charset="0"/>
              </a:rPr>
              <a:t>WlkiÞy</a:t>
            </a:r>
            <a:r>
              <a:rPr lang="en-US" altLang="en-US" sz="2600" dirty="0">
                <a:latin typeface="Bwhebb" pitchFamily="2" charset="0"/>
              </a:rPr>
              <a:t>"-al{ </a:t>
            </a:r>
            <a:r>
              <a:rPr lang="en-US" altLang="en-US" sz="2600" dirty="0" err="1">
                <a:latin typeface="Bwhebb" pitchFamily="2" charset="0"/>
              </a:rPr>
              <a:t>rv</a:t>
            </a:r>
            <a:r>
              <a:rPr lang="en-US" altLang="en-US" sz="2600" dirty="0">
                <a:latin typeface="Bwhebb" pitchFamily="2" charset="0"/>
              </a:rPr>
              <a:t>&lt;</a:t>
            </a:r>
            <a:r>
              <a:rPr lang="en-US" altLang="en-US" sz="2600" dirty="0" err="1">
                <a:latin typeface="Bwhebb" pitchFamily="2" charset="0"/>
              </a:rPr>
              <a:t>ïa</a:t>
            </a:r>
            <a:r>
              <a:rPr lang="en-US" altLang="en-US" sz="2600" dirty="0">
                <a:latin typeface="Bwhebb" pitchFamily="2" charset="0"/>
              </a:rPr>
              <a:t>] ~</a:t>
            </a:r>
            <a:r>
              <a:rPr lang="en-US" altLang="en-US" sz="2600" dirty="0" err="1">
                <a:latin typeface="Bwhebb" pitchFamily="2" charset="0"/>
              </a:rPr>
              <a:t>yrIêB'v.nI</a:t>
            </a:r>
            <a:r>
              <a:rPr lang="en-US" altLang="en-US" sz="2600" dirty="0">
                <a:latin typeface="Bwhebb" pitchFamily="2" charset="0"/>
              </a:rPr>
              <a:t> ‘</a:t>
            </a:r>
            <a:r>
              <a:rPr lang="en-US" altLang="en-US" sz="2600" dirty="0" err="1">
                <a:latin typeface="Bwhebb" pitchFamily="2" charset="0"/>
              </a:rPr>
              <a:t>troaBo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tArêaBo</a:t>
            </a:r>
            <a:r>
              <a:rPr lang="en-US" altLang="en-US" sz="2600" dirty="0">
                <a:latin typeface="Bwhebb" pitchFamily="2" charset="0"/>
              </a:rPr>
              <a:t> ‘~</a:t>
            </a:r>
            <a:r>
              <a:rPr lang="en-US" altLang="en-US" sz="2600" dirty="0" err="1">
                <a:latin typeface="Bwhebb" pitchFamily="2" charset="0"/>
              </a:rPr>
              <a:t>h,l</a:t>
            </a:r>
            <a:r>
              <a:rPr lang="en-US" altLang="en-US" sz="2600" dirty="0">
                <a:latin typeface="Bwhebb" pitchFamily="2" charset="0"/>
              </a:rPr>
              <a:t>' </a:t>
            </a:r>
            <a:r>
              <a:rPr lang="en-US" altLang="en-US" sz="2600" dirty="0" err="1">
                <a:latin typeface="Bwhebb" pitchFamily="2" charset="0"/>
              </a:rPr>
              <a:t>bcoÜx.l</a:t>
            </a:r>
            <a:r>
              <a:rPr lang="en-US" altLang="en-US" sz="2600" dirty="0">
                <a:latin typeface="Bwhebb" pitchFamily="2" charset="0"/>
              </a:rPr>
              <a:t>;</a:t>
            </a:r>
          </a:p>
          <a:p>
            <a:r>
              <a:rPr lang="en-US" altLang="en-US" sz="2000" b="1" dirty="0">
                <a:solidFill>
                  <a:srgbClr val="7030A0"/>
                </a:solidFill>
              </a:rPr>
              <a:t>Jeremiah 2:13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/>
              <a:t>My people have committed two sins: They have forsaken me, </a:t>
            </a:r>
            <a:r>
              <a:rPr lang="en-US" altLang="en-US" sz="2000" b="1" dirty="0">
                <a:solidFill>
                  <a:srgbClr val="FF0000"/>
                </a:solidFill>
              </a:rPr>
              <a:t>the spring of living water</a:t>
            </a:r>
            <a:r>
              <a:rPr lang="en-US" altLang="en-US" sz="2000" dirty="0"/>
              <a:t>, and have dug their own cisterns, broken cisterns that cannot hold water.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725641" y="5549682"/>
            <a:ext cx="4059243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김경래</a:t>
            </a:r>
            <a:r>
              <a:rPr lang="en-US" b="1" dirty="0">
                <a:solidFill>
                  <a:schemeClr val="bg1"/>
                </a:solidFill>
              </a:rPr>
              <a:t>, Ph.D. 1995</a:t>
            </a:r>
          </a:p>
          <a:p>
            <a:r>
              <a:rPr lang="en-US" b="1" dirty="0">
                <a:solidFill>
                  <a:schemeClr val="bg1"/>
                </a:solidFill>
              </a:rPr>
              <a:t>(Hebrew University of Jerusalem)</a:t>
            </a:r>
          </a:p>
        </p:txBody>
      </p:sp>
    </p:spTree>
    <p:extLst>
      <p:ext uri="{BB962C8B-B14F-4D97-AF65-F5344CB8AC3E}">
        <p14:creationId xmlns:p14="http://schemas.microsoft.com/office/powerpoint/2010/main" val="28008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88825" cy="68941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12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</a:t>
            </a:r>
            <a:r>
              <a:rPr lang="ko-KR" altLang="en-US" sz="3600" b="1" dirty="0">
                <a:solidFill>
                  <a:srgbClr val="FFFF00"/>
                </a:solidFill>
                <a:latin typeface="+mj-ea"/>
                <a:ea typeface="+mj-ea"/>
              </a:rPr>
              <a:t>시간과 영원</a:t>
            </a:r>
            <a:r>
              <a:rPr lang="zh-TW" altLang="en-US" sz="3600" b="1" dirty="0">
                <a:solidFill>
                  <a:srgbClr val="FFFF00"/>
                </a:solidFill>
                <a:latin typeface="+mj-ea"/>
                <a:ea typeface="+mj-ea"/>
              </a:rPr>
              <a:t>   </a:t>
            </a:r>
            <a:r>
              <a:rPr lang="en-US" sz="3600" b="1" dirty="0">
                <a:solidFill>
                  <a:srgbClr val="FFFF00"/>
                </a:solidFill>
              </a:rPr>
              <a:t>Time and Eternity</a:t>
            </a:r>
            <a:endParaRPr lang="en-US" sz="36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000" dirty="0">
              <a:solidFill>
                <a:srgbClr val="FFFF00"/>
              </a:solidFill>
            </a:endParaRPr>
          </a:p>
          <a:p>
            <a:endParaRPr lang="en-US" sz="1000" dirty="0">
              <a:solidFill>
                <a:srgbClr val="FFFF00"/>
              </a:solidFill>
            </a:endParaRPr>
          </a:p>
          <a:p>
            <a:pPr marL="514350" indent="-514350">
              <a:buAutoNum type="arabicParenR"/>
            </a:pPr>
            <a:r>
              <a:rPr lang="ko-KR" altLang="en-US" sz="2600" b="1" dirty="0">
                <a:solidFill>
                  <a:srgbClr val="FFFF00"/>
                </a:solidFill>
                <a:latin typeface="+mj-ea"/>
              </a:rPr>
              <a:t>영원</a:t>
            </a:r>
            <a:r>
              <a:rPr lang="ko-KR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zh-TW" sz="2600" dirty="0">
                <a:solidFill>
                  <a:schemeClr val="bg1"/>
                </a:solidFill>
              </a:rPr>
              <a:t>: </a:t>
            </a:r>
            <a:r>
              <a:rPr lang="en-US" altLang="zh-TW" sz="2400" dirty="0">
                <a:solidFill>
                  <a:schemeClr val="bg1"/>
                </a:solidFill>
              </a:rPr>
              <a:t>‘</a:t>
            </a:r>
            <a:r>
              <a:rPr lang="ko-KR" altLang="en-US" sz="2400" dirty="0">
                <a:solidFill>
                  <a:schemeClr val="bg1"/>
                </a:solidFill>
              </a:rPr>
              <a:t>매우 긴 시간</a:t>
            </a:r>
            <a:r>
              <a:rPr lang="en-US" altLang="ko-KR" sz="2400" dirty="0">
                <a:solidFill>
                  <a:schemeClr val="bg1"/>
                </a:solidFill>
              </a:rPr>
              <a:t>’</a:t>
            </a:r>
            <a:r>
              <a:rPr lang="ko-KR" altLang="en-US" sz="2400" dirty="0">
                <a:solidFill>
                  <a:schemeClr val="bg1"/>
                </a:solidFill>
              </a:rPr>
              <a:t>이 아니라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altLang="ko-KR" sz="2400" dirty="0">
                <a:solidFill>
                  <a:srgbClr val="FFFF00"/>
                </a:solidFill>
              </a:rPr>
              <a:t>‘</a:t>
            </a:r>
            <a:r>
              <a:rPr lang="ko-KR" altLang="en-US" sz="2400" dirty="0">
                <a:solidFill>
                  <a:srgbClr val="FFFF00"/>
                </a:solidFill>
              </a:rPr>
              <a:t>시간</a:t>
            </a:r>
            <a:r>
              <a:rPr lang="en-US" altLang="ko-KR" sz="2400" dirty="0">
                <a:solidFill>
                  <a:srgbClr val="FFFF00"/>
                </a:solidFill>
              </a:rPr>
              <a:t>’</a:t>
            </a:r>
            <a:r>
              <a:rPr lang="ko-KR" altLang="en-US" sz="2400" dirty="0">
                <a:solidFill>
                  <a:srgbClr val="FFFF00"/>
                </a:solidFill>
              </a:rPr>
              <a:t>의 반대 개념</a:t>
            </a:r>
            <a:endParaRPr lang="en-US" altLang="ko-KR" sz="2400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         Eternity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  <a:r>
              <a:rPr lang="en-US" sz="2400" dirty="0">
                <a:solidFill>
                  <a:schemeClr val="bg1"/>
                </a:solidFill>
              </a:rPr>
              <a:t>  not ‘very long time’, but </a:t>
            </a:r>
            <a:r>
              <a:rPr lang="en-US" sz="2400" b="1" dirty="0">
                <a:solidFill>
                  <a:srgbClr val="FFFF00"/>
                </a:solidFill>
              </a:rPr>
              <a:t>the opposite concept of ‘time’</a:t>
            </a:r>
          </a:p>
          <a:p>
            <a:r>
              <a:rPr lang="en-US" sz="2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2) </a:t>
            </a:r>
            <a:r>
              <a:rPr lang="ko-KR" altLang="en-US" sz="2800" b="1" dirty="0">
                <a:solidFill>
                  <a:srgbClr val="FFFF00"/>
                </a:solidFill>
                <a:latin typeface="+mj-ea"/>
              </a:rPr>
              <a:t>역사 </a:t>
            </a:r>
            <a:r>
              <a:rPr lang="en-US" altLang="zh-TW" sz="2400" dirty="0">
                <a:solidFill>
                  <a:schemeClr val="bg1"/>
                </a:solidFill>
              </a:rPr>
              <a:t>: </a:t>
            </a:r>
            <a:r>
              <a:rPr lang="en-US" altLang="ko-KR" sz="2400" dirty="0">
                <a:solidFill>
                  <a:srgbClr val="FFFF00"/>
                </a:solidFill>
              </a:rPr>
              <a:t>‘</a:t>
            </a:r>
            <a:r>
              <a:rPr lang="ko-KR" altLang="en-US" sz="2400" dirty="0">
                <a:solidFill>
                  <a:srgbClr val="FFFF00"/>
                </a:solidFill>
              </a:rPr>
              <a:t>시간</a:t>
            </a:r>
            <a:r>
              <a:rPr lang="en-US" altLang="ko-KR" sz="2400" dirty="0">
                <a:solidFill>
                  <a:srgbClr val="FFFF00"/>
                </a:solidFill>
              </a:rPr>
              <a:t>’</a:t>
            </a:r>
            <a:r>
              <a:rPr lang="ko-KR" altLang="en-US" sz="2400" dirty="0">
                <a:solidFill>
                  <a:schemeClr val="bg1"/>
                </a:solidFill>
              </a:rPr>
              <a:t>의</a:t>
            </a:r>
            <a:r>
              <a:rPr lang="ko-KR" altLang="en-US" sz="2400" dirty="0">
                <a:solidFill>
                  <a:srgbClr val="FFFF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축 안에서 이미 발생 또는 계속 발생 중인 사건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         History</a:t>
            </a:r>
            <a:r>
              <a:rPr lang="en-US" sz="2400" dirty="0">
                <a:solidFill>
                  <a:schemeClr val="bg1"/>
                </a:solidFill>
              </a:rPr>
              <a:t>: stories or events which happened and have been happening in </a:t>
            </a:r>
            <a:r>
              <a:rPr lang="en-US" sz="2400" b="1" dirty="0">
                <a:solidFill>
                  <a:srgbClr val="FFFF00"/>
                </a:solidFill>
              </a:rPr>
              <a:t>the frame of ‘time’ </a:t>
            </a:r>
          </a:p>
          <a:p>
            <a:r>
              <a:rPr lang="en-US" altLang="zh-TW" sz="2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3)</a:t>
            </a:r>
            <a:r>
              <a:rPr lang="ko-KR" altLang="en-US" sz="2600" b="1" dirty="0">
                <a:solidFill>
                  <a:srgbClr val="FFFF00"/>
                </a:solidFill>
                <a:latin typeface="+mj-ea"/>
              </a:rPr>
              <a:t> 영원</a:t>
            </a:r>
            <a:r>
              <a:rPr lang="ko-KR" altLang="en-US" sz="2400" dirty="0">
                <a:solidFill>
                  <a:schemeClr val="bg1"/>
                </a:solidFill>
              </a:rPr>
              <a:t>은 언제든지 </a:t>
            </a:r>
            <a:r>
              <a:rPr lang="en-US" altLang="ko-KR" sz="2400" dirty="0">
                <a:solidFill>
                  <a:schemeClr val="bg1"/>
                </a:solidFill>
              </a:rPr>
              <a:t>‘</a:t>
            </a:r>
            <a:r>
              <a:rPr lang="ko-KR" altLang="en-US" sz="2400" dirty="0">
                <a:solidFill>
                  <a:srgbClr val="FFFF00"/>
                </a:solidFill>
              </a:rPr>
              <a:t>시간</a:t>
            </a:r>
            <a:r>
              <a:rPr lang="en-US" altLang="ko-KR" sz="2400" dirty="0">
                <a:solidFill>
                  <a:schemeClr val="bg1"/>
                </a:solidFill>
              </a:rPr>
              <a:t>’ </a:t>
            </a:r>
            <a:r>
              <a:rPr lang="ko-KR" altLang="en-US" sz="2400" dirty="0">
                <a:solidFill>
                  <a:schemeClr val="bg1"/>
                </a:solidFill>
              </a:rPr>
              <a:t>안으로 들어올 수 있음</a:t>
            </a:r>
            <a:endParaRPr lang="en-US" sz="26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         ‘Eternity’ can enter ‘time’</a:t>
            </a:r>
            <a:r>
              <a:rPr lang="en-US" sz="2400" dirty="0">
                <a:solidFill>
                  <a:schemeClr val="bg1"/>
                </a:solidFill>
              </a:rPr>
              <a:t> any time as needed. </a:t>
            </a:r>
          </a:p>
          <a:p>
            <a:r>
              <a:rPr lang="en-US" altLang="zh-TW" sz="2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4) </a:t>
            </a:r>
            <a:r>
              <a:rPr lang="ko-KR" altLang="en-US" sz="2600" b="1" dirty="0">
                <a:solidFill>
                  <a:srgbClr val="FFFF00"/>
                </a:solidFill>
                <a:latin typeface="+mj-ea"/>
              </a:rPr>
              <a:t>시간</a:t>
            </a:r>
            <a:r>
              <a:rPr lang="ko-KR" altLang="en-US" sz="2400" dirty="0">
                <a:solidFill>
                  <a:schemeClr val="bg1"/>
                </a:solidFill>
              </a:rPr>
              <a:t>은 </a:t>
            </a:r>
            <a:r>
              <a:rPr lang="en-US" altLang="ko-KR" sz="2400" dirty="0">
                <a:solidFill>
                  <a:schemeClr val="bg1"/>
                </a:solidFill>
              </a:rPr>
              <a:t>‘</a:t>
            </a:r>
            <a:r>
              <a:rPr lang="ko-KR" altLang="en-US" sz="2400" dirty="0">
                <a:solidFill>
                  <a:srgbClr val="FFFF00"/>
                </a:solidFill>
              </a:rPr>
              <a:t>영원</a:t>
            </a:r>
            <a:r>
              <a:rPr lang="en-US" altLang="ko-KR" sz="2400" dirty="0">
                <a:solidFill>
                  <a:schemeClr val="bg1"/>
                </a:solidFill>
              </a:rPr>
              <a:t>’</a:t>
            </a:r>
            <a:r>
              <a:rPr lang="ko-KR" altLang="en-US" sz="2400" dirty="0">
                <a:solidFill>
                  <a:schemeClr val="bg1"/>
                </a:solidFill>
              </a:rPr>
              <a:t>의 도움을 받아 </a:t>
            </a:r>
            <a:r>
              <a:rPr lang="en-US" altLang="ko-KR" sz="2400" dirty="0">
                <a:solidFill>
                  <a:schemeClr val="bg1"/>
                </a:solidFill>
              </a:rPr>
              <a:t>‘</a:t>
            </a:r>
            <a:r>
              <a:rPr lang="ko-KR" altLang="en-US" sz="2400" dirty="0">
                <a:solidFill>
                  <a:srgbClr val="FFFF00"/>
                </a:solidFill>
              </a:rPr>
              <a:t>영원</a:t>
            </a:r>
            <a:r>
              <a:rPr lang="en-US" altLang="ko-KR" sz="2400" dirty="0">
                <a:solidFill>
                  <a:schemeClr val="bg1"/>
                </a:solidFill>
              </a:rPr>
              <a:t>’ </a:t>
            </a:r>
            <a:r>
              <a:rPr lang="ko-KR" altLang="en-US" sz="2400" dirty="0">
                <a:solidFill>
                  <a:schemeClr val="bg1"/>
                </a:solidFill>
              </a:rPr>
              <a:t>안으로 들어갈 수 있음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         ‘Time’ can enter ‘Eternity’ </a:t>
            </a:r>
            <a:r>
              <a:rPr lang="en-US" sz="2400" dirty="0">
                <a:solidFill>
                  <a:schemeClr val="bg1"/>
                </a:solidFill>
              </a:rPr>
              <a:t>by the help of the same ‘Eternity.’ </a:t>
            </a:r>
          </a:p>
          <a:p>
            <a:r>
              <a:rPr lang="en-US" altLang="zh-TW" sz="2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5) </a:t>
            </a:r>
            <a:r>
              <a:rPr lang="ko-KR" altLang="en-US" sz="2600" b="1" dirty="0">
                <a:solidFill>
                  <a:srgbClr val="FFFF00"/>
                </a:solidFill>
                <a:latin typeface="+mj-ea"/>
              </a:rPr>
              <a:t>성경</a:t>
            </a:r>
            <a:r>
              <a:rPr lang="ko-KR" altLang="en-US" sz="2400" dirty="0">
                <a:solidFill>
                  <a:schemeClr val="bg1"/>
                </a:solidFill>
              </a:rPr>
              <a:t>은 </a:t>
            </a:r>
            <a:r>
              <a:rPr lang="en-US" altLang="ko-KR" sz="2400" dirty="0">
                <a:solidFill>
                  <a:srgbClr val="FFFF00"/>
                </a:solidFill>
              </a:rPr>
              <a:t>‘</a:t>
            </a:r>
            <a:r>
              <a:rPr lang="ko-KR" altLang="en-US" sz="2400" dirty="0">
                <a:solidFill>
                  <a:srgbClr val="FFFF00"/>
                </a:solidFill>
              </a:rPr>
              <a:t>시간</a:t>
            </a:r>
            <a:r>
              <a:rPr lang="en-US" altLang="ko-KR" sz="2400" dirty="0">
                <a:solidFill>
                  <a:srgbClr val="FFFF00"/>
                </a:solidFill>
              </a:rPr>
              <a:t>’</a:t>
            </a:r>
            <a:r>
              <a:rPr lang="ko-KR" altLang="en-US" sz="2400" dirty="0">
                <a:solidFill>
                  <a:schemeClr val="bg1"/>
                </a:solidFill>
              </a:rPr>
              <a:t>뿐 아니라 </a:t>
            </a:r>
            <a:r>
              <a:rPr lang="en-US" altLang="ko-KR" sz="2400" dirty="0">
                <a:solidFill>
                  <a:schemeClr val="bg1"/>
                </a:solidFill>
              </a:rPr>
              <a:t>‘</a:t>
            </a:r>
            <a:r>
              <a:rPr lang="ko-KR" altLang="en-US" sz="2400" dirty="0">
                <a:solidFill>
                  <a:srgbClr val="FFFF00"/>
                </a:solidFill>
              </a:rPr>
              <a:t>영원</a:t>
            </a:r>
            <a:r>
              <a:rPr lang="en-US" altLang="ko-KR" sz="2400" dirty="0">
                <a:solidFill>
                  <a:schemeClr val="bg1"/>
                </a:solidFill>
              </a:rPr>
              <a:t>’</a:t>
            </a:r>
            <a:r>
              <a:rPr lang="ko-KR" altLang="en-US" sz="2400" dirty="0">
                <a:solidFill>
                  <a:schemeClr val="bg1"/>
                </a:solidFill>
              </a:rPr>
              <a:t>의 </a:t>
            </a:r>
            <a:r>
              <a:rPr lang="ko-KR" altLang="en-US" sz="2600" dirty="0">
                <a:solidFill>
                  <a:srgbClr val="FFFF00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축 안에서 이미 발생 또는 앞으로 발생할 </a:t>
            </a:r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en-US" altLang="ko-KR" sz="2600" dirty="0">
                <a:solidFill>
                  <a:schemeClr val="bg1"/>
                </a:solidFill>
              </a:rPr>
              <a:t>       </a:t>
            </a:r>
            <a:r>
              <a:rPr lang="ko-KR" altLang="en-US" sz="2600" dirty="0">
                <a:solidFill>
                  <a:schemeClr val="bg1"/>
                </a:solidFill>
              </a:rPr>
              <a:t>일련의 사건들을 기록한 독특한 책</a:t>
            </a:r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         The Bible </a:t>
            </a:r>
            <a:r>
              <a:rPr lang="en-US" sz="2400" dirty="0">
                <a:solidFill>
                  <a:schemeClr val="bg1"/>
                </a:solidFill>
              </a:rPr>
              <a:t>is a unique Book, which gives an account of a sequence of events which have already happened and will happen in the frame of not only ‘time’ but also ‘Eternity.’ </a:t>
            </a:r>
            <a:r>
              <a:rPr lang="en-US" sz="2400" b="1" dirty="0">
                <a:solidFill>
                  <a:srgbClr val="FFFF00"/>
                </a:solidFill>
              </a:rPr>
              <a:t>The focus of the Bible is not on ‘time’ but on ‘Eternity,’ though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en-US" sz="1200" dirty="0">
              <a:solidFill>
                <a:srgbClr val="FFFF00"/>
              </a:solidFill>
            </a:endParaRPr>
          </a:p>
          <a:p>
            <a:endParaRPr lang="en-US" sz="1200" dirty="0">
              <a:solidFill>
                <a:srgbClr val="FFFF00"/>
              </a:solidFill>
            </a:endParaRPr>
          </a:p>
          <a:p>
            <a:endParaRPr lang="en-US" sz="1200" dirty="0">
              <a:solidFill>
                <a:srgbClr val="FFFF00"/>
              </a:solidFill>
            </a:endParaRPr>
          </a:p>
          <a:p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88825" cy="690958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1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</a:t>
            </a:r>
            <a:r>
              <a:rPr lang="ko-KR" altLang="en-US" sz="3200" b="1" dirty="0">
                <a:solidFill>
                  <a:srgbClr val="FFFF00"/>
                </a:solidFill>
                <a:latin typeface="+mj-ea"/>
                <a:ea typeface="+mj-ea"/>
              </a:rPr>
              <a:t>정해진 때</a:t>
            </a:r>
            <a:r>
              <a:rPr lang="ko-KR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(</a:t>
            </a:r>
            <a:r>
              <a:rPr lang="el-GR" sz="3600" b="1" dirty="0">
                <a:solidFill>
                  <a:schemeClr val="bg1"/>
                </a:solidFill>
              </a:rPr>
              <a:t>καιρός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he-IL" sz="3600" dirty="0">
                <a:solidFill>
                  <a:schemeClr val="bg1"/>
                </a:solidFill>
              </a:rPr>
              <a:t>עֵת</a:t>
            </a:r>
            <a:r>
              <a:rPr lang="en-US" sz="3600" b="1" dirty="0">
                <a:solidFill>
                  <a:srgbClr val="FFFF00"/>
                </a:solidFill>
              </a:rPr>
              <a:t>) </a:t>
            </a:r>
            <a:r>
              <a:rPr lang="en-US" sz="3200" b="1" dirty="0">
                <a:solidFill>
                  <a:srgbClr val="FFFF00"/>
                </a:solidFill>
              </a:rPr>
              <a:t>&amp; </a:t>
            </a:r>
            <a:r>
              <a:rPr lang="ko-KR" altLang="en-US" sz="3200" b="1" dirty="0">
                <a:solidFill>
                  <a:srgbClr val="FFFF00"/>
                </a:solidFill>
              </a:rPr>
              <a:t>기한 </a:t>
            </a:r>
            <a:r>
              <a:rPr lang="en-US" sz="3600" b="1" dirty="0">
                <a:solidFill>
                  <a:srgbClr val="FFFF00"/>
                </a:solidFill>
              </a:rPr>
              <a:t>(</a:t>
            </a:r>
            <a:r>
              <a:rPr lang="el-GR" sz="3600" b="1" dirty="0">
                <a:solidFill>
                  <a:schemeClr val="bg1"/>
                </a:solidFill>
              </a:rPr>
              <a:t>χρόνος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he-IL" sz="3600" dirty="0">
                <a:solidFill>
                  <a:schemeClr val="bg1"/>
                </a:solidFill>
              </a:rPr>
              <a:t>זְמָן</a:t>
            </a:r>
            <a:r>
              <a:rPr lang="he-IL" sz="3600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)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ko-KR" altLang="en-US" sz="2800" dirty="0">
                <a:solidFill>
                  <a:srgbClr val="FF0000"/>
                </a:solidFill>
              </a:rPr>
              <a:t>전도서 </a:t>
            </a:r>
            <a:r>
              <a:rPr lang="en-US" sz="2800" dirty="0">
                <a:solidFill>
                  <a:srgbClr val="FF0000"/>
                </a:solidFill>
              </a:rPr>
              <a:t>3:1 </a:t>
            </a:r>
            <a:r>
              <a:rPr lang="ko-KR" altLang="en-US" sz="2800" dirty="0">
                <a:solidFill>
                  <a:schemeClr val="bg1"/>
                </a:solidFill>
              </a:rPr>
              <a:t>범사가 </a:t>
            </a:r>
            <a:r>
              <a:rPr lang="ko-KR" altLang="en-US" sz="2800" b="1" dirty="0">
                <a:solidFill>
                  <a:srgbClr val="FFFF00"/>
                </a:solidFill>
              </a:rPr>
              <a:t>기한</a:t>
            </a:r>
            <a:r>
              <a:rPr lang="ko-KR" altLang="en-US" sz="2800" dirty="0">
                <a:solidFill>
                  <a:schemeClr val="bg1"/>
                </a:solidFill>
              </a:rPr>
              <a:t>이 있고 천하 만사가 다 </a:t>
            </a:r>
            <a:r>
              <a:rPr lang="ko-KR" altLang="en-US" sz="2800" b="1" dirty="0">
                <a:solidFill>
                  <a:srgbClr val="FFFF00"/>
                </a:solidFill>
              </a:rPr>
              <a:t>때</a:t>
            </a:r>
            <a:r>
              <a:rPr lang="ko-KR" altLang="en-US" sz="2800" dirty="0">
                <a:solidFill>
                  <a:schemeClr val="bg1"/>
                </a:solidFill>
              </a:rPr>
              <a:t>가 있나니</a:t>
            </a:r>
            <a:r>
              <a:rPr lang="en-US" altLang="ko-KR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                                 </a:t>
            </a:r>
            <a:r>
              <a:rPr lang="he-IL" sz="2800" dirty="0">
                <a:solidFill>
                  <a:schemeClr val="bg1"/>
                </a:solidFill>
              </a:rPr>
              <a:t>‎ לַכֹּ֖ל </a:t>
            </a:r>
            <a:r>
              <a:rPr lang="he-IL" sz="2800" dirty="0">
                <a:solidFill>
                  <a:srgbClr val="FFFF00"/>
                </a:solidFill>
              </a:rPr>
              <a:t>זְמָ֑ן</a:t>
            </a:r>
            <a:r>
              <a:rPr lang="he-IL" sz="2800" dirty="0">
                <a:solidFill>
                  <a:schemeClr val="bg1"/>
                </a:solidFill>
              </a:rPr>
              <a:t> וְ</a:t>
            </a:r>
            <a:r>
              <a:rPr lang="he-IL" sz="2800" dirty="0">
                <a:solidFill>
                  <a:srgbClr val="FFFF00"/>
                </a:solidFill>
              </a:rPr>
              <a:t>עֵ֥ת</a:t>
            </a:r>
            <a:r>
              <a:rPr lang="he-IL" sz="2800" dirty="0">
                <a:solidFill>
                  <a:schemeClr val="bg1"/>
                </a:solidFill>
              </a:rPr>
              <a:t> לְכָל־חֵ֖פֶץ תַּ֥חַת הַשָּׁמָֽיִם׃   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600" baseline="30000" dirty="0">
                <a:solidFill>
                  <a:srgbClr val="FF0000"/>
                </a:solidFill>
              </a:rPr>
              <a:t>LXX</a:t>
            </a:r>
            <a:r>
              <a:rPr lang="en-US" sz="2600" baseline="30000" dirty="0">
                <a:solidFill>
                  <a:schemeClr val="bg1"/>
                </a:solidFill>
              </a:rPr>
              <a:t> </a:t>
            </a:r>
            <a:r>
              <a:rPr lang="el-GR" sz="2600" dirty="0">
                <a:solidFill>
                  <a:schemeClr val="bg1"/>
                </a:solidFill>
              </a:rPr>
              <a:t>τοῖς πᾶσιν </a:t>
            </a:r>
            <a:r>
              <a:rPr lang="el-GR" sz="2800" b="1" dirty="0">
                <a:solidFill>
                  <a:srgbClr val="FFFF00"/>
                </a:solidFill>
              </a:rPr>
              <a:t>χρόνος</a:t>
            </a:r>
            <a:r>
              <a:rPr lang="el-GR" sz="2600" b="1" dirty="0">
                <a:solidFill>
                  <a:srgbClr val="FFFF00"/>
                </a:solidFill>
              </a:rPr>
              <a:t> </a:t>
            </a:r>
            <a:r>
              <a:rPr lang="el-GR" sz="2600" dirty="0">
                <a:solidFill>
                  <a:schemeClr val="bg1"/>
                </a:solidFill>
              </a:rPr>
              <a:t>καὶ </a:t>
            </a:r>
            <a:r>
              <a:rPr lang="el-GR" sz="2800" b="1" dirty="0">
                <a:solidFill>
                  <a:srgbClr val="FFFF00"/>
                </a:solidFill>
              </a:rPr>
              <a:t>καιρὸς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l-GR" sz="2600" dirty="0">
                <a:solidFill>
                  <a:schemeClr val="bg1"/>
                </a:solidFill>
              </a:rPr>
              <a:t>τῷ παντὶ πράγματι ὑπὸ τὸν οὐρανόν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400" baseline="30000" dirty="0">
                <a:solidFill>
                  <a:srgbClr val="FF0000"/>
                </a:solidFill>
              </a:rPr>
              <a:t>ESV</a:t>
            </a:r>
            <a:r>
              <a:rPr lang="en-US" sz="2400" baseline="300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For everything there is 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season</a:t>
            </a:r>
            <a:r>
              <a:rPr lang="en-US" sz="2400" dirty="0">
                <a:solidFill>
                  <a:schemeClr val="bg1"/>
                </a:solidFill>
              </a:rPr>
              <a:t>, and a </a:t>
            </a:r>
            <a:r>
              <a:rPr lang="en-US" sz="2400" b="1" dirty="0">
                <a:solidFill>
                  <a:srgbClr val="FFFF00"/>
                </a:solidFill>
              </a:rPr>
              <a:t>time</a:t>
            </a:r>
            <a:r>
              <a:rPr lang="en-US" sz="2400" dirty="0">
                <a:solidFill>
                  <a:schemeClr val="bg1"/>
                </a:solidFill>
              </a:rPr>
              <a:t> for every matter under heaven:</a:t>
            </a:r>
            <a:endParaRPr lang="en-US" sz="900" dirty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  *In Greek, there are </a:t>
            </a:r>
            <a:r>
              <a:rPr lang="en-US" sz="2400" b="1" dirty="0">
                <a:solidFill>
                  <a:srgbClr val="FFFF00"/>
                </a:solidFill>
              </a:rPr>
              <a:t>two words related to ‘time’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1) </a:t>
            </a:r>
            <a:r>
              <a:rPr lang="el-GR" sz="2400" b="1" dirty="0">
                <a:solidFill>
                  <a:srgbClr val="FFFF00"/>
                </a:solidFill>
              </a:rPr>
              <a:t>καιρός</a:t>
            </a:r>
            <a:r>
              <a:rPr lang="en-US" sz="2400" dirty="0">
                <a:solidFill>
                  <a:srgbClr val="FFFF00"/>
                </a:solidFill>
              </a:rPr>
              <a:t> : </a:t>
            </a:r>
            <a:r>
              <a:rPr lang="en-US" sz="2400" dirty="0">
                <a:solidFill>
                  <a:schemeClr val="bg1"/>
                </a:solidFill>
              </a:rPr>
              <a:t>a point of time, a specific and decisive point (</a:t>
            </a:r>
            <a:r>
              <a:rPr lang="en-US" sz="2400" i="1" dirty="0">
                <a:solidFill>
                  <a:schemeClr val="bg1"/>
                </a:solidFill>
              </a:rPr>
              <a:t>time, moment, opportunity </a:t>
            </a:r>
            <a:r>
              <a:rPr lang="ko-KR" altLang="en-US" sz="2400" b="1" dirty="0">
                <a:solidFill>
                  <a:srgbClr val="FFFF00"/>
                </a:solidFill>
                <a:latin typeface="+mj-ea"/>
              </a:rPr>
              <a:t>정해진 때</a:t>
            </a:r>
            <a:r>
              <a:rPr lang="en-US" sz="2400" dirty="0">
                <a:solidFill>
                  <a:schemeClr val="bg1"/>
                </a:solidFill>
              </a:rPr>
              <a:t>)  / the Hebrew</a:t>
            </a:r>
            <a:r>
              <a:rPr lang="he-IL" sz="2400" dirty="0">
                <a:solidFill>
                  <a:srgbClr val="FFFF00"/>
                </a:solidFill>
              </a:rPr>
              <a:t>עֵת</a:t>
            </a:r>
            <a:r>
              <a:rPr lang="he-IL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 (38 times in Ecclesiastes / </a:t>
            </a:r>
            <a:r>
              <a:rPr lang="en-US" sz="2400" b="1" dirty="0">
                <a:solidFill>
                  <a:srgbClr val="FFFF00"/>
                </a:solidFill>
              </a:rPr>
              <a:t>31 times</a:t>
            </a:r>
            <a:r>
              <a:rPr lang="en-US" sz="2400" dirty="0">
                <a:solidFill>
                  <a:srgbClr val="FFFF00"/>
                </a:solidFill>
              </a:rPr>
              <a:t> in chapter 3 </a:t>
            </a:r>
            <a:r>
              <a:rPr lang="en-US" sz="2400" dirty="0">
                <a:solidFill>
                  <a:schemeClr val="bg1"/>
                </a:solidFill>
              </a:rPr>
              <a:t>only) 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       2) </a:t>
            </a:r>
            <a:r>
              <a:rPr lang="el-GR" sz="2400" b="1" dirty="0">
                <a:solidFill>
                  <a:srgbClr val="FFFF00"/>
                </a:solidFill>
              </a:rPr>
              <a:t>χρόνος</a:t>
            </a:r>
            <a:r>
              <a:rPr lang="en-US" sz="2400" dirty="0">
                <a:solidFill>
                  <a:srgbClr val="FFFF00"/>
                </a:solidFill>
              </a:rPr>
              <a:t> : </a:t>
            </a:r>
            <a:r>
              <a:rPr lang="en-US" sz="2400" dirty="0">
                <a:solidFill>
                  <a:schemeClr val="bg1"/>
                </a:solidFill>
              </a:rPr>
              <a:t>a unit of time (</a:t>
            </a:r>
            <a:r>
              <a:rPr lang="en-US" sz="2400" i="1" dirty="0">
                <a:solidFill>
                  <a:schemeClr val="bg1"/>
                </a:solidFill>
              </a:rPr>
              <a:t>period of time, span </a:t>
            </a:r>
            <a:r>
              <a:rPr lang="ko-KR" altLang="en-US" sz="2400" b="1" dirty="0">
                <a:solidFill>
                  <a:srgbClr val="FFFF00"/>
                </a:solidFill>
              </a:rPr>
              <a:t>기한</a:t>
            </a:r>
            <a:r>
              <a:rPr lang="en-US" sz="2400" dirty="0">
                <a:solidFill>
                  <a:srgbClr val="FFFF00"/>
                </a:solidFill>
              </a:rPr>
              <a:t>)</a:t>
            </a:r>
            <a:r>
              <a:rPr lang="en-US" sz="2400" dirty="0">
                <a:solidFill>
                  <a:schemeClr val="bg1"/>
                </a:solidFill>
              </a:rPr>
              <a:t>  / the Hebrew </a:t>
            </a:r>
            <a:r>
              <a:rPr lang="he-IL" sz="2400" dirty="0">
                <a:solidFill>
                  <a:srgbClr val="FFFF00"/>
                </a:solidFill>
              </a:rPr>
              <a:t>זְמָן</a:t>
            </a:r>
            <a:r>
              <a:rPr lang="en-US" sz="2400" dirty="0">
                <a:solidFill>
                  <a:schemeClr val="bg1"/>
                </a:solidFill>
              </a:rPr>
              <a:t> (7 times in Ecclesiastes)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Cf. </a:t>
            </a:r>
            <a:r>
              <a:rPr lang="en-US" sz="2400" b="1" dirty="0">
                <a:solidFill>
                  <a:srgbClr val="FF0000"/>
                </a:solidFill>
              </a:rPr>
              <a:t>Acts 1:7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εἶπεν δὲ πρὸς αὐτούς· οὐχ ὑμῶν ἐστιν γνῶναι </a:t>
            </a:r>
            <a:r>
              <a:rPr lang="el-GR" sz="2400" dirty="0">
                <a:solidFill>
                  <a:srgbClr val="FFFF00"/>
                </a:solidFill>
              </a:rPr>
              <a:t>χρόνους</a:t>
            </a:r>
            <a:r>
              <a:rPr lang="el-GR" sz="2400" dirty="0">
                <a:solidFill>
                  <a:schemeClr val="bg1"/>
                </a:solidFill>
              </a:rPr>
              <a:t> ἢ </a:t>
            </a:r>
            <a:r>
              <a:rPr lang="el-GR" sz="2400" dirty="0">
                <a:solidFill>
                  <a:srgbClr val="FFFF00"/>
                </a:solidFill>
              </a:rPr>
              <a:t>καιροὺς</a:t>
            </a:r>
            <a:r>
              <a:rPr lang="el-GR" sz="2400" dirty="0">
                <a:solidFill>
                  <a:schemeClr val="bg1"/>
                </a:solidFill>
              </a:rPr>
              <a:t> οὓς ὁ πατὴρ ἔθετο ἐν τῇ ἰδίᾳ ἐξουσίᾳ, </a:t>
            </a:r>
            <a:r>
              <a:rPr lang="en-US" sz="2400" dirty="0">
                <a:solidFill>
                  <a:schemeClr val="bg1"/>
                </a:solidFill>
              </a:rPr>
              <a:t>/ </a:t>
            </a:r>
            <a:r>
              <a:rPr lang="en-US" sz="2400" baseline="30000" dirty="0">
                <a:solidFill>
                  <a:schemeClr val="bg1"/>
                </a:solidFill>
              </a:rPr>
              <a:t>ESV </a:t>
            </a:r>
            <a:r>
              <a:rPr lang="en-US" sz="2400" dirty="0">
                <a:solidFill>
                  <a:schemeClr val="bg1"/>
                </a:solidFill>
              </a:rPr>
              <a:t>He said to them, "It is not for you to know </a:t>
            </a:r>
            <a:r>
              <a:rPr lang="en-US" sz="2400" b="1" dirty="0">
                <a:solidFill>
                  <a:srgbClr val="FFFF00"/>
                </a:solidFill>
              </a:rPr>
              <a:t>times</a:t>
            </a:r>
            <a:r>
              <a:rPr lang="en-US" sz="2400" b="1" dirty="0">
                <a:solidFill>
                  <a:schemeClr val="bg1"/>
                </a:solidFill>
              </a:rPr>
              <a:t> or </a:t>
            </a:r>
            <a:r>
              <a:rPr lang="en-US" sz="2400" b="1" dirty="0">
                <a:solidFill>
                  <a:srgbClr val="FFFF00"/>
                </a:solidFill>
              </a:rPr>
              <a:t>seasons</a:t>
            </a:r>
            <a:r>
              <a:rPr lang="en-US" sz="2400" dirty="0">
                <a:solidFill>
                  <a:schemeClr val="bg1"/>
                </a:solidFill>
              </a:rPr>
              <a:t> that the Father has fixed by his own authority. / </a:t>
            </a:r>
            <a:r>
              <a:rPr lang="ko-KR" altLang="en-US" sz="2400" dirty="0">
                <a:solidFill>
                  <a:srgbClr val="FF0000"/>
                </a:solidFill>
              </a:rPr>
              <a:t>행</a:t>
            </a:r>
            <a:r>
              <a:rPr lang="en-US" sz="2400" dirty="0">
                <a:solidFill>
                  <a:srgbClr val="FF0000"/>
                </a:solidFill>
              </a:rPr>
              <a:t>1:7 </a:t>
            </a:r>
            <a:r>
              <a:rPr lang="ko-KR" altLang="en-US" sz="2400" dirty="0">
                <a:solidFill>
                  <a:schemeClr val="bg1"/>
                </a:solidFill>
              </a:rPr>
              <a:t>이르시되 </a:t>
            </a:r>
            <a:r>
              <a:rPr lang="ko-KR" altLang="en-US" sz="2400" b="1" dirty="0">
                <a:solidFill>
                  <a:srgbClr val="FFFF00"/>
                </a:solidFill>
              </a:rPr>
              <a:t>때</a:t>
            </a:r>
            <a:r>
              <a:rPr lang="ko-KR" altLang="en-US" sz="2400" dirty="0">
                <a:solidFill>
                  <a:schemeClr val="bg1"/>
                </a:solidFill>
              </a:rPr>
              <a:t>와</a:t>
            </a:r>
            <a:r>
              <a:rPr lang="ko-KR" altLang="en-US" sz="2400" b="1" dirty="0">
                <a:solidFill>
                  <a:srgbClr val="FFFF00"/>
                </a:solidFill>
              </a:rPr>
              <a:t> 시기</a:t>
            </a:r>
            <a:r>
              <a:rPr lang="ko-KR" altLang="en-US" sz="2400" dirty="0">
                <a:solidFill>
                  <a:schemeClr val="bg1"/>
                </a:solidFill>
              </a:rPr>
              <a:t>는 아버지께서 자기의 권한에 두셨으니 너희가 알 바 아니요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88825" cy="686341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12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</a:t>
            </a:r>
            <a:r>
              <a:rPr lang="ko-KR" altLang="en-US" sz="3300" b="1" dirty="0">
                <a:solidFill>
                  <a:srgbClr val="FFFF00"/>
                </a:solidFill>
                <a:latin typeface="+mj-ea"/>
                <a:ea typeface="+mj-ea"/>
              </a:rPr>
              <a:t>모든 일의 때는 하나님이 결정</a:t>
            </a:r>
            <a:endParaRPr lang="en-US" sz="3300" dirty="0">
              <a:solidFill>
                <a:srgbClr val="FFFF00"/>
              </a:solidFill>
              <a:latin typeface="+mj-ea"/>
              <a:ea typeface="+mj-ea"/>
            </a:endParaRPr>
          </a:p>
          <a:p>
            <a:endParaRPr lang="en-US" sz="1000" dirty="0">
              <a:solidFill>
                <a:srgbClr val="FFFF00"/>
              </a:solidFill>
            </a:endParaRPr>
          </a:p>
          <a:p>
            <a:r>
              <a:rPr lang="ko-KR" altLang="en-US" sz="2600" b="1" dirty="0">
                <a:solidFill>
                  <a:srgbClr val="FF0000"/>
                </a:solidFill>
              </a:rPr>
              <a:t>            </a:t>
            </a:r>
            <a:r>
              <a:rPr lang="ko-KR" altLang="en-US" sz="2800" b="1" dirty="0">
                <a:solidFill>
                  <a:srgbClr val="FF0000"/>
                </a:solidFill>
              </a:rPr>
              <a:t>전도서</a:t>
            </a:r>
            <a:r>
              <a:rPr lang="en-US" sz="2800" b="1" dirty="0">
                <a:solidFill>
                  <a:srgbClr val="FF0000"/>
                </a:solidFill>
              </a:rPr>
              <a:t> 3:2-8 </a:t>
            </a:r>
            <a:r>
              <a:rPr lang="x-none" sz="2800">
                <a:solidFill>
                  <a:schemeClr val="bg1"/>
                </a:solidFill>
              </a:rPr>
              <a:t>  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he-IL" sz="2800" dirty="0">
                <a:solidFill>
                  <a:srgbClr val="FFFF00"/>
                </a:solidFill>
              </a:rPr>
              <a:t>עֵת</a:t>
            </a:r>
            <a:r>
              <a:rPr lang="en-US" sz="2800" dirty="0">
                <a:solidFill>
                  <a:schemeClr val="bg1"/>
                </a:solidFill>
              </a:rPr>
              <a:t> / </a:t>
            </a:r>
            <a:r>
              <a:rPr lang="en-US" sz="2800" dirty="0">
                <a:solidFill>
                  <a:srgbClr val="FFFF00"/>
                </a:solidFill>
              </a:rPr>
              <a:t>LXX: </a:t>
            </a:r>
            <a:r>
              <a:rPr lang="el-GR" sz="2800" b="1" dirty="0">
                <a:solidFill>
                  <a:srgbClr val="FFFF00"/>
                </a:solidFill>
              </a:rPr>
              <a:t>καιρός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2500" dirty="0">
                <a:solidFill>
                  <a:srgbClr val="FF0000"/>
                </a:solidFill>
              </a:rPr>
              <a:t>2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날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있고 죽을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있으며 심을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있고 심은 것을 뽑을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</a:t>
            </a:r>
            <a:endParaRPr lang="en-US" altLang="ko-KR" sz="2500" dirty="0">
              <a:solidFill>
                <a:schemeClr val="bg1"/>
              </a:solidFill>
            </a:endParaRPr>
          </a:p>
          <a:p>
            <a:r>
              <a:rPr lang="ko-KR" altLang="en-US" sz="2500" dirty="0">
                <a:solidFill>
                  <a:schemeClr val="bg1"/>
                </a:solidFill>
              </a:rPr>
              <a:t>있으며</a:t>
            </a:r>
            <a:r>
              <a:rPr lang="en-US" altLang="ko-KR" sz="2500" dirty="0">
                <a:solidFill>
                  <a:schemeClr val="bg1"/>
                </a:solidFill>
              </a:rPr>
              <a:t>, </a:t>
            </a:r>
            <a:r>
              <a:rPr lang="ko-KR" altLang="en-US" sz="2500" dirty="0">
                <a:solidFill>
                  <a:schemeClr val="bg1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3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죽일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있고 치료할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있으며 헐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있고 세울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있으며 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dirty="0">
                <a:solidFill>
                  <a:srgbClr val="FF0000"/>
                </a:solidFill>
              </a:rPr>
              <a:t>4 </a:t>
            </a:r>
            <a:r>
              <a:rPr lang="ko-KR" altLang="en-US" sz="2500" dirty="0">
                <a:solidFill>
                  <a:schemeClr val="bg1"/>
                </a:solidFill>
              </a:rPr>
              <a:t>울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있고 웃을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있으며 슬퍼할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있고 춤출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있으며 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dirty="0">
                <a:solidFill>
                  <a:srgbClr val="FF0000"/>
                </a:solidFill>
              </a:rPr>
              <a:t>5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돌을 던져 버릴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있고 돌을 거둘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있으며 안을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있고 안는 일을 멀리 할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있으며</a:t>
            </a:r>
            <a:r>
              <a:rPr lang="en-US" altLang="ko-KR" sz="2500" dirty="0">
                <a:solidFill>
                  <a:schemeClr val="bg1"/>
                </a:solidFill>
              </a:rPr>
              <a:t>,   </a:t>
            </a:r>
            <a:r>
              <a:rPr lang="en-US" sz="2500" dirty="0">
                <a:solidFill>
                  <a:srgbClr val="FF0000"/>
                </a:solidFill>
              </a:rPr>
              <a:t>6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찾을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있고 잃을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있으며 지킬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있고 버릴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있으며 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dirty="0">
                <a:solidFill>
                  <a:srgbClr val="FF0000"/>
                </a:solidFill>
              </a:rPr>
              <a:t>7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찢을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있고 꿰맬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있으며 잠잠할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있고 말할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있으며 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dirty="0">
                <a:solidFill>
                  <a:srgbClr val="FF0000"/>
                </a:solidFill>
              </a:rPr>
              <a:t>8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사랑할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있고 미워할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있으며 전쟁할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있고 평화할 </a:t>
            </a:r>
            <a:r>
              <a:rPr lang="ko-KR" altLang="en-US" sz="2500" b="1" dirty="0">
                <a:solidFill>
                  <a:srgbClr val="FFFF00"/>
                </a:solidFill>
              </a:rPr>
              <a:t>때</a:t>
            </a:r>
            <a:r>
              <a:rPr lang="ko-KR" altLang="en-US" sz="2500" dirty="0">
                <a:solidFill>
                  <a:schemeClr val="bg1"/>
                </a:solidFill>
              </a:rPr>
              <a:t>가 있느니라</a:t>
            </a:r>
            <a:r>
              <a:rPr lang="en-US" altLang="ko-KR" sz="2500" dirty="0">
                <a:solidFill>
                  <a:schemeClr val="bg1"/>
                </a:solidFill>
              </a:rPr>
              <a:t>.</a:t>
            </a:r>
            <a:r>
              <a:rPr lang="ko-KR" altLang="en-US" sz="2500" dirty="0">
                <a:solidFill>
                  <a:schemeClr val="bg1"/>
                </a:solidFill>
              </a:rPr>
              <a:t> </a:t>
            </a:r>
            <a:endParaRPr lang="en-US" sz="2500" dirty="0">
              <a:solidFill>
                <a:schemeClr val="bg1"/>
              </a:solidFill>
            </a:endParaRPr>
          </a:p>
          <a:p>
            <a:endParaRPr lang="en-US" altLang="zh-TW" sz="1000" b="1" dirty="0">
              <a:solidFill>
                <a:srgbClr val="FFFF00"/>
              </a:solidFill>
            </a:endParaRPr>
          </a:p>
          <a:p>
            <a:r>
              <a:rPr lang="en-US" altLang="zh-TW" sz="2400" b="1" dirty="0">
                <a:solidFill>
                  <a:srgbClr val="FFFF00"/>
                </a:solidFill>
              </a:rPr>
              <a:t>      -</a:t>
            </a:r>
            <a:r>
              <a:rPr lang="en-US" sz="2400" dirty="0">
                <a:solidFill>
                  <a:schemeClr val="bg1"/>
                </a:solidFill>
              </a:rPr>
              <a:t>the Hebrew</a:t>
            </a:r>
            <a:r>
              <a:rPr lang="he-IL" sz="2400" dirty="0">
                <a:solidFill>
                  <a:srgbClr val="FFFF00"/>
                </a:solidFill>
              </a:rPr>
              <a:t>עֵת</a:t>
            </a:r>
            <a:r>
              <a:rPr lang="he-IL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 (38 times in Ecclesiastes / </a:t>
            </a:r>
            <a:r>
              <a:rPr lang="en-US" sz="2400" b="1" dirty="0">
                <a:solidFill>
                  <a:srgbClr val="FFFF00"/>
                </a:solidFill>
              </a:rPr>
              <a:t>31 times</a:t>
            </a:r>
            <a:r>
              <a:rPr lang="en-US" sz="2400" dirty="0">
                <a:solidFill>
                  <a:srgbClr val="FFFF00"/>
                </a:solidFill>
              </a:rPr>
              <a:t> in chapter 3 </a:t>
            </a:r>
            <a:r>
              <a:rPr lang="en-US" sz="2400" dirty="0">
                <a:solidFill>
                  <a:schemeClr val="bg1"/>
                </a:solidFill>
              </a:rPr>
              <a:t>only)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-Birth: </a:t>
            </a:r>
            <a:r>
              <a:rPr lang="en-US" sz="2400" dirty="0">
                <a:solidFill>
                  <a:schemeClr val="bg1"/>
                </a:solidFill>
              </a:rPr>
              <a:t>entering ‘the time’ and staying in ‘the time’ until the moment of death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-Death:  the end of the time and entering the eternity (no more bound by time and space)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-Lifetime: countless ‘points of time or timing’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-Christians are to accept the time and timing appointed by God in everything. </a:t>
            </a:r>
          </a:p>
          <a:p>
            <a:endParaRPr lang="en-US" sz="1200" dirty="0">
              <a:solidFill>
                <a:srgbClr val="FFFF00"/>
              </a:solidFill>
            </a:endParaRPr>
          </a:p>
          <a:p>
            <a:r>
              <a:rPr lang="en-US" sz="1200" dirty="0">
                <a:solidFill>
                  <a:srgbClr val="FFFF00"/>
                </a:solidFill>
              </a:rPr>
              <a:t>  </a:t>
            </a:r>
          </a:p>
          <a:p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88825" cy="683264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1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zh-TW" sz="1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</a:t>
            </a:r>
            <a:r>
              <a:rPr lang="ko-KR" altLang="en-US" sz="3600" b="1" dirty="0">
                <a:solidFill>
                  <a:srgbClr val="FFFF00"/>
                </a:solidFill>
                <a:latin typeface="+mj-ea"/>
                <a:ea typeface="+mj-ea"/>
              </a:rPr>
              <a:t>영원과 세상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(</a:t>
            </a:r>
            <a:r>
              <a:rPr lang="en-US" sz="3600" i="1" dirty="0" err="1">
                <a:solidFill>
                  <a:srgbClr val="FFFF00"/>
                </a:solidFill>
              </a:rPr>
              <a:t>olam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he-IL" sz="3600" dirty="0">
                <a:solidFill>
                  <a:srgbClr val="FFFF00"/>
                </a:solidFill>
              </a:rPr>
              <a:t>עוֹלָם </a:t>
            </a:r>
            <a:r>
              <a:rPr lang="en-US" sz="3600" dirty="0">
                <a:solidFill>
                  <a:srgbClr val="FFFF00"/>
                </a:solidFill>
              </a:rPr>
              <a:t> or</a:t>
            </a:r>
            <a:r>
              <a:rPr lang="he-IL" sz="3600" dirty="0">
                <a:solidFill>
                  <a:srgbClr val="FFFF00"/>
                </a:solidFill>
              </a:rPr>
              <a:t>עֹלָם </a:t>
            </a:r>
            <a:r>
              <a:rPr lang="en-US" sz="3600" b="1" dirty="0">
                <a:solidFill>
                  <a:srgbClr val="FFFF00"/>
                </a:solidFill>
              </a:rPr>
              <a:t>)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ko-KR" altLang="en-US" sz="2600" b="1" dirty="0">
                <a:solidFill>
                  <a:srgbClr val="FF0000"/>
                </a:solidFill>
              </a:rPr>
              <a:t>전도서</a:t>
            </a:r>
            <a:r>
              <a:rPr lang="en-US" sz="2600" b="1" dirty="0">
                <a:solidFill>
                  <a:srgbClr val="FF0000"/>
                </a:solidFill>
              </a:rPr>
              <a:t> 3:11  </a:t>
            </a:r>
            <a:r>
              <a:rPr lang="ko-KR" altLang="en-US" sz="2600" dirty="0">
                <a:solidFill>
                  <a:schemeClr val="bg1"/>
                </a:solidFill>
              </a:rPr>
              <a:t>하나님이 모든 것을 지으시되 </a:t>
            </a:r>
            <a:r>
              <a:rPr lang="ko-KR" altLang="en-US" sz="2600" b="1" dirty="0">
                <a:solidFill>
                  <a:srgbClr val="FFFF00"/>
                </a:solidFill>
              </a:rPr>
              <a:t>때</a:t>
            </a:r>
            <a:r>
              <a:rPr lang="ko-KR" altLang="en-US" sz="2600" dirty="0">
                <a:solidFill>
                  <a:schemeClr val="bg1"/>
                </a:solidFill>
              </a:rPr>
              <a:t>를 따라 아름답게 </a:t>
            </a:r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ko-KR" altLang="en-US" sz="2600" dirty="0">
                <a:solidFill>
                  <a:schemeClr val="bg1"/>
                </a:solidFill>
              </a:rPr>
              <a:t>   하셨고 또 사람들에게는 </a:t>
            </a:r>
            <a:r>
              <a:rPr lang="ko-KR" altLang="en-US" sz="2600" b="1" dirty="0">
                <a:solidFill>
                  <a:srgbClr val="FFFF00"/>
                </a:solidFill>
              </a:rPr>
              <a:t>영원</a:t>
            </a:r>
            <a:r>
              <a:rPr lang="ko-KR" altLang="en-US" sz="2600" dirty="0">
                <a:solidFill>
                  <a:schemeClr val="bg1"/>
                </a:solidFill>
              </a:rPr>
              <a:t>을 </a:t>
            </a:r>
            <a:r>
              <a:rPr lang="ko-KR" altLang="en-US" sz="2600" i="1" dirty="0">
                <a:solidFill>
                  <a:srgbClr val="FF0000"/>
                </a:solidFill>
              </a:rPr>
              <a:t>사모하는 </a:t>
            </a:r>
            <a:r>
              <a:rPr lang="ko-KR" altLang="en-US" sz="2600" dirty="0">
                <a:solidFill>
                  <a:srgbClr val="FF0000"/>
                </a:solidFill>
              </a:rPr>
              <a:t>마음</a:t>
            </a:r>
            <a:r>
              <a:rPr lang="ko-KR" altLang="en-US" sz="2600" i="1" dirty="0">
                <a:solidFill>
                  <a:srgbClr val="FF0000"/>
                </a:solidFill>
              </a:rPr>
              <a:t>을 </a:t>
            </a:r>
            <a:r>
              <a:rPr lang="ko-KR" altLang="en-US" sz="2600" dirty="0">
                <a:solidFill>
                  <a:schemeClr val="bg1"/>
                </a:solidFill>
              </a:rPr>
              <a:t>주셨느니라</a:t>
            </a:r>
            <a:r>
              <a:rPr lang="en-US" altLang="ko-KR" sz="2600" dirty="0">
                <a:solidFill>
                  <a:schemeClr val="bg1"/>
                </a:solidFill>
              </a:rPr>
              <a:t>.</a:t>
            </a:r>
            <a:r>
              <a:rPr lang="ko-KR" altLang="en-US" sz="2600" dirty="0">
                <a:solidFill>
                  <a:schemeClr val="bg1"/>
                </a:solidFill>
              </a:rPr>
              <a:t> </a:t>
            </a:r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ko-KR" altLang="en-US" sz="2600" dirty="0">
                <a:solidFill>
                  <a:schemeClr val="bg1"/>
                </a:solidFill>
              </a:rPr>
              <a:t>   그러나 하나님이 하시는 일의 시종을 사람으로 측량할 수 없게 하셨도다</a:t>
            </a:r>
            <a:r>
              <a:rPr lang="en-US" altLang="ko-KR" sz="2600" dirty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                   </a:t>
            </a:r>
            <a:r>
              <a:rPr lang="he-IL" sz="2800" dirty="0">
                <a:solidFill>
                  <a:schemeClr val="bg1"/>
                </a:solidFill>
              </a:rPr>
              <a:t>‎ אֶת־הַכֹּ֥ל עָשָׂ֖ה יָפֶ֣ה ב</a:t>
            </a:r>
            <a:r>
              <a:rPr lang="he-IL" sz="2800" dirty="0">
                <a:solidFill>
                  <a:srgbClr val="FFFF00"/>
                </a:solidFill>
              </a:rPr>
              <a:t>ְעִתּ֑</a:t>
            </a:r>
            <a:r>
              <a:rPr lang="he-IL" sz="2800" dirty="0">
                <a:solidFill>
                  <a:schemeClr val="bg1"/>
                </a:solidFill>
              </a:rPr>
              <a:t>וֹ גַּ֤ם אֶת־</a:t>
            </a:r>
            <a:r>
              <a:rPr lang="he-IL" sz="2800" dirty="0">
                <a:solidFill>
                  <a:srgbClr val="FFFF00"/>
                </a:solidFill>
              </a:rPr>
              <a:t>הָעֹלָם֙ </a:t>
            </a:r>
            <a:r>
              <a:rPr lang="he-IL" sz="2800" dirty="0">
                <a:solidFill>
                  <a:schemeClr val="bg1"/>
                </a:solidFill>
              </a:rPr>
              <a:t>נָתַ֣ן בְּלִבָּ֔ם</a:t>
            </a:r>
            <a:endParaRPr lang="en-US" sz="2800" dirty="0">
              <a:solidFill>
                <a:schemeClr val="bg1"/>
              </a:solidFill>
            </a:endParaRPr>
          </a:p>
          <a:p>
            <a:pPr rtl="1"/>
            <a:r>
              <a:rPr lang="he-IL" sz="2800" dirty="0">
                <a:solidFill>
                  <a:schemeClr val="bg1"/>
                </a:solidFill>
              </a:rPr>
              <a:t>מִבְּלִ֞י אֲשֶׁ֧ר לֹא־יִמְצָ֣א הָאָדָ֗ם אֶת־הַֽמַּעֲשֶׂ֛ה אֲשֶׁר־עָשָׂ֥ה הָאֱלֹהִ֖ים</a:t>
            </a:r>
            <a:r>
              <a:rPr lang="he-IL" sz="2800" dirty="0">
                <a:solidFill>
                  <a:srgbClr val="FFFF00"/>
                </a:solidFill>
              </a:rPr>
              <a:t> מֵרֹ֥אשׁ וְעַד־סֽוֹף</a:t>
            </a:r>
            <a:r>
              <a:rPr lang="he-IL" sz="2800" dirty="0">
                <a:solidFill>
                  <a:schemeClr val="bg1"/>
                </a:solidFill>
              </a:rPr>
              <a:t>׃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</a:p>
          <a:p>
            <a:r>
              <a:rPr lang="en-US" sz="2400" baseline="30000" dirty="0">
                <a:solidFill>
                  <a:srgbClr val="FF0000"/>
                </a:solidFill>
              </a:rPr>
              <a:t>NIV </a:t>
            </a:r>
            <a:r>
              <a:rPr lang="en-US" sz="2400" dirty="0">
                <a:solidFill>
                  <a:schemeClr val="bg1"/>
                </a:solidFill>
              </a:rPr>
              <a:t>He has made everything beautiful in its </a:t>
            </a:r>
            <a:r>
              <a:rPr lang="en-US" sz="2400" b="1" dirty="0">
                <a:solidFill>
                  <a:srgbClr val="FFFF00"/>
                </a:solidFill>
              </a:rPr>
              <a:t>time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b="1" dirty="0">
                <a:solidFill>
                  <a:schemeClr val="bg1"/>
                </a:solidFill>
              </a:rPr>
              <a:t>He has also set </a:t>
            </a:r>
            <a:r>
              <a:rPr lang="en-US" sz="2400" b="1" dirty="0">
                <a:solidFill>
                  <a:srgbClr val="FFFF00"/>
                </a:solidFill>
              </a:rPr>
              <a:t>eternity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in the hearts of men; yet they cannot fathom what God has done from beginning to end.</a:t>
            </a:r>
          </a:p>
          <a:p>
            <a:r>
              <a:rPr lang="en-US" sz="2400" baseline="30000" dirty="0">
                <a:solidFill>
                  <a:srgbClr val="FF0000"/>
                </a:solidFill>
              </a:rPr>
              <a:t>NKJ</a:t>
            </a:r>
            <a:r>
              <a:rPr lang="en-US" sz="2400" baseline="30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He has made everything beautiful in its </a:t>
            </a:r>
            <a:r>
              <a:rPr lang="en-US" sz="2400" b="1" dirty="0">
                <a:solidFill>
                  <a:srgbClr val="FFFF00"/>
                </a:solidFill>
              </a:rPr>
              <a:t>time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b="1" dirty="0">
                <a:solidFill>
                  <a:schemeClr val="bg1"/>
                </a:solidFill>
              </a:rPr>
              <a:t>Also He has put </a:t>
            </a:r>
            <a:r>
              <a:rPr lang="en-US" sz="2400" b="1" dirty="0">
                <a:solidFill>
                  <a:srgbClr val="FFFF00"/>
                </a:solidFill>
              </a:rPr>
              <a:t>eternity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in their hearts, …….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*The Hebrew</a:t>
            </a:r>
            <a:r>
              <a:rPr lang="he-IL" sz="2800" dirty="0">
                <a:solidFill>
                  <a:srgbClr val="FFFF00"/>
                </a:solidFill>
              </a:rPr>
              <a:t>עֵת</a:t>
            </a:r>
            <a:r>
              <a:rPr lang="he-IL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 (38 times in Ecclesiastes) </a:t>
            </a:r>
            <a:r>
              <a:rPr lang="en-US" sz="2400" i="1" dirty="0">
                <a:solidFill>
                  <a:srgbClr val="FFFF00"/>
                </a:solidFill>
              </a:rPr>
              <a:t>time, span </a:t>
            </a:r>
            <a:r>
              <a:rPr lang="ko-KR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정해진 때</a:t>
            </a:r>
            <a:endParaRPr lang="en-US" sz="24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  *The Hebrew </a:t>
            </a:r>
            <a:r>
              <a:rPr lang="he-IL" sz="2800" dirty="0">
                <a:solidFill>
                  <a:srgbClr val="FFFF00"/>
                </a:solidFill>
              </a:rPr>
              <a:t>עוֹלָם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e-IL" sz="2400" dirty="0">
                <a:solidFill>
                  <a:schemeClr val="bg1"/>
                </a:solidFill>
              </a:rPr>
              <a:t>)</a:t>
            </a:r>
            <a:r>
              <a:rPr lang="en-US" sz="2400" dirty="0">
                <a:solidFill>
                  <a:schemeClr val="bg1"/>
                </a:solidFill>
              </a:rPr>
              <a:t>or </a:t>
            </a:r>
            <a:r>
              <a:rPr lang="he-IL" sz="2400" dirty="0">
                <a:solidFill>
                  <a:schemeClr val="bg1"/>
                </a:solidFill>
              </a:rPr>
              <a:t>(</a:t>
            </a:r>
            <a:r>
              <a:rPr lang="he-IL" sz="2800" dirty="0">
                <a:solidFill>
                  <a:srgbClr val="FFFF00"/>
                </a:solidFill>
              </a:rPr>
              <a:t>עֹלָם</a:t>
            </a:r>
            <a:r>
              <a:rPr lang="en-US" sz="2400" dirty="0">
                <a:solidFill>
                  <a:schemeClr val="bg1"/>
                </a:solidFill>
              </a:rPr>
              <a:t> (7 times in Ecclesiastes - 1:4,10; 2:16; 3:11,14; 9:6; 12:5)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	1) ‘Eternity’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ko-KR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영원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(in the Bible)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	2) ‘World’ </a:t>
            </a:r>
            <a:r>
              <a:rPr lang="ko-KR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세상</a:t>
            </a:r>
            <a:r>
              <a:rPr lang="en-US" altLang="ko-KR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ko-KR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세계</a:t>
            </a:r>
            <a:r>
              <a:rPr lang="zh-CN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(from the later period up to the Modern Hebrew)</a:t>
            </a:r>
            <a:endParaRPr lang="en-US" altLang="zh-TW" sz="24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9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88825" cy="686341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12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</a:t>
            </a:r>
            <a:r>
              <a:rPr lang="ko-KR" altLang="en-US" sz="3400" b="1" dirty="0">
                <a:solidFill>
                  <a:srgbClr val="FFFF00"/>
                </a:solidFill>
                <a:latin typeface="+mj-ea"/>
                <a:ea typeface="+mj-ea"/>
              </a:rPr>
              <a:t>의미있는 인생</a:t>
            </a:r>
            <a:r>
              <a:rPr lang="en-US" altLang="zh-TW" sz="3400" b="1" dirty="0">
                <a:solidFill>
                  <a:srgbClr val="FFFF00"/>
                </a:solidFill>
                <a:latin typeface="+mj-ea"/>
                <a:ea typeface="+mj-ea"/>
              </a:rPr>
              <a:t>–</a:t>
            </a:r>
            <a:r>
              <a:rPr lang="ko-KR" altLang="en-US" sz="3400" b="1" dirty="0">
                <a:solidFill>
                  <a:srgbClr val="FFFF00"/>
                </a:solidFill>
                <a:latin typeface="+mj-ea"/>
                <a:ea typeface="+mj-ea"/>
              </a:rPr>
              <a:t>하나님을 두려워함</a:t>
            </a:r>
            <a:endParaRPr lang="en-US" sz="3400" dirty="0">
              <a:solidFill>
                <a:srgbClr val="92D050"/>
              </a:solidFill>
              <a:latin typeface="+mj-ea"/>
              <a:ea typeface="+mj-ea"/>
            </a:endParaRPr>
          </a:p>
          <a:p>
            <a:endParaRPr lang="en-US" sz="1000" dirty="0">
              <a:solidFill>
                <a:srgbClr val="FFFF00"/>
              </a:solidFill>
            </a:endParaRPr>
          </a:p>
          <a:p>
            <a:r>
              <a:rPr lang="ko-KR" altLang="en-US" sz="2600" dirty="0">
                <a:solidFill>
                  <a:srgbClr val="FF0000"/>
                </a:solidFill>
              </a:rPr>
              <a:t>전도서</a:t>
            </a:r>
            <a:r>
              <a:rPr lang="en-US" altLang="zh-CN" sz="2600" dirty="0">
                <a:solidFill>
                  <a:srgbClr val="FF0000"/>
                </a:solidFill>
              </a:rPr>
              <a:t> </a:t>
            </a:r>
            <a:r>
              <a:rPr lang="x-none" sz="2600">
                <a:solidFill>
                  <a:srgbClr val="FF0000"/>
                </a:solidFill>
              </a:rPr>
              <a:t>3:1</a:t>
            </a:r>
            <a:r>
              <a:rPr lang="en-US" sz="2600" dirty="0">
                <a:solidFill>
                  <a:srgbClr val="FF0000"/>
                </a:solidFill>
              </a:rPr>
              <a:t>2</a:t>
            </a:r>
            <a:r>
              <a:rPr lang="en-US" altLang="zh-CN" sz="2600" dirty="0">
                <a:solidFill>
                  <a:srgbClr val="FF0000"/>
                </a:solidFill>
              </a:rPr>
              <a:t>-14.</a:t>
            </a:r>
            <a:r>
              <a:rPr lang="x-none" sz="2600">
                <a:solidFill>
                  <a:schemeClr val="bg1"/>
                </a:solidFill>
              </a:rPr>
              <a:t>  </a:t>
            </a:r>
            <a:r>
              <a:rPr lang="en-US" sz="2600" dirty="0">
                <a:solidFill>
                  <a:schemeClr val="bg1"/>
                </a:solidFill>
              </a:rPr>
              <a:t>12 </a:t>
            </a:r>
            <a:r>
              <a:rPr lang="ko-KR" altLang="en-US" sz="2600" dirty="0">
                <a:solidFill>
                  <a:schemeClr val="bg1"/>
                </a:solidFill>
              </a:rPr>
              <a:t>사람들이 </a:t>
            </a:r>
            <a:r>
              <a:rPr lang="ko-KR" altLang="en-US" sz="2600" b="1" dirty="0">
                <a:solidFill>
                  <a:srgbClr val="FFFF00"/>
                </a:solidFill>
              </a:rPr>
              <a:t>사는 동안에 기뻐하며 선을 행하는 </a:t>
            </a:r>
            <a:endParaRPr lang="en-US" altLang="ko-KR" sz="2600" b="1" dirty="0">
              <a:solidFill>
                <a:srgbClr val="FFFF00"/>
              </a:solidFill>
            </a:endParaRPr>
          </a:p>
          <a:p>
            <a:r>
              <a:rPr lang="ko-KR" altLang="en-US" sz="2600" b="1" dirty="0">
                <a:solidFill>
                  <a:srgbClr val="FFFF00"/>
                </a:solidFill>
              </a:rPr>
              <a:t>것</a:t>
            </a:r>
            <a:r>
              <a:rPr lang="ko-KR" altLang="en-US" sz="2600" dirty="0">
                <a:solidFill>
                  <a:schemeClr val="bg1"/>
                </a:solidFill>
              </a:rPr>
              <a:t>보다 더 나은 것이 없는 줄을 내가 알았고</a:t>
            </a:r>
            <a:r>
              <a:rPr lang="en-US" altLang="ko-KR" sz="2600" dirty="0">
                <a:solidFill>
                  <a:schemeClr val="bg1"/>
                </a:solidFill>
              </a:rPr>
              <a:t>,</a:t>
            </a:r>
            <a:r>
              <a:rPr lang="ko-KR" altLang="en-US" sz="2600" dirty="0">
                <a:solidFill>
                  <a:schemeClr val="bg1"/>
                </a:solidFill>
              </a:rPr>
              <a:t>    </a:t>
            </a:r>
            <a:r>
              <a:rPr lang="en-US" sz="2600" dirty="0">
                <a:solidFill>
                  <a:schemeClr val="bg1"/>
                </a:solidFill>
              </a:rPr>
              <a:t>13 </a:t>
            </a:r>
            <a:r>
              <a:rPr lang="ko-KR" altLang="en-US" sz="2600" dirty="0">
                <a:solidFill>
                  <a:schemeClr val="bg1"/>
                </a:solidFill>
              </a:rPr>
              <a:t>사람마다 먹고 </a:t>
            </a:r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ko-KR" altLang="en-US" sz="2600" dirty="0">
                <a:solidFill>
                  <a:schemeClr val="bg1"/>
                </a:solidFill>
              </a:rPr>
              <a:t>마시는 것과 </a:t>
            </a:r>
            <a:r>
              <a:rPr lang="ko-KR" altLang="en-US" sz="2600" b="1" dirty="0">
                <a:solidFill>
                  <a:srgbClr val="FFFF00"/>
                </a:solidFill>
              </a:rPr>
              <a:t>수고함으로 낙을 누리는 그것이 하나님의 선물</a:t>
            </a:r>
            <a:r>
              <a:rPr lang="ko-KR" altLang="en-US" sz="2600" dirty="0">
                <a:solidFill>
                  <a:schemeClr val="bg1"/>
                </a:solidFill>
              </a:rPr>
              <a:t>인 </a:t>
            </a:r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ko-KR" altLang="en-US" sz="2600" dirty="0">
                <a:solidFill>
                  <a:schemeClr val="bg1"/>
                </a:solidFill>
              </a:rPr>
              <a:t>줄도 또한 알았도다</a:t>
            </a:r>
            <a:r>
              <a:rPr lang="en-US" altLang="ko-KR" sz="2600" dirty="0">
                <a:solidFill>
                  <a:schemeClr val="bg1"/>
                </a:solidFill>
              </a:rPr>
              <a:t>.</a:t>
            </a:r>
            <a:r>
              <a:rPr lang="ko-KR" altLang="en-US" sz="2600" dirty="0">
                <a:solidFill>
                  <a:schemeClr val="bg1"/>
                </a:solidFill>
              </a:rPr>
              <a:t>     </a:t>
            </a:r>
            <a:r>
              <a:rPr lang="en-US" sz="2600" dirty="0">
                <a:solidFill>
                  <a:schemeClr val="bg1"/>
                </a:solidFill>
              </a:rPr>
              <a:t>14 </a:t>
            </a:r>
            <a:r>
              <a:rPr lang="ko-KR" altLang="en-US" sz="2600" dirty="0">
                <a:solidFill>
                  <a:schemeClr val="bg1"/>
                </a:solidFill>
              </a:rPr>
              <a:t>하나님께서 행하시는 모든 것은 영원히 있을 것이라</a:t>
            </a:r>
            <a:r>
              <a:rPr lang="en-US" altLang="ko-KR" sz="2600" dirty="0">
                <a:solidFill>
                  <a:schemeClr val="bg1"/>
                </a:solidFill>
              </a:rPr>
              <a:t>.</a:t>
            </a:r>
            <a:r>
              <a:rPr lang="ko-KR" altLang="en-US" sz="2600" dirty="0">
                <a:solidFill>
                  <a:schemeClr val="bg1"/>
                </a:solidFill>
              </a:rPr>
              <a:t> </a:t>
            </a:r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ko-KR" altLang="en-US" sz="2600" dirty="0">
                <a:solidFill>
                  <a:schemeClr val="bg1"/>
                </a:solidFill>
              </a:rPr>
              <a:t>그 위에 더 할 수도 없고 그것에서 덜 할 수도 없나니</a:t>
            </a:r>
            <a:r>
              <a:rPr lang="en-US" altLang="ko-KR" sz="2600" dirty="0">
                <a:solidFill>
                  <a:schemeClr val="bg1"/>
                </a:solidFill>
              </a:rPr>
              <a:t>,</a:t>
            </a:r>
            <a:r>
              <a:rPr lang="ko-KR" altLang="en-US" sz="2600" dirty="0">
                <a:solidFill>
                  <a:schemeClr val="bg1"/>
                </a:solidFill>
              </a:rPr>
              <a:t> </a:t>
            </a:r>
            <a:r>
              <a:rPr lang="ko-KR" altLang="en-US" sz="2600" b="1" dirty="0">
                <a:solidFill>
                  <a:srgbClr val="FFFF00"/>
                </a:solidFill>
              </a:rPr>
              <a:t>하나님이 이같이 행하심은 사람들이 그의 앞에서 경외하게 하려 하심</a:t>
            </a:r>
            <a:r>
              <a:rPr lang="ko-KR" altLang="en-US" sz="2600" dirty="0">
                <a:solidFill>
                  <a:schemeClr val="bg1"/>
                </a:solidFill>
              </a:rPr>
              <a:t>인 줄을 내가 알았도다</a:t>
            </a:r>
            <a:r>
              <a:rPr lang="en-US" altLang="ko-KR" sz="2600" dirty="0">
                <a:solidFill>
                  <a:schemeClr val="bg1"/>
                </a:solidFill>
              </a:rPr>
              <a:t>.</a:t>
            </a:r>
            <a:r>
              <a:rPr lang="ko-KR" altLang="en-US" sz="2600" dirty="0">
                <a:solidFill>
                  <a:schemeClr val="bg1"/>
                </a:solidFill>
              </a:rPr>
              <a:t>    </a:t>
            </a:r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      -</a:t>
            </a:r>
            <a:r>
              <a:rPr lang="en-US" sz="2400" b="1" dirty="0">
                <a:solidFill>
                  <a:srgbClr val="FFFF00"/>
                </a:solidFill>
              </a:rPr>
              <a:t>A similar conclusion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</a:rPr>
              <a:t>Ecclesiastes</a:t>
            </a:r>
            <a:r>
              <a:rPr lang="en-US" sz="2400" dirty="0">
                <a:solidFill>
                  <a:schemeClr val="bg1"/>
                </a:solidFill>
              </a:rPr>
              <a:t> 2:24-26; 3:22; 5:18-20; 8:15-17; 9:7-10.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-‘</a:t>
            </a:r>
            <a:r>
              <a:rPr lang="en-US" sz="2400" b="1" dirty="0">
                <a:solidFill>
                  <a:srgbClr val="FFFF00"/>
                </a:solidFill>
              </a:rPr>
              <a:t>Fear of God</a:t>
            </a:r>
            <a:r>
              <a:rPr lang="en-US" sz="2400" dirty="0">
                <a:solidFill>
                  <a:schemeClr val="bg1"/>
                </a:solidFill>
              </a:rPr>
              <a:t>’ is what God asks us to live (</a:t>
            </a:r>
            <a:r>
              <a:rPr lang="en-US" sz="2400" dirty="0">
                <a:solidFill>
                  <a:srgbClr val="FF0000"/>
                </a:solidFill>
              </a:rPr>
              <a:t>Ecclesiastes </a:t>
            </a:r>
            <a:r>
              <a:rPr lang="en-US" sz="2400" dirty="0">
                <a:solidFill>
                  <a:schemeClr val="bg1"/>
                </a:solidFill>
              </a:rPr>
              <a:t>3:14; 5:6; 7:18; 8:12&lt;2x&gt;, 13; </a:t>
            </a:r>
            <a:r>
              <a:rPr lang="en-US" sz="2400" dirty="0">
                <a:solidFill>
                  <a:srgbClr val="FFFF00"/>
                </a:solidFill>
              </a:rPr>
              <a:t>12:13 </a:t>
            </a:r>
            <a:r>
              <a:rPr lang="ko-KR" altLang="en-US" sz="2400" dirty="0">
                <a:solidFill>
                  <a:schemeClr val="bg1"/>
                </a:solidFill>
              </a:rPr>
              <a:t>일의 결국을 다 들었으니 </a:t>
            </a:r>
            <a:r>
              <a:rPr lang="ko-KR" altLang="en-US" sz="2400" b="1" dirty="0">
                <a:solidFill>
                  <a:srgbClr val="FFFF00"/>
                </a:solidFill>
              </a:rPr>
              <a:t>하나님을 경외하고 </a:t>
            </a:r>
            <a:r>
              <a:rPr lang="ko-KR" altLang="en-US" sz="2400" dirty="0">
                <a:solidFill>
                  <a:schemeClr val="bg1"/>
                </a:solidFill>
              </a:rPr>
              <a:t>그의 명령들을 지킬지어다 이것이 모든 사람의 본분이니라 </a:t>
            </a:r>
            <a:r>
              <a:rPr lang="en-US" sz="2400" dirty="0">
                <a:solidFill>
                  <a:schemeClr val="bg1"/>
                </a:solidFill>
              </a:rPr>
              <a:t>).</a:t>
            </a:r>
            <a:r>
              <a:rPr lang="en-US" sz="2400" b="1" dirty="0">
                <a:solidFill>
                  <a:schemeClr val="bg1"/>
                </a:solidFill>
              </a:rPr>
              <a:t>      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 </a:t>
            </a:r>
            <a:r>
              <a:rPr lang="en-US" sz="2400" dirty="0">
                <a:solidFill>
                  <a:schemeClr val="bg1"/>
                </a:solidFill>
              </a:rPr>
              <a:t>Cf. </a:t>
            </a:r>
            <a:r>
              <a:rPr lang="en-US" sz="2400" b="1" dirty="0">
                <a:solidFill>
                  <a:srgbClr val="FF0000"/>
                </a:solidFill>
              </a:rPr>
              <a:t>Proverbs 1:7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ko-KR" altLang="en-US" b="1" dirty="0">
                <a:solidFill>
                  <a:srgbClr val="FFFF00"/>
                </a:solidFill>
              </a:rPr>
              <a:t>여호와를 경외하는 것</a:t>
            </a:r>
            <a:r>
              <a:rPr lang="ko-KR" altLang="en-US" dirty="0">
                <a:solidFill>
                  <a:srgbClr val="FFFF00"/>
                </a:solidFill>
              </a:rPr>
              <a:t>이 </a:t>
            </a:r>
            <a:r>
              <a:rPr lang="ko-KR" altLang="en-US" dirty="0">
                <a:solidFill>
                  <a:schemeClr val="bg1"/>
                </a:solidFill>
              </a:rPr>
              <a:t>지식의 근본이거늘 </a:t>
            </a:r>
            <a:r>
              <a:rPr lang="en-US" altLang="ko-KR" dirty="0">
                <a:solidFill>
                  <a:schemeClr val="bg1"/>
                </a:solidFill>
              </a:rPr>
              <a:t>……..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*</a:t>
            </a:r>
            <a:r>
              <a:rPr lang="ko-KR" altLang="en-US" b="1" dirty="0">
                <a:solidFill>
                  <a:srgbClr val="FFFF00"/>
                </a:solidFill>
              </a:rPr>
              <a:t>여호와 경외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300" dirty="0">
                <a:solidFill>
                  <a:schemeClr val="bg1"/>
                </a:solidFill>
              </a:rPr>
              <a:t>2 Chronicles 19:9; Job 28:28; Psalm 19:9[10]; 34:11[12]; 111:10; Proverbs 1:7, 29; 2:5; (3:7); 8:13; 9:10; 10:27; (14:2); 14:26, 27; 15:16, 33; 16:6; 19:23; 22:4; 23:17; (24:21); 31:30; Isaiah 11:2, 3; 33:6. Cf. 1 Samuel 11:7; 2 Chronicles 14:14[13]; 17:10; 19:7; Isaiah 2:10, 19, 21. </a:t>
            </a:r>
            <a:endParaRPr lang="en-US" sz="2300" dirty="0">
              <a:solidFill>
                <a:srgbClr val="FFFF00"/>
              </a:solidFill>
            </a:endParaRPr>
          </a:p>
          <a:p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6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88825" cy="683264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12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</a:t>
            </a:r>
            <a:r>
              <a:rPr lang="ko-KR" altLang="en-US" sz="3400" b="1" dirty="0">
                <a:solidFill>
                  <a:srgbClr val="FFFF00"/>
                </a:solidFill>
                <a:latin typeface="+mj-ea"/>
                <a:ea typeface="+mj-ea"/>
              </a:rPr>
              <a:t>시간이 끝나는 때</a:t>
            </a:r>
            <a:r>
              <a:rPr lang="en-US" altLang="ko-KR" sz="3400" b="1" dirty="0">
                <a:solidFill>
                  <a:srgbClr val="FFFF00"/>
                </a:solidFill>
                <a:latin typeface="+mj-ea"/>
                <a:ea typeface="+mj-ea"/>
              </a:rPr>
              <a:t>:</a:t>
            </a:r>
            <a:r>
              <a:rPr lang="zh-CN" altLang="en-US" sz="3400" b="1" dirty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ko-KR" altLang="en-US" sz="3400" b="1" dirty="0">
                <a:solidFill>
                  <a:srgbClr val="FFFF00"/>
                </a:solidFill>
                <a:latin typeface="+mj-ea"/>
                <a:ea typeface="+mj-ea"/>
              </a:rPr>
              <a:t>죽음과 심판</a:t>
            </a:r>
            <a:endParaRPr lang="en-US" sz="3400" dirty="0">
              <a:solidFill>
                <a:srgbClr val="FFFF00"/>
              </a:solidFill>
              <a:latin typeface="+mj-ea"/>
              <a:ea typeface="+mj-ea"/>
            </a:endParaRPr>
          </a:p>
          <a:p>
            <a:endParaRPr lang="en-US" sz="1000" dirty="0">
              <a:solidFill>
                <a:srgbClr val="FFFF00"/>
              </a:solidFill>
            </a:endParaRPr>
          </a:p>
          <a:p>
            <a:r>
              <a:rPr lang="ko-KR" altLang="en-US" sz="2600" b="1" dirty="0">
                <a:solidFill>
                  <a:srgbClr val="FF0000"/>
                </a:solidFill>
              </a:rPr>
              <a:t>전</a:t>
            </a:r>
            <a:r>
              <a:rPr lang="en-US" sz="2600" b="1" dirty="0">
                <a:solidFill>
                  <a:srgbClr val="FF0000"/>
                </a:solidFill>
              </a:rPr>
              <a:t>3:16-19</a:t>
            </a:r>
            <a:r>
              <a:rPr lang="en-US" sz="2600" dirty="0">
                <a:solidFill>
                  <a:srgbClr val="FF0000"/>
                </a:solidFill>
              </a:rPr>
              <a:t>. </a:t>
            </a:r>
            <a:r>
              <a:rPr lang="en-US" sz="2600" dirty="0">
                <a:solidFill>
                  <a:schemeClr val="bg1"/>
                </a:solidFill>
              </a:rPr>
              <a:t>16</a:t>
            </a:r>
            <a:r>
              <a:rPr lang="en-US" sz="2600" dirty="0">
                <a:solidFill>
                  <a:srgbClr val="FF0000"/>
                </a:solidFill>
              </a:rPr>
              <a:t>  </a:t>
            </a:r>
            <a:r>
              <a:rPr lang="ko-KR" altLang="en-US" sz="2600" dirty="0">
                <a:solidFill>
                  <a:schemeClr val="bg1"/>
                </a:solidFill>
              </a:rPr>
              <a:t>또 내가 해 아래에서 보건대 재판하는 곳 거기에도 </a:t>
            </a:r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ko-KR" altLang="en-US" sz="2600" dirty="0">
                <a:solidFill>
                  <a:schemeClr val="bg1"/>
                </a:solidFill>
              </a:rPr>
              <a:t>악이 있고 정의를 행하는 곳 거기에도 악이 있도다</a:t>
            </a:r>
            <a:r>
              <a:rPr lang="en-US" altLang="ko-KR" sz="2600" dirty="0">
                <a:solidFill>
                  <a:schemeClr val="bg1"/>
                </a:solidFill>
              </a:rPr>
              <a:t>.</a:t>
            </a:r>
            <a:r>
              <a:rPr lang="ko-KR" altLang="en-US" sz="2600" dirty="0">
                <a:solidFill>
                  <a:schemeClr val="bg1"/>
                </a:solidFill>
              </a:rPr>
              <a:t>   </a:t>
            </a:r>
            <a:r>
              <a:rPr lang="en-US" sz="2600" dirty="0">
                <a:solidFill>
                  <a:schemeClr val="bg1"/>
                </a:solidFill>
              </a:rPr>
              <a:t>17 </a:t>
            </a:r>
            <a:r>
              <a:rPr lang="ko-KR" altLang="en-US" sz="2600" dirty="0">
                <a:solidFill>
                  <a:schemeClr val="bg1"/>
                </a:solidFill>
              </a:rPr>
              <a:t>내가 내 </a:t>
            </a:r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ko-KR" altLang="en-US" sz="2600" dirty="0">
                <a:solidFill>
                  <a:schemeClr val="bg1"/>
                </a:solidFill>
              </a:rPr>
              <a:t>마음속으로 이르기를 </a:t>
            </a:r>
            <a:r>
              <a:rPr lang="ko-KR" altLang="en-US" sz="2600" b="1" dirty="0">
                <a:solidFill>
                  <a:srgbClr val="FFFF00"/>
                </a:solidFill>
              </a:rPr>
              <a:t>의인과 악인을 하나님이 심판하시리니 </a:t>
            </a:r>
            <a:endParaRPr lang="en-US" altLang="ko-KR" sz="2600" b="1" dirty="0">
              <a:solidFill>
                <a:srgbClr val="FFFF00"/>
              </a:solidFill>
            </a:endParaRPr>
          </a:p>
          <a:p>
            <a:r>
              <a:rPr lang="ko-KR" altLang="en-US" sz="2600" dirty="0">
                <a:solidFill>
                  <a:schemeClr val="bg1"/>
                </a:solidFill>
              </a:rPr>
              <a:t>이는 모든 소망하는 일과 모든 행사에</a:t>
            </a:r>
            <a:r>
              <a:rPr lang="ko-KR" altLang="en-US" sz="2600" b="1" dirty="0">
                <a:solidFill>
                  <a:srgbClr val="FFFF00"/>
                </a:solidFill>
              </a:rPr>
              <a:t> 때</a:t>
            </a:r>
            <a:r>
              <a:rPr lang="ko-KR" altLang="en-US" sz="2600" dirty="0">
                <a:solidFill>
                  <a:schemeClr val="bg1"/>
                </a:solidFill>
              </a:rPr>
              <a:t>가 있음이라 하였으며</a:t>
            </a:r>
            <a:r>
              <a:rPr lang="en-US" altLang="ko-KR" sz="2600" dirty="0">
                <a:solidFill>
                  <a:schemeClr val="bg1"/>
                </a:solidFill>
              </a:rPr>
              <a:t>,</a:t>
            </a:r>
            <a:r>
              <a:rPr lang="ko-KR" altLang="en-US" sz="2800" dirty="0">
                <a:solidFill>
                  <a:schemeClr val="bg1"/>
                </a:solidFill>
              </a:rPr>
              <a:t>  </a:t>
            </a:r>
            <a:r>
              <a:rPr lang="en-US" sz="2800" dirty="0">
                <a:solidFill>
                  <a:schemeClr val="bg1"/>
                </a:solidFill>
              </a:rPr>
              <a:t>18 </a:t>
            </a:r>
            <a:r>
              <a:rPr lang="ko-KR" altLang="en-US" sz="2800" dirty="0">
                <a:solidFill>
                  <a:schemeClr val="bg1"/>
                </a:solidFill>
              </a:rPr>
              <a:t>내가 내 마음속으로 이르기를 인생들의 일에 대하여 하나님이 그들을 시험하시리니 그들이 자기가 짐승과 다름이 없는 줄을 깨닫게 하려 하심이라 하였노라</a:t>
            </a:r>
            <a:r>
              <a:rPr lang="en-US" altLang="ko-KR" sz="2800" dirty="0">
                <a:solidFill>
                  <a:schemeClr val="bg1"/>
                </a:solidFill>
              </a:rPr>
              <a:t>.</a:t>
            </a:r>
          </a:p>
          <a:p>
            <a:r>
              <a:rPr lang="en-US" sz="2600" dirty="0">
                <a:solidFill>
                  <a:schemeClr val="bg1"/>
                </a:solidFill>
              </a:rPr>
              <a:t>19 …………</a:t>
            </a:r>
            <a:r>
              <a:rPr lang="ko-KR" altLang="en-US" sz="2600" dirty="0">
                <a:solidFill>
                  <a:schemeClr val="bg1"/>
                </a:solidFill>
              </a:rPr>
              <a:t> 다 동일한 호흡이 있어서 </a:t>
            </a:r>
            <a:r>
              <a:rPr lang="ko-KR" altLang="en-US" sz="2600" b="1" dirty="0">
                <a:solidFill>
                  <a:srgbClr val="FFFF00"/>
                </a:solidFill>
              </a:rPr>
              <a:t>짐승이 죽음 같이 사람도 죽으니 </a:t>
            </a:r>
            <a:r>
              <a:rPr lang="ko-KR" altLang="en-US" sz="2600" dirty="0">
                <a:solidFill>
                  <a:schemeClr val="bg1"/>
                </a:solidFill>
              </a:rPr>
              <a:t>사람이 짐승보다 뛰어남이 없음은 모든 것이 헛됨이로다</a:t>
            </a:r>
            <a:r>
              <a:rPr lang="en-US" altLang="ko-KR" sz="2600" dirty="0">
                <a:solidFill>
                  <a:schemeClr val="bg1"/>
                </a:solidFill>
              </a:rPr>
              <a:t>.</a:t>
            </a:r>
            <a:r>
              <a:rPr lang="ko-KR" altLang="en-US" sz="2600" dirty="0">
                <a:solidFill>
                  <a:schemeClr val="bg1"/>
                </a:solidFill>
              </a:rPr>
              <a:t> </a:t>
            </a:r>
            <a:endParaRPr lang="en-US" altLang="ko-KR" sz="26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     *Everyone’s time streams toward ‘</a:t>
            </a:r>
            <a:r>
              <a:rPr lang="en-US" sz="2600" b="1" dirty="0">
                <a:solidFill>
                  <a:schemeClr val="bg1"/>
                </a:solidFill>
              </a:rPr>
              <a:t>a point of time</a:t>
            </a:r>
            <a:r>
              <a:rPr lang="en-US" sz="2600" dirty="0">
                <a:solidFill>
                  <a:schemeClr val="bg1"/>
                </a:solidFill>
              </a:rPr>
              <a:t>’, i.e., ‘</a:t>
            </a:r>
            <a:r>
              <a:rPr lang="en-US" sz="2600" b="1" dirty="0">
                <a:solidFill>
                  <a:srgbClr val="FFFF00"/>
                </a:solidFill>
              </a:rPr>
              <a:t>the Day of Judgment</a:t>
            </a:r>
            <a:r>
              <a:rPr lang="en-US" sz="2600" dirty="0">
                <a:solidFill>
                  <a:schemeClr val="bg1"/>
                </a:solidFill>
              </a:rPr>
              <a:t>’. </a:t>
            </a:r>
          </a:p>
          <a:p>
            <a:r>
              <a:rPr lang="en-US" altLang="zh-TW" sz="2400" b="1" dirty="0">
                <a:solidFill>
                  <a:srgbClr val="FF0000"/>
                </a:solidFill>
              </a:rPr>
              <a:t>  -Ecclesiastes 12:14</a:t>
            </a:r>
            <a:r>
              <a:rPr lang="zh-TW" altLang="en-US" sz="2400" b="1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rgbClr val="FFFF00"/>
                </a:solidFill>
              </a:rPr>
              <a:t>하나님은 모든 행위와 모든 은밀한 일을 선악간에 심판하시리라</a:t>
            </a:r>
            <a:r>
              <a:rPr lang="en-US" altLang="ko-KR" sz="2400" dirty="0">
                <a:solidFill>
                  <a:srgbClr val="FFFF00"/>
                </a:solidFill>
              </a:rPr>
              <a:t>.</a:t>
            </a:r>
            <a:r>
              <a:rPr lang="ko-KR" altLang="en-US" sz="2400" dirty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 -Hebrews 9:27  </a:t>
            </a:r>
            <a:r>
              <a:rPr lang="ko-KR" altLang="en-US" sz="2400" dirty="0">
                <a:solidFill>
                  <a:srgbClr val="FFFF00"/>
                </a:solidFill>
              </a:rPr>
              <a:t>한 번 죽는 것은 사람에게 정해진 것이요 그 후에는 심판이 있으리니</a:t>
            </a:r>
            <a:r>
              <a:rPr lang="en-US" altLang="ko-KR" sz="2400" dirty="0">
                <a:solidFill>
                  <a:srgbClr val="FFFF00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 -Acts 17:31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이는 정하신 사람으로 하여금 </a:t>
            </a:r>
            <a:r>
              <a:rPr lang="ko-KR" altLang="en-US" sz="2400" dirty="0">
                <a:solidFill>
                  <a:srgbClr val="FFFF00"/>
                </a:solidFill>
              </a:rPr>
              <a:t>천하를 공의로 심판할 날을 작정하시고 </a:t>
            </a:r>
            <a:r>
              <a:rPr lang="ko-KR" altLang="en-US" sz="2400" dirty="0">
                <a:solidFill>
                  <a:schemeClr val="bg1"/>
                </a:solidFill>
              </a:rPr>
              <a:t>이에 그를 죽은 자 가운데서 다시 살리신 것으로 모든 사람에게 믿을 만한 증거를 주셨음이니라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rgbClr val="FFFF00"/>
              </a:solidFill>
            </a:endParaRPr>
          </a:p>
          <a:p>
            <a:endParaRPr lang="en-US" sz="800" dirty="0">
              <a:solidFill>
                <a:srgbClr val="FFFF00"/>
              </a:solidFill>
            </a:endParaRPr>
          </a:p>
          <a:p>
            <a:endParaRPr lang="en-US" sz="800" dirty="0">
              <a:solidFill>
                <a:srgbClr val="FFFF00"/>
              </a:solidFill>
            </a:endParaRPr>
          </a:p>
          <a:p>
            <a:endParaRPr lang="en-US" sz="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0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88825" cy="68480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12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</a:t>
            </a:r>
            <a:r>
              <a:rPr lang="ko-KR" altLang="en-US" sz="3400" b="1" dirty="0">
                <a:solidFill>
                  <a:srgbClr val="FFFF00"/>
                </a:solidFill>
                <a:latin typeface="+mj-ea"/>
                <a:ea typeface="+mj-ea"/>
              </a:rPr>
              <a:t>죽으면 </a:t>
            </a:r>
            <a:r>
              <a:rPr lang="en-US" altLang="ko-KR" sz="3400" b="1" dirty="0">
                <a:solidFill>
                  <a:srgbClr val="FFFF00"/>
                </a:solidFill>
                <a:latin typeface="+mj-ea"/>
                <a:ea typeface="+mj-ea"/>
              </a:rPr>
              <a:t>(</a:t>
            </a:r>
            <a:r>
              <a:rPr lang="ko-KR" altLang="en-US" sz="3400" b="1" dirty="0">
                <a:solidFill>
                  <a:srgbClr val="FFFF00"/>
                </a:solidFill>
                <a:latin typeface="+mj-ea"/>
                <a:ea typeface="+mj-ea"/>
              </a:rPr>
              <a:t>시간이 끝나면</a:t>
            </a:r>
            <a:r>
              <a:rPr lang="en-US" altLang="ko-KR" sz="3400" b="1" dirty="0">
                <a:solidFill>
                  <a:srgbClr val="FFFF00"/>
                </a:solidFill>
                <a:latin typeface="+mj-ea"/>
                <a:ea typeface="+mj-ea"/>
              </a:rPr>
              <a:t>)</a:t>
            </a:r>
            <a:r>
              <a:rPr lang="ko-KR" altLang="en-US" sz="3400" b="1" dirty="0">
                <a:solidFill>
                  <a:srgbClr val="FFFF00"/>
                </a:solidFill>
                <a:latin typeface="+mj-ea"/>
                <a:ea typeface="+mj-ea"/>
              </a:rPr>
              <a:t> 어디로</a:t>
            </a:r>
            <a:r>
              <a:rPr lang="en-US" altLang="ko-KR" sz="3400" b="1" dirty="0">
                <a:solidFill>
                  <a:srgbClr val="FFFF00"/>
                </a:solidFill>
                <a:latin typeface="+mj-ea"/>
                <a:ea typeface="+mj-ea"/>
              </a:rPr>
              <a:t>?</a:t>
            </a:r>
            <a:endParaRPr lang="en-US" sz="1000" dirty="0">
              <a:solidFill>
                <a:srgbClr val="FFFF00"/>
              </a:solidFill>
            </a:endParaRPr>
          </a:p>
          <a:p>
            <a:endParaRPr lang="en-US" sz="1000" dirty="0">
              <a:solidFill>
                <a:srgbClr val="FFFF00"/>
              </a:solidFill>
            </a:endParaRPr>
          </a:p>
          <a:p>
            <a:r>
              <a:rPr lang="ko-KR" altLang="en-US" sz="2400" b="1" dirty="0">
                <a:solidFill>
                  <a:srgbClr val="FF0000"/>
                </a:solidFill>
              </a:rPr>
              <a:t>전</a:t>
            </a:r>
            <a:r>
              <a:rPr lang="en-US" sz="2400" b="1" dirty="0">
                <a:solidFill>
                  <a:srgbClr val="FF0000"/>
                </a:solidFill>
              </a:rPr>
              <a:t>3:19-21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19 </a:t>
            </a:r>
            <a:r>
              <a:rPr lang="ko-KR" altLang="en-US" sz="2400" dirty="0">
                <a:solidFill>
                  <a:schemeClr val="bg1"/>
                </a:solidFill>
              </a:rPr>
              <a:t>인생이 당하는 일을 짐승도 당하나니 그들이 당하는 일이 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>
                <a:solidFill>
                  <a:schemeClr val="bg1"/>
                </a:solidFill>
              </a:rPr>
              <a:t>일반이라</a:t>
            </a:r>
            <a:r>
              <a:rPr lang="en-US" altLang="ko-KR" sz="2400" dirty="0">
                <a:solidFill>
                  <a:schemeClr val="bg1"/>
                </a:solidFill>
              </a:rPr>
              <a:t>,</a:t>
            </a:r>
            <a:r>
              <a:rPr lang="ko-KR" altLang="en-US" sz="2400" dirty="0">
                <a:solidFill>
                  <a:schemeClr val="bg1"/>
                </a:solidFill>
              </a:rPr>
              <a:t> 다 동일한 </a:t>
            </a:r>
            <a:r>
              <a:rPr lang="ko-KR" altLang="en-US" sz="2400" b="1" dirty="0">
                <a:solidFill>
                  <a:srgbClr val="FFFF00"/>
                </a:solidFill>
              </a:rPr>
              <a:t>호흡</a:t>
            </a:r>
            <a:r>
              <a:rPr lang="ko-KR" altLang="en-US" sz="2400" dirty="0">
                <a:solidFill>
                  <a:schemeClr val="bg1"/>
                </a:solidFill>
              </a:rPr>
              <a:t>이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he-IL" sz="2400" dirty="0">
                <a:solidFill>
                  <a:srgbClr val="FFFF00"/>
                </a:solidFill>
              </a:rPr>
              <a:t>רוּחַ</a:t>
            </a:r>
            <a:r>
              <a:rPr lang="en-US" sz="2400" dirty="0">
                <a:solidFill>
                  <a:srgbClr val="FFFF00"/>
                </a:solidFill>
              </a:rPr>
              <a:t>  </a:t>
            </a:r>
            <a:r>
              <a:rPr lang="en-US" sz="2400" i="1" dirty="0" err="1">
                <a:solidFill>
                  <a:srgbClr val="FFFF00"/>
                </a:solidFill>
              </a:rPr>
              <a:t>ruach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baseline="30000" dirty="0">
                <a:solidFill>
                  <a:schemeClr val="bg1"/>
                </a:solidFill>
              </a:rPr>
              <a:t>NIV = NKJ </a:t>
            </a:r>
            <a:r>
              <a:rPr lang="en-US" sz="2400" b="1" dirty="0">
                <a:solidFill>
                  <a:srgbClr val="FFFF00"/>
                </a:solidFill>
              </a:rPr>
              <a:t>breath</a:t>
            </a:r>
            <a:r>
              <a:rPr lang="en-US" sz="2400" dirty="0">
                <a:solidFill>
                  <a:schemeClr val="bg1"/>
                </a:solidFill>
              </a:rPr>
              <a:t> / </a:t>
            </a:r>
            <a:r>
              <a:rPr lang="en-US" sz="2400" baseline="30000" dirty="0">
                <a:solidFill>
                  <a:schemeClr val="bg1"/>
                </a:solidFill>
              </a:rPr>
              <a:t>TNK </a:t>
            </a:r>
            <a:r>
              <a:rPr lang="en-US" sz="2400" b="1" dirty="0" err="1">
                <a:solidFill>
                  <a:srgbClr val="FFFF00"/>
                </a:solidFill>
              </a:rPr>
              <a:t>lifebreath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r>
              <a:rPr lang="ko-KR" altLang="en-US" sz="2400" dirty="0">
                <a:solidFill>
                  <a:schemeClr val="bg1"/>
                </a:solidFill>
              </a:rPr>
              <a:t> 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>
                <a:solidFill>
                  <a:schemeClr val="bg1"/>
                </a:solidFill>
              </a:rPr>
              <a:t>있어서 짐승이 죽음 같이 사람도 죽으니 사람이 짐승보다 뛰어남이 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>
                <a:solidFill>
                  <a:schemeClr val="bg1"/>
                </a:solidFill>
              </a:rPr>
              <a:t>없음은 모든 것이 헛됨이로다</a:t>
            </a:r>
            <a:r>
              <a:rPr lang="en-US" altLang="ko-KR" sz="2400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20 </a:t>
            </a:r>
            <a:r>
              <a:rPr lang="ko-KR" altLang="en-US" sz="2400" dirty="0">
                <a:solidFill>
                  <a:schemeClr val="bg1"/>
                </a:solidFill>
              </a:rPr>
              <a:t>다 </a:t>
            </a:r>
            <a:r>
              <a:rPr lang="ko-KR" altLang="en-US" sz="2400" b="1" dirty="0">
                <a:solidFill>
                  <a:srgbClr val="FFFF00"/>
                </a:solidFill>
              </a:rPr>
              <a:t>흙으로</a:t>
            </a:r>
            <a:r>
              <a:rPr lang="ko-KR" altLang="en-US" sz="2400" dirty="0">
                <a:solidFill>
                  <a:schemeClr val="bg1"/>
                </a:solidFill>
              </a:rPr>
              <a:t> 말미암았으므로 다 </a:t>
            </a:r>
            <a:r>
              <a:rPr lang="ko-KR" altLang="en-US" sz="2400" b="1" dirty="0">
                <a:solidFill>
                  <a:srgbClr val="FFFF00"/>
                </a:solidFill>
              </a:rPr>
              <a:t>흙으로 </a:t>
            </a:r>
            <a:endParaRPr lang="en-US" altLang="ko-KR" sz="2400" b="1" dirty="0">
              <a:solidFill>
                <a:srgbClr val="FFFF00"/>
              </a:solidFill>
            </a:endParaRPr>
          </a:p>
          <a:p>
            <a:r>
              <a:rPr lang="ko-KR" altLang="en-US" sz="2400" b="1" dirty="0">
                <a:solidFill>
                  <a:srgbClr val="FFFF00"/>
                </a:solidFill>
              </a:rPr>
              <a:t>돌아가나니 </a:t>
            </a:r>
            <a:r>
              <a:rPr lang="ko-KR" altLang="en-US" sz="2400" dirty="0">
                <a:solidFill>
                  <a:schemeClr val="bg1"/>
                </a:solidFill>
              </a:rPr>
              <a:t>다 한 곳으로 가거니와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  <a:r>
              <a:rPr lang="ko-KR" altLang="en-US" sz="2400" dirty="0">
                <a:solidFill>
                  <a:schemeClr val="bg1"/>
                </a:solidFill>
              </a:rPr>
              <a:t>     </a:t>
            </a:r>
            <a:r>
              <a:rPr lang="en-US" sz="2400" dirty="0">
                <a:solidFill>
                  <a:schemeClr val="bg1"/>
                </a:solidFill>
              </a:rPr>
              <a:t>21 </a:t>
            </a:r>
            <a:r>
              <a:rPr lang="ko-KR" altLang="en-US" sz="2400" dirty="0">
                <a:solidFill>
                  <a:schemeClr val="bg1"/>
                </a:solidFill>
              </a:rPr>
              <a:t>인생들의 </a:t>
            </a:r>
            <a:r>
              <a:rPr lang="ko-KR" altLang="en-US" sz="2400" b="1" dirty="0">
                <a:solidFill>
                  <a:srgbClr val="FFFF00"/>
                </a:solidFill>
              </a:rPr>
              <a:t>혼</a:t>
            </a:r>
            <a:r>
              <a:rPr lang="ko-KR" altLang="en-US" sz="2400" dirty="0">
                <a:solidFill>
                  <a:schemeClr val="bg1"/>
                </a:solidFill>
              </a:rPr>
              <a:t>은 위로 올라가고 짐승의 </a:t>
            </a:r>
            <a:r>
              <a:rPr lang="ko-KR" altLang="en-US" sz="2400" b="1" dirty="0">
                <a:solidFill>
                  <a:srgbClr val="FFFF00"/>
                </a:solidFill>
              </a:rPr>
              <a:t>혼</a:t>
            </a:r>
            <a:r>
              <a:rPr lang="ko-KR" altLang="en-US" sz="2400" dirty="0">
                <a:solidFill>
                  <a:schemeClr val="bg1"/>
                </a:solidFill>
              </a:rPr>
              <a:t>은 아래 곧 땅으로 내려가는 줄을 누가 알랴</a:t>
            </a:r>
            <a:r>
              <a:rPr lang="en-US" altLang="ko-KR" sz="2400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he-IL" sz="2400" dirty="0">
                <a:solidFill>
                  <a:srgbClr val="FFFF00"/>
                </a:solidFill>
              </a:rPr>
              <a:t>רוּחַ</a:t>
            </a:r>
            <a:r>
              <a:rPr lang="en-US" sz="2400" dirty="0">
                <a:solidFill>
                  <a:srgbClr val="FFFF00"/>
                </a:solidFill>
              </a:rPr>
              <a:t>  </a:t>
            </a:r>
            <a:r>
              <a:rPr lang="en-US" sz="2400" i="1" dirty="0" err="1">
                <a:solidFill>
                  <a:srgbClr val="FFFF00"/>
                </a:solidFill>
              </a:rPr>
              <a:t>ruach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baseline="30000" dirty="0">
                <a:solidFill>
                  <a:schemeClr val="bg1"/>
                </a:solidFill>
              </a:rPr>
              <a:t>NIV = NKJ </a:t>
            </a:r>
            <a:r>
              <a:rPr lang="en-US" sz="2400" b="1" dirty="0">
                <a:solidFill>
                  <a:srgbClr val="FFFF00"/>
                </a:solidFill>
              </a:rPr>
              <a:t>the spirit</a:t>
            </a:r>
            <a:r>
              <a:rPr lang="en-US" sz="2400" dirty="0">
                <a:solidFill>
                  <a:schemeClr val="bg1"/>
                </a:solidFill>
              </a:rPr>
              <a:t> / </a:t>
            </a:r>
            <a:r>
              <a:rPr lang="en-US" sz="2400" baseline="30000" dirty="0">
                <a:solidFill>
                  <a:schemeClr val="bg1"/>
                </a:solidFill>
              </a:rPr>
              <a:t>TNK </a:t>
            </a:r>
            <a:r>
              <a:rPr lang="en-US" sz="2400" b="1" dirty="0" err="1">
                <a:solidFill>
                  <a:srgbClr val="FFFF00"/>
                </a:solidFill>
              </a:rPr>
              <a:t>lifebreath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endParaRPr lang="en-US" sz="900" dirty="0">
              <a:solidFill>
                <a:schemeClr val="bg1"/>
              </a:solidFill>
            </a:endParaRPr>
          </a:p>
          <a:p>
            <a:r>
              <a:rPr lang="ko-KR" altLang="en-US" sz="900" dirty="0">
                <a:solidFill>
                  <a:schemeClr val="bg1"/>
                </a:solidFill>
              </a:rPr>
              <a:t> </a:t>
            </a:r>
            <a:endParaRPr lang="en-US" altLang="ko-KR" sz="900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ko-KR" altLang="en-US" b="1" dirty="0">
                <a:solidFill>
                  <a:srgbClr val="FFFF00"/>
                </a:solidFill>
              </a:rPr>
              <a:t>육신</a:t>
            </a:r>
            <a:r>
              <a:rPr lang="en-US" altLang="ko-KR" b="1" dirty="0">
                <a:solidFill>
                  <a:srgbClr val="FFFF00"/>
                </a:solidFill>
              </a:rPr>
              <a:t>(‘</a:t>
            </a:r>
            <a:r>
              <a:rPr lang="ko-KR" altLang="en-US" b="1" dirty="0">
                <a:solidFill>
                  <a:srgbClr val="FFFF00"/>
                </a:solidFill>
              </a:rPr>
              <a:t>흙으로</a:t>
            </a:r>
            <a:r>
              <a:rPr lang="en-US" altLang="ko-KR" b="1" dirty="0">
                <a:solidFill>
                  <a:srgbClr val="FFFF00"/>
                </a:solidFill>
              </a:rPr>
              <a:t>’)</a:t>
            </a:r>
            <a:r>
              <a:rPr lang="en-US" dirty="0">
                <a:solidFill>
                  <a:schemeClr val="bg1"/>
                </a:solidFill>
              </a:rPr>
              <a:t>: (</a:t>
            </a:r>
            <a:r>
              <a:rPr lang="ko-KR" altLang="en-US" dirty="0">
                <a:solidFill>
                  <a:schemeClr val="bg1"/>
                </a:solidFill>
              </a:rPr>
              <a:t>짐승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인생 모두</a:t>
            </a:r>
            <a:r>
              <a:rPr lang="en-US" altLang="ko-KR" dirty="0">
                <a:solidFill>
                  <a:schemeClr val="bg1"/>
                </a:solidFill>
              </a:rPr>
              <a:t>) ‘</a:t>
            </a:r>
            <a:r>
              <a:rPr lang="ko-KR" altLang="en-US" b="1" dirty="0">
                <a:solidFill>
                  <a:srgbClr val="FFFF00"/>
                </a:solidFill>
              </a:rPr>
              <a:t>흙으로 돌아감 </a:t>
            </a:r>
            <a:r>
              <a:rPr lang="en-US" altLang="ko-KR" dirty="0">
                <a:solidFill>
                  <a:schemeClr val="bg1"/>
                </a:solidFill>
              </a:rPr>
              <a:t>’ </a:t>
            </a:r>
            <a:r>
              <a:rPr lang="ko-KR" altLang="en-US" b="1" dirty="0">
                <a:solidFill>
                  <a:srgbClr val="FF0000"/>
                </a:solidFill>
              </a:rPr>
              <a:t>창</a:t>
            </a:r>
            <a:r>
              <a:rPr lang="en-US" b="1" dirty="0">
                <a:solidFill>
                  <a:srgbClr val="FF0000"/>
                </a:solidFill>
              </a:rPr>
              <a:t>3:19 </a:t>
            </a:r>
            <a:r>
              <a:rPr lang="ko-KR" altLang="en-US" dirty="0">
                <a:solidFill>
                  <a:schemeClr val="bg1"/>
                </a:solidFill>
              </a:rPr>
              <a:t>네가 흙으로 돌아갈 때까지 얼굴에 땀을 흘려야 먹을 것을 먹으리니</a:t>
            </a:r>
            <a:r>
              <a:rPr lang="en-US" altLang="ko-KR" dirty="0">
                <a:solidFill>
                  <a:schemeClr val="bg1"/>
                </a:solidFill>
              </a:rPr>
              <a:t>,</a:t>
            </a:r>
            <a:r>
              <a:rPr lang="ko-KR" altLang="en-US" dirty="0">
                <a:solidFill>
                  <a:schemeClr val="bg1"/>
                </a:solidFill>
              </a:rPr>
              <a:t> 네가 그것에서 취함을 입었음이라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r>
              <a:rPr lang="ko-KR" altLang="en-US" dirty="0">
                <a:solidFill>
                  <a:schemeClr val="bg1"/>
                </a:solidFill>
              </a:rPr>
              <a:t> 너는 흙이니 흙으로 돌아갈 것이니라 하시니라</a:t>
            </a:r>
            <a:r>
              <a:rPr lang="en-US" altLang="ko-KR" dirty="0">
                <a:solidFill>
                  <a:schemeClr val="bg1"/>
                </a:solidFill>
              </a:rPr>
              <a:t>.    / </a:t>
            </a:r>
            <a:r>
              <a:rPr lang="ko-KR" altLang="en-US" b="1" dirty="0">
                <a:solidFill>
                  <a:srgbClr val="FF0000"/>
                </a:solidFill>
              </a:rPr>
              <a:t>욥</a:t>
            </a:r>
            <a:r>
              <a:rPr lang="en-US" b="1" dirty="0">
                <a:solidFill>
                  <a:srgbClr val="FF0000"/>
                </a:solidFill>
              </a:rPr>
              <a:t>34:15 </a:t>
            </a:r>
            <a:r>
              <a:rPr lang="ko-KR" altLang="en-US" dirty="0">
                <a:solidFill>
                  <a:schemeClr val="bg1"/>
                </a:solidFill>
              </a:rPr>
              <a:t>모든 육체가 다 함께 죽으며 사람은 흙으로 돌아가리라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r>
              <a:rPr lang="ko-KR" altLang="en-US" dirty="0">
                <a:solidFill>
                  <a:schemeClr val="bg1"/>
                </a:solidFill>
              </a:rPr>
              <a:t>  </a:t>
            </a:r>
            <a:r>
              <a:rPr lang="en-US" altLang="ko-KR" dirty="0">
                <a:solidFill>
                  <a:schemeClr val="bg1"/>
                </a:solidFill>
              </a:rPr>
              <a:t>/ </a:t>
            </a:r>
            <a:r>
              <a:rPr lang="ko-KR" altLang="en-US" b="1" dirty="0">
                <a:solidFill>
                  <a:srgbClr val="FF0000"/>
                </a:solidFill>
              </a:rPr>
              <a:t>시</a:t>
            </a:r>
            <a:r>
              <a:rPr lang="en-US" b="1" dirty="0">
                <a:solidFill>
                  <a:srgbClr val="FF0000"/>
                </a:solidFill>
              </a:rPr>
              <a:t>104:29 </a:t>
            </a:r>
            <a:r>
              <a:rPr lang="ko-KR" altLang="en-US" dirty="0">
                <a:solidFill>
                  <a:schemeClr val="bg1"/>
                </a:solidFill>
              </a:rPr>
              <a:t>주께서 낯을 숨기신즉 그들이 떨고</a:t>
            </a:r>
            <a:r>
              <a:rPr lang="en-US" altLang="ko-KR" dirty="0">
                <a:solidFill>
                  <a:schemeClr val="bg1"/>
                </a:solidFill>
              </a:rPr>
              <a:t>,</a:t>
            </a:r>
            <a:r>
              <a:rPr lang="ko-KR" altLang="en-US" dirty="0">
                <a:solidFill>
                  <a:schemeClr val="bg1"/>
                </a:solidFill>
              </a:rPr>
              <a:t> 주께서 그들의 호흡을 거두신즉 그들은 죽어 먼지로 돌아가나이다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endParaRPr lang="en-US" dirty="0"/>
          </a:p>
          <a:p>
            <a:pPr marL="457200" indent="-457200">
              <a:buFontTx/>
              <a:buAutoNum type="arabicParenR"/>
            </a:pPr>
            <a:r>
              <a:rPr lang="ko-KR" altLang="en-US" b="1" dirty="0">
                <a:solidFill>
                  <a:srgbClr val="FFFF00"/>
                </a:solidFill>
              </a:rPr>
              <a:t>영혼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he-IL" dirty="0">
                <a:solidFill>
                  <a:srgbClr val="FFFF00"/>
                </a:solidFill>
              </a:rPr>
              <a:t>רוּחַ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i="1" dirty="0" err="1">
                <a:solidFill>
                  <a:srgbClr val="FFFF00"/>
                </a:solidFill>
              </a:rPr>
              <a:t>ruach</a:t>
            </a:r>
            <a:r>
              <a:rPr lang="en-US" dirty="0">
                <a:solidFill>
                  <a:schemeClr val="bg1"/>
                </a:solidFill>
              </a:rPr>
              <a:t>): 1) </a:t>
            </a:r>
            <a:r>
              <a:rPr lang="en-US" b="1" dirty="0">
                <a:solidFill>
                  <a:srgbClr val="FFFF00"/>
                </a:solidFill>
              </a:rPr>
              <a:t>spirit; </a:t>
            </a:r>
            <a:r>
              <a:rPr lang="en-US" dirty="0">
                <a:solidFill>
                  <a:schemeClr val="bg1"/>
                </a:solidFill>
              </a:rPr>
              <a:t>2) </a:t>
            </a:r>
            <a:r>
              <a:rPr lang="en-US" b="1" dirty="0">
                <a:solidFill>
                  <a:srgbClr val="FFFF00"/>
                </a:solidFill>
              </a:rPr>
              <a:t>wind;</a:t>
            </a:r>
            <a:r>
              <a:rPr lang="en-US" baseline="30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3) </a:t>
            </a:r>
            <a:r>
              <a:rPr lang="en-US" b="1" dirty="0">
                <a:solidFill>
                  <a:srgbClr val="FFFF00"/>
                </a:solidFill>
              </a:rPr>
              <a:t>breath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lifebreath</a:t>
            </a:r>
            <a:r>
              <a:rPr lang="en-US" b="1" dirty="0">
                <a:solidFill>
                  <a:srgbClr val="FFFF00"/>
                </a:solidFill>
              </a:rPr>
              <a:t>.   </a:t>
            </a:r>
            <a:r>
              <a:rPr lang="ko-KR" altLang="en-US" b="1" dirty="0">
                <a:solidFill>
                  <a:srgbClr val="FFFF00"/>
                </a:solidFill>
              </a:rPr>
              <a:t>하나님께로 돌아감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ko-KR" altLang="en-US" b="1" dirty="0">
                <a:solidFill>
                  <a:srgbClr val="FF0000"/>
                </a:solidFill>
              </a:rPr>
              <a:t>전</a:t>
            </a:r>
            <a:r>
              <a:rPr lang="en-US" b="1" dirty="0">
                <a:solidFill>
                  <a:srgbClr val="FF0000"/>
                </a:solidFill>
              </a:rPr>
              <a:t>12:1 </a:t>
            </a:r>
            <a:r>
              <a:rPr lang="ko-KR" altLang="en-US" dirty="0">
                <a:solidFill>
                  <a:schemeClr val="bg1"/>
                </a:solidFill>
              </a:rPr>
              <a:t>너는 청년의 때에 너의 창조주를 기억하라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……..</a:t>
            </a:r>
            <a:r>
              <a:rPr lang="ko-KR" altLang="en-US" dirty="0">
                <a:solidFill>
                  <a:schemeClr val="bg1"/>
                </a:solidFill>
              </a:rPr>
              <a:t>  </a:t>
            </a:r>
            <a:r>
              <a:rPr lang="ko-KR" altLang="en-US" b="1" dirty="0">
                <a:solidFill>
                  <a:srgbClr val="FF0000"/>
                </a:solidFill>
              </a:rPr>
              <a:t>전</a:t>
            </a:r>
            <a:r>
              <a:rPr lang="en-US" b="1" dirty="0">
                <a:solidFill>
                  <a:srgbClr val="FF0000"/>
                </a:solidFill>
              </a:rPr>
              <a:t>12:7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rgbClr val="FFFF00"/>
                </a:solidFill>
              </a:rPr>
              <a:t>흙은 여전히 땅으로 돌아가고 </a:t>
            </a:r>
            <a:r>
              <a:rPr lang="ko-KR" altLang="en-US" b="1" dirty="0">
                <a:solidFill>
                  <a:srgbClr val="FFFF00"/>
                </a:solidFill>
              </a:rPr>
              <a:t>영은 그것을 주신 하나님께로 돌아가기</a:t>
            </a:r>
            <a:r>
              <a:rPr lang="ko-KR" altLang="en-US" dirty="0">
                <a:solidFill>
                  <a:srgbClr val="FFFF00"/>
                </a:solidFill>
              </a:rPr>
              <a:t> 전에 </a:t>
            </a:r>
            <a:r>
              <a:rPr lang="ko-KR" altLang="en-US" dirty="0">
                <a:solidFill>
                  <a:schemeClr val="bg1"/>
                </a:solidFill>
              </a:rPr>
              <a:t>기억하라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endParaRPr lang="en-US" sz="1200" dirty="0">
              <a:solidFill>
                <a:srgbClr val="FFFF00"/>
              </a:solidFill>
            </a:endParaRPr>
          </a:p>
          <a:p>
            <a:endParaRPr lang="en-US" sz="1200" dirty="0">
              <a:solidFill>
                <a:srgbClr val="FFFF00"/>
              </a:solidFill>
            </a:endParaRPr>
          </a:p>
          <a:p>
            <a:endParaRPr lang="en-US" sz="1200" dirty="0">
              <a:solidFill>
                <a:srgbClr val="FFFF00"/>
              </a:solidFill>
            </a:endParaRPr>
          </a:p>
          <a:p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2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412" y="3124200"/>
            <a:ext cx="10668000" cy="346464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>
                <a:solidFill>
                  <a:schemeClr val="bg1"/>
                </a:solidFill>
              </a:rPr>
              <a:t>‎  </a:t>
            </a:r>
            <a:r>
              <a:rPr lang="he-IL" sz="5400" b="1" dirty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>
                <a:solidFill>
                  <a:schemeClr val="bg1"/>
                </a:solidFill>
              </a:rPr>
              <a:t>      </a:t>
            </a:r>
            <a:r>
              <a:rPr lang="he-IL" sz="54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6:24-26</a:t>
            </a:r>
            <a:r>
              <a:rPr lang="el-GR" sz="3600" b="1" dirty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>
                <a:solidFill>
                  <a:schemeClr val="bg1"/>
                </a:solidFill>
              </a:rPr>
              <a:t>‎</a:t>
            </a:r>
            <a:r>
              <a:rPr lang="he-IL" sz="5400" b="1" dirty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>
                <a:solidFill>
                  <a:schemeClr val="bg1"/>
                </a:solidFill>
              </a:rPr>
              <a:t>     </a:t>
            </a:r>
            <a:r>
              <a:rPr lang="he-IL" sz="5400" b="1" dirty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2800" dirty="0"/>
          </a:p>
          <a:p>
            <a:pPr algn="ctr" rtl="1"/>
            <a:endParaRPr lang="en-US" altLang="ko-KR" sz="2800" dirty="0"/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/>
              <a:t>민수기 </a:t>
            </a:r>
            <a:r>
              <a:rPr lang="en-US" sz="3200" b="1" dirty="0"/>
              <a:t>6:24-26</a:t>
            </a:r>
          </a:p>
          <a:p>
            <a:r>
              <a:rPr lang="ko-KR" altLang="en-US" sz="3200" dirty="0">
                <a:solidFill>
                  <a:schemeClr val="bg1"/>
                </a:solidFill>
              </a:rPr>
              <a:t>여호와는 네게 복을 주시고 너를 지키시기를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그의 얼굴을 네게 비추사 은혜 베푸시기를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 얼굴을 네게로 향하여 드사 평강 주시기를 원하노라 할지니라 하라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8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3698</TotalTime>
  <Words>1660</Words>
  <Application>Microsoft Office PowerPoint</Application>
  <PresentationFormat>Custom</PresentationFormat>
  <Paragraphs>141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Bwhebb</vt:lpstr>
      <vt:lpstr>DFKai-SB</vt:lpstr>
      <vt:lpstr>맑은 고딕</vt:lpstr>
      <vt:lpstr>新細明體</vt:lpstr>
      <vt:lpstr>SimSun</vt:lpstr>
      <vt:lpstr>SimSun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Jung-Hyun (Daniel) Song</cp:lastModifiedBy>
  <cp:revision>363</cp:revision>
  <dcterms:created xsi:type="dcterms:W3CDTF">2020-03-18T13:47:21Z</dcterms:created>
  <dcterms:modified xsi:type="dcterms:W3CDTF">2021-03-06T04:06:32Z</dcterms:modified>
</cp:coreProperties>
</file>