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455" r:id="rId2"/>
    <p:sldId id="447" r:id="rId3"/>
    <p:sldId id="489" r:id="rId4"/>
    <p:sldId id="500" r:id="rId5"/>
    <p:sldId id="502" r:id="rId6"/>
    <p:sldId id="491" r:id="rId7"/>
    <p:sldId id="507" r:id="rId8"/>
    <p:sldId id="511" r:id="rId9"/>
    <p:sldId id="458" r:id="rId10"/>
  </p:sldIdLst>
  <p:sldSz cx="12188825" cy="6858000"/>
  <p:notesSz cx="6858000" cy="9144000"/>
  <p:defaultTextStyle>
    <a:defPPr>
      <a:defRPr lang="en-US"/>
    </a:defPPr>
    <a:lvl1pPr marL="0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4345" autoAdjust="0"/>
  </p:normalViewPr>
  <p:slideViewPr>
    <p:cSldViewPr>
      <p:cViewPr varScale="1">
        <p:scale>
          <a:sx n="84" d="100"/>
          <a:sy n="84" d="100"/>
        </p:scale>
        <p:origin x="-732" y="-7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11D8-83C4-4A94-9773-44143C2857FD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5B27-F3C0-4F3E-8F93-EF8E6AA0E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40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40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19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6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6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6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9C73-D3C2-4D1D-BE1A-64EF358B0269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2" y="25360"/>
            <a:ext cx="12190413" cy="689419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2000" b="1" dirty="0">
              <a:solidFill>
                <a:srgbClr val="FFFF00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zh-TW" altLang="en-US" sz="2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</a:t>
            </a:r>
            <a:r>
              <a:rPr lang="zh-TW" altLang="en-US" sz="8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在</a:t>
            </a:r>
            <a:r>
              <a:rPr lang="zh-TW" altLang="en-US" sz="8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時間和永恆之</a:t>
            </a:r>
            <a:r>
              <a:rPr lang="zh-TW" altLang="en-US" sz="8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間</a:t>
            </a:r>
            <a:endParaRPr lang="en-US" sz="80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5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</a:t>
            </a:r>
            <a:r>
              <a:rPr lang="en-US" sz="4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4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傳道書 </a:t>
            </a:r>
            <a:r>
              <a:rPr lang="zh-CN" altLang="en-US" sz="4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第三章</a:t>
            </a:r>
            <a:r>
              <a:rPr lang="en-US" altLang="zh-CN" sz="4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en-US" sz="4400" b="1" dirty="0" smtClean="0">
                <a:solidFill>
                  <a:schemeClr val="bg1"/>
                </a:solidFill>
              </a:rPr>
              <a:t> </a:t>
            </a:r>
          </a:p>
          <a:p>
            <a:endParaRPr lang="en-US" sz="1400" b="1" dirty="0" smtClean="0">
              <a:solidFill>
                <a:schemeClr val="bg1"/>
              </a:solidFill>
            </a:endParaRPr>
          </a:p>
          <a:p>
            <a:endParaRPr lang="en-US" sz="1400" b="1" dirty="0" smtClean="0">
              <a:solidFill>
                <a:schemeClr val="bg1"/>
              </a:solidFill>
            </a:endParaRPr>
          </a:p>
          <a:p>
            <a:r>
              <a:rPr lang="en-US" sz="6000" b="1" dirty="0" smtClean="0">
                <a:solidFill>
                  <a:srgbClr val="FFFF00"/>
                </a:solidFill>
              </a:rPr>
              <a:t>       </a:t>
            </a:r>
            <a:r>
              <a:rPr lang="en-US" sz="5600" b="1" dirty="0" smtClean="0">
                <a:solidFill>
                  <a:srgbClr val="FFFF00"/>
                </a:solidFill>
              </a:rPr>
              <a:t>Between </a:t>
            </a:r>
            <a:r>
              <a:rPr lang="en-US" sz="5600" b="1" dirty="0">
                <a:solidFill>
                  <a:srgbClr val="FFFF00"/>
                </a:solidFill>
              </a:rPr>
              <a:t>Time and Eternity</a:t>
            </a:r>
            <a:r>
              <a:rPr lang="en-US" sz="6000" b="1" dirty="0">
                <a:solidFill>
                  <a:srgbClr val="FFFF00"/>
                </a:solidFill>
              </a:rPr>
              <a:t> </a:t>
            </a:r>
            <a:r>
              <a:rPr lang="en-US" sz="6000" b="1" dirty="0" smtClean="0">
                <a:solidFill>
                  <a:srgbClr val="FFFF00"/>
                </a:solidFill>
              </a:rPr>
              <a:t>               </a:t>
            </a:r>
          </a:p>
          <a:p>
            <a:r>
              <a:rPr lang="en-US" sz="4800" b="1" dirty="0" smtClean="0">
                <a:solidFill>
                  <a:srgbClr val="FFFF00"/>
                </a:solidFill>
              </a:rPr>
              <a:t>                    </a:t>
            </a:r>
            <a:r>
              <a:rPr lang="en-US" sz="4000" dirty="0" smtClean="0">
                <a:solidFill>
                  <a:schemeClr val="bg1"/>
                </a:solidFill>
              </a:rPr>
              <a:t>(</a:t>
            </a:r>
            <a:r>
              <a:rPr lang="en-US" sz="4000" dirty="0">
                <a:solidFill>
                  <a:schemeClr val="bg1"/>
                </a:solidFill>
              </a:rPr>
              <a:t>Ecclesiastes </a:t>
            </a:r>
            <a:r>
              <a:rPr lang="en-US" sz="4000" dirty="0" smtClean="0">
                <a:solidFill>
                  <a:schemeClr val="bg1"/>
                </a:solidFill>
              </a:rPr>
              <a:t>Chapter 3)</a:t>
            </a:r>
            <a:endParaRPr lang="en-US" sz="4000" dirty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r>
              <a:rPr lang="zh-TW" altLang="en-US" sz="4000" b="1" dirty="0">
                <a:solidFill>
                  <a:schemeClr val="bg1"/>
                </a:solidFill>
              </a:rPr>
              <a:t>         </a:t>
            </a:r>
            <a:r>
              <a:rPr lang="zh-TW" altLang="en-US" sz="4000" b="1" dirty="0" smtClean="0">
                <a:solidFill>
                  <a:schemeClr val="bg1"/>
                </a:solidFill>
              </a:rPr>
              <a:t>         </a:t>
            </a:r>
            <a:r>
              <a:rPr lang="zh-TW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金京來博士</a:t>
            </a:r>
            <a:r>
              <a:rPr lang="zh-TW" alt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 </a:t>
            </a:r>
            <a:r>
              <a:rPr lang="en-US" sz="4000" b="1" dirty="0" err="1">
                <a:solidFill>
                  <a:schemeClr val="bg1"/>
                </a:solidFill>
              </a:rPr>
              <a:t>Kyungrae</a:t>
            </a:r>
            <a:r>
              <a:rPr lang="en-US" sz="4000" b="1" dirty="0">
                <a:solidFill>
                  <a:schemeClr val="bg1"/>
                </a:solidFill>
              </a:rPr>
              <a:t> Kim, Ph.D.</a:t>
            </a: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463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12188825" cy="692497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zh-TW" sz="1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時間 與 永恆  </a:t>
            </a:r>
            <a:r>
              <a:rPr lang="en-US" sz="3600" b="1" dirty="0" smtClean="0">
                <a:solidFill>
                  <a:srgbClr val="FFFF00"/>
                </a:solidFill>
              </a:rPr>
              <a:t>Time </a:t>
            </a:r>
            <a:r>
              <a:rPr lang="en-US" sz="3600" b="1" dirty="0">
                <a:solidFill>
                  <a:srgbClr val="FFFF00"/>
                </a:solidFill>
              </a:rPr>
              <a:t>and Eternity</a:t>
            </a:r>
            <a:endParaRPr lang="en-US" sz="36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000" dirty="0" smtClean="0">
              <a:solidFill>
                <a:srgbClr val="FFFF00"/>
              </a:solidFill>
            </a:endParaRPr>
          </a:p>
          <a:p>
            <a:endParaRPr lang="en-US" sz="1000" dirty="0" smtClean="0">
              <a:solidFill>
                <a:srgbClr val="FFFF00"/>
              </a:solidFill>
            </a:endParaRPr>
          </a:p>
          <a:p>
            <a:r>
              <a:rPr 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1) 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永恆</a:t>
            </a:r>
            <a:r>
              <a:rPr lang="en-US" altLang="zh-TW" sz="2600" dirty="0" smtClean="0">
                <a:solidFill>
                  <a:schemeClr val="bg1"/>
                </a:solidFill>
              </a:rPr>
              <a:t>: </a:t>
            </a:r>
            <a:r>
              <a:rPr lang="zh-TW" altLang="en-US" sz="2600" dirty="0">
                <a:solidFill>
                  <a:schemeClr val="bg1"/>
                </a:solidFill>
              </a:rPr>
              <a:t>並非是</a:t>
            </a:r>
            <a:r>
              <a:rPr lang="en-US" altLang="zh-TW" sz="2600" dirty="0">
                <a:solidFill>
                  <a:schemeClr val="bg1"/>
                </a:solidFill>
              </a:rPr>
              <a:t>『</a:t>
            </a:r>
            <a:r>
              <a:rPr lang="zh-TW" altLang="en-US" sz="2600" dirty="0">
                <a:solidFill>
                  <a:schemeClr val="bg1"/>
                </a:solidFill>
              </a:rPr>
              <a:t>很長時間</a:t>
            </a:r>
            <a:r>
              <a:rPr lang="en-US" altLang="zh-TW" sz="2600" dirty="0">
                <a:solidFill>
                  <a:schemeClr val="bg1"/>
                </a:solidFill>
              </a:rPr>
              <a:t>』</a:t>
            </a:r>
            <a:r>
              <a:rPr lang="zh-TW" altLang="en-US" sz="2600" dirty="0">
                <a:solidFill>
                  <a:schemeClr val="bg1"/>
                </a:solidFill>
              </a:rPr>
              <a:t>，而是</a:t>
            </a:r>
            <a:r>
              <a:rPr lang="en-US" altLang="zh-TW" sz="2600" b="1" dirty="0">
                <a:solidFill>
                  <a:srgbClr val="FFFF00"/>
                </a:solidFill>
              </a:rPr>
              <a:t>『</a:t>
            </a:r>
            <a:r>
              <a:rPr lang="zh-TW" altLang="en-US" sz="2600" b="1" dirty="0">
                <a:solidFill>
                  <a:srgbClr val="FFFF00"/>
                </a:solidFill>
              </a:rPr>
              <a:t>時間</a:t>
            </a:r>
            <a:r>
              <a:rPr lang="en-US" altLang="zh-TW" sz="2600" b="1" dirty="0">
                <a:solidFill>
                  <a:srgbClr val="FFFF00"/>
                </a:solidFill>
              </a:rPr>
              <a:t>』</a:t>
            </a:r>
            <a:r>
              <a:rPr lang="zh-TW" altLang="en-US" sz="2600" b="1" dirty="0">
                <a:solidFill>
                  <a:srgbClr val="FFFF00"/>
                </a:solidFill>
              </a:rPr>
              <a:t>的對立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面</a:t>
            </a:r>
            <a:endParaRPr lang="en-US" altLang="zh-TW" sz="2600" b="1" dirty="0" smtClean="0">
              <a:solidFill>
                <a:srgbClr val="FFFF00"/>
              </a:solidFill>
            </a:endParaRPr>
          </a:p>
          <a:p>
            <a:r>
              <a:rPr lang="en-US" sz="2400" b="1" dirty="0" smtClean="0">
                <a:solidFill>
                  <a:srgbClr val="FFFF00"/>
                </a:solidFill>
              </a:rPr>
              <a:t>         Eternity</a:t>
            </a:r>
            <a:r>
              <a:rPr lang="en-US" sz="2400" b="1" dirty="0">
                <a:solidFill>
                  <a:schemeClr val="bg1"/>
                </a:solidFill>
              </a:rPr>
              <a:t>:</a:t>
            </a:r>
            <a:r>
              <a:rPr lang="en-US" sz="2400" dirty="0">
                <a:solidFill>
                  <a:schemeClr val="bg1"/>
                </a:solidFill>
              </a:rPr>
              <a:t>  not ‘very long time’, but </a:t>
            </a:r>
            <a:r>
              <a:rPr lang="en-US" sz="2400" b="1" dirty="0">
                <a:solidFill>
                  <a:srgbClr val="FFFF00"/>
                </a:solidFill>
              </a:rPr>
              <a:t>the opposite concept of ‘time’</a:t>
            </a:r>
          </a:p>
          <a:p>
            <a:r>
              <a:rPr lang="en-US" sz="26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2) 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歷史</a:t>
            </a:r>
            <a:r>
              <a:rPr lang="en-US" altLang="zh-TW" sz="2600" dirty="0" smtClean="0">
                <a:solidFill>
                  <a:schemeClr val="bg1"/>
                </a:solidFill>
              </a:rPr>
              <a:t>: </a:t>
            </a:r>
            <a:r>
              <a:rPr lang="zh-TW" altLang="en-US" sz="2600" dirty="0">
                <a:solidFill>
                  <a:schemeClr val="bg1"/>
                </a:solidFill>
              </a:rPr>
              <a:t>在</a:t>
            </a:r>
            <a:r>
              <a:rPr lang="zh-TW" altLang="en-US" sz="2600" b="1" dirty="0">
                <a:solidFill>
                  <a:srgbClr val="FFFF00"/>
                </a:solidFill>
              </a:rPr>
              <a:t>時間軸</a:t>
            </a:r>
            <a:r>
              <a:rPr lang="zh-TW" altLang="en-US" sz="2600" dirty="0">
                <a:solidFill>
                  <a:schemeClr val="bg1"/>
                </a:solidFill>
              </a:rPr>
              <a:t>中已經發生或持續發生的事</a:t>
            </a:r>
            <a:r>
              <a:rPr lang="zh-TW" altLang="en-US" sz="2600" dirty="0" smtClean="0">
                <a:solidFill>
                  <a:schemeClr val="bg1"/>
                </a:solidFill>
              </a:rPr>
              <a:t>件</a:t>
            </a:r>
            <a:endParaRPr lang="en-US" altLang="zh-TW" sz="2600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rgbClr val="FFFF00"/>
                </a:solidFill>
              </a:rPr>
              <a:t>         History</a:t>
            </a:r>
            <a:r>
              <a:rPr lang="en-US" sz="2400" dirty="0">
                <a:solidFill>
                  <a:schemeClr val="bg1"/>
                </a:solidFill>
              </a:rPr>
              <a:t>: stories or events which happened and have been happening in </a:t>
            </a:r>
            <a:r>
              <a:rPr lang="en-US" sz="2400" b="1" dirty="0">
                <a:solidFill>
                  <a:srgbClr val="FFFF00"/>
                </a:solidFill>
              </a:rPr>
              <a:t>the frame of ‘time’ </a:t>
            </a:r>
          </a:p>
          <a:p>
            <a:r>
              <a:rPr lang="en-US" altLang="zh-TW" sz="26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3)『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永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恆</a:t>
            </a:r>
            <a:r>
              <a:rPr lang="en-US" altLang="zh-TW" sz="2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』</a:t>
            </a:r>
            <a:r>
              <a:rPr lang="zh-TW" altLang="en-US" sz="2600" dirty="0">
                <a:solidFill>
                  <a:srgbClr val="FFFF00"/>
                </a:solidFill>
              </a:rPr>
              <a:t>可以在任何時間進入</a:t>
            </a:r>
            <a:r>
              <a:rPr lang="en-US" altLang="zh-TW" sz="2600" dirty="0">
                <a:solidFill>
                  <a:srgbClr val="FFFF00"/>
                </a:solidFill>
              </a:rPr>
              <a:t>『</a:t>
            </a:r>
            <a:r>
              <a:rPr lang="zh-TW" altLang="en-US" sz="2600" dirty="0">
                <a:solidFill>
                  <a:srgbClr val="FFFF00"/>
                </a:solidFill>
              </a:rPr>
              <a:t>時間</a:t>
            </a:r>
            <a:r>
              <a:rPr lang="en-US" altLang="zh-TW" sz="2600" dirty="0">
                <a:solidFill>
                  <a:srgbClr val="FFFF00"/>
                </a:solidFill>
              </a:rPr>
              <a:t>』</a:t>
            </a:r>
            <a:endParaRPr lang="en-US" sz="2600" dirty="0">
              <a:solidFill>
                <a:srgbClr val="FFFF00"/>
              </a:solidFill>
            </a:endParaRPr>
          </a:p>
          <a:p>
            <a:r>
              <a:rPr lang="en-US" sz="2400" dirty="0" smtClean="0">
                <a:solidFill>
                  <a:srgbClr val="FFFF00"/>
                </a:solidFill>
              </a:rPr>
              <a:t>         ‘</a:t>
            </a:r>
            <a:r>
              <a:rPr lang="en-US" sz="2400" dirty="0">
                <a:solidFill>
                  <a:srgbClr val="FFFF00"/>
                </a:solidFill>
              </a:rPr>
              <a:t>Eternity’ can enter ‘time’</a:t>
            </a:r>
            <a:r>
              <a:rPr lang="en-US" sz="2400" dirty="0">
                <a:solidFill>
                  <a:schemeClr val="bg1"/>
                </a:solidFill>
              </a:rPr>
              <a:t> any time as needed. 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altLang="zh-TW" sz="26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4)『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時間</a:t>
            </a:r>
            <a:r>
              <a:rPr lang="en-US" altLang="zh-TW" sz="2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』</a:t>
            </a:r>
            <a:r>
              <a:rPr lang="zh-TW" altLang="en-US" sz="2600" dirty="0">
                <a:solidFill>
                  <a:srgbClr val="FFFF00"/>
                </a:solidFill>
              </a:rPr>
              <a:t>也可以藉由</a:t>
            </a:r>
            <a:r>
              <a:rPr lang="en-US" altLang="zh-TW" sz="2600" dirty="0">
                <a:solidFill>
                  <a:srgbClr val="FFFF00"/>
                </a:solidFill>
              </a:rPr>
              <a:t>『</a:t>
            </a:r>
            <a:r>
              <a:rPr lang="zh-TW" altLang="en-US" sz="2600" dirty="0">
                <a:solidFill>
                  <a:srgbClr val="FFFF00"/>
                </a:solidFill>
              </a:rPr>
              <a:t>永恆</a:t>
            </a:r>
            <a:r>
              <a:rPr lang="en-US" altLang="zh-TW" sz="2600" dirty="0">
                <a:solidFill>
                  <a:srgbClr val="FFFF00"/>
                </a:solidFill>
              </a:rPr>
              <a:t>』</a:t>
            </a:r>
            <a:r>
              <a:rPr lang="zh-TW" altLang="en-US" sz="2600" dirty="0">
                <a:solidFill>
                  <a:srgbClr val="FFFF00"/>
                </a:solidFill>
              </a:rPr>
              <a:t>的幫助而進入</a:t>
            </a:r>
            <a:r>
              <a:rPr lang="en-US" altLang="zh-TW" sz="2600" dirty="0">
                <a:solidFill>
                  <a:srgbClr val="FFFF00"/>
                </a:solidFill>
              </a:rPr>
              <a:t>『</a:t>
            </a:r>
            <a:r>
              <a:rPr lang="zh-TW" altLang="en-US" sz="2600" dirty="0">
                <a:solidFill>
                  <a:srgbClr val="FFFF00"/>
                </a:solidFill>
              </a:rPr>
              <a:t>永恆</a:t>
            </a:r>
            <a:r>
              <a:rPr lang="en-US" altLang="zh-TW" sz="2600" dirty="0">
                <a:solidFill>
                  <a:srgbClr val="FFFF00"/>
                </a:solidFill>
              </a:rPr>
              <a:t>』</a:t>
            </a:r>
            <a:endParaRPr lang="en-US" sz="2600" dirty="0" smtClean="0">
              <a:solidFill>
                <a:srgbClr val="FFFF00"/>
              </a:solidFill>
            </a:endParaRPr>
          </a:p>
          <a:p>
            <a:r>
              <a:rPr lang="en-US" sz="2400" dirty="0" smtClean="0">
                <a:solidFill>
                  <a:srgbClr val="FFFF00"/>
                </a:solidFill>
              </a:rPr>
              <a:t>         ‘</a:t>
            </a:r>
            <a:r>
              <a:rPr lang="en-US" sz="2400" dirty="0">
                <a:solidFill>
                  <a:srgbClr val="FFFF00"/>
                </a:solidFill>
              </a:rPr>
              <a:t>Time’ can enter ‘Eternity’ </a:t>
            </a:r>
            <a:r>
              <a:rPr lang="en-US" sz="2400" dirty="0">
                <a:solidFill>
                  <a:schemeClr val="bg1"/>
                </a:solidFill>
              </a:rPr>
              <a:t>by the help of the same ‘Eternity.’ </a:t>
            </a:r>
          </a:p>
          <a:p>
            <a:r>
              <a:rPr lang="en-US" altLang="zh-TW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5) 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經</a:t>
            </a:r>
            <a:r>
              <a:rPr lang="zh-TW" altLang="en-US" sz="2600" dirty="0">
                <a:solidFill>
                  <a:schemeClr val="bg1"/>
                </a:solidFill>
              </a:rPr>
              <a:t>是一本獨特的書，內中記載了在時間和永恆中一連串已經發生或將要發生的事</a:t>
            </a:r>
            <a:r>
              <a:rPr lang="zh-TW" altLang="en-US" sz="2600" dirty="0" smtClean="0">
                <a:solidFill>
                  <a:schemeClr val="bg1"/>
                </a:solidFill>
              </a:rPr>
              <a:t>件，縱</a:t>
            </a:r>
            <a:r>
              <a:rPr lang="zh-TW" altLang="en-US" sz="2600" dirty="0">
                <a:solidFill>
                  <a:schemeClr val="bg1"/>
                </a:solidFill>
              </a:rPr>
              <a:t>然</a:t>
            </a:r>
            <a:r>
              <a:rPr lang="zh-TW" altLang="en-US" sz="2600" b="1" dirty="0">
                <a:solidFill>
                  <a:srgbClr val="FFFF00"/>
                </a:solidFill>
              </a:rPr>
              <a:t>聖經的焦點不是時間、而是永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恆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r>
              <a:rPr lang="en-US" sz="2400" b="1" dirty="0" smtClean="0">
                <a:solidFill>
                  <a:srgbClr val="FFFF00"/>
                </a:solidFill>
              </a:rPr>
              <a:t>         The </a:t>
            </a:r>
            <a:r>
              <a:rPr lang="en-US" sz="2400" b="1" dirty="0">
                <a:solidFill>
                  <a:srgbClr val="FFFF00"/>
                </a:solidFill>
              </a:rPr>
              <a:t>Bible </a:t>
            </a:r>
            <a:r>
              <a:rPr lang="en-US" sz="2400" dirty="0">
                <a:solidFill>
                  <a:schemeClr val="bg1"/>
                </a:solidFill>
              </a:rPr>
              <a:t>is a unique Book, which gives an account of a sequence of events which have already happened and will happen in the frame of not only ‘time’ but also ‘Eternity.’ </a:t>
            </a:r>
            <a:r>
              <a:rPr lang="en-US" sz="2400" b="1" dirty="0">
                <a:solidFill>
                  <a:srgbClr val="FFFF00"/>
                </a:solidFill>
              </a:rPr>
              <a:t>The focus of the Bible is not on ‘time’ but on ‘Eternity,’ though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</a:p>
          <a:p>
            <a:endParaRPr lang="en-US" sz="1200" dirty="0">
              <a:solidFill>
                <a:srgbClr val="FFFF00"/>
              </a:solidFill>
            </a:endParaRPr>
          </a:p>
          <a:p>
            <a:endParaRPr lang="en-US" sz="1200" dirty="0">
              <a:solidFill>
                <a:srgbClr val="FFFF00"/>
              </a:solidFill>
            </a:endParaRPr>
          </a:p>
          <a:p>
            <a:endParaRPr lang="en-US" sz="1200" dirty="0" smtClean="0">
              <a:solidFill>
                <a:srgbClr val="FFFF00"/>
              </a:solidFill>
            </a:endParaRPr>
          </a:p>
          <a:p>
            <a:endParaRPr lang="en-US" sz="1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842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12188825" cy="690958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zh-TW" sz="10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時間點</a:t>
            </a:r>
            <a:r>
              <a:rPr lang="en-US" sz="3600" b="1" dirty="0" smtClean="0">
                <a:solidFill>
                  <a:srgbClr val="FFFF00"/>
                </a:solidFill>
              </a:rPr>
              <a:t>(</a:t>
            </a:r>
            <a:r>
              <a:rPr lang="el-GR" sz="3600" b="1" dirty="0" smtClean="0">
                <a:solidFill>
                  <a:schemeClr val="bg1"/>
                </a:solidFill>
              </a:rPr>
              <a:t>καιρός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he-IL" sz="3600" dirty="0" smtClean="0">
                <a:solidFill>
                  <a:schemeClr val="bg1"/>
                </a:solidFill>
              </a:rPr>
              <a:t>עֵת</a:t>
            </a:r>
            <a:r>
              <a:rPr lang="en-US" sz="3600" b="1" dirty="0" smtClean="0">
                <a:solidFill>
                  <a:srgbClr val="FFFF00"/>
                </a:solidFill>
              </a:rPr>
              <a:t>)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與 時間段</a:t>
            </a:r>
            <a:r>
              <a:rPr lang="en-US" sz="3600" b="1" dirty="0" smtClean="0">
                <a:solidFill>
                  <a:srgbClr val="FFFF00"/>
                </a:solidFill>
              </a:rPr>
              <a:t>(</a:t>
            </a:r>
            <a:r>
              <a:rPr lang="el-GR" sz="3600" b="1" dirty="0" smtClean="0">
                <a:solidFill>
                  <a:schemeClr val="bg1"/>
                </a:solidFill>
              </a:rPr>
              <a:t>χρόνος</a:t>
            </a:r>
            <a:r>
              <a:rPr lang="en-US" sz="3600" i="1" dirty="0" smtClean="0">
                <a:solidFill>
                  <a:schemeClr val="bg1"/>
                </a:solidFill>
              </a:rPr>
              <a:t> </a:t>
            </a:r>
            <a:r>
              <a:rPr lang="he-IL" sz="3600" dirty="0" smtClean="0">
                <a:solidFill>
                  <a:schemeClr val="bg1"/>
                </a:solidFill>
              </a:rPr>
              <a:t>זְמָן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</a:rPr>
              <a:t>)</a:t>
            </a: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Ecclesiastes 3:1 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凡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事都有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定期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天下萬務都有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定時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                                  </a:t>
            </a:r>
            <a:r>
              <a:rPr lang="he-IL" sz="2800" dirty="0">
                <a:solidFill>
                  <a:schemeClr val="bg1"/>
                </a:solidFill>
              </a:rPr>
              <a:t>‎ </a:t>
            </a:r>
            <a:r>
              <a:rPr lang="he-IL" sz="2800" dirty="0" smtClean="0">
                <a:solidFill>
                  <a:schemeClr val="bg1"/>
                </a:solidFill>
              </a:rPr>
              <a:t>לַכֹּ֖ל </a:t>
            </a:r>
            <a:r>
              <a:rPr lang="he-IL" sz="2800" dirty="0">
                <a:solidFill>
                  <a:srgbClr val="FFFF00"/>
                </a:solidFill>
              </a:rPr>
              <a:t>זְמָ֑ן</a:t>
            </a:r>
            <a:r>
              <a:rPr lang="he-IL" sz="2800" dirty="0">
                <a:solidFill>
                  <a:schemeClr val="bg1"/>
                </a:solidFill>
              </a:rPr>
              <a:t> וְ</a:t>
            </a:r>
            <a:r>
              <a:rPr lang="he-IL" sz="2800" dirty="0">
                <a:solidFill>
                  <a:srgbClr val="FFFF00"/>
                </a:solidFill>
              </a:rPr>
              <a:t>עֵ֥ת</a:t>
            </a:r>
            <a:r>
              <a:rPr lang="he-IL" sz="2800" dirty="0">
                <a:solidFill>
                  <a:schemeClr val="bg1"/>
                </a:solidFill>
              </a:rPr>
              <a:t> לְכָל־חֵ֖פֶץ תַּ֥חַת הַשָּׁמָֽיִם׃   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600" baseline="30000" dirty="0">
                <a:solidFill>
                  <a:srgbClr val="FF0000"/>
                </a:solidFill>
              </a:rPr>
              <a:t>LXX</a:t>
            </a:r>
            <a:r>
              <a:rPr lang="en-US" sz="2600" baseline="30000" dirty="0">
                <a:solidFill>
                  <a:schemeClr val="bg1"/>
                </a:solidFill>
              </a:rPr>
              <a:t> </a:t>
            </a:r>
            <a:r>
              <a:rPr lang="el-GR" sz="2600" dirty="0">
                <a:solidFill>
                  <a:schemeClr val="bg1"/>
                </a:solidFill>
              </a:rPr>
              <a:t>τοῖς πᾶσιν </a:t>
            </a:r>
            <a:r>
              <a:rPr lang="el-GR" sz="2800" b="1" dirty="0">
                <a:solidFill>
                  <a:srgbClr val="FFFF00"/>
                </a:solidFill>
              </a:rPr>
              <a:t>χρόνος</a:t>
            </a:r>
            <a:r>
              <a:rPr lang="el-GR" sz="2600" b="1" dirty="0">
                <a:solidFill>
                  <a:srgbClr val="FFFF00"/>
                </a:solidFill>
              </a:rPr>
              <a:t> </a:t>
            </a:r>
            <a:r>
              <a:rPr lang="el-GR" sz="2600" dirty="0">
                <a:solidFill>
                  <a:schemeClr val="bg1"/>
                </a:solidFill>
              </a:rPr>
              <a:t>καὶ </a:t>
            </a:r>
            <a:r>
              <a:rPr lang="el-GR" sz="2800" b="1" dirty="0">
                <a:solidFill>
                  <a:srgbClr val="FFFF00"/>
                </a:solidFill>
              </a:rPr>
              <a:t>καιρὸς</a:t>
            </a:r>
            <a:r>
              <a:rPr lang="el-GR" sz="2800" dirty="0">
                <a:solidFill>
                  <a:schemeClr val="bg1"/>
                </a:solidFill>
              </a:rPr>
              <a:t> </a:t>
            </a:r>
            <a:r>
              <a:rPr lang="el-GR" sz="2600" dirty="0">
                <a:solidFill>
                  <a:schemeClr val="bg1"/>
                </a:solidFill>
              </a:rPr>
              <a:t>τῷ παντὶ πράγματι ὑπὸ τὸν </a:t>
            </a:r>
            <a:r>
              <a:rPr lang="el-GR" sz="2600" dirty="0" smtClean="0">
                <a:solidFill>
                  <a:schemeClr val="bg1"/>
                </a:solidFill>
              </a:rPr>
              <a:t>οὐρανόν</a:t>
            </a:r>
            <a:endParaRPr lang="en-US" sz="2600" dirty="0">
              <a:solidFill>
                <a:schemeClr val="bg1"/>
              </a:solidFill>
            </a:endParaRPr>
          </a:p>
          <a:p>
            <a:r>
              <a:rPr lang="en-US" sz="2400" baseline="30000" dirty="0" smtClean="0">
                <a:solidFill>
                  <a:srgbClr val="FF0000"/>
                </a:solidFill>
              </a:rPr>
              <a:t>ESV</a:t>
            </a:r>
            <a:r>
              <a:rPr lang="en-US" sz="2400" baseline="300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For </a:t>
            </a:r>
            <a:r>
              <a:rPr lang="en-US" sz="2400" dirty="0">
                <a:solidFill>
                  <a:schemeClr val="bg1"/>
                </a:solidFill>
              </a:rPr>
              <a:t>everything there is 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season</a:t>
            </a:r>
            <a:r>
              <a:rPr lang="en-US" sz="2400" dirty="0">
                <a:solidFill>
                  <a:schemeClr val="bg1"/>
                </a:solidFill>
              </a:rPr>
              <a:t>, and a </a:t>
            </a:r>
            <a:r>
              <a:rPr lang="en-US" sz="2400" b="1" dirty="0">
                <a:solidFill>
                  <a:srgbClr val="FFFF00"/>
                </a:solidFill>
              </a:rPr>
              <a:t>time</a:t>
            </a:r>
            <a:r>
              <a:rPr lang="en-US" sz="2400" dirty="0">
                <a:solidFill>
                  <a:schemeClr val="bg1"/>
                </a:solidFill>
              </a:rPr>
              <a:t> for every matter under heaven</a:t>
            </a:r>
            <a:r>
              <a:rPr lang="en-US" sz="2400" dirty="0" smtClean="0">
                <a:solidFill>
                  <a:schemeClr val="bg1"/>
                </a:solidFill>
              </a:rPr>
              <a:t>:</a:t>
            </a:r>
            <a:endParaRPr lang="en-US" sz="900" dirty="0" smtClean="0">
              <a:solidFill>
                <a:schemeClr val="bg1"/>
              </a:solidFill>
            </a:endParaRPr>
          </a:p>
          <a:p>
            <a:endParaRPr lang="en-US" sz="9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*In </a:t>
            </a:r>
            <a:r>
              <a:rPr lang="en-US" sz="2400" dirty="0">
                <a:solidFill>
                  <a:schemeClr val="bg1"/>
                </a:solidFill>
              </a:rPr>
              <a:t>Greek, there are </a:t>
            </a:r>
            <a:r>
              <a:rPr lang="en-US" sz="2400" b="1" dirty="0">
                <a:solidFill>
                  <a:srgbClr val="FFFF00"/>
                </a:solidFill>
              </a:rPr>
              <a:t>two words related to ‘time’</a:t>
            </a:r>
            <a:r>
              <a:rPr lang="en-US" sz="2400" b="1" dirty="0">
                <a:solidFill>
                  <a:schemeClr val="bg1"/>
                </a:solidFill>
              </a:rPr>
              <a:t>: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 1) </a:t>
            </a:r>
            <a:r>
              <a:rPr lang="el-GR" sz="2400" b="1" dirty="0" smtClean="0">
                <a:solidFill>
                  <a:srgbClr val="FFFF00"/>
                </a:solidFill>
              </a:rPr>
              <a:t>καιρός</a:t>
            </a:r>
            <a:r>
              <a:rPr lang="en-US" sz="2400" dirty="0" smtClean="0">
                <a:solidFill>
                  <a:srgbClr val="FFFF00"/>
                </a:solidFill>
              </a:rPr>
              <a:t> : </a:t>
            </a:r>
            <a:r>
              <a:rPr lang="en-US" sz="2400" dirty="0">
                <a:solidFill>
                  <a:schemeClr val="bg1"/>
                </a:solidFill>
              </a:rPr>
              <a:t>a point of time, </a:t>
            </a:r>
            <a:r>
              <a:rPr lang="en-US" sz="2400" dirty="0" smtClean="0">
                <a:solidFill>
                  <a:schemeClr val="bg1"/>
                </a:solidFill>
              </a:rPr>
              <a:t>a </a:t>
            </a:r>
            <a:r>
              <a:rPr lang="en-US" sz="2400" dirty="0">
                <a:solidFill>
                  <a:schemeClr val="bg1"/>
                </a:solidFill>
              </a:rPr>
              <a:t>specific and decisive point (</a:t>
            </a:r>
            <a:r>
              <a:rPr lang="en-US" sz="2400" i="1" dirty="0">
                <a:solidFill>
                  <a:schemeClr val="bg1"/>
                </a:solidFill>
              </a:rPr>
              <a:t>time, moment, opportunity </a:t>
            </a:r>
            <a:r>
              <a:rPr lang="zh-CN" altLang="en-US" sz="2400" b="1" dirty="0">
                <a:solidFill>
                  <a:srgbClr val="FFFF00"/>
                </a:solidFill>
              </a:rPr>
              <a:t>時間點</a:t>
            </a:r>
            <a:r>
              <a:rPr lang="en-US" sz="2400" dirty="0" smtClean="0">
                <a:solidFill>
                  <a:schemeClr val="bg1"/>
                </a:solidFill>
              </a:rPr>
              <a:t>)  / </a:t>
            </a:r>
            <a:r>
              <a:rPr lang="en-US" sz="2400" dirty="0">
                <a:solidFill>
                  <a:schemeClr val="bg1"/>
                </a:solidFill>
              </a:rPr>
              <a:t>the Hebrew</a:t>
            </a:r>
            <a:r>
              <a:rPr lang="he-IL" sz="2400" dirty="0">
                <a:solidFill>
                  <a:srgbClr val="FFFF00"/>
                </a:solidFill>
              </a:rPr>
              <a:t>עֵת</a:t>
            </a:r>
            <a:r>
              <a:rPr lang="he-IL" sz="2400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 (38 times in Ecclesiastes / </a:t>
            </a:r>
            <a:r>
              <a:rPr lang="en-US" sz="2400" b="1" dirty="0">
                <a:solidFill>
                  <a:srgbClr val="FFFF00"/>
                </a:solidFill>
              </a:rPr>
              <a:t>31 times</a:t>
            </a:r>
            <a:r>
              <a:rPr lang="en-US" sz="2400" dirty="0">
                <a:solidFill>
                  <a:srgbClr val="FFFF00"/>
                </a:solidFill>
              </a:rPr>
              <a:t> in chapter 3 </a:t>
            </a:r>
            <a:r>
              <a:rPr lang="en-US" sz="2400" dirty="0">
                <a:solidFill>
                  <a:schemeClr val="bg1"/>
                </a:solidFill>
              </a:rPr>
              <a:t>only) </a:t>
            </a:r>
            <a:endParaRPr lang="en-US" sz="2400" dirty="0">
              <a:solidFill>
                <a:srgbClr val="FFFF00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 2) </a:t>
            </a:r>
            <a:r>
              <a:rPr lang="el-GR" sz="2400" b="1" dirty="0">
                <a:solidFill>
                  <a:srgbClr val="FFFF00"/>
                </a:solidFill>
              </a:rPr>
              <a:t>χρόνος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: </a:t>
            </a:r>
            <a:r>
              <a:rPr lang="en-US" sz="2400" dirty="0">
                <a:solidFill>
                  <a:schemeClr val="bg1"/>
                </a:solidFill>
              </a:rPr>
              <a:t>a unit of time (</a:t>
            </a:r>
            <a:r>
              <a:rPr lang="en-US" sz="2400" i="1" dirty="0">
                <a:solidFill>
                  <a:schemeClr val="bg1"/>
                </a:solidFill>
              </a:rPr>
              <a:t>period of time, span </a:t>
            </a:r>
            <a:r>
              <a:rPr lang="zh-CN" altLang="en-US" sz="2400" b="1" dirty="0" smtClean="0">
                <a:solidFill>
                  <a:srgbClr val="FFFF00"/>
                </a:solidFill>
              </a:rPr>
              <a:t>時</a:t>
            </a:r>
            <a:r>
              <a:rPr lang="zh-CN" altLang="en-US" sz="2400" b="1" dirty="0">
                <a:solidFill>
                  <a:srgbClr val="FFFF00"/>
                </a:solidFill>
              </a:rPr>
              <a:t>間段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/ the </a:t>
            </a:r>
            <a:r>
              <a:rPr lang="en-US" sz="2400" dirty="0">
                <a:solidFill>
                  <a:schemeClr val="bg1"/>
                </a:solidFill>
              </a:rPr>
              <a:t>Hebrew </a:t>
            </a:r>
            <a:r>
              <a:rPr lang="he-IL" sz="2400" dirty="0">
                <a:solidFill>
                  <a:srgbClr val="FFFF00"/>
                </a:solidFill>
              </a:rPr>
              <a:t>זְמָן</a:t>
            </a:r>
            <a:r>
              <a:rPr lang="en-US" sz="2400" dirty="0">
                <a:solidFill>
                  <a:schemeClr val="bg1"/>
                </a:solidFill>
              </a:rPr>
              <a:t> (7 times in </a:t>
            </a:r>
            <a:r>
              <a:rPr lang="en-US" sz="2400" dirty="0" smtClean="0">
                <a:solidFill>
                  <a:schemeClr val="bg1"/>
                </a:solidFill>
              </a:rPr>
              <a:t>Ecclesiastes)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         Cf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  <a:r>
              <a:rPr lang="en-US" sz="2400" b="1" dirty="0" smtClean="0">
                <a:solidFill>
                  <a:srgbClr val="FF0000"/>
                </a:solidFill>
              </a:rPr>
              <a:t>Acts </a:t>
            </a:r>
            <a:r>
              <a:rPr lang="en-US" sz="2400" b="1" dirty="0">
                <a:solidFill>
                  <a:srgbClr val="FF0000"/>
                </a:solidFill>
              </a:rPr>
              <a:t>1:7</a:t>
            </a:r>
            <a:r>
              <a:rPr lang="el-GR" sz="2400" dirty="0">
                <a:solidFill>
                  <a:srgbClr val="FF0000"/>
                </a:solidFill>
              </a:rPr>
              <a:t> </a:t>
            </a:r>
            <a:r>
              <a:rPr lang="el-GR" sz="2400" dirty="0">
                <a:solidFill>
                  <a:schemeClr val="bg1"/>
                </a:solidFill>
              </a:rPr>
              <a:t>εἶπεν δὲ πρὸς αὐτούς· οὐχ ὑμῶν ἐστιν γνῶναι </a:t>
            </a:r>
            <a:r>
              <a:rPr lang="el-GR" sz="2400" dirty="0">
                <a:solidFill>
                  <a:srgbClr val="FFFF00"/>
                </a:solidFill>
              </a:rPr>
              <a:t>χρόνους</a:t>
            </a:r>
            <a:r>
              <a:rPr lang="el-GR" sz="2400" dirty="0">
                <a:solidFill>
                  <a:schemeClr val="bg1"/>
                </a:solidFill>
              </a:rPr>
              <a:t> ἢ </a:t>
            </a:r>
            <a:r>
              <a:rPr lang="el-GR" sz="2400" dirty="0">
                <a:solidFill>
                  <a:srgbClr val="FFFF00"/>
                </a:solidFill>
              </a:rPr>
              <a:t>καιροὺς</a:t>
            </a:r>
            <a:r>
              <a:rPr lang="el-GR" sz="2400" dirty="0">
                <a:solidFill>
                  <a:schemeClr val="bg1"/>
                </a:solidFill>
              </a:rPr>
              <a:t> οὓς ὁ πατὴρ ἔθετο ἐν τῇ ἰδίᾳ ἐξουσίᾳ, </a:t>
            </a:r>
            <a:r>
              <a:rPr lang="en-US" sz="2400" dirty="0">
                <a:solidFill>
                  <a:schemeClr val="bg1"/>
                </a:solidFill>
              </a:rPr>
              <a:t>/ </a:t>
            </a:r>
            <a:r>
              <a:rPr lang="en-US" sz="2400" baseline="30000" dirty="0">
                <a:solidFill>
                  <a:schemeClr val="bg1"/>
                </a:solidFill>
              </a:rPr>
              <a:t>ESV </a:t>
            </a:r>
            <a:r>
              <a:rPr lang="en-US" sz="2400" dirty="0">
                <a:solidFill>
                  <a:schemeClr val="bg1"/>
                </a:solidFill>
              </a:rPr>
              <a:t>He said to them, "It is not for you to know </a:t>
            </a:r>
            <a:r>
              <a:rPr lang="en-US" sz="2400" b="1" dirty="0">
                <a:solidFill>
                  <a:srgbClr val="FFFF00"/>
                </a:solidFill>
              </a:rPr>
              <a:t>times</a:t>
            </a:r>
            <a:r>
              <a:rPr lang="en-US" sz="2400" b="1" dirty="0">
                <a:solidFill>
                  <a:schemeClr val="bg1"/>
                </a:solidFill>
              </a:rPr>
              <a:t> or </a:t>
            </a:r>
            <a:r>
              <a:rPr lang="en-US" sz="2400" b="1" dirty="0">
                <a:solidFill>
                  <a:srgbClr val="FFFF00"/>
                </a:solidFill>
              </a:rPr>
              <a:t>seasons</a:t>
            </a:r>
            <a:r>
              <a:rPr lang="en-US" sz="2400" dirty="0">
                <a:solidFill>
                  <a:schemeClr val="bg1"/>
                </a:solidFill>
              </a:rPr>
              <a:t> that the Father has fixed by his own authority. / 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耶穌對他們說、父憑著自己的權柄、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所定的時候日期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、不是你們可以知道</a:t>
            </a:r>
            <a:r>
              <a:rPr lang="zh-TW" alt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24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</a:endParaRPr>
          </a:p>
          <a:p>
            <a:endParaRPr lang="en-US" altLang="zh-TW" sz="800" dirty="0" smtClean="0">
              <a:solidFill>
                <a:schemeClr val="bg1"/>
              </a:solidFill>
            </a:endParaRPr>
          </a:p>
          <a:p>
            <a:endParaRPr lang="en-US" altLang="zh-TW" sz="800" dirty="0">
              <a:solidFill>
                <a:schemeClr val="bg1"/>
              </a:solidFill>
            </a:endParaRPr>
          </a:p>
          <a:p>
            <a:endParaRPr lang="en-US" altLang="zh-TW" sz="800" dirty="0" smtClean="0">
              <a:solidFill>
                <a:schemeClr val="bg1"/>
              </a:solidFill>
            </a:endParaRPr>
          </a:p>
          <a:p>
            <a:endParaRPr lang="en-US" altLang="zh-TW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579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12188825" cy="683264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zh-TW" sz="1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所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有的時間都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是</a:t>
            </a:r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決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定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endParaRPr lang="en-US" sz="36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000" dirty="0" smtClean="0">
              <a:solidFill>
                <a:srgbClr val="FFFF00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Ecclesiastes 3:2-8. </a:t>
            </a:r>
            <a:r>
              <a:rPr lang="x-none" sz="2600">
                <a:solidFill>
                  <a:schemeClr val="bg1"/>
                </a:solidFill>
              </a:rPr>
              <a:t> </a:t>
            </a:r>
            <a:r>
              <a:rPr lang="en-US" sz="2600" dirty="0">
                <a:solidFill>
                  <a:schemeClr val="bg1"/>
                </a:solidFill>
              </a:rPr>
              <a:t> (</a:t>
            </a:r>
            <a:r>
              <a:rPr lang="he-IL" sz="2600" dirty="0" smtClean="0">
                <a:solidFill>
                  <a:srgbClr val="FFFF00"/>
                </a:solidFill>
              </a:rPr>
              <a:t>עֵת</a:t>
            </a:r>
            <a:r>
              <a:rPr lang="en-US" sz="2600" dirty="0" smtClean="0">
                <a:solidFill>
                  <a:schemeClr val="bg1"/>
                </a:solidFill>
              </a:rPr>
              <a:t> / </a:t>
            </a:r>
            <a:r>
              <a:rPr lang="en-US" sz="2600" dirty="0" smtClean="0">
                <a:solidFill>
                  <a:srgbClr val="FFFF00"/>
                </a:solidFill>
              </a:rPr>
              <a:t>LXX: </a:t>
            </a:r>
            <a:r>
              <a:rPr lang="el-GR" sz="2800" b="1" dirty="0">
                <a:solidFill>
                  <a:srgbClr val="FFFF00"/>
                </a:solidFill>
              </a:rPr>
              <a:t>καιρός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) </a:t>
            </a:r>
            <a:endParaRPr lang="en-US" sz="2600" dirty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    </a:t>
            </a:r>
            <a:r>
              <a:rPr lang="x-none" sz="2600" smtClean="0">
                <a:solidFill>
                  <a:schemeClr val="bg1"/>
                </a:solidFill>
              </a:rPr>
              <a:t>2 生有</a:t>
            </a:r>
            <a:r>
              <a:rPr lang="x-none" sz="2600" b="1" smtClean="0">
                <a:solidFill>
                  <a:srgbClr val="FFFF00"/>
                </a:solidFill>
              </a:rPr>
              <a:t>時</a:t>
            </a:r>
            <a:r>
              <a:rPr lang="en-US" sz="2600" dirty="0">
                <a:solidFill>
                  <a:schemeClr val="bg1"/>
                </a:solidFill>
              </a:rPr>
              <a:t> (</a:t>
            </a:r>
            <a:r>
              <a:rPr lang="he-IL" sz="2600" dirty="0">
                <a:solidFill>
                  <a:srgbClr val="FFFF00"/>
                </a:solidFill>
              </a:rPr>
              <a:t>עֵת</a:t>
            </a:r>
            <a:r>
              <a:rPr lang="en-US" sz="2600" dirty="0">
                <a:solidFill>
                  <a:schemeClr val="bg1"/>
                </a:solidFill>
              </a:rPr>
              <a:t>) </a:t>
            </a:r>
            <a:r>
              <a:rPr lang="x-none" sz="2600" smtClean="0">
                <a:solidFill>
                  <a:schemeClr val="bg1"/>
                </a:solidFill>
              </a:rPr>
              <a:t>，死有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；栽種有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，拔出所栽種的也有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；</a:t>
            </a:r>
            <a:r>
              <a:rPr lang="x-none" sz="2600">
                <a:solidFill>
                  <a:schemeClr val="bg1"/>
                </a:solidFill>
              </a:rPr>
              <a:t> </a:t>
            </a:r>
            <a:endParaRPr lang="en-US" sz="2600" dirty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    </a:t>
            </a:r>
            <a:r>
              <a:rPr lang="x-none" sz="2600" smtClean="0">
                <a:solidFill>
                  <a:schemeClr val="bg1"/>
                </a:solidFill>
              </a:rPr>
              <a:t>3 殺戮有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，醫治有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；拆毀有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，建造有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；</a:t>
            </a:r>
            <a:r>
              <a:rPr lang="x-none" sz="2600">
                <a:solidFill>
                  <a:schemeClr val="bg1"/>
                </a:solidFill>
              </a:rPr>
              <a:t> </a:t>
            </a:r>
            <a:endParaRPr lang="en-US" sz="2600" dirty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    </a:t>
            </a:r>
            <a:r>
              <a:rPr lang="x-none" sz="2600" smtClean="0">
                <a:solidFill>
                  <a:schemeClr val="bg1"/>
                </a:solidFill>
              </a:rPr>
              <a:t>4 哭有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，笑有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；哀慟有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，跳舞有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；</a:t>
            </a:r>
            <a:r>
              <a:rPr lang="x-none" sz="2600">
                <a:solidFill>
                  <a:schemeClr val="bg1"/>
                </a:solidFill>
              </a:rPr>
              <a:t> </a:t>
            </a:r>
            <a:endParaRPr lang="en-US" sz="2600" dirty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    </a:t>
            </a:r>
            <a:r>
              <a:rPr lang="x-none" sz="2600" smtClean="0">
                <a:solidFill>
                  <a:schemeClr val="bg1"/>
                </a:solidFill>
              </a:rPr>
              <a:t>5 拋擲石頭有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，堆聚石頭有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；懷抱有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，不懷抱有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；</a:t>
            </a:r>
            <a:r>
              <a:rPr lang="x-none" sz="2600">
                <a:solidFill>
                  <a:schemeClr val="bg1"/>
                </a:solidFill>
              </a:rPr>
              <a:t> </a:t>
            </a:r>
            <a:endParaRPr lang="en-US" sz="2600" dirty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    </a:t>
            </a:r>
            <a:r>
              <a:rPr lang="x-none" sz="2600" smtClean="0">
                <a:solidFill>
                  <a:schemeClr val="bg1"/>
                </a:solidFill>
              </a:rPr>
              <a:t>6 尋找有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，失落有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；保守有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，捨棄有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；</a:t>
            </a:r>
            <a:r>
              <a:rPr lang="x-none" sz="2600">
                <a:solidFill>
                  <a:schemeClr val="bg1"/>
                </a:solidFill>
              </a:rPr>
              <a:t> </a:t>
            </a:r>
            <a:endParaRPr lang="en-US" sz="2600" dirty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    </a:t>
            </a:r>
            <a:r>
              <a:rPr lang="x-none" sz="2600" smtClean="0">
                <a:solidFill>
                  <a:schemeClr val="bg1"/>
                </a:solidFill>
              </a:rPr>
              <a:t>7 撕裂有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，縫補有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；靜默有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，言語有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；</a:t>
            </a:r>
            <a:r>
              <a:rPr lang="x-none" sz="2600">
                <a:solidFill>
                  <a:schemeClr val="bg1"/>
                </a:solidFill>
              </a:rPr>
              <a:t> </a:t>
            </a:r>
            <a:endParaRPr lang="en-US" sz="2600" dirty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    </a:t>
            </a:r>
            <a:r>
              <a:rPr lang="x-none" sz="2600" smtClean="0">
                <a:solidFill>
                  <a:schemeClr val="bg1"/>
                </a:solidFill>
              </a:rPr>
              <a:t>8 喜愛有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，恨惡有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；爭戰有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，和好有</a:t>
            </a:r>
            <a:r>
              <a:rPr lang="x-none" sz="2600" b="1">
                <a:solidFill>
                  <a:srgbClr val="FFFF00"/>
                </a:solidFill>
              </a:rPr>
              <a:t>時</a:t>
            </a:r>
            <a:r>
              <a:rPr lang="x-none" sz="2600" smtClean="0">
                <a:solidFill>
                  <a:schemeClr val="bg1"/>
                </a:solidFill>
              </a:rPr>
              <a:t>。</a:t>
            </a:r>
            <a:r>
              <a:rPr lang="x-none" sz="2800">
                <a:solidFill>
                  <a:schemeClr val="bg1"/>
                </a:solidFill>
              </a:rPr>
              <a:t> </a:t>
            </a:r>
            <a:endParaRPr lang="en-US" sz="1000" dirty="0">
              <a:solidFill>
                <a:schemeClr val="bg1"/>
              </a:solidFill>
            </a:endParaRPr>
          </a:p>
          <a:p>
            <a:endParaRPr lang="en-US" altLang="zh-TW" sz="1000" b="1" dirty="0" smtClean="0">
              <a:solidFill>
                <a:srgbClr val="FFFF00"/>
              </a:solidFill>
            </a:endParaRPr>
          </a:p>
          <a:p>
            <a:r>
              <a:rPr lang="en-US" altLang="zh-TW" sz="2400" b="1" dirty="0" smtClean="0">
                <a:solidFill>
                  <a:srgbClr val="FFFF00"/>
                </a:solidFill>
              </a:rPr>
              <a:t>      -</a:t>
            </a:r>
            <a:r>
              <a:rPr lang="en-US" sz="2400" dirty="0" smtClean="0">
                <a:solidFill>
                  <a:schemeClr val="bg1"/>
                </a:solidFill>
              </a:rPr>
              <a:t>the </a:t>
            </a:r>
            <a:r>
              <a:rPr lang="en-US" sz="2400" dirty="0">
                <a:solidFill>
                  <a:schemeClr val="bg1"/>
                </a:solidFill>
              </a:rPr>
              <a:t>Hebrew</a:t>
            </a:r>
            <a:r>
              <a:rPr lang="he-IL" sz="2400" dirty="0">
                <a:solidFill>
                  <a:srgbClr val="FFFF00"/>
                </a:solidFill>
              </a:rPr>
              <a:t>עֵת</a:t>
            </a:r>
            <a:r>
              <a:rPr lang="he-IL" sz="2400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 (38 times in Ecclesiastes / </a:t>
            </a:r>
            <a:r>
              <a:rPr lang="en-US" sz="2400" b="1" dirty="0">
                <a:solidFill>
                  <a:srgbClr val="FFFF00"/>
                </a:solidFill>
              </a:rPr>
              <a:t>31 times</a:t>
            </a:r>
            <a:r>
              <a:rPr lang="en-US" sz="2400" dirty="0">
                <a:solidFill>
                  <a:srgbClr val="FFFF00"/>
                </a:solidFill>
              </a:rPr>
              <a:t> in chapter 3 </a:t>
            </a:r>
            <a:r>
              <a:rPr lang="en-US" sz="2400" dirty="0">
                <a:solidFill>
                  <a:schemeClr val="bg1"/>
                </a:solidFill>
              </a:rPr>
              <a:t>only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      -Birth: </a:t>
            </a:r>
            <a:r>
              <a:rPr lang="en-US" sz="2400" dirty="0" smtClean="0">
                <a:solidFill>
                  <a:schemeClr val="bg1"/>
                </a:solidFill>
              </a:rPr>
              <a:t>entering </a:t>
            </a:r>
            <a:r>
              <a:rPr lang="en-US" sz="2400" dirty="0">
                <a:solidFill>
                  <a:schemeClr val="bg1"/>
                </a:solidFill>
              </a:rPr>
              <a:t>‘the time’ </a:t>
            </a:r>
            <a:r>
              <a:rPr lang="en-US" sz="2400" dirty="0" smtClean="0">
                <a:solidFill>
                  <a:schemeClr val="bg1"/>
                </a:solidFill>
              </a:rPr>
              <a:t>and staying </a:t>
            </a:r>
            <a:r>
              <a:rPr lang="en-US" sz="2400" dirty="0">
                <a:solidFill>
                  <a:schemeClr val="bg1"/>
                </a:solidFill>
              </a:rPr>
              <a:t>in ‘the time’ until the moment of </a:t>
            </a:r>
            <a:r>
              <a:rPr lang="en-US" sz="2400" dirty="0" smtClean="0">
                <a:solidFill>
                  <a:schemeClr val="bg1"/>
                </a:solidFill>
              </a:rPr>
              <a:t>death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-Death:  the end of the </a:t>
            </a:r>
            <a:r>
              <a:rPr lang="en-US" sz="2400" dirty="0">
                <a:solidFill>
                  <a:schemeClr val="bg1"/>
                </a:solidFill>
              </a:rPr>
              <a:t>time </a:t>
            </a:r>
            <a:r>
              <a:rPr lang="en-US" sz="2400" dirty="0" smtClean="0">
                <a:solidFill>
                  <a:schemeClr val="bg1"/>
                </a:solidFill>
              </a:rPr>
              <a:t>and entering </a:t>
            </a:r>
            <a:r>
              <a:rPr lang="en-US" sz="2400" dirty="0">
                <a:solidFill>
                  <a:schemeClr val="bg1"/>
                </a:solidFill>
              </a:rPr>
              <a:t>the </a:t>
            </a:r>
            <a:r>
              <a:rPr lang="en-US" sz="2400" dirty="0" smtClean="0">
                <a:solidFill>
                  <a:schemeClr val="bg1"/>
                </a:solidFill>
              </a:rPr>
              <a:t>eternity (no </a:t>
            </a:r>
            <a:r>
              <a:rPr lang="en-US" sz="2400" dirty="0">
                <a:solidFill>
                  <a:schemeClr val="bg1"/>
                </a:solidFill>
              </a:rPr>
              <a:t>more bound by time and </a:t>
            </a:r>
            <a:r>
              <a:rPr lang="en-US" sz="2400" dirty="0" smtClean="0">
                <a:solidFill>
                  <a:schemeClr val="bg1"/>
                </a:solidFill>
              </a:rPr>
              <a:t>space)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      -Lifetime: countless </a:t>
            </a:r>
            <a:r>
              <a:rPr lang="en-US" sz="2400" dirty="0">
                <a:solidFill>
                  <a:schemeClr val="bg1"/>
                </a:solidFill>
              </a:rPr>
              <a:t>‘points of time or timing’ 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-Christians are </a:t>
            </a:r>
            <a:r>
              <a:rPr lang="en-US" sz="2400" dirty="0">
                <a:solidFill>
                  <a:schemeClr val="bg1"/>
                </a:solidFill>
              </a:rPr>
              <a:t>to accept the time and timing appointed by God in everything.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1200" dirty="0">
              <a:solidFill>
                <a:srgbClr val="FFFF00"/>
              </a:solidFill>
            </a:endParaRPr>
          </a:p>
          <a:p>
            <a:endParaRPr lang="en-US" sz="1200" dirty="0">
              <a:solidFill>
                <a:srgbClr val="FFFF00"/>
              </a:solidFill>
            </a:endParaRPr>
          </a:p>
          <a:p>
            <a:r>
              <a:rPr lang="en-US" sz="1200" dirty="0" smtClean="0">
                <a:solidFill>
                  <a:srgbClr val="FFFF00"/>
                </a:solidFill>
              </a:rPr>
              <a:t>  </a:t>
            </a:r>
            <a:endParaRPr lang="en-US" sz="1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385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12188825" cy="680186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zh-TW" sz="10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10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永遠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與 世界</a:t>
            </a:r>
            <a:r>
              <a:rPr lang="zh-TW" altLang="en-US" sz="36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</a:rPr>
              <a:t>(</a:t>
            </a:r>
            <a:r>
              <a:rPr lang="en-US" sz="3600" i="1" dirty="0" err="1" smtClean="0">
                <a:solidFill>
                  <a:srgbClr val="FFFF00"/>
                </a:solidFill>
              </a:rPr>
              <a:t>olam</a:t>
            </a:r>
            <a:r>
              <a:rPr lang="en-US" sz="3600" i="1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עוֹלָם </a:t>
            </a:r>
            <a:r>
              <a:rPr lang="en-US" sz="3600" dirty="0" smtClean="0">
                <a:solidFill>
                  <a:srgbClr val="FFFF00"/>
                </a:solidFill>
              </a:rPr>
              <a:t> or</a:t>
            </a:r>
            <a:r>
              <a:rPr lang="he-IL" sz="3600" dirty="0" smtClean="0">
                <a:solidFill>
                  <a:srgbClr val="FFFF00"/>
                </a:solidFill>
              </a:rPr>
              <a:t>עֹלָם </a:t>
            </a:r>
            <a:r>
              <a:rPr lang="en-US" sz="3600" b="1" dirty="0" smtClean="0">
                <a:solidFill>
                  <a:srgbClr val="FFFF00"/>
                </a:solidFill>
              </a:rPr>
              <a:t>)</a:t>
            </a:r>
            <a:endParaRPr lang="en-US" sz="36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Ecclesiastes 3:11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造萬物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各按其時成為美好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又將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永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生</a:t>
            </a:r>
            <a:endParaRPr lang="en-US" altLang="zh-TW" sz="26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24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原文作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永遠</a:t>
            </a:r>
            <a:r>
              <a:rPr lang="en-US" sz="24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安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置在世人心裡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然而神從始至終的作為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人不能參透</a:t>
            </a:r>
            <a:r>
              <a:rPr 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                    </a:t>
            </a:r>
            <a:r>
              <a:rPr lang="he-IL" sz="2800" dirty="0">
                <a:solidFill>
                  <a:schemeClr val="bg1"/>
                </a:solidFill>
              </a:rPr>
              <a:t>‎ אֶת־הַכֹּ֥ל עָשָׂ֖ה יָפֶ֣ה ב</a:t>
            </a:r>
            <a:r>
              <a:rPr lang="he-IL" sz="2800" dirty="0">
                <a:solidFill>
                  <a:srgbClr val="FFFF00"/>
                </a:solidFill>
              </a:rPr>
              <a:t>ְעִתּ֑</a:t>
            </a:r>
            <a:r>
              <a:rPr lang="he-IL" sz="2800" dirty="0">
                <a:solidFill>
                  <a:schemeClr val="bg1"/>
                </a:solidFill>
              </a:rPr>
              <a:t>וֹ גַּ֤ם אֶת־</a:t>
            </a:r>
            <a:r>
              <a:rPr lang="he-IL" sz="2800" dirty="0">
                <a:solidFill>
                  <a:srgbClr val="FFFF00"/>
                </a:solidFill>
              </a:rPr>
              <a:t>הָעֹלָם֙ </a:t>
            </a:r>
            <a:r>
              <a:rPr lang="he-IL" sz="2800" dirty="0">
                <a:solidFill>
                  <a:schemeClr val="bg1"/>
                </a:solidFill>
              </a:rPr>
              <a:t>נָתַ֣ן בְּלִבָּ֔ם</a:t>
            </a:r>
            <a:endParaRPr lang="en-US" sz="2800" dirty="0">
              <a:solidFill>
                <a:schemeClr val="bg1"/>
              </a:solidFill>
            </a:endParaRPr>
          </a:p>
          <a:p>
            <a:pPr rtl="1"/>
            <a:r>
              <a:rPr lang="he-IL" sz="2800" dirty="0">
                <a:solidFill>
                  <a:schemeClr val="bg1"/>
                </a:solidFill>
              </a:rPr>
              <a:t>מִבְּלִ֞י אֲשֶׁ֧ר לֹא־יִמְצָ֣א הָאָדָ֗ם אֶת־הַֽמַּעֲשֶׂ֛ה אֲשֶׁר־עָשָׂ֥ה הָאֱלֹהִ֖ים</a:t>
            </a:r>
            <a:r>
              <a:rPr lang="he-IL" sz="2800" dirty="0">
                <a:solidFill>
                  <a:srgbClr val="FFFF00"/>
                </a:solidFill>
              </a:rPr>
              <a:t> מֵרֹ֥אשׁ וְעַד־סֽוֹף</a:t>
            </a:r>
            <a:r>
              <a:rPr lang="he-IL" sz="2800" dirty="0">
                <a:solidFill>
                  <a:schemeClr val="bg1"/>
                </a:solidFill>
              </a:rPr>
              <a:t>׃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400" baseline="30000" dirty="0" smtClean="0">
                <a:solidFill>
                  <a:srgbClr val="FF0000"/>
                </a:solidFill>
              </a:rPr>
              <a:t>NIV </a:t>
            </a:r>
            <a:r>
              <a:rPr lang="en-US" sz="2400" dirty="0">
                <a:solidFill>
                  <a:schemeClr val="bg1"/>
                </a:solidFill>
              </a:rPr>
              <a:t>He has made everything beautiful in its </a:t>
            </a:r>
            <a:r>
              <a:rPr lang="en-US" sz="2400" b="1" dirty="0">
                <a:solidFill>
                  <a:srgbClr val="FFFF00"/>
                </a:solidFill>
              </a:rPr>
              <a:t>time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  <a:r>
              <a:rPr lang="en-US" sz="2400" b="1" dirty="0">
                <a:solidFill>
                  <a:schemeClr val="bg1"/>
                </a:solidFill>
              </a:rPr>
              <a:t>He has also set </a:t>
            </a:r>
            <a:r>
              <a:rPr lang="en-US" sz="2400" b="1" dirty="0">
                <a:solidFill>
                  <a:srgbClr val="FFFF00"/>
                </a:solidFill>
              </a:rPr>
              <a:t>eternity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in the hearts of men; yet they cannot fathom what God has done from beginning to end.</a:t>
            </a:r>
          </a:p>
          <a:p>
            <a:r>
              <a:rPr lang="en-US" sz="2400" baseline="30000" dirty="0">
                <a:solidFill>
                  <a:srgbClr val="FF0000"/>
                </a:solidFill>
              </a:rPr>
              <a:t>NKJ</a:t>
            </a:r>
            <a:r>
              <a:rPr lang="en-US" sz="2400" baseline="30000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He has made everything beautiful in its </a:t>
            </a:r>
            <a:r>
              <a:rPr lang="en-US" sz="2400" b="1" dirty="0">
                <a:solidFill>
                  <a:srgbClr val="FFFF00"/>
                </a:solidFill>
              </a:rPr>
              <a:t>time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  <a:r>
              <a:rPr lang="en-US" sz="2400" b="1" dirty="0">
                <a:solidFill>
                  <a:schemeClr val="bg1"/>
                </a:solidFill>
              </a:rPr>
              <a:t>Also He has put </a:t>
            </a:r>
            <a:r>
              <a:rPr lang="en-US" sz="2400" b="1" dirty="0">
                <a:solidFill>
                  <a:srgbClr val="FFFF00"/>
                </a:solidFill>
              </a:rPr>
              <a:t>eternity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in their hearts, </a:t>
            </a:r>
            <a:r>
              <a:rPr lang="en-US" sz="2400" dirty="0" smtClean="0">
                <a:solidFill>
                  <a:schemeClr val="bg1"/>
                </a:solidFill>
              </a:rPr>
              <a:t>…….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*The Hebrew</a:t>
            </a:r>
            <a:r>
              <a:rPr lang="he-IL" sz="2800" dirty="0" smtClean="0">
                <a:solidFill>
                  <a:srgbClr val="FFFF00"/>
                </a:solidFill>
              </a:rPr>
              <a:t>עֵת</a:t>
            </a:r>
            <a:r>
              <a:rPr lang="he-IL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(</a:t>
            </a:r>
            <a:r>
              <a:rPr lang="en-US" sz="2400" dirty="0">
                <a:solidFill>
                  <a:schemeClr val="bg1"/>
                </a:solidFill>
              </a:rPr>
              <a:t>38 </a:t>
            </a:r>
            <a:r>
              <a:rPr lang="en-US" sz="2400" dirty="0" smtClean="0">
                <a:solidFill>
                  <a:schemeClr val="bg1"/>
                </a:solidFill>
              </a:rPr>
              <a:t>times </a:t>
            </a:r>
            <a:r>
              <a:rPr lang="en-US" sz="2400" dirty="0">
                <a:solidFill>
                  <a:schemeClr val="bg1"/>
                </a:solidFill>
              </a:rPr>
              <a:t>in </a:t>
            </a:r>
            <a:r>
              <a:rPr lang="en-US" sz="2400" dirty="0" smtClean="0">
                <a:solidFill>
                  <a:schemeClr val="bg1"/>
                </a:solidFill>
              </a:rPr>
              <a:t>Ecclesiastes) </a:t>
            </a:r>
            <a:r>
              <a:rPr lang="en-US" sz="2400" i="1" dirty="0" smtClean="0">
                <a:solidFill>
                  <a:srgbClr val="FFFF00"/>
                </a:solidFill>
              </a:rPr>
              <a:t>time</a:t>
            </a:r>
            <a:r>
              <a:rPr lang="en-US" sz="2400" i="1" dirty="0">
                <a:solidFill>
                  <a:srgbClr val="FFFF00"/>
                </a:solidFill>
              </a:rPr>
              <a:t>, span </a:t>
            </a:r>
            <a:r>
              <a:rPr lang="zh-CN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時間</a:t>
            </a:r>
            <a:endParaRPr lang="en-US" sz="24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*</a:t>
            </a:r>
            <a:r>
              <a:rPr lang="en-US" sz="2400" dirty="0">
                <a:solidFill>
                  <a:schemeClr val="bg1"/>
                </a:solidFill>
              </a:rPr>
              <a:t>The Hebrew </a:t>
            </a:r>
            <a:r>
              <a:rPr lang="he-IL" sz="2800" dirty="0" smtClean="0">
                <a:solidFill>
                  <a:srgbClr val="FFFF00"/>
                </a:solidFill>
              </a:rPr>
              <a:t>עוֹלָם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he-IL" sz="2400" dirty="0" smtClean="0">
                <a:solidFill>
                  <a:schemeClr val="bg1"/>
                </a:solidFill>
              </a:rPr>
              <a:t>)</a:t>
            </a:r>
            <a:r>
              <a:rPr lang="en-US" sz="2400" dirty="0" smtClean="0">
                <a:solidFill>
                  <a:schemeClr val="bg1"/>
                </a:solidFill>
              </a:rPr>
              <a:t>or </a:t>
            </a:r>
            <a:r>
              <a:rPr lang="he-IL" sz="2400" dirty="0">
                <a:solidFill>
                  <a:schemeClr val="bg1"/>
                </a:solidFill>
              </a:rPr>
              <a:t>(</a:t>
            </a:r>
            <a:r>
              <a:rPr lang="he-IL" sz="2800" dirty="0" smtClean="0">
                <a:solidFill>
                  <a:srgbClr val="FFFF00"/>
                </a:solidFill>
              </a:rPr>
              <a:t>עֹלָם</a:t>
            </a:r>
            <a:r>
              <a:rPr lang="en-US" sz="2400" dirty="0" smtClean="0">
                <a:solidFill>
                  <a:schemeClr val="bg1"/>
                </a:solidFill>
              </a:rPr>
              <a:t> (</a:t>
            </a:r>
            <a:r>
              <a:rPr lang="en-US" sz="2400" dirty="0">
                <a:solidFill>
                  <a:schemeClr val="bg1"/>
                </a:solidFill>
              </a:rPr>
              <a:t>7 </a:t>
            </a:r>
            <a:r>
              <a:rPr lang="en-US" sz="2400" dirty="0" smtClean="0">
                <a:solidFill>
                  <a:schemeClr val="bg1"/>
                </a:solidFill>
              </a:rPr>
              <a:t>times in Ecclesiastes - </a:t>
            </a:r>
            <a:r>
              <a:rPr lang="en-US" sz="2400" dirty="0">
                <a:solidFill>
                  <a:schemeClr val="bg1"/>
                </a:solidFill>
              </a:rPr>
              <a:t>1:4,10; 2:16; 3:11,14; 9:6; 12:5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	1) ‘Eternity’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永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遠 </a:t>
            </a:r>
            <a:r>
              <a:rPr lang="en-US" sz="2400" dirty="0" smtClean="0">
                <a:solidFill>
                  <a:schemeClr val="bg1"/>
                </a:solidFill>
              </a:rPr>
              <a:t>(</a:t>
            </a:r>
            <a:r>
              <a:rPr lang="en-US" sz="2400" dirty="0">
                <a:solidFill>
                  <a:schemeClr val="bg1"/>
                </a:solidFill>
              </a:rPr>
              <a:t>in the Bible) 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rgbClr val="FFFF00"/>
                </a:solidFill>
              </a:rPr>
              <a:t>	2) ‘World’ </a:t>
            </a:r>
            <a:r>
              <a:rPr lang="zh-CN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世界 </a:t>
            </a:r>
            <a:r>
              <a:rPr lang="en-US" sz="2400" dirty="0" smtClean="0">
                <a:solidFill>
                  <a:schemeClr val="bg1"/>
                </a:solidFill>
              </a:rPr>
              <a:t>(</a:t>
            </a:r>
            <a:r>
              <a:rPr lang="en-US" sz="2400" dirty="0">
                <a:solidFill>
                  <a:schemeClr val="bg1"/>
                </a:solidFill>
              </a:rPr>
              <a:t>from the later period up to the Modern Hebrew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  <a:endParaRPr lang="en-US" altLang="zh-TW" sz="2400" dirty="0">
              <a:solidFill>
                <a:schemeClr val="bg1"/>
              </a:solidFill>
            </a:endParaRPr>
          </a:p>
          <a:p>
            <a:endParaRPr lang="en-US" altLang="zh-TW" sz="800" dirty="0" smtClean="0">
              <a:solidFill>
                <a:schemeClr val="bg1"/>
              </a:solidFill>
            </a:endParaRPr>
          </a:p>
          <a:p>
            <a:endParaRPr lang="en-US" altLang="zh-TW" sz="800" dirty="0" smtClean="0">
              <a:solidFill>
                <a:schemeClr val="bg1"/>
              </a:solidFill>
            </a:endParaRPr>
          </a:p>
          <a:p>
            <a:endParaRPr lang="en-US" altLang="zh-TW" sz="800" dirty="0" smtClean="0">
              <a:solidFill>
                <a:schemeClr val="bg1"/>
              </a:solidFill>
            </a:endParaRPr>
          </a:p>
          <a:p>
            <a:endParaRPr lang="en-US" altLang="zh-TW" sz="800" dirty="0">
              <a:solidFill>
                <a:schemeClr val="bg1"/>
              </a:solidFill>
            </a:endParaRPr>
          </a:p>
          <a:p>
            <a:endParaRPr lang="en-US" altLang="zh-TW" sz="800" dirty="0" smtClean="0">
              <a:solidFill>
                <a:schemeClr val="bg1"/>
              </a:solidFill>
            </a:endParaRPr>
          </a:p>
          <a:p>
            <a:endParaRPr lang="en-US" altLang="zh-TW" sz="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292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12188825" cy="692497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zh-TW" sz="1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有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意義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生 </a:t>
            </a:r>
            <a:r>
              <a:rPr lang="en-US" altLang="zh-TW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- 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敬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畏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endParaRPr lang="en-US" sz="3600" dirty="0" smtClean="0">
              <a:solidFill>
                <a:srgbClr val="92D05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000" dirty="0" smtClean="0">
              <a:solidFill>
                <a:srgbClr val="FFFF00"/>
              </a:solidFill>
            </a:endParaRPr>
          </a:p>
          <a:p>
            <a:endParaRPr lang="en-US" sz="1000" dirty="0" smtClean="0">
              <a:solidFill>
                <a:srgbClr val="FFFF00"/>
              </a:solidFill>
            </a:endParaRPr>
          </a:p>
          <a:p>
            <a:r>
              <a:rPr lang="en-US" altLang="zh-CN" sz="2800" dirty="0" smtClean="0">
                <a:solidFill>
                  <a:srgbClr val="FF0000"/>
                </a:solidFill>
              </a:rPr>
              <a:t>Ecclesiastes </a:t>
            </a:r>
            <a:r>
              <a:rPr lang="x-none" sz="2800" smtClean="0">
                <a:solidFill>
                  <a:srgbClr val="FF0000"/>
                </a:solidFill>
              </a:rPr>
              <a:t>3:1</a:t>
            </a:r>
            <a:r>
              <a:rPr lang="en-US" sz="2800" dirty="0" smtClean="0">
                <a:solidFill>
                  <a:srgbClr val="FF0000"/>
                </a:solidFill>
              </a:rPr>
              <a:t>2</a:t>
            </a:r>
            <a:r>
              <a:rPr lang="en-US" altLang="zh-CN" sz="2800" dirty="0" smtClean="0">
                <a:solidFill>
                  <a:srgbClr val="FF0000"/>
                </a:solidFill>
              </a:rPr>
              <a:t>-14.</a:t>
            </a:r>
            <a:r>
              <a:rPr lang="x-none" sz="2800">
                <a:solidFill>
                  <a:schemeClr val="bg1"/>
                </a:solidFill>
              </a:rPr>
              <a:t>  </a:t>
            </a:r>
            <a:r>
              <a:rPr lang="en-US" altLang="zh-CN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12</a:t>
            </a:r>
            <a:r>
              <a:rPr lang="x-none" sz="280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 </a:t>
            </a:r>
            <a:r>
              <a:rPr lang="x-none" sz="280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我知道世人，莫強如</a:t>
            </a:r>
            <a:r>
              <a:rPr lang="x-none" sz="2800" b="1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終身喜樂行善</a:t>
            </a:r>
            <a:r>
              <a:rPr lang="x-none" sz="280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 </a:t>
            </a:r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x-none" sz="2800">
                <a:solidFill>
                  <a:schemeClr val="bg1"/>
                </a:solidFill>
                <a:latin typeface="+mj-lt"/>
                <a:ea typeface="DFKai-SB" pitchFamily="65" charset="-120"/>
              </a:rPr>
              <a:t>13 </a:t>
            </a:r>
            <a:r>
              <a:rPr lang="x-none" sz="280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並且人人吃喝</a:t>
            </a:r>
            <a:r>
              <a:rPr lang="x-none" sz="280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x-none" sz="2800" b="1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在他一切勞碌中享福，這也是神的恩賜</a:t>
            </a:r>
            <a:r>
              <a:rPr lang="x-none" sz="280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 </a:t>
            </a:r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x-none" sz="2800">
                <a:solidFill>
                  <a:schemeClr val="bg1"/>
                </a:solidFill>
                <a:latin typeface="+mj-lt"/>
                <a:ea typeface="DFKai-SB" pitchFamily="65" charset="-120"/>
              </a:rPr>
              <a:t>14 </a:t>
            </a:r>
            <a:r>
              <a:rPr lang="x-none" sz="280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我知道神一切所做的都必永存</a:t>
            </a:r>
            <a:r>
              <a:rPr lang="x-none" sz="280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；無所增添，無所減少</a:t>
            </a:r>
            <a:r>
              <a:rPr lang="x-none" sz="280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x-none" sz="2800" b="1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神這樣行</a:t>
            </a:r>
            <a:r>
              <a:rPr lang="x-none" sz="2800" b="1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，是要人在他面前存敬畏的心</a:t>
            </a:r>
            <a:r>
              <a:rPr lang="x-none" sz="280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x-none" sz="280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 </a:t>
            </a:r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       -</a:t>
            </a:r>
            <a:r>
              <a:rPr lang="en-US" sz="2600" b="1" dirty="0" smtClean="0">
                <a:solidFill>
                  <a:srgbClr val="FFFF00"/>
                </a:solidFill>
              </a:rPr>
              <a:t>A </a:t>
            </a:r>
            <a:r>
              <a:rPr lang="en-US" sz="2600" b="1" dirty="0">
                <a:solidFill>
                  <a:srgbClr val="FFFF00"/>
                </a:solidFill>
              </a:rPr>
              <a:t>similar </a:t>
            </a:r>
            <a:r>
              <a:rPr lang="en-US" sz="2600" b="1" dirty="0" smtClean="0">
                <a:solidFill>
                  <a:srgbClr val="FFFF00"/>
                </a:solidFill>
              </a:rPr>
              <a:t>conclusion</a:t>
            </a:r>
            <a:r>
              <a:rPr lang="en-US" sz="2600" dirty="0" smtClean="0">
                <a:solidFill>
                  <a:schemeClr val="bg1"/>
                </a:solidFill>
              </a:rPr>
              <a:t>: </a:t>
            </a:r>
            <a:r>
              <a:rPr lang="en-US" sz="2600" dirty="0">
                <a:solidFill>
                  <a:srgbClr val="FF0000"/>
                </a:solidFill>
              </a:rPr>
              <a:t>Ecclesiastes</a:t>
            </a:r>
            <a:r>
              <a:rPr lang="en-US" sz="2600" dirty="0">
                <a:solidFill>
                  <a:schemeClr val="bg1"/>
                </a:solidFill>
              </a:rPr>
              <a:t> 2:24-26; 3:22; 5:18-20; 8:15-17; 9:7-10. </a:t>
            </a:r>
            <a:endParaRPr lang="en-US" sz="2600" dirty="0" smtClean="0">
              <a:solidFill>
                <a:schemeClr val="bg1"/>
              </a:solidFill>
            </a:endParaRPr>
          </a:p>
          <a:p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       -‘</a:t>
            </a:r>
            <a:r>
              <a:rPr lang="en-US" sz="2600" b="1" dirty="0">
                <a:solidFill>
                  <a:srgbClr val="FFFF00"/>
                </a:solidFill>
              </a:rPr>
              <a:t>Fear of God</a:t>
            </a:r>
            <a:r>
              <a:rPr lang="en-US" sz="2600" dirty="0">
                <a:solidFill>
                  <a:schemeClr val="bg1"/>
                </a:solidFill>
              </a:rPr>
              <a:t>’ is what God asks us to live (</a:t>
            </a:r>
            <a:r>
              <a:rPr lang="en-US" sz="2600" dirty="0">
                <a:solidFill>
                  <a:srgbClr val="FF0000"/>
                </a:solidFill>
              </a:rPr>
              <a:t>Ecclesiastes </a:t>
            </a:r>
            <a:r>
              <a:rPr lang="en-US" sz="2600" dirty="0">
                <a:solidFill>
                  <a:schemeClr val="bg1"/>
                </a:solidFill>
              </a:rPr>
              <a:t>3:14; 5:6; 7:18; 8:12&lt;2x&gt;, 13; </a:t>
            </a:r>
            <a:r>
              <a:rPr lang="en-US" sz="2600" dirty="0" smtClean="0">
                <a:solidFill>
                  <a:srgbClr val="FFFF00"/>
                </a:solidFill>
              </a:rPr>
              <a:t>12:13 </a:t>
            </a:r>
            <a:r>
              <a:rPr lang="zh-CN" altLang="en-US" sz="2600" dirty="0" smtClean="0">
                <a:solidFill>
                  <a:schemeClr val="bg1"/>
                </a:solidFill>
              </a:rPr>
              <a:t>這</a:t>
            </a:r>
            <a:r>
              <a:rPr lang="zh-CN" altLang="en-US" sz="2600" dirty="0">
                <a:solidFill>
                  <a:schemeClr val="bg1"/>
                </a:solidFill>
              </a:rPr>
              <a:t>些事都已聽見了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  <a:r>
              <a:rPr lang="zh-CN" altLang="en-US" sz="2600" dirty="0">
                <a:solidFill>
                  <a:schemeClr val="bg1"/>
                </a:solidFill>
              </a:rPr>
              <a:t>總意就是</a:t>
            </a:r>
            <a:r>
              <a:rPr lang="zh-CN" altLang="en-US" sz="2600" b="1" dirty="0">
                <a:solidFill>
                  <a:srgbClr val="FFFF00"/>
                </a:solidFill>
              </a:rPr>
              <a:t>敬畏神</a:t>
            </a:r>
            <a:r>
              <a:rPr lang="en-US" sz="2600" dirty="0">
                <a:solidFill>
                  <a:schemeClr val="bg1"/>
                </a:solidFill>
              </a:rPr>
              <a:t>,</a:t>
            </a:r>
            <a:r>
              <a:rPr lang="zh-CN" altLang="en-US" sz="2600" dirty="0">
                <a:solidFill>
                  <a:schemeClr val="bg1"/>
                </a:solidFill>
              </a:rPr>
              <a:t>謹守他的誡命</a:t>
            </a:r>
            <a:r>
              <a:rPr lang="en-US" sz="2600" dirty="0">
                <a:solidFill>
                  <a:schemeClr val="bg1"/>
                </a:solidFill>
              </a:rPr>
              <a:t>,</a:t>
            </a:r>
            <a:r>
              <a:rPr lang="zh-CN" altLang="en-US" sz="2600" dirty="0">
                <a:solidFill>
                  <a:schemeClr val="bg1"/>
                </a:solidFill>
              </a:rPr>
              <a:t>這是人所當盡的本分</a:t>
            </a:r>
            <a:r>
              <a:rPr lang="en-US" sz="2600" dirty="0" smtClean="0">
                <a:solidFill>
                  <a:schemeClr val="bg1"/>
                </a:solidFill>
              </a:rPr>
              <a:t>).</a:t>
            </a:r>
            <a:r>
              <a:rPr lang="en-US" sz="2600" b="1" dirty="0" smtClean="0">
                <a:solidFill>
                  <a:schemeClr val="bg1"/>
                </a:solidFill>
              </a:rPr>
              <a:t>       </a:t>
            </a:r>
          </a:p>
          <a:p>
            <a:r>
              <a:rPr lang="en-US" sz="2600" b="1" dirty="0">
                <a:solidFill>
                  <a:schemeClr val="bg1"/>
                </a:solidFill>
              </a:rPr>
              <a:t> </a:t>
            </a:r>
            <a:r>
              <a:rPr lang="en-US" sz="2600" b="1" dirty="0" smtClean="0">
                <a:solidFill>
                  <a:schemeClr val="bg1"/>
                </a:solidFill>
              </a:rPr>
              <a:t>       </a:t>
            </a:r>
            <a:r>
              <a:rPr lang="en-US" sz="2600" dirty="0" smtClean="0">
                <a:solidFill>
                  <a:schemeClr val="bg1"/>
                </a:solidFill>
              </a:rPr>
              <a:t>Cf</a:t>
            </a:r>
            <a:r>
              <a:rPr lang="en-US" sz="2600" dirty="0">
                <a:solidFill>
                  <a:schemeClr val="bg1"/>
                </a:solidFill>
              </a:rPr>
              <a:t>. </a:t>
            </a:r>
            <a:r>
              <a:rPr lang="en-US" sz="2600" b="1" dirty="0">
                <a:solidFill>
                  <a:srgbClr val="FF0000"/>
                </a:solidFill>
              </a:rPr>
              <a:t>Proverbs 1:7</a:t>
            </a:r>
            <a:r>
              <a:rPr lang="en-US" sz="2600" dirty="0" smtClean="0">
                <a:solidFill>
                  <a:schemeClr val="bg1"/>
                </a:solidFill>
              </a:rPr>
              <a:t>.  </a:t>
            </a:r>
            <a:r>
              <a:rPr lang="zh-TW" altLang="en-US" sz="2600" b="1" dirty="0">
                <a:solidFill>
                  <a:srgbClr val="FFFF00"/>
                </a:solidFill>
              </a:rPr>
              <a:t>敬畏耶和華</a:t>
            </a:r>
            <a:r>
              <a:rPr lang="zh-TW" altLang="en-US" sz="2600" dirty="0">
                <a:solidFill>
                  <a:schemeClr val="bg1"/>
                </a:solidFill>
              </a:rPr>
              <a:t>是知識的開端．</a:t>
            </a:r>
            <a:endParaRPr lang="en-US" sz="2600" dirty="0">
              <a:solidFill>
                <a:schemeClr val="bg1"/>
              </a:solidFill>
            </a:endParaRPr>
          </a:p>
          <a:p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smtClean="0">
                <a:solidFill>
                  <a:schemeClr val="bg1"/>
                </a:solidFill>
              </a:rPr>
              <a:t>          *</a:t>
            </a:r>
            <a:r>
              <a:rPr lang="zh-TW" altLang="en-US" sz="2500" b="1" dirty="0">
                <a:solidFill>
                  <a:srgbClr val="FFFF00"/>
                </a:solidFill>
              </a:rPr>
              <a:t>敬畏耶和</a:t>
            </a:r>
            <a:r>
              <a:rPr lang="zh-TW" altLang="en-US" sz="2500" b="1" dirty="0" smtClean="0">
                <a:solidFill>
                  <a:srgbClr val="FFFF00"/>
                </a:solidFill>
              </a:rPr>
              <a:t>華</a:t>
            </a:r>
            <a:r>
              <a:rPr lang="en-US" sz="2500" dirty="0" smtClean="0">
                <a:solidFill>
                  <a:schemeClr val="bg1"/>
                </a:solidFill>
              </a:rPr>
              <a:t>: 2 </a:t>
            </a:r>
            <a:r>
              <a:rPr lang="en-US" sz="2500" dirty="0">
                <a:solidFill>
                  <a:schemeClr val="bg1"/>
                </a:solidFill>
              </a:rPr>
              <a:t>Chronicles 19:9; Job 28:28; Psalm 19:9[10]; 34:11[12]; 111:10; Proverbs 1:7, 29; 2:5; (3:7); 8:13; 9:10; 10:27; (14:2); 14:26, 27; 15:16, 33; 16:6; 19:23; 22:4; 23:17; (24:21); 31:30; Isaiah 11:2, 3; </a:t>
            </a:r>
            <a:r>
              <a:rPr lang="en-US" sz="2500" dirty="0" smtClean="0">
                <a:solidFill>
                  <a:schemeClr val="bg1"/>
                </a:solidFill>
              </a:rPr>
              <a:t>33:6. Cf. 1 </a:t>
            </a:r>
            <a:r>
              <a:rPr lang="en-US" sz="2500" dirty="0">
                <a:solidFill>
                  <a:schemeClr val="bg1"/>
                </a:solidFill>
              </a:rPr>
              <a:t>Samuel 11:7; 2 Chronicles 14:14[13]; 17:10; 19:7; Isaiah 2:10, 19, 21. </a:t>
            </a:r>
            <a:endParaRPr lang="en-US" sz="2500" dirty="0" smtClean="0">
              <a:solidFill>
                <a:schemeClr val="bg1"/>
              </a:solidFill>
            </a:endParaRPr>
          </a:p>
          <a:p>
            <a:endParaRPr lang="en-US" sz="1200" dirty="0" smtClean="0">
              <a:solidFill>
                <a:srgbClr val="FFFF00"/>
              </a:solidFill>
            </a:endParaRPr>
          </a:p>
          <a:p>
            <a:endParaRPr lang="en-US" sz="1200" dirty="0" smtClean="0">
              <a:solidFill>
                <a:srgbClr val="FFFF00"/>
              </a:solidFill>
            </a:endParaRPr>
          </a:p>
          <a:p>
            <a:endParaRPr lang="en-US" sz="1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925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12188825" cy="6878806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zh-TW" sz="1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1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時間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盡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頭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： 死亡 和 審判</a:t>
            </a:r>
            <a:endParaRPr lang="en-US" sz="3600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000" dirty="0" smtClean="0">
              <a:solidFill>
                <a:srgbClr val="FFFF00"/>
              </a:solidFill>
            </a:endParaRPr>
          </a:p>
          <a:p>
            <a:endParaRPr lang="en-US" sz="1000" dirty="0" smtClean="0">
              <a:solidFill>
                <a:srgbClr val="FFFF00"/>
              </a:solidFill>
            </a:endParaRPr>
          </a:p>
          <a:p>
            <a:r>
              <a:rPr lang="en-US" altLang="zh-TW" sz="2800" b="1" dirty="0">
                <a:solidFill>
                  <a:srgbClr val="FF0000"/>
                </a:solidFill>
              </a:rPr>
              <a:t>Ecclesiastes 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3:16-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19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. </a:t>
            </a:r>
            <a:r>
              <a:rPr lang="x-none" sz="2600" smtClean="0">
                <a:solidFill>
                  <a:schemeClr val="bg1"/>
                </a:solidFill>
              </a:rPr>
              <a:t>16</a:t>
            </a:r>
            <a:r>
              <a:rPr lang="x-none" sz="2600">
                <a:solidFill>
                  <a:schemeClr val="bg1"/>
                </a:solidFill>
              </a:rPr>
              <a:t>  我又見日光之下，在</a:t>
            </a:r>
            <a:r>
              <a:rPr lang="x-none" sz="2600" b="1">
                <a:solidFill>
                  <a:srgbClr val="FFFF00"/>
                </a:solidFill>
              </a:rPr>
              <a:t>審判</a:t>
            </a:r>
            <a:r>
              <a:rPr lang="x-none" sz="2600">
                <a:solidFill>
                  <a:schemeClr val="bg1"/>
                </a:solidFill>
              </a:rPr>
              <a:t>之處有奸惡</a:t>
            </a:r>
            <a:r>
              <a:rPr lang="x-none" sz="2600" smtClean="0">
                <a:solidFill>
                  <a:schemeClr val="bg1"/>
                </a:solidFill>
              </a:rPr>
              <a:t>，</a:t>
            </a:r>
            <a:endParaRPr lang="en-US" sz="2600" dirty="0" smtClean="0">
              <a:solidFill>
                <a:schemeClr val="bg1"/>
              </a:solidFill>
            </a:endParaRPr>
          </a:p>
          <a:p>
            <a:r>
              <a:rPr lang="x-none" sz="2600" smtClean="0">
                <a:solidFill>
                  <a:schemeClr val="bg1"/>
                </a:solidFill>
              </a:rPr>
              <a:t>在公義之處也有奸惡</a:t>
            </a:r>
            <a:r>
              <a:rPr lang="x-none" sz="2600">
                <a:solidFill>
                  <a:schemeClr val="bg1"/>
                </a:solidFill>
              </a:rPr>
              <a:t>。 </a:t>
            </a:r>
            <a:r>
              <a:rPr lang="en-US" sz="2600" dirty="0" smtClean="0">
                <a:solidFill>
                  <a:schemeClr val="bg1"/>
                </a:solidFill>
              </a:rPr>
              <a:t>   </a:t>
            </a:r>
            <a:r>
              <a:rPr lang="x-none" sz="2600" smtClean="0">
                <a:solidFill>
                  <a:schemeClr val="bg1"/>
                </a:solidFill>
              </a:rPr>
              <a:t>17</a:t>
            </a:r>
            <a:r>
              <a:rPr lang="x-none" sz="2600">
                <a:solidFill>
                  <a:schemeClr val="bg1"/>
                </a:solidFill>
              </a:rPr>
              <a:t>  我心裡說，</a:t>
            </a:r>
            <a:r>
              <a:rPr lang="x-none" sz="2600" b="1">
                <a:solidFill>
                  <a:srgbClr val="FFFF00"/>
                </a:solidFill>
              </a:rPr>
              <a:t>神必審判義人和惡人</a:t>
            </a:r>
            <a:r>
              <a:rPr lang="x-none" sz="2600" smtClean="0">
                <a:solidFill>
                  <a:schemeClr val="bg1"/>
                </a:solidFill>
              </a:rPr>
              <a:t>；</a:t>
            </a:r>
            <a:endParaRPr lang="en-US" sz="2600" dirty="0" smtClean="0">
              <a:solidFill>
                <a:schemeClr val="bg1"/>
              </a:solidFill>
            </a:endParaRPr>
          </a:p>
          <a:p>
            <a:r>
              <a:rPr lang="x-none" sz="2600" smtClean="0">
                <a:solidFill>
                  <a:schemeClr val="bg1"/>
                </a:solidFill>
              </a:rPr>
              <a:t>因為在那裡</a:t>
            </a:r>
            <a:r>
              <a:rPr lang="x-none" sz="2600">
                <a:solidFill>
                  <a:schemeClr val="bg1"/>
                </a:solidFill>
              </a:rPr>
              <a:t>，各樣事務，一切工作，都有定時。 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x-none" sz="2600" smtClean="0">
                <a:solidFill>
                  <a:schemeClr val="bg1"/>
                </a:solidFill>
              </a:rPr>
              <a:t>18</a:t>
            </a:r>
            <a:r>
              <a:rPr lang="x-none" sz="2600">
                <a:solidFill>
                  <a:schemeClr val="bg1"/>
                </a:solidFill>
              </a:rPr>
              <a:t>  我心裡說，這乃為世人的緣故，是神要試驗他們，使他們覺得自己不過像獸一樣。</a:t>
            </a:r>
            <a:r>
              <a:rPr lang="x-none" sz="2600">
                <a:solidFill>
                  <a:schemeClr val="bg1"/>
                </a:solidFill>
              </a:rPr>
              <a:t> 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x-none" sz="2600" smtClean="0">
                <a:solidFill>
                  <a:schemeClr val="bg1"/>
                </a:solidFill>
              </a:rPr>
              <a:t>19</a:t>
            </a:r>
            <a:r>
              <a:rPr lang="x-none" sz="2600">
                <a:solidFill>
                  <a:schemeClr val="bg1"/>
                </a:solidFill>
              </a:rPr>
              <a:t>  因為世人遭遇的，獸也遭遇，所遭遇的都是一樣：這個怎樣</a:t>
            </a:r>
            <a:r>
              <a:rPr lang="x-none" sz="2600" b="1">
                <a:solidFill>
                  <a:srgbClr val="FFFF00"/>
                </a:solidFill>
              </a:rPr>
              <a:t>死</a:t>
            </a:r>
            <a:r>
              <a:rPr lang="x-none" sz="2600">
                <a:solidFill>
                  <a:schemeClr val="bg1"/>
                </a:solidFill>
              </a:rPr>
              <a:t>，那個也怎樣</a:t>
            </a:r>
            <a:r>
              <a:rPr lang="x-none" sz="2600" b="1">
                <a:solidFill>
                  <a:srgbClr val="FFFF00"/>
                </a:solidFill>
              </a:rPr>
              <a:t>死</a:t>
            </a:r>
            <a:r>
              <a:rPr lang="x-none" sz="2600">
                <a:solidFill>
                  <a:schemeClr val="bg1"/>
                </a:solidFill>
              </a:rPr>
              <a:t>，氣息都是一樣。人不能強於獸，都是虛空。 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sz="900" dirty="0" smtClean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     *</a:t>
            </a:r>
            <a:r>
              <a:rPr lang="en-US" sz="2600" dirty="0">
                <a:solidFill>
                  <a:schemeClr val="bg1"/>
                </a:solidFill>
              </a:rPr>
              <a:t>Everyone’s time </a:t>
            </a:r>
            <a:r>
              <a:rPr lang="en-US" sz="2600" dirty="0" smtClean="0">
                <a:solidFill>
                  <a:schemeClr val="bg1"/>
                </a:solidFill>
              </a:rPr>
              <a:t>streams </a:t>
            </a:r>
            <a:r>
              <a:rPr lang="en-US" sz="2600" dirty="0">
                <a:solidFill>
                  <a:schemeClr val="bg1"/>
                </a:solidFill>
              </a:rPr>
              <a:t>toward ‘</a:t>
            </a:r>
            <a:r>
              <a:rPr lang="en-US" sz="2600" b="1" dirty="0">
                <a:solidFill>
                  <a:schemeClr val="bg1"/>
                </a:solidFill>
              </a:rPr>
              <a:t>a point </a:t>
            </a:r>
            <a:r>
              <a:rPr lang="en-US" sz="2600" b="1" dirty="0" smtClean="0">
                <a:solidFill>
                  <a:schemeClr val="bg1"/>
                </a:solidFill>
              </a:rPr>
              <a:t>of </a:t>
            </a:r>
            <a:r>
              <a:rPr lang="en-US" sz="2600" b="1" dirty="0">
                <a:solidFill>
                  <a:schemeClr val="bg1"/>
                </a:solidFill>
              </a:rPr>
              <a:t>time</a:t>
            </a:r>
            <a:r>
              <a:rPr lang="en-US" sz="2600" dirty="0">
                <a:solidFill>
                  <a:schemeClr val="bg1"/>
                </a:solidFill>
              </a:rPr>
              <a:t>’, i.e., ‘</a:t>
            </a:r>
            <a:r>
              <a:rPr lang="en-US" sz="2600" b="1" dirty="0">
                <a:solidFill>
                  <a:schemeClr val="bg1"/>
                </a:solidFill>
              </a:rPr>
              <a:t>the Day of Judgment</a:t>
            </a:r>
            <a:r>
              <a:rPr lang="en-US" sz="2600" dirty="0">
                <a:solidFill>
                  <a:schemeClr val="bg1"/>
                </a:solidFill>
              </a:rPr>
              <a:t>’. </a:t>
            </a:r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altLang="zh-TW" sz="2400" b="1" dirty="0" smtClean="0">
                <a:solidFill>
                  <a:srgbClr val="FF0000"/>
                </a:solidFill>
              </a:rPr>
              <a:t>   -Ecclesiastes </a:t>
            </a:r>
            <a:r>
              <a:rPr lang="en-US" altLang="zh-TW" sz="2400" b="1" dirty="0">
                <a:solidFill>
                  <a:srgbClr val="FF0000"/>
                </a:solidFill>
              </a:rPr>
              <a:t>12:14</a:t>
            </a:r>
            <a:r>
              <a:rPr lang="zh-TW" altLang="en-US" sz="2400" b="1" dirty="0">
                <a:solidFill>
                  <a:srgbClr val="FF0000"/>
                </a:solidFill>
              </a:rPr>
              <a:t>  </a:t>
            </a:r>
            <a:r>
              <a:rPr lang="zh-TW" altLang="en-US" sz="2400" dirty="0">
                <a:solidFill>
                  <a:srgbClr val="FFFF00"/>
                </a:solidFill>
              </a:rPr>
              <a:t>因為人所做的事，連一切隱藏的事，無論是善是惡，神都必審問。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   -Hebrews </a:t>
            </a:r>
            <a:r>
              <a:rPr lang="en-US" sz="2400" b="1" dirty="0">
                <a:solidFill>
                  <a:srgbClr val="FF0000"/>
                </a:solidFill>
              </a:rPr>
              <a:t>9:27  </a:t>
            </a:r>
            <a:r>
              <a:rPr lang="zh-TW" altLang="en-US" sz="2400" b="1" dirty="0">
                <a:solidFill>
                  <a:srgbClr val="FFFF00"/>
                </a:solidFill>
              </a:rPr>
              <a:t>按著定命，人人都有一死，死後且有審判</a:t>
            </a:r>
            <a:r>
              <a:rPr lang="zh-TW" altLang="en-US" sz="2400" b="1" dirty="0" smtClean="0">
                <a:solidFill>
                  <a:srgbClr val="FFFF00"/>
                </a:solidFill>
              </a:rPr>
              <a:t>。</a:t>
            </a:r>
            <a:r>
              <a:rPr lang="en-US" sz="2400" dirty="0" smtClean="0">
                <a:solidFill>
                  <a:schemeClr val="bg1"/>
                </a:solidFill>
              </a:rPr>
              <a:t> (</a:t>
            </a:r>
            <a:r>
              <a:rPr lang="en-US" sz="2400" baseline="30000" dirty="0">
                <a:solidFill>
                  <a:schemeClr val="bg1"/>
                </a:solidFill>
              </a:rPr>
              <a:t>NKJ </a:t>
            </a:r>
            <a:r>
              <a:rPr lang="en-US" sz="2400" dirty="0">
                <a:solidFill>
                  <a:schemeClr val="bg1"/>
                </a:solidFill>
              </a:rPr>
              <a:t>And as it is appointed for men to die once, but after this the </a:t>
            </a:r>
            <a:r>
              <a:rPr lang="en-US" sz="2400" dirty="0" smtClean="0">
                <a:solidFill>
                  <a:schemeClr val="bg1"/>
                </a:solidFill>
              </a:rPr>
              <a:t>judgment.)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   -Acts </a:t>
            </a:r>
            <a:r>
              <a:rPr lang="en-US" sz="2400" b="1" dirty="0">
                <a:solidFill>
                  <a:srgbClr val="FF0000"/>
                </a:solidFill>
              </a:rPr>
              <a:t>17:31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zh-CN" altLang="en-US" sz="2400" dirty="0" smtClean="0">
                <a:solidFill>
                  <a:srgbClr val="FFFF00"/>
                </a:solidFill>
              </a:rPr>
              <a:t>因</a:t>
            </a:r>
            <a:r>
              <a:rPr lang="zh-CN" altLang="en-US" sz="2400" dirty="0">
                <a:solidFill>
                  <a:srgbClr val="FFFF00"/>
                </a:solidFill>
              </a:rPr>
              <a:t>為他已經定了日子</a:t>
            </a:r>
            <a:r>
              <a:rPr lang="en-US" sz="2400" dirty="0">
                <a:solidFill>
                  <a:srgbClr val="FFFF00"/>
                </a:solidFill>
              </a:rPr>
              <a:t>,</a:t>
            </a:r>
            <a:r>
              <a:rPr lang="zh-CN" altLang="en-US" sz="2400" dirty="0">
                <a:solidFill>
                  <a:srgbClr val="FFFF00"/>
                </a:solidFill>
              </a:rPr>
              <a:t>要藉著他所設立的人</a:t>
            </a:r>
            <a:r>
              <a:rPr lang="en-US" sz="2400" dirty="0">
                <a:solidFill>
                  <a:srgbClr val="FFFF00"/>
                </a:solidFill>
              </a:rPr>
              <a:t>,</a:t>
            </a:r>
            <a:r>
              <a:rPr lang="zh-CN" altLang="en-US" sz="2400" dirty="0">
                <a:solidFill>
                  <a:srgbClr val="FFFF00"/>
                </a:solidFill>
              </a:rPr>
              <a:t>按公義審判天下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  <a:r>
              <a:rPr lang="zh-CN" altLang="en-US" sz="2400" dirty="0">
                <a:solidFill>
                  <a:schemeClr val="bg1"/>
                </a:solidFill>
              </a:rPr>
              <a:t>並且叫他從死裡復活</a:t>
            </a:r>
            <a:r>
              <a:rPr lang="en-US" sz="2400" dirty="0">
                <a:solidFill>
                  <a:schemeClr val="bg1"/>
                </a:solidFill>
              </a:rPr>
              <a:t>,</a:t>
            </a:r>
            <a:r>
              <a:rPr lang="zh-CN" altLang="en-US" sz="2400" dirty="0">
                <a:solidFill>
                  <a:schemeClr val="bg1"/>
                </a:solidFill>
              </a:rPr>
              <a:t>給萬人作可信的憑</a:t>
            </a:r>
            <a:r>
              <a:rPr lang="zh-CN" altLang="en-US" sz="2400" dirty="0" smtClean="0">
                <a:solidFill>
                  <a:schemeClr val="bg1"/>
                </a:solidFill>
              </a:rPr>
              <a:t>據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900" dirty="0">
              <a:solidFill>
                <a:srgbClr val="FFFF00"/>
              </a:solidFill>
            </a:endParaRPr>
          </a:p>
          <a:p>
            <a:endParaRPr lang="en-US" sz="900" dirty="0">
              <a:solidFill>
                <a:srgbClr val="FFFF00"/>
              </a:solidFill>
            </a:endParaRPr>
          </a:p>
          <a:p>
            <a:endParaRPr lang="en-US" sz="900" dirty="0">
              <a:solidFill>
                <a:srgbClr val="FFFF00"/>
              </a:solidFill>
            </a:endParaRPr>
          </a:p>
          <a:p>
            <a:endParaRPr lang="en-US" sz="9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351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12188825" cy="689419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zh-TW" sz="1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死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了（時間結束了）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去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哪裡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？</a:t>
            </a:r>
            <a:endParaRPr lang="en-US" sz="1000" dirty="0" smtClean="0">
              <a:solidFill>
                <a:srgbClr val="FFFF00"/>
              </a:solidFill>
            </a:endParaRPr>
          </a:p>
          <a:p>
            <a:endParaRPr lang="en-US" sz="1000" dirty="0" smtClean="0">
              <a:solidFill>
                <a:srgbClr val="FFFF00"/>
              </a:solidFill>
            </a:endParaRPr>
          </a:p>
          <a:p>
            <a:endParaRPr lang="en-US" sz="1000" dirty="0" smtClean="0">
              <a:solidFill>
                <a:srgbClr val="FFFF00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Ecclesiastes </a:t>
            </a:r>
            <a:r>
              <a:rPr lang="en-US" sz="2600" b="1" dirty="0" smtClean="0">
                <a:solidFill>
                  <a:srgbClr val="FF0000"/>
                </a:solidFill>
              </a:rPr>
              <a:t>3:19-21</a:t>
            </a:r>
            <a:r>
              <a:rPr lang="en-US" sz="2600" dirty="0" smtClean="0">
                <a:solidFill>
                  <a:srgbClr val="FF0000"/>
                </a:solidFill>
              </a:rPr>
              <a:t>. </a:t>
            </a:r>
            <a:r>
              <a:rPr lang="en-US" sz="2600" dirty="0" smtClean="0">
                <a:solidFill>
                  <a:schemeClr val="bg1"/>
                </a:solidFill>
              </a:rPr>
              <a:t>19 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x-none" sz="2600" smtClean="0">
                <a:solidFill>
                  <a:schemeClr val="bg1"/>
                </a:solidFill>
              </a:rPr>
              <a:t>因為世人遭遇的</a:t>
            </a:r>
            <a:r>
              <a:rPr lang="x-none" sz="2600">
                <a:solidFill>
                  <a:schemeClr val="bg1"/>
                </a:solidFill>
              </a:rPr>
              <a:t>，獸也遭遇</a:t>
            </a:r>
            <a:r>
              <a:rPr lang="x-none" sz="2600">
                <a:solidFill>
                  <a:schemeClr val="bg1"/>
                </a:solidFill>
              </a:rPr>
              <a:t>，</a:t>
            </a:r>
            <a:r>
              <a:rPr lang="x-none" sz="2600" smtClean="0">
                <a:solidFill>
                  <a:schemeClr val="bg1"/>
                </a:solidFill>
              </a:rPr>
              <a:t>所遭遇的</a:t>
            </a:r>
            <a:endParaRPr lang="en-US" sz="2600" dirty="0" smtClean="0">
              <a:solidFill>
                <a:schemeClr val="bg1"/>
              </a:solidFill>
            </a:endParaRPr>
          </a:p>
          <a:p>
            <a:r>
              <a:rPr lang="x-none" sz="2600" smtClean="0">
                <a:solidFill>
                  <a:schemeClr val="bg1"/>
                </a:solidFill>
              </a:rPr>
              <a:t>都是一樣</a:t>
            </a:r>
            <a:r>
              <a:rPr lang="x-none" sz="2600">
                <a:solidFill>
                  <a:schemeClr val="bg1"/>
                </a:solidFill>
              </a:rPr>
              <a:t>：這個怎樣死，那個也怎樣死，</a:t>
            </a:r>
            <a:r>
              <a:rPr lang="x-none" sz="2600" b="1">
                <a:solidFill>
                  <a:srgbClr val="FFFF00"/>
                </a:solidFill>
              </a:rPr>
              <a:t>氣息</a:t>
            </a:r>
            <a:r>
              <a:rPr lang="x-none" sz="2600">
                <a:solidFill>
                  <a:schemeClr val="bg1"/>
                </a:solidFill>
              </a:rPr>
              <a:t>都是一樣</a:t>
            </a:r>
            <a:r>
              <a:rPr lang="x-none" sz="2600" smtClean="0">
                <a:solidFill>
                  <a:schemeClr val="bg1"/>
                </a:solidFill>
              </a:rPr>
              <a:t>。</a:t>
            </a:r>
            <a:endParaRPr lang="en-US" sz="2600" dirty="0" smtClean="0">
              <a:solidFill>
                <a:schemeClr val="bg1"/>
              </a:solidFill>
            </a:endParaRPr>
          </a:p>
          <a:p>
            <a:r>
              <a:rPr lang="x-none" sz="2600" smtClean="0">
                <a:solidFill>
                  <a:schemeClr val="bg1"/>
                </a:solidFill>
              </a:rPr>
              <a:t>人不能強於獸</a:t>
            </a:r>
            <a:r>
              <a:rPr lang="x-none" sz="2600">
                <a:solidFill>
                  <a:schemeClr val="bg1"/>
                </a:solidFill>
              </a:rPr>
              <a:t>，</a:t>
            </a:r>
            <a:r>
              <a:rPr lang="x-none" sz="2600">
                <a:solidFill>
                  <a:schemeClr val="bg1"/>
                </a:solidFill>
              </a:rPr>
              <a:t>都是虛空</a:t>
            </a:r>
            <a:r>
              <a:rPr lang="x-none" sz="2600" smtClean="0">
                <a:solidFill>
                  <a:schemeClr val="bg1"/>
                </a:solidFill>
              </a:rPr>
              <a:t>。</a:t>
            </a:r>
            <a:r>
              <a:rPr lang="en-US" sz="2600" dirty="0">
                <a:solidFill>
                  <a:schemeClr val="bg1"/>
                </a:solidFill>
              </a:rPr>
              <a:t> (</a:t>
            </a:r>
            <a:r>
              <a:rPr lang="he-IL" sz="2600" dirty="0">
                <a:solidFill>
                  <a:srgbClr val="FFFF00"/>
                </a:solidFill>
              </a:rPr>
              <a:t>רוּחַ</a:t>
            </a:r>
            <a:r>
              <a:rPr lang="en-US" sz="2600" dirty="0">
                <a:solidFill>
                  <a:srgbClr val="FFFF00"/>
                </a:solidFill>
              </a:rPr>
              <a:t>  </a:t>
            </a:r>
            <a:r>
              <a:rPr lang="en-US" sz="2600" i="1" dirty="0" err="1">
                <a:solidFill>
                  <a:srgbClr val="FFFF00"/>
                </a:solidFill>
              </a:rPr>
              <a:t>ruach</a:t>
            </a:r>
            <a:r>
              <a:rPr lang="en-US" sz="2600" dirty="0">
                <a:solidFill>
                  <a:schemeClr val="bg1"/>
                </a:solidFill>
              </a:rPr>
              <a:t>  </a:t>
            </a:r>
            <a:r>
              <a:rPr lang="en-US" sz="2600" baseline="30000" dirty="0">
                <a:solidFill>
                  <a:schemeClr val="bg1"/>
                </a:solidFill>
              </a:rPr>
              <a:t>NIV = NKJ </a:t>
            </a:r>
            <a:r>
              <a:rPr lang="en-US" sz="2600" b="1" dirty="0">
                <a:solidFill>
                  <a:srgbClr val="FFFF00"/>
                </a:solidFill>
              </a:rPr>
              <a:t>breath</a:t>
            </a:r>
            <a:r>
              <a:rPr lang="en-US" sz="2600" dirty="0">
                <a:solidFill>
                  <a:schemeClr val="bg1"/>
                </a:solidFill>
              </a:rPr>
              <a:t> / </a:t>
            </a:r>
            <a:r>
              <a:rPr lang="en-US" sz="2600" baseline="30000" dirty="0">
                <a:solidFill>
                  <a:schemeClr val="bg1"/>
                </a:solidFill>
              </a:rPr>
              <a:t>TNK </a:t>
            </a:r>
            <a:r>
              <a:rPr lang="en-US" sz="2600" b="1" dirty="0" err="1">
                <a:solidFill>
                  <a:srgbClr val="FFFF00"/>
                </a:solidFill>
              </a:rPr>
              <a:t>lifebreath</a:t>
            </a:r>
            <a:r>
              <a:rPr lang="en-US" sz="2600" dirty="0">
                <a:solidFill>
                  <a:schemeClr val="bg1"/>
                </a:solidFill>
              </a:rPr>
              <a:t>) </a:t>
            </a:r>
            <a:r>
              <a:rPr lang="x-none" sz="2600">
                <a:solidFill>
                  <a:schemeClr val="bg1"/>
                </a:solidFill>
              </a:rPr>
              <a:t> 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x-none" sz="2600" smtClean="0">
                <a:solidFill>
                  <a:schemeClr val="bg1"/>
                </a:solidFill>
              </a:rPr>
              <a:t>20</a:t>
            </a:r>
            <a:r>
              <a:rPr lang="x-none" sz="2600">
                <a:solidFill>
                  <a:schemeClr val="bg1"/>
                </a:solidFill>
              </a:rPr>
              <a:t>  都歸一處，都是</a:t>
            </a:r>
            <a:r>
              <a:rPr lang="x-none" sz="2600" b="1">
                <a:solidFill>
                  <a:srgbClr val="FFFF00"/>
                </a:solidFill>
              </a:rPr>
              <a:t>出於塵土</a:t>
            </a:r>
            <a:r>
              <a:rPr lang="x-none" sz="2600">
                <a:solidFill>
                  <a:schemeClr val="bg1"/>
                </a:solidFill>
              </a:rPr>
              <a:t>，</a:t>
            </a:r>
            <a:r>
              <a:rPr lang="x-none" sz="2600" smtClean="0">
                <a:solidFill>
                  <a:schemeClr val="bg1"/>
                </a:solidFill>
              </a:rPr>
              <a:t>也都</a:t>
            </a:r>
            <a:r>
              <a:rPr lang="x-none" sz="2600" b="1" smtClean="0">
                <a:solidFill>
                  <a:srgbClr val="FFFF00"/>
                </a:solidFill>
              </a:rPr>
              <a:t>歸於</a:t>
            </a:r>
            <a:r>
              <a:rPr lang="x-none" sz="2600" b="1">
                <a:solidFill>
                  <a:srgbClr val="FFFF00"/>
                </a:solidFill>
              </a:rPr>
              <a:t>塵土</a:t>
            </a:r>
            <a:r>
              <a:rPr lang="x-none" sz="2600" smtClean="0">
                <a:solidFill>
                  <a:schemeClr val="bg1"/>
                </a:solidFill>
              </a:rPr>
              <a:t>。</a:t>
            </a:r>
            <a:r>
              <a:rPr lang="x-none" sz="2600">
                <a:solidFill>
                  <a:schemeClr val="bg1"/>
                </a:solidFill>
              </a:rPr>
              <a:t> 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x-none" sz="2600" smtClean="0">
                <a:solidFill>
                  <a:schemeClr val="bg1"/>
                </a:solidFill>
              </a:rPr>
              <a:t>21</a:t>
            </a:r>
            <a:r>
              <a:rPr lang="x-none" sz="2600">
                <a:solidFill>
                  <a:schemeClr val="bg1"/>
                </a:solidFill>
              </a:rPr>
              <a:t>  誰知道人的</a:t>
            </a:r>
            <a:r>
              <a:rPr lang="x-none" sz="2600" b="1">
                <a:solidFill>
                  <a:srgbClr val="FFFF00"/>
                </a:solidFill>
              </a:rPr>
              <a:t>靈</a:t>
            </a:r>
            <a:r>
              <a:rPr lang="x-none" sz="2600">
                <a:solidFill>
                  <a:schemeClr val="bg1"/>
                </a:solidFill>
              </a:rPr>
              <a:t>是往上昇，獸的</a:t>
            </a:r>
            <a:r>
              <a:rPr lang="x-none" sz="2600" b="1">
                <a:solidFill>
                  <a:srgbClr val="FFFF00"/>
                </a:solidFill>
              </a:rPr>
              <a:t>魂</a:t>
            </a:r>
            <a:r>
              <a:rPr lang="x-none" sz="2600">
                <a:solidFill>
                  <a:schemeClr val="bg1"/>
                </a:solidFill>
              </a:rPr>
              <a:t>是下入地呢？</a:t>
            </a:r>
            <a:r>
              <a:rPr lang="x-none" sz="2600">
                <a:solidFill>
                  <a:schemeClr val="bg1"/>
                </a:solidFill>
              </a:rPr>
              <a:t> </a:t>
            </a:r>
            <a:r>
              <a:rPr lang="en-US" altLang="ko-KR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(</a:t>
            </a:r>
            <a:r>
              <a:rPr lang="he-IL" sz="2600" dirty="0" smtClean="0">
                <a:solidFill>
                  <a:srgbClr val="FFFF00"/>
                </a:solidFill>
              </a:rPr>
              <a:t>רוּחַ</a:t>
            </a:r>
            <a:r>
              <a:rPr lang="en-US" sz="2600" dirty="0" smtClean="0">
                <a:solidFill>
                  <a:srgbClr val="FFFF00"/>
                </a:solidFill>
              </a:rPr>
              <a:t>  </a:t>
            </a:r>
            <a:r>
              <a:rPr lang="en-US" sz="2600" i="1" dirty="0" err="1" smtClean="0">
                <a:solidFill>
                  <a:srgbClr val="FFFF00"/>
                </a:solidFill>
              </a:rPr>
              <a:t>ruach</a:t>
            </a:r>
            <a:r>
              <a:rPr lang="en-US" sz="2600" dirty="0" smtClean="0">
                <a:solidFill>
                  <a:schemeClr val="bg1"/>
                </a:solidFill>
              </a:rPr>
              <a:t>  </a:t>
            </a:r>
            <a:r>
              <a:rPr lang="en-US" sz="2600" baseline="30000" dirty="0" smtClean="0">
                <a:solidFill>
                  <a:schemeClr val="bg1"/>
                </a:solidFill>
              </a:rPr>
              <a:t>NIV </a:t>
            </a:r>
            <a:r>
              <a:rPr lang="en-US" sz="2600" baseline="30000" dirty="0">
                <a:solidFill>
                  <a:schemeClr val="bg1"/>
                </a:solidFill>
              </a:rPr>
              <a:t>= NKJ </a:t>
            </a:r>
            <a:r>
              <a:rPr lang="en-US" sz="2600" b="1" dirty="0" smtClean="0">
                <a:solidFill>
                  <a:srgbClr val="FFFF00"/>
                </a:solidFill>
              </a:rPr>
              <a:t>the spirit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/ </a:t>
            </a:r>
            <a:r>
              <a:rPr lang="en-US" sz="2600" baseline="30000" dirty="0">
                <a:solidFill>
                  <a:schemeClr val="bg1"/>
                </a:solidFill>
              </a:rPr>
              <a:t>TNK </a:t>
            </a:r>
            <a:r>
              <a:rPr lang="en-US" sz="2600" b="1" dirty="0" err="1">
                <a:solidFill>
                  <a:srgbClr val="FFFF00"/>
                </a:solidFill>
              </a:rPr>
              <a:t>lifebreath</a:t>
            </a:r>
            <a:r>
              <a:rPr lang="en-US" sz="2600" dirty="0">
                <a:solidFill>
                  <a:schemeClr val="bg1"/>
                </a:solidFill>
              </a:rPr>
              <a:t>)</a:t>
            </a:r>
          </a:p>
          <a:p>
            <a:r>
              <a:rPr lang="ko-KR" altLang="en-US" sz="2400" dirty="0" smtClean="0">
                <a:solidFill>
                  <a:schemeClr val="bg1"/>
                </a:solidFill>
              </a:rPr>
              <a:t> </a:t>
            </a:r>
            <a:endParaRPr lang="en-US" altLang="ko-KR" sz="2400" dirty="0" smtClean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arenR"/>
            </a:pPr>
            <a:r>
              <a:rPr lang="zh-CN" altLang="en-US" sz="2400" b="1" dirty="0">
                <a:solidFill>
                  <a:srgbClr val="FFFF00"/>
                </a:solidFill>
              </a:rPr>
              <a:t>肉</a:t>
            </a:r>
            <a:r>
              <a:rPr lang="zh-CN" altLang="en-US" sz="2400" b="1" dirty="0" smtClean="0">
                <a:solidFill>
                  <a:srgbClr val="FFFF00"/>
                </a:solidFill>
              </a:rPr>
              <a:t>體</a:t>
            </a:r>
            <a:r>
              <a:rPr lang="ko-KR" altLang="en-US" sz="2400" b="1" dirty="0" smtClean="0">
                <a:solidFill>
                  <a:srgbClr val="FFFF00"/>
                </a:solidFill>
              </a:rPr>
              <a:t> </a:t>
            </a:r>
            <a:r>
              <a:rPr lang="en-US" altLang="ko-KR" sz="2400" b="1" dirty="0" smtClean="0">
                <a:solidFill>
                  <a:srgbClr val="FFFF00"/>
                </a:solidFill>
              </a:rPr>
              <a:t>(‘</a:t>
            </a:r>
            <a:r>
              <a:rPr lang="x-none" sz="2400" b="1">
                <a:solidFill>
                  <a:srgbClr val="FFFF00"/>
                </a:solidFill>
              </a:rPr>
              <a:t>出</a:t>
            </a:r>
            <a:r>
              <a:rPr lang="x-none" sz="2400" b="1" smtClean="0">
                <a:solidFill>
                  <a:srgbClr val="FFFF00"/>
                </a:solidFill>
              </a:rPr>
              <a:t>於塵土</a:t>
            </a:r>
            <a:r>
              <a:rPr lang="en-US" altLang="ko-KR" sz="2400" b="1" dirty="0" smtClean="0">
                <a:solidFill>
                  <a:srgbClr val="FFFF00"/>
                </a:solidFill>
              </a:rPr>
              <a:t>’)</a:t>
            </a:r>
            <a:r>
              <a:rPr lang="en-US" sz="2400" dirty="0" smtClean="0">
                <a:solidFill>
                  <a:schemeClr val="bg1"/>
                </a:solidFill>
              </a:rPr>
              <a:t>: (</a:t>
            </a:r>
            <a:r>
              <a:rPr lang="x-none" sz="2400" smtClean="0">
                <a:solidFill>
                  <a:schemeClr val="bg1"/>
                </a:solidFill>
              </a:rPr>
              <a:t>獸</a:t>
            </a:r>
            <a:r>
              <a:rPr lang="en-US" altLang="ko-KR" sz="2400" dirty="0" smtClean="0">
                <a:solidFill>
                  <a:schemeClr val="bg1"/>
                </a:solidFill>
              </a:rPr>
              <a:t>, </a:t>
            </a:r>
            <a:r>
              <a:rPr lang="x-none" sz="2400" smtClean="0">
                <a:solidFill>
                  <a:schemeClr val="bg1"/>
                </a:solidFill>
              </a:rPr>
              <a:t>人都</a:t>
            </a:r>
            <a:r>
              <a:rPr lang="en-US" altLang="ko-KR" sz="2400" dirty="0" smtClean="0">
                <a:solidFill>
                  <a:schemeClr val="bg1"/>
                </a:solidFill>
              </a:rPr>
              <a:t>) ‘</a:t>
            </a:r>
            <a:r>
              <a:rPr lang="x-none" sz="2400" b="1">
                <a:solidFill>
                  <a:srgbClr val="FFFF00"/>
                </a:solidFill>
              </a:rPr>
              <a:t>歸於塵土</a:t>
            </a:r>
            <a:r>
              <a:rPr lang="en-US" altLang="ko-KR" sz="2400" dirty="0" smtClean="0">
                <a:solidFill>
                  <a:schemeClr val="bg1"/>
                </a:solidFill>
              </a:rPr>
              <a:t>’ </a:t>
            </a:r>
            <a:r>
              <a:rPr lang="en-US" sz="2400" dirty="0">
                <a:solidFill>
                  <a:srgbClr val="FF0000"/>
                </a:solidFill>
              </a:rPr>
              <a:t>Genesis </a:t>
            </a:r>
            <a:r>
              <a:rPr lang="en-US" sz="2400" dirty="0" smtClean="0">
                <a:solidFill>
                  <a:srgbClr val="FF0000"/>
                </a:solidFill>
              </a:rPr>
              <a:t>3:19  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zh-TW" altLang="en-US" sz="2400" dirty="0">
                <a:solidFill>
                  <a:schemeClr val="bg1"/>
                </a:solidFill>
              </a:rPr>
              <a:t>你必汗流滿面纔得糊口、直到你歸了土、因為你是從土而出的．你本是塵土、仍要歸於塵土</a:t>
            </a:r>
            <a:r>
              <a:rPr lang="en-US" sz="2400" dirty="0">
                <a:solidFill>
                  <a:schemeClr val="bg1"/>
                </a:solidFill>
              </a:rPr>
              <a:t>); Job 34:15 (</a:t>
            </a:r>
            <a:r>
              <a:rPr lang="zh-TW" altLang="en-US" sz="2400" dirty="0">
                <a:solidFill>
                  <a:schemeClr val="bg1"/>
                </a:solidFill>
              </a:rPr>
              <a:t>凡有血氣的就必一同死亡、世人必仍歸塵土</a:t>
            </a:r>
            <a:r>
              <a:rPr lang="en-US" sz="2400" dirty="0">
                <a:solidFill>
                  <a:schemeClr val="bg1"/>
                </a:solidFill>
              </a:rPr>
              <a:t>); Psalm 104:29 (</a:t>
            </a:r>
            <a:r>
              <a:rPr lang="zh-TW" altLang="en-US" sz="2400" dirty="0">
                <a:solidFill>
                  <a:schemeClr val="bg1"/>
                </a:solidFill>
              </a:rPr>
              <a:t>你掩面、他們便驚惶．你收回他們的氣、他們就死亡歸於塵土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  <a:r>
              <a:rPr lang="en-US" altLang="zh-CN" sz="2400" dirty="0" smtClean="0">
                <a:solidFill>
                  <a:schemeClr val="bg1"/>
                </a:solidFill>
              </a:rPr>
              <a:t>.</a:t>
            </a:r>
          </a:p>
          <a:p>
            <a:pPr marL="457200" indent="-457200">
              <a:buFontTx/>
              <a:buAutoNum type="arabicParenR"/>
            </a:pPr>
            <a:r>
              <a:rPr lang="zh-CN" altLang="en-US" sz="2400" b="1" dirty="0" smtClean="0">
                <a:solidFill>
                  <a:srgbClr val="FFFF00"/>
                </a:solidFill>
              </a:rPr>
              <a:t>靈魂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he-IL" sz="2400" dirty="0">
                <a:solidFill>
                  <a:srgbClr val="FFFF00"/>
                </a:solidFill>
              </a:rPr>
              <a:t>רוּחַ</a:t>
            </a:r>
            <a:r>
              <a:rPr lang="en-US" sz="2400" dirty="0">
                <a:solidFill>
                  <a:srgbClr val="FFFF00"/>
                </a:solidFill>
              </a:rPr>
              <a:t>  </a:t>
            </a:r>
            <a:r>
              <a:rPr lang="en-US" sz="2400" i="1" dirty="0" err="1" smtClean="0">
                <a:solidFill>
                  <a:srgbClr val="FFFF00"/>
                </a:solidFill>
              </a:rPr>
              <a:t>ruach</a:t>
            </a:r>
            <a:r>
              <a:rPr lang="en-US" sz="2400" dirty="0" smtClean="0">
                <a:solidFill>
                  <a:schemeClr val="bg1"/>
                </a:solidFill>
              </a:rPr>
              <a:t>): 1) </a:t>
            </a:r>
            <a:r>
              <a:rPr lang="en-US" sz="2400" b="1" dirty="0" smtClean="0">
                <a:solidFill>
                  <a:srgbClr val="FFFF00"/>
                </a:solidFill>
              </a:rPr>
              <a:t>spirit; </a:t>
            </a:r>
            <a:r>
              <a:rPr lang="en-US" sz="2400" dirty="0" smtClean="0">
                <a:solidFill>
                  <a:schemeClr val="bg1"/>
                </a:solidFill>
              </a:rPr>
              <a:t>2) </a:t>
            </a:r>
            <a:r>
              <a:rPr lang="en-US" sz="2400" b="1" dirty="0" smtClean="0">
                <a:solidFill>
                  <a:srgbClr val="FFFF00"/>
                </a:solidFill>
              </a:rPr>
              <a:t>wind;</a:t>
            </a:r>
            <a:r>
              <a:rPr lang="en-US" sz="2400" baseline="300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3) </a:t>
            </a:r>
            <a:r>
              <a:rPr lang="en-US" sz="2400" b="1" dirty="0" smtClean="0">
                <a:solidFill>
                  <a:srgbClr val="FFFF00"/>
                </a:solidFill>
              </a:rPr>
              <a:t>breath</a:t>
            </a:r>
            <a:r>
              <a:rPr lang="en-US" sz="2400" dirty="0" smtClean="0">
                <a:solidFill>
                  <a:schemeClr val="bg1"/>
                </a:solidFill>
              </a:rPr>
              <a:t>, </a:t>
            </a:r>
            <a:r>
              <a:rPr lang="en-US" sz="2400" b="1" dirty="0" err="1" smtClean="0">
                <a:solidFill>
                  <a:srgbClr val="FFFF00"/>
                </a:solidFill>
              </a:rPr>
              <a:t>lifebreath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        </a:t>
            </a:r>
            <a:r>
              <a:rPr lang="en-US" sz="2400" b="1" dirty="0" smtClean="0">
                <a:solidFill>
                  <a:srgbClr val="FF0000"/>
                </a:solidFill>
              </a:rPr>
              <a:t>Ecclesiastes </a:t>
            </a:r>
            <a:r>
              <a:rPr lang="en-US" sz="2400" b="1" dirty="0">
                <a:solidFill>
                  <a:srgbClr val="FF0000"/>
                </a:solidFill>
              </a:rPr>
              <a:t>12:1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zh-TW" altLang="en-US" sz="2400" dirty="0">
                <a:solidFill>
                  <a:schemeClr val="bg1"/>
                </a:solidFill>
              </a:rPr>
              <a:t>你趁著年</a:t>
            </a:r>
            <a:r>
              <a:rPr lang="zh-TW" altLang="en-US" sz="2400" dirty="0" smtClean="0">
                <a:solidFill>
                  <a:schemeClr val="bg1"/>
                </a:solidFill>
              </a:rPr>
              <a:t>幼  </a:t>
            </a:r>
            <a:r>
              <a:rPr lang="en-US" altLang="ko-KR" sz="2400" dirty="0" smtClean="0">
                <a:solidFill>
                  <a:schemeClr val="bg1"/>
                </a:solidFill>
              </a:rPr>
              <a:t>…….. </a:t>
            </a:r>
            <a:r>
              <a:rPr lang="zh-TW" altLang="en-US" sz="2400" dirty="0" smtClean="0">
                <a:solidFill>
                  <a:schemeClr val="bg1"/>
                </a:solidFill>
              </a:rPr>
              <a:t>當</a:t>
            </a:r>
            <a:r>
              <a:rPr lang="zh-TW" altLang="en-US" sz="2400" dirty="0">
                <a:solidFill>
                  <a:schemeClr val="bg1"/>
                </a:solidFill>
              </a:rPr>
              <a:t>記念造你的主． </a:t>
            </a:r>
            <a:r>
              <a:rPr lang="en-US" sz="2400" b="1" dirty="0" smtClean="0">
                <a:solidFill>
                  <a:schemeClr val="bg1"/>
                </a:solidFill>
              </a:rPr>
              <a:t>12:</a:t>
            </a:r>
            <a:r>
              <a:rPr lang="en-US" altLang="zh-CN" sz="2400" b="1" dirty="0" smtClean="0">
                <a:solidFill>
                  <a:schemeClr val="bg1"/>
                </a:solidFill>
              </a:rPr>
              <a:t>7</a:t>
            </a:r>
            <a:r>
              <a:rPr lang="zh-TW" altLang="en-US" sz="2400" dirty="0">
                <a:solidFill>
                  <a:schemeClr val="bg1"/>
                </a:solidFill>
              </a:rPr>
              <a:t>塵土仍歸於地、靈仍歸於賜靈的神</a:t>
            </a:r>
            <a:r>
              <a:rPr lang="en-US" altLang="ko-KR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1200" dirty="0" smtClean="0">
              <a:solidFill>
                <a:srgbClr val="FFFF00"/>
              </a:solidFill>
            </a:endParaRPr>
          </a:p>
          <a:p>
            <a:endParaRPr lang="en-US" sz="1200" dirty="0" smtClean="0">
              <a:solidFill>
                <a:srgbClr val="FFFF00"/>
              </a:solidFill>
            </a:endParaRPr>
          </a:p>
          <a:p>
            <a:endParaRPr lang="en-US" sz="1200" dirty="0" smtClean="0">
              <a:solidFill>
                <a:srgbClr val="FFFF00"/>
              </a:solidFill>
            </a:endParaRPr>
          </a:p>
          <a:p>
            <a:endParaRPr lang="en-US" sz="1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255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ChangeArrowheads="1"/>
          </p:cNvSpPr>
          <p:nvPr/>
        </p:nvSpPr>
        <p:spPr bwMode="auto">
          <a:xfrm>
            <a:off x="484188" y="2971800"/>
            <a:ext cx="11233150" cy="334153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 dirty="0">
                <a:solidFill>
                  <a:schemeClr val="bg1"/>
                </a:solidFill>
              </a:rPr>
              <a:t> </a:t>
            </a:r>
            <a:r>
              <a:rPr lang="en-US" sz="4800" dirty="0">
                <a:solidFill>
                  <a:schemeClr val="bg1"/>
                </a:solidFill>
              </a:rPr>
              <a:t>‎  </a:t>
            </a:r>
            <a:r>
              <a:rPr lang="he-IL" sz="5400" b="1" dirty="0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Numbers 6:24-26</a:t>
            </a:r>
            <a:r>
              <a:rPr lang="el-GR" sz="3600" b="1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rtl="1"/>
            <a:r>
              <a:rPr lang="he-IL" sz="5400" b="1" dirty="0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 dirty="0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 dirty="0">
                <a:solidFill>
                  <a:schemeClr val="bg1"/>
                </a:solidFill>
              </a:rPr>
              <a:t>‎</a:t>
            </a:r>
            <a:r>
              <a:rPr lang="he-IL" sz="5400" b="1" dirty="0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 dirty="0">
                <a:solidFill>
                  <a:schemeClr val="bg1"/>
                </a:solidFill>
              </a:rPr>
              <a:t> 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  <a:p>
            <a:pPr algn="ctr" rtl="1"/>
            <a:endParaRPr lang="en-US" altLang="ko-KR" sz="1600" dirty="0" smtClean="0"/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836612" y="141514"/>
            <a:ext cx="8763000" cy="24622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民數記</a:t>
            </a:r>
            <a:r>
              <a:rPr lang="ko-KR" altLang="en-US" sz="3600" b="1" dirty="0" smtClean="0">
                <a:latin typeface="新細明體" pitchFamily="18" charset="-120"/>
              </a:rPr>
              <a:t> </a:t>
            </a:r>
            <a:r>
              <a:rPr lang="en-US" sz="3600" b="1" dirty="0" smtClean="0"/>
              <a:t>6:24-26</a:t>
            </a:r>
          </a:p>
          <a:p>
            <a:r>
              <a:rPr lang="zh-TW" altLang="en-US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  願</a:t>
            </a:r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耶和華賜福給</a:t>
            </a:r>
            <a:r>
              <a:rPr lang="zh-TW" altLang="en-US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en-US" altLang="zh-TW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保</a:t>
            </a:r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護</a:t>
            </a:r>
            <a:r>
              <a:rPr lang="zh-TW" altLang="en-US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en-US" altLang="zh-TW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  </a:t>
            </a:r>
          </a:p>
          <a:p>
            <a:endParaRPr lang="en-US" altLang="zh-TW" sz="800" b="1" dirty="0" smtClean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  願</a:t>
            </a:r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耶和華使他的</a:t>
            </a:r>
            <a:r>
              <a:rPr lang="zh-TW" altLang="en-US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臉光</a:t>
            </a:r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照</a:t>
            </a:r>
            <a:r>
              <a:rPr lang="zh-TW" altLang="en-US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en-US" altLang="zh-TW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</a:t>
            </a:r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恩給</a:t>
            </a:r>
            <a:r>
              <a:rPr lang="zh-TW" altLang="en-US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en-US" altLang="zh-CN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altLang="zh-CN" sz="8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 </a:t>
            </a:r>
            <a:r>
              <a:rPr lang="zh-TW" altLang="en-US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</a:t>
            </a:r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耶和華向你仰</a:t>
            </a:r>
            <a:r>
              <a:rPr lang="zh-TW" altLang="en-US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臉</a:t>
            </a:r>
            <a:r>
              <a:rPr lang="en-US" altLang="zh-TW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4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</a:t>
            </a:r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你平安</a:t>
            </a:r>
            <a:r>
              <a:rPr lang="en-US" altLang="zh-TW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34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81603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3829</TotalTime>
  <Words>890</Words>
  <Application>Microsoft Office PowerPoint</Application>
  <PresentationFormat>Custom</PresentationFormat>
  <Paragraphs>145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Microsoft</cp:lastModifiedBy>
  <cp:revision>359</cp:revision>
  <dcterms:created xsi:type="dcterms:W3CDTF">2020-03-18T13:47:21Z</dcterms:created>
  <dcterms:modified xsi:type="dcterms:W3CDTF">2020-12-05T00:37:58Z</dcterms:modified>
</cp:coreProperties>
</file>