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616" r:id="rId2"/>
    <p:sldId id="563" r:id="rId3"/>
    <p:sldId id="598" r:id="rId4"/>
    <p:sldId id="617" r:id="rId5"/>
    <p:sldId id="600" r:id="rId6"/>
    <p:sldId id="599" r:id="rId7"/>
    <p:sldId id="611" r:id="rId8"/>
    <p:sldId id="588" r:id="rId9"/>
    <p:sldId id="610" r:id="rId10"/>
    <p:sldId id="614" r:id="rId11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345" autoAdjust="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.neurology.org/content/92/13/627#F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s://n.neurology.org/content/92/13/627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60325"/>
            <a:ext cx="12190413" cy="689419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400" b="1" dirty="0" smtClean="0">
              <a:solidFill>
                <a:srgbClr val="FFFF00"/>
              </a:solidFill>
            </a:endParaRPr>
          </a:p>
          <a:p>
            <a:endParaRPr lang="en-US" sz="2400" b="1" dirty="0" smtClean="0">
              <a:solidFill>
                <a:srgbClr val="FFFF00"/>
              </a:solidFill>
            </a:endParaRPr>
          </a:p>
          <a:p>
            <a:endParaRPr lang="en-US" sz="2400" b="1" dirty="0">
              <a:solidFill>
                <a:srgbClr val="FFFF00"/>
              </a:solidFill>
            </a:endParaRP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zh-TW" altLang="en-US" sz="6600" b="1" dirty="0" smtClean="0">
                <a:solidFill>
                  <a:srgbClr val="FFFF00"/>
                </a:solidFill>
              </a:rPr>
              <a:t>   </a:t>
            </a:r>
            <a:r>
              <a:rPr lang="zh-TW" altLang="en-US" sz="6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6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6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6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感</a:t>
            </a:r>
            <a:r>
              <a:rPr lang="zh-TW" altLang="en-US" sz="6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受到罪惡之痛的危</a:t>
            </a:r>
            <a:r>
              <a:rPr lang="zh-TW" altLang="en-US" sz="6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險</a:t>
            </a:r>
            <a:endParaRPr lang="en-US" altLang="zh-TW" sz="60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(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利未記 第</a:t>
            </a:r>
            <a:r>
              <a:rPr lang="en-US" altLang="zh-CN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13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章</a:t>
            </a:r>
            <a:r>
              <a:rPr 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2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4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Danger of Not Feeling the Pain of Sin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                                 (Leviticus Chapter 13)</a:t>
            </a:r>
          </a:p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     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 </a:t>
            </a:r>
            <a:r>
              <a:rPr 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865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6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>
                <a:solidFill>
                  <a:schemeClr val="bg1"/>
                </a:solidFill>
              </a:rPr>
              <a:t> </a:t>
            </a:r>
            <a:r>
              <a:rPr lang="en-US" sz="4800">
                <a:solidFill>
                  <a:schemeClr val="bg1"/>
                </a:solidFill>
              </a:rPr>
              <a:t>‎  </a:t>
            </a:r>
            <a:r>
              <a:rPr lang="he-IL" sz="5400" b="1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>
                <a:solidFill>
                  <a:schemeClr val="bg1"/>
                </a:solidFill>
              </a:rPr>
              <a:t>    </a:t>
            </a:r>
            <a:r>
              <a:rPr lang="he-IL" sz="5400" b="1">
                <a:solidFill>
                  <a:schemeClr val="bg1"/>
                </a:solidFill>
              </a:rPr>
              <a:t> </a:t>
            </a:r>
            <a:r>
              <a:rPr lang="en-US" sz="3600" b="1">
                <a:solidFill>
                  <a:srgbClr val="FFFF00"/>
                </a:solidFill>
              </a:rPr>
              <a:t>Numbers 6:24-26</a:t>
            </a:r>
            <a:r>
              <a:rPr lang="el-GR" sz="3600" b="1">
                <a:solidFill>
                  <a:srgbClr val="FFFF00"/>
                </a:solidFill>
              </a:rPr>
              <a:t> </a:t>
            </a:r>
            <a:endParaRPr lang="en-US" sz="3600" b="1">
              <a:solidFill>
                <a:srgbClr val="FFFF00"/>
              </a:solidFill>
            </a:endParaRPr>
          </a:p>
          <a:p>
            <a:pPr rtl="1"/>
            <a:r>
              <a:rPr lang="he-IL" sz="5400" b="1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>
                <a:solidFill>
                  <a:schemeClr val="bg1"/>
                </a:solidFill>
              </a:rPr>
              <a:t>‎</a:t>
            </a:r>
            <a:r>
              <a:rPr lang="he-IL" sz="5400" b="1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>
                <a:solidFill>
                  <a:schemeClr val="bg1"/>
                </a:solidFill>
              </a:rPr>
              <a:t>     </a:t>
            </a:r>
            <a:r>
              <a:rPr lang="he-IL" sz="5400" b="1">
                <a:solidFill>
                  <a:schemeClr val="bg1"/>
                </a:solidFill>
              </a:rPr>
              <a:t> </a:t>
            </a:r>
            <a:endParaRPr lang="en-US" sz="5400" b="1">
              <a:solidFill>
                <a:schemeClr val="bg1"/>
              </a:solidFill>
            </a:endParaRPr>
          </a:p>
          <a:p>
            <a:pPr algn="ctr" rtl="1"/>
            <a:endParaRPr lang="en-US" altLang="ko-KR" sz="1600"/>
          </a:p>
          <a:p>
            <a:pPr algn="ctr" rtl="1"/>
            <a:endParaRPr lang="en-US" altLang="ko-KR" sz="1600"/>
          </a:p>
          <a:p>
            <a:pPr algn="ctr" rtl="1"/>
            <a:endParaRPr lang="en-US" altLang="ko-KR" sz="160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1522413" y="141288"/>
            <a:ext cx="8077200" cy="24622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 dirty="0">
                <a:latin typeface="SimSun" pitchFamily="2" charset="-122"/>
              </a:rPr>
              <a:t>      民數記</a:t>
            </a:r>
            <a:r>
              <a:rPr lang="ko-KR" altLang="en-US" sz="3600" b="1" dirty="0">
                <a:latin typeface="PMingLiU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願耶和華賜福給你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保護你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願耶和華使他的臉光照你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賜恩給你</a:t>
            </a:r>
            <a:r>
              <a:rPr lang="en-US" altLang="zh-CN" sz="3400" b="1" dirty="0">
                <a:solidFill>
                  <a:srgbClr val="FF0000"/>
                </a:solidFill>
                <a:latin typeface="SimSun" pitchFamily="2" charset="-122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SimSun" pitchFamily="2" charset="-122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願耶和華向你仰臉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,</a:t>
            </a:r>
            <a:r>
              <a:rPr lang="zh-TW" altLang="en-US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賜你平安</a:t>
            </a:r>
            <a:r>
              <a:rPr lang="en-US" altLang="zh-TW" sz="3400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.</a:t>
            </a:r>
            <a:endParaRPr lang="en-US" sz="3400" b="1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9245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6933"/>
            <a:ext cx="12188825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              </a:t>
            </a:r>
            <a:r>
              <a:rPr lang="ko-KR" altLang="en-US" sz="1200" b="1" dirty="0">
                <a:solidFill>
                  <a:srgbClr val="FFFF00"/>
                </a:solidFill>
              </a:rPr>
              <a:t> </a:t>
            </a:r>
            <a:r>
              <a:rPr lang="ko-KR" altLang="en-US" sz="1200" b="1" dirty="0" smtClean="0">
                <a:solidFill>
                  <a:srgbClr val="FFFF00"/>
                </a:solidFill>
              </a:rPr>
              <a:t>             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ko-KR" altLang="en-US" sz="3000" b="1" dirty="0">
                <a:solidFill>
                  <a:srgbClr val="FFFF00"/>
                </a:solidFill>
              </a:rPr>
              <a:t> </a:t>
            </a:r>
            <a:r>
              <a:rPr lang="ko-KR" altLang="en-US" sz="3000" b="1" dirty="0" smtClean="0">
                <a:solidFill>
                  <a:srgbClr val="FFFF00"/>
                </a:solidFill>
              </a:rPr>
              <a:t>                     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經中談論罪惡時使用的三件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事</a:t>
            </a:r>
            <a:endParaRPr lang="en-US" altLang="zh-TW" sz="32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pPr marL="514350" indent="-514350">
              <a:buAutoNum type="arabicPeriod"/>
            </a:pP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債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3000" b="1" dirty="0" smtClean="0">
                <a:solidFill>
                  <a:srgbClr val="FFFF00"/>
                </a:solidFill>
              </a:rPr>
              <a:t>(Debt)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– ‘</a:t>
            </a:r>
            <a:r>
              <a:rPr lang="zh-TW" altLang="en-US" sz="2800" b="1" dirty="0" smtClean="0">
                <a:solidFill>
                  <a:schemeClr val="bg1"/>
                </a:solidFill>
              </a:rPr>
              <a:t>欠債的</a:t>
            </a:r>
            <a:r>
              <a:rPr lang="zh-TW" altLang="en-US" sz="2800" dirty="0" smtClean="0">
                <a:solidFill>
                  <a:schemeClr val="bg1"/>
                </a:solidFill>
              </a:rPr>
              <a:t>人</a:t>
            </a:r>
            <a:r>
              <a:rPr lang="en-US" altLang="zh-TW" sz="2800" dirty="0" smtClean="0">
                <a:solidFill>
                  <a:schemeClr val="bg1"/>
                </a:solidFill>
              </a:rPr>
              <a:t>’ </a:t>
            </a:r>
            <a:r>
              <a:rPr lang="zh-CN" altLang="en-US" sz="2800" dirty="0" smtClean="0">
                <a:solidFill>
                  <a:schemeClr val="bg1"/>
                </a:solidFill>
              </a:rPr>
              <a:t>比喻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</a:rPr>
              <a:t>(Matthew</a:t>
            </a:r>
            <a:r>
              <a:rPr lang="ko-KR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</a:rPr>
              <a:t>6:12; 18:21-35)</a:t>
            </a:r>
          </a:p>
          <a:p>
            <a:pPr marL="514350" indent="-514350">
              <a:buFontTx/>
              <a:buAutoNum type="arabicPeriod"/>
            </a:pP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女生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月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經現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象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– </a:t>
            </a:r>
            <a:r>
              <a:rPr lang="zh-CN" altLang="en-US" sz="3000" b="1" dirty="0" smtClean="0">
                <a:solidFill>
                  <a:schemeClr val="bg1"/>
                </a:solidFill>
              </a:rPr>
              <a:t>希伯來文</a:t>
            </a:r>
            <a:r>
              <a:rPr lang="ko-KR" altLang="en-US" sz="3000" b="1" dirty="0" smtClean="0">
                <a:solidFill>
                  <a:schemeClr val="bg1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‘</a:t>
            </a:r>
            <a:r>
              <a:rPr lang="en-US" sz="3000" b="1" i="1" dirty="0" err="1">
                <a:solidFill>
                  <a:srgbClr val="FFFF00"/>
                </a:solidFill>
              </a:rPr>
              <a:t>nidah</a:t>
            </a:r>
            <a:r>
              <a:rPr lang="en-US" sz="3000" dirty="0">
                <a:solidFill>
                  <a:srgbClr val="FFFF00"/>
                </a:solidFill>
              </a:rPr>
              <a:t>’ (</a:t>
            </a:r>
            <a:r>
              <a:rPr lang="he-IL" sz="3000" dirty="0">
                <a:solidFill>
                  <a:srgbClr val="FFFF00"/>
                </a:solidFill>
              </a:rPr>
              <a:t>נִדָּה</a:t>
            </a:r>
            <a:r>
              <a:rPr lang="en-US" sz="3000" dirty="0">
                <a:solidFill>
                  <a:srgbClr val="FFFF00"/>
                </a:solidFill>
              </a:rPr>
              <a:t>) 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zh-TW" altLang="en-US" sz="2800" b="1" dirty="0">
                <a:solidFill>
                  <a:srgbClr val="FFFF00"/>
                </a:solidFill>
              </a:rPr>
              <a:t>不潔淨</a:t>
            </a:r>
            <a:r>
              <a:rPr lang="en-US" altLang="ko-KR" sz="2800" dirty="0" smtClean="0">
                <a:solidFill>
                  <a:schemeClr val="bg1"/>
                </a:solidFill>
              </a:rPr>
              <a:t>)</a:t>
            </a:r>
            <a:endParaRPr lang="en-US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麻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風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3000" b="1" dirty="0" smtClean="0">
                <a:solidFill>
                  <a:srgbClr val="FFFF00"/>
                </a:solidFill>
              </a:rPr>
              <a:t>(Leprosy) </a:t>
            </a:r>
            <a:r>
              <a:rPr lang="en-US" altLang="ko-KR" sz="3000" b="1" dirty="0" smtClean="0">
                <a:solidFill>
                  <a:schemeClr val="bg1"/>
                </a:solidFill>
              </a:rPr>
              <a:t>-</a:t>
            </a:r>
            <a:r>
              <a:rPr lang="zh-TW" altLang="en-US" sz="2800" dirty="0">
                <a:solidFill>
                  <a:schemeClr val="bg1"/>
                </a:solidFill>
              </a:rPr>
              <a:t>皮膚病</a:t>
            </a:r>
            <a:r>
              <a:rPr lang="zh-TW" altLang="en-US" sz="2800" dirty="0" smtClean="0">
                <a:solidFill>
                  <a:schemeClr val="bg1"/>
                </a:solidFill>
              </a:rPr>
              <a:t>，</a:t>
            </a:r>
            <a:r>
              <a:rPr lang="zh-TW" altLang="en-US" sz="2800" dirty="0">
                <a:solidFill>
                  <a:schemeClr val="bg1"/>
                </a:solidFill>
              </a:rPr>
              <a:t>黴</a:t>
            </a:r>
            <a:r>
              <a:rPr lang="zh-TW" altLang="en-US" sz="2800" dirty="0" smtClean="0">
                <a:solidFill>
                  <a:schemeClr val="bg1"/>
                </a:solidFill>
              </a:rPr>
              <a:t>菌</a:t>
            </a:r>
            <a:r>
              <a:rPr lang="zh-CN" altLang="en-US" sz="2800" dirty="0" smtClean="0">
                <a:solidFill>
                  <a:schemeClr val="bg1"/>
                </a:solidFill>
              </a:rPr>
              <a:t>， </a:t>
            </a:r>
            <a:r>
              <a:rPr lang="zh-TW" altLang="en-US" sz="2800" dirty="0" smtClean="0">
                <a:solidFill>
                  <a:schemeClr val="bg1"/>
                </a:solidFill>
              </a:rPr>
              <a:t>真菌 </a:t>
            </a:r>
            <a:r>
              <a:rPr lang="en-US" altLang="zh-TW" sz="2800" dirty="0" smtClean="0">
                <a:solidFill>
                  <a:schemeClr val="bg1"/>
                </a:solidFill>
              </a:rPr>
              <a:t>(</a:t>
            </a:r>
            <a:r>
              <a:rPr lang="zh-TW" altLang="en-US" sz="2800" b="1" dirty="0">
                <a:solidFill>
                  <a:srgbClr val="FFFF00"/>
                </a:solidFill>
              </a:rPr>
              <a:t>不潔淨</a:t>
            </a:r>
            <a:r>
              <a:rPr lang="en-US" altLang="ko-KR" sz="2800" dirty="0" smtClean="0">
                <a:solidFill>
                  <a:schemeClr val="bg1"/>
                </a:solidFill>
              </a:rPr>
              <a:t>)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altLang="ko-KR" sz="1200" dirty="0" smtClean="0">
              <a:solidFill>
                <a:schemeClr val="bg1"/>
              </a:solidFill>
            </a:endParaRPr>
          </a:p>
          <a:p>
            <a:r>
              <a:rPr lang="en-US" altLang="ko-KR" sz="2800" dirty="0" smtClean="0">
                <a:solidFill>
                  <a:schemeClr val="bg1"/>
                </a:solidFill>
              </a:rPr>
              <a:t>&lt;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債</a:t>
            </a:r>
            <a:r>
              <a:rPr lang="en-US" altLang="ko-KR" sz="2800" dirty="0" smtClean="0">
                <a:solidFill>
                  <a:schemeClr val="bg1"/>
                </a:solidFill>
              </a:rPr>
              <a:t>&gt;</a:t>
            </a:r>
            <a:endParaRPr lang="en-US" altLang="zh-TW" sz="2800" b="1" dirty="0" smtClean="0">
              <a:solidFill>
                <a:srgbClr val="FFFF00"/>
              </a:solidFill>
            </a:endParaRPr>
          </a:p>
          <a:p>
            <a:r>
              <a:rPr lang="en-US" altLang="ko-KR" sz="2400" b="1" dirty="0" smtClean="0">
                <a:solidFill>
                  <a:srgbClr val="FFFF00"/>
                </a:solidFill>
              </a:rPr>
              <a:t>       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-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Matthew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6:12. </a:t>
            </a:r>
            <a:r>
              <a:rPr lang="zh-TW" altLang="en-US" sz="2600" dirty="0" smtClean="0">
                <a:solidFill>
                  <a:schemeClr val="bg1"/>
                </a:solidFill>
              </a:rPr>
              <a:t>免</a:t>
            </a:r>
            <a:r>
              <a:rPr lang="zh-TW" altLang="en-US" sz="2600" dirty="0">
                <a:solidFill>
                  <a:schemeClr val="bg1"/>
                </a:solidFill>
              </a:rPr>
              <a:t>我們的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債</a:t>
            </a:r>
            <a:r>
              <a:rPr lang="en-US" altLang="ko-KR" sz="2600" b="1" dirty="0">
                <a:solidFill>
                  <a:srgbClr val="FFFF00"/>
                </a:solidFill>
              </a:rPr>
              <a:t>(</a:t>
            </a:r>
            <a:r>
              <a:rPr lang="el-GR" sz="2600" dirty="0">
                <a:solidFill>
                  <a:srgbClr val="FFFF00"/>
                </a:solidFill>
              </a:rPr>
              <a:t>τὰ ὀφειλήματα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)</a:t>
            </a:r>
            <a:r>
              <a:rPr lang="en-US" altLang="zh-TW" sz="2600" dirty="0" smtClean="0">
                <a:solidFill>
                  <a:schemeClr val="bg1"/>
                </a:solidFill>
              </a:rPr>
              <a:t>,</a:t>
            </a:r>
            <a:r>
              <a:rPr lang="zh-TW" altLang="en-US" sz="2600" dirty="0" smtClean="0">
                <a:solidFill>
                  <a:schemeClr val="bg1"/>
                </a:solidFill>
              </a:rPr>
              <a:t>如</a:t>
            </a:r>
            <a:r>
              <a:rPr lang="zh-TW" altLang="en-US" sz="2600" dirty="0">
                <a:solidFill>
                  <a:schemeClr val="bg1"/>
                </a:solidFill>
              </a:rPr>
              <a:t>同我們免了</a:t>
            </a:r>
            <a:r>
              <a:rPr lang="zh-TW" altLang="en-US" sz="2600" b="1" dirty="0">
                <a:solidFill>
                  <a:srgbClr val="FFFF00"/>
                </a:solidFill>
              </a:rPr>
              <a:t>人的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債</a:t>
            </a:r>
            <a:r>
              <a:rPr lang="en-US" altLang="ko-KR" sz="2600" b="1" dirty="0">
                <a:solidFill>
                  <a:srgbClr val="FFFF00"/>
                </a:solidFill>
              </a:rPr>
              <a:t>(</a:t>
            </a:r>
            <a:r>
              <a:rPr lang="el-GR" sz="2600" dirty="0">
                <a:solidFill>
                  <a:srgbClr val="FFFF00"/>
                </a:solidFill>
              </a:rPr>
              <a:t>τοῖς ὀφειλέταις</a:t>
            </a:r>
            <a:r>
              <a:rPr lang="en-US" altLang="ko-KR" sz="2600" b="1" dirty="0">
                <a:solidFill>
                  <a:srgbClr val="FFFF00"/>
                </a:solidFill>
              </a:rPr>
              <a:t>)</a:t>
            </a:r>
            <a:r>
              <a:rPr lang="en-US" altLang="zh-TW" sz="26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altLang="ko-KR" sz="2700" baseline="30000" dirty="0" smtClean="0">
                <a:solidFill>
                  <a:srgbClr val="FFFF00"/>
                </a:solidFill>
              </a:rPr>
              <a:t>NKJ </a:t>
            </a:r>
            <a:r>
              <a:rPr lang="en-US" altLang="ko-KR" sz="2700" dirty="0" smtClean="0">
                <a:solidFill>
                  <a:schemeClr val="bg1"/>
                </a:solidFill>
              </a:rPr>
              <a:t>And </a:t>
            </a:r>
            <a:r>
              <a:rPr lang="en-US" altLang="ko-KR" sz="2700" dirty="0">
                <a:solidFill>
                  <a:schemeClr val="bg1"/>
                </a:solidFill>
              </a:rPr>
              <a:t>forgive us our </a:t>
            </a:r>
            <a:r>
              <a:rPr lang="en-US" altLang="ko-KR" sz="2700" b="1" dirty="0">
                <a:solidFill>
                  <a:srgbClr val="FFFF00"/>
                </a:solidFill>
              </a:rPr>
              <a:t>debts</a:t>
            </a:r>
            <a:r>
              <a:rPr lang="en-US" altLang="ko-KR" sz="2700" dirty="0">
                <a:solidFill>
                  <a:schemeClr val="bg1"/>
                </a:solidFill>
              </a:rPr>
              <a:t>, As we forgive our </a:t>
            </a:r>
            <a:r>
              <a:rPr lang="en-US" altLang="ko-KR" sz="2700" b="1" dirty="0">
                <a:solidFill>
                  <a:srgbClr val="FFFF00"/>
                </a:solidFill>
              </a:rPr>
              <a:t>debtors</a:t>
            </a:r>
            <a:r>
              <a:rPr lang="en-US" altLang="ko-KR" sz="2700" dirty="0">
                <a:solidFill>
                  <a:schemeClr val="bg1"/>
                </a:solidFill>
              </a:rPr>
              <a:t>.</a:t>
            </a:r>
          </a:p>
          <a:p>
            <a:r>
              <a:rPr lang="en-US" altLang="ko-KR" sz="2700" baseline="30000" dirty="0" smtClean="0">
                <a:solidFill>
                  <a:srgbClr val="FFFF00"/>
                </a:solidFill>
              </a:rPr>
              <a:t>ESV = NIV</a:t>
            </a:r>
            <a:r>
              <a:rPr lang="en-US" altLang="ko-KR" sz="2700" baseline="30000" dirty="0" smtClean="0">
                <a:solidFill>
                  <a:schemeClr val="bg1"/>
                </a:solidFill>
              </a:rPr>
              <a:t> </a:t>
            </a:r>
            <a:r>
              <a:rPr lang="en-US" altLang="ko-KR" sz="2700" dirty="0" smtClean="0">
                <a:solidFill>
                  <a:schemeClr val="bg1"/>
                </a:solidFill>
              </a:rPr>
              <a:t>and </a:t>
            </a:r>
            <a:r>
              <a:rPr lang="en-US" altLang="ko-KR" sz="2700" dirty="0">
                <a:solidFill>
                  <a:schemeClr val="bg1"/>
                </a:solidFill>
              </a:rPr>
              <a:t>forgive us our </a:t>
            </a:r>
            <a:r>
              <a:rPr lang="en-US" altLang="ko-KR" sz="2700" b="1" dirty="0">
                <a:solidFill>
                  <a:srgbClr val="FFFF00"/>
                </a:solidFill>
              </a:rPr>
              <a:t>debts</a:t>
            </a:r>
            <a:r>
              <a:rPr lang="en-US" altLang="ko-KR" sz="2700" dirty="0">
                <a:solidFill>
                  <a:schemeClr val="bg1"/>
                </a:solidFill>
              </a:rPr>
              <a:t>, as we also have forgiven our </a:t>
            </a:r>
            <a:r>
              <a:rPr lang="en-US" altLang="ko-KR" sz="2700" b="1" dirty="0">
                <a:solidFill>
                  <a:srgbClr val="FFFF00"/>
                </a:solidFill>
              </a:rPr>
              <a:t>debtors</a:t>
            </a:r>
            <a:r>
              <a:rPr lang="en-US" altLang="ko-KR" sz="2700" dirty="0" smtClean="0">
                <a:solidFill>
                  <a:schemeClr val="bg1"/>
                </a:solidFill>
              </a:rPr>
              <a:t>.</a:t>
            </a:r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r>
              <a:rPr lang="ko-KR" altLang="en-US" sz="2400" b="1" dirty="0">
                <a:solidFill>
                  <a:srgbClr val="FFFF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      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-Matthew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18:21-35.  </a:t>
            </a:r>
            <a:r>
              <a:rPr lang="en-US" sz="2400" dirty="0" smtClean="0">
                <a:solidFill>
                  <a:schemeClr val="bg1"/>
                </a:solidFill>
              </a:rPr>
              <a:t>21 </a:t>
            </a:r>
            <a:r>
              <a:rPr lang="zh-TW" altLang="en-US" sz="2400" dirty="0" smtClean="0">
                <a:solidFill>
                  <a:schemeClr val="bg1"/>
                </a:solidFill>
              </a:rPr>
              <a:t>那</a:t>
            </a:r>
            <a:r>
              <a:rPr lang="zh-TW" altLang="en-US" sz="2400" dirty="0">
                <a:solidFill>
                  <a:schemeClr val="bg1"/>
                </a:solidFill>
              </a:rPr>
              <a:t>時彼得進前來、對耶穌說、主阿、我弟兄</a:t>
            </a:r>
            <a:r>
              <a:rPr lang="zh-TW" altLang="en-US" sz="2400" b="1" dirty="0">
                <a:solidFill>
                  <a:srgbClr val="FFFF00"/>
                </a:solidFill>
              </a:rPr>
              <a:t>得罪我</a:t>
            </a:r>
            <a:r>
              <a:rPr lang="zh-TW" altLang="en-US" sz="2400" dirty="0">
                <a:solidFill>
                  <a:schemeClr val="bg1"/>
                </a:solidFill>
              </a:rPr>
              <a:t>、我當饒恕他幾次呢。到七次可以</a:t>
            </a:r>
            <a:r>
              <a:rPr lang="zh-TW" altLang="en-US" sz="2400" dirty="0" smtClean="0">
                <a:solidFill>
                  <a:schemeClr val="bg1"/>
                </a:solidFill>
              </a:rPr>
              <a:t>麼</a:t>
            </a:r>
            <a:r>
              <a:rPr lang="en-US" altLang="zh-TW" sz="2400" dirty="0" smtClean="0">
                <a:solidFill>
                  <a:schemeClr val="bg1"/>
                </a:solidFill>
              </a:rPr>
              <a:t>. </a:t>
            </a:r>
            <a:r>
              <a:rPr lang="en-US" altLang="ko-KR" sz="2400" dirty="0">
                <a:solidFill>
                  <a:schemeClr val="bg1"/>
                </a:solidFill>
              </a:rPr>
              <a:t>……. </a:t>
            </a:r>
            <a:r>
              <a:rPr lang="en-US" altLang="ko-KR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23</a:t>
            </a:r>
            <a:r>
              <a:rPr lang="zh-TW" altLang="en-US" sz="2400" dirty="0" smtClean="0">
                <a:solidFill>
                  <a:schemeClr val="bg1"/>
                </a:solidFill>
              </a:rPr>
              <a:t>天</a:t>
            </a:r>
            <a:r>
              <a:rPr lang="zh-TW" altLang="en-US" sz="2400" dirty="0">
                <a:solidFill>
                  <a:schemeClr val="bg1"/>
                </a:solidFill>
              </a:rPr>
              <a:t>國好像一個王、要和他僕人算</a:t>
            </a:r>
            <a:r>
              <a:rPr lang="zh-TW" altLang="en-US" sz="2400" dirty="0" smtClean="0">
                <a:solidFill>
                  <a:schemeClr val="bg1"/>
                </a:solidFill>
              </a:rPr>
              <a:t>賬</a:t>
            </a:r>
            <a:r>
              <a:rPr lang="en-US" altLang="zh-TW" sz="2400" dirty="0" smtClean="0">
                <a:solidFill>
                  <a:schemeClr val="bg1"/>
                </a:solidFill>
              </a:rPr>
              <a:t>. </a:t>
            </a:r>
            <a:r>
              <a:rPr lang="en-US" sz="2400" b="1" dirty="0" smtClean="0">
                <a:solidFill>
                  <a:schemeClr val="bg1"/>
                </a:solidFill>
              </a:rPr>
              <a:t>24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纔算的時候、有人帶了一個</a:t>
            </a:r>
            <a:r>
              <a:rPr lang="zh-TW" altLang="en-US" sz="2400" b="1" dirty="0">
                <a:solidFill>
                  <a:srgbClr val="FFFF00"/>
                </a:solidFill>
              </a:rPr>
              <a:t>欠一千萬銀子</a:t>
            </a:r>
            <a:r>
              <a:rPr lang="zh-TW" altLang="en-US" sz="2400" dirty="0">
                <a:solidFill>
                  <a:schemeClr val="bg1"/>
                </a:solidFill>
              </a:rPr>
              <a:t>的</a:t>
            </a:r>
            <a:r>
              <a:rPr lang="zh-TW" altLang="en-US" sz="2400" dirty="0" smtClean="0">
                <a:solidFill>
                  <a:schemeClr val="bg1"/>
                </a:solidFill>
              </a:rPr>
              <a:t>來</a:t>
            </a:r>
            <a:r>
              <a:rPr lang="en-US" altLang="ko-KR" sz="2400" dirty="0">
                <a:solidFill>
                  <a:schemeClr val="bg1"/>
                </a:solidFill>
              </a:rPr>
              <a:t>. …….</a:t>
            </a:r>
            <a:r>
              <a:rPr lang="zh-TW" alt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27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那僕人的主人、就動了慈心、把他釋放了、並且</a:t>
            </a:r>
            <a:r>
              <a:rPr lang="zh-TW" altLang="en-US" sz="2400" b="1" dirty="0">
                <a:solidFill>
                  <a:srgbClr val="FFFF00"/>
                </a:solidFill>
              </a:rPr>
              <a:t>免了他的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債</a:t>
            </a:r>
            <a:r>
              <a:rPr lang="en-US" altLang="ko-KR" sz="2400" dirty="0">
                <a:solidFill>
                  <a:schemeClr val="bg1"/>
                </a:solidFill>
              </a:rPr>
              <a:t>. ……. </a:t>
            </a:r>
            <a:r>
              <a:rPr lang="en-US" altLang="ko-KR" sz="2400" dirty="0" smtClean="0">
                <a:solidFill>
                  <a:schemeClr val="bg1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32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於是主人叫了他來、對他說、你這惡奴才、你央求我、我就</a:t>
            </a:r>
            <a:r>
              <a:rPr lang="zh-TW" altLang="en-US" sz="2400" b="1" dirty="0">
                <a:solidFill>
                  <a:srgbClr val="FFFF00"/>
                </a:solidFill>
              </a:rPr>
              <a:t>把你所欠的都免了</a:t>
            </a:r>
            <a:r>
              <a:rPr lang="zh-TW" altLang="en-US" sz="2400" dirty="0">
                <a:solidFill>
                  <a:schemeClr val="bg1"/>
                </a:solidFill>
              </a:rPr>
              <a:t>． 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168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6933"/>
            <a:ext cx="12114213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              </a:t>
            </a:r>
            <a:r>
              <a:rPr lang="ko-KR" altLang="en-US" sz="1200" b="1" dirty="0">
                <a:solidFill>
                  <a:srgbClr val="FFFF00"/>
                </a:solidFill>
              </a:rPr>
              <a:t> </a:t>
            </a:r>
            <a:r>
              <a:rPr lang="ko-KR" altLang="en-US" sz="1200" b="1" dirty="0" smtClean="0">
                <a:solidFill>
                  <a:srgbClr val="FFFF00"/>
                </a:solidFill>
              </a:rPr>
              <a:t>             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</a:rPr>
              <a:t>                     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經中談論罪惡時使用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‘</a:t>
            </a:r>
            <a:r>
              <a:rPr lang="en-US" sz="3200" b="1" i="1" dirty="0" err="1">
                <a:solidFill>
                  <a:srgbClr val="FFFF00"/>
                </a:solidFill>
              </a:rPr>
              <a:t>nidah</a:t>
            </a:r>
            <a:r>
              <a:rPr lang="en-US" sz="3200" dirty="0">
                <a:solidFill>
                  <a:srgbClr val="FFFF00"/>
                </a:solidFill>
              </a:rPr>
              <a:t>’</a:t>
            </a:r>
            <a:endParaRPr lang="en-US" sz="1200" dirty="0">
              <a:solidFill>
                <a:srgbClr val="FFFF00"/>
              </a:solidFill>
            </a:endParaRPr>
          </a:p>
          <a:p>
            <a:endParaRPr lang="en-US" altLang="ko-KR" sz="1200" b="1" dirty="0" smtClean="0">
              <a:solidFill>
                <a:schemeClr val="bg1"/>
              </a:solidFill>
              <a:latin typeface="+mn-ea"/>
            </a:endParaRPr>
          </a:p>
          <a:p>
            <a:pPr marL="514350" indent="-514350">
              <a:buAutoNum type="arabicPeriod"/>
            </a:pPr>
            <a:r>
              <a:rPr lang="zh-TW" altLang="en-US" sz="2600" b="1" dirty="0">
                <a:solidFill>
                  <a:schemeClr val="bg1"/>
                </a:solidFill>
              </a:rPr>
              <a:t>債 </a:t>
            </a:r>
            <a:r>
              <a:rPr lang="en-US" altLang="ko-KR" sz="2600" b="1" dirty="0">
                <a:solidFill>
                  <a:schemeClr val="bg1"/>
                </a:solidFill>
              </a:rPr>
              <a:t>(Debt) – </a:t>
            </a:r>
            <a:r>
              <a:rPr lang="zh-CN" altLang="en-US" sz="2600" b="1" dirty="0" smtClean="0">
                <a:solidFill>
                  <a:schemeClr val="bg1"/>
                </a:solidFill>
              </a:rPr>
              <a:t>‘</a:t>
            </a:r>
            <a:r>
              <a:rPr lang="zh-TW" altLang="en-US" sz="2600" b="1" dirty="0" smtClean="0">
                <a:solidFill>
                  <a:schemeClr val="bg1"/>
                </a:solidFill>
              </a:rPr>
              <a:t>欠</a:t>
            </a:r>
            <a:r>
              <a:rPr lang="zh-TW" altLang="en-US" sz="2600" b="1" dirty="0">
                <a:solidFill>
                  <a:schemeClr val="bg1"/>
                </a:solidFill>
              </a:rPr>
              <a:t>債的</a:t>
            </a:r>
            <a:r>
              <a:rPr lang="zh-TW" altLang="en-US" sz="2600" dirty="0" smtClean="0">
                <a:solidFill>
                  <a:schemeClr val="bg1"/>
                </a:solidFill>
              </a:rPr>
              <a:t>人</a:t>
            </a:r>
            <a:r>
              <a:rPr lang="zh-CN" altLang="en-US" sz="2600" dirty="0" smtClean="0">
                <a:solidFill>
                  <a:schemeClr val="bg1"/>
                </a:solidFill>
              </a:rPr>
              <a:t>’比</a:t>
            </a:r>
            <a:r>
              <a:rPr lang="zh-CN" altLang="en-US" sz="2600" dirty="0">
                <a:solidFill>
                  <a:schemeClr val="bg1"/>
                </a:solidFill>
              </a:rPr>
              <a:t>喻</a:t>
            </a:r>
            <a:r>
              <a:rPr lang="ko-KR" altLang="en-US" sz="2600" b="1" dirty="0">
                <a:solidFill>
                  <a:schemeClr val="bg1"/>
                </a:solidFill>
              </a:rPr>
              <a:t> </a:t>
            </a:r>
            <a:r>
              <a:rPr lang="en-US" altLang="ko-KR" sz="2600" b="1" dirty="0">
                <a:solidFill>
                  <a:schemeClr val="bg1"/>
                </a:solidFill>
              </a:rPr>
              <a:t>(Matthew</a:t>
            </a:r>
            <a:r>
              <a:rPr lang="ko-KR" altLang="en-US" sz="2600" b="1" dirty="0">
                <a:solidFill>
                  <a:schemeClr val="bg1"/>
                </a:solidFill>
              </a:rPr>
              <a:t> </a:t>
            </a:r>
            <a:r>
              <a:rPr lang="en-US" altLang="ko-KR" sz="2600" b="1" dirty="0">
                <a:solidFill>
                  <a:schemeClr val="bg1"/>
                </a:solidFill>
              </a:rPr>
              <a:t>18:21-35)</a:t>
            </a:r>
          </a:p>
          <a:p>
            <a:pPr marL="514350" indent="-514350">
              <a:buFontTx/>
              <a:buAutoNum type="arabicPeriod"/>
            </a:pP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生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月經現象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3000" b="1" dirty="0" smtClean="0">
                <a:solidFill>
                  <a:srgbClr val="FFFF00"/>
                </a:solidFill>
              </a:rPr>
              <a:t>– 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希伯來文</a:t>
            </a:r>
            <a:r>
              <a:rPr lang="ko-KR" alt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dirty="0" smtClean="0">
                <a:solidFill>
                  <a:srgbClr val="FFFF00"/>
                </a:solidFill>
              </a:rPr>
              <a:t>‘</a:t>
            </a:r>
            <a:r>
              <a:rPr lang="en-US" sz="3000" b="1" i="1" dirty="0" err="1" smtClean="0">
                <a:solidFill>
                  <a:srgbClr val="FFFF00"/>
                </a:solidFill>
              </a:rPr>
              <a:t>nidah</a:t>
            </a:r>
            <a:r>
              <a:rPr lang="en-US" sz="3000" dirty="0" smtClean="0">
                <a:solidFill>
                  <a:srgbClr val="FFFF00"/>
                </a:solidFill>
              </a:rPr>
              <a:t>’ (</a:t>
            </a:r>
            <a:r>
              <a:rPr lang="he-IL" sz="3000" dirty="0" smtClean="0">
                <a:solidFill>
                  <a:srgbClr val="FFFF00"/>
                </a:solidFill>
              </a:rPr>
              <a:t>נִדָּה</a:t>
            </a:r>
            <a:r>
              <a:rPr lang="en-US" sz="3000" dirty="0" smtClean="0">
                <a:solidFill>
                  <a:srgbClr val="FFFF00"/>
                </a:solidFill>
              </a:rPr>
              <a:t>) </a:t>
            </a:r>
            <a:r>
              <a:rPr lang="en-US" sz="2800" dirty="0" smtClean="0">
                <a:solidFill>
                  <a:srgbClr val="FFFF00"/>
                </a:solidFill>
              </a:rPr>
              <a:t>(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不潔淨</a:t>
            </a:r>
            <a:r>
              <a:rPr lang="en-US" altLang="ko-KR" sz="2800" dirty="0" smtClean="0">
                <a:solidFill>
                  <a:srgbClr val="FFFF00"/>
                </a:solidFill>
              </a:rPr>
              <a:t>)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zh-TW" altLang="en-US" sz="2600" b="1" dirty="0" smtClean="0">
                <a:solidFill>
                  <a:schemeClr val="bg1"/>
                </a:solidFill>
              </a:rPr>
              <a:t>麻</a:t>
            </a:r>
            <a:r>
              <a:rPr lang="zh-TW" altLang="en-US" sz="2600" b="1" dirty="0">
                <a:solidFill>
                  <a:schemeClr val="bg1"/>
                </a:solidFill>
              </a:rPr>
              <a:t>風 </a:t>
            </a:r>
            <a:r>
              <a:rPr lang="en-US" altLang="ko-KR" sz="2600" b="1" dirty="0">
                <a:solidFill>
                  <a:schemeClr val="bg1"/>
                </a:solidFill>
              </a:rPr>
              <a:t>(Leprosy) -</a:t>
            </a:r>
            <a:r>
              <a:rPr lang="zh-TW" altLang="en-US" sz="2600" dirty="0">
                <a:solidFill>
                  <a:schemeClr val="bg1"/>
                </a:solidFill>
              </a:rPr>
              <a:t>皮膚病，黴菌</a:t>
            </a:r>
            <a:r>
              <a:rPr lang="zh-CN" altLang="en-US" sz="2600" dirty="0">
                <a:solidFill>
                  <a:schemeClr val="bg1"/>
                </a:solidFill>
              </a:rPr>
              <a:t>，</a:t>
            </a:r>
            <a:r>
              <a:rPr lang="zh-TW" altLang="en-US" sz="2600" dirty="0" smtClean="0">
                <a:solidFill>
                  <a:schemeClr val="bg1"/>
                </a:solidFill>
              </a:rPr>
              <a:t>真</a:t>
            </a:r>
            <a:r>
              <a:rPr lang="zh-TW" altLang="en-US" sz="2600" dirty="0">
                <a:solidFill>
                  <a:schemeClr val="bg1"/>
                </a:solidFill>
              </a:rPr>
              <a:t>菌 </a:t>
            </a:r>
            <a:r>
              <a:rPr lang="en-US" altLang="zh-TW" sz="2600" dirty="0" smtClean="0">
                <a:solidFill>
                  <a:schemeClr val="bg1"/>
                </a:solidFill>
              </a:rPr>
              <a:t>(</a:t>
            </a:r>
            <a:r>
              <a:rPr lang="zh-TW" altLang="en-US" sz="2600" b="1" dirty="0">
                <a:solidFill>
                  <a:schemeClr val="bg1"/>
                </a:solidFill>
              </a:rPr>
              <a:t>不潔淨</a:t>
            </a:r>
            <a:r>
              <a:rPr lang="en-US" altLang="ko-KR" sz="2600" dirty="0" smtClean="0">
                <a:solidFill>
                  <a:schemeClr val="bg1"/>
                </a:solidFill>
              </a:rPr>
              <a:t>)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ko-KR" altLang="en-US" sz="2700" b="1" dirty="0" smtClean="0">
                <a:solidFill>
                  <a:srgbClr val="FFFF00"/>
                </a:solidFill>
              </a:rPr>
              <a:t>      </a:t>
            </a:r>
            <a:r>
              <a:rPr lang="en-US" altLang="ko-KR" sz="2700" b="1" dirty="0" smtClean="0">
                <a:solidFill>
                  <a:srgbClr val="FFFF00"/>
                </a:solidFill>
              </a:rPr>
              <a:t>-Leviticus</a:t>
            </a:r>
            <a:r>
              <a:rPr lang="ko-KR" altLang="en-US" sz="2700" b="1" dirty="0" smtClean="0">
                <a:solidFill>
                  <a:srgbClr val="FFFF00"/>
                </a:solidFill>
              </a:rPr>
              <a:t> </a:t>
            </a:r>
            <a:r>
              <a:rPr lang="en-US" sz="2700" b="1" dirty="0" smtClean="0">
                <a:solidFill>
                  <a:srgbClr val="FFFF00"/>
                </a:solidFill>
              </a:rPr>
              <a:t>15:19</a:t>
            </a:r>
            <a:r>
              <a:rPr lang="en-US" sz="2700" dirty="0" smtClean="0">
                <a:solidFill>
                  <a:schemeClr val="bg1"/>
                </a:solidFill>
              </a:rPr>
              <a:t>. </a:t>
            </a:r>
            <a:r>
              <a:rPr lang="zh-TW" altLang="en-US" sz="2800" dirty="0" smtClean="0">
                <a:solidFill>
                  <a:schemeClr val="bg1"/>
                </a:solidFill>
              </a:rPr>
              <a:t>女</a:t>
            </a:r>
            <a:r>
              <a:rPr lang="zh-TW" altLang="en-US" sz="2800" dirty="0">
                <a:solidFill>
                  <a:schemeClr val="bg1"/>
                </a:solidFill>
              </a:rPr>
              <a:t>人行經、必污穢七天．凡摸他的、必</a:t>
            </a:r>
            <a:r>
              <a:rPr lang="zh-TW" altLang="en-US" sz="2800" b="1" u="sng" dirty="0">
                <a:solidFill>
                  <a:srgbClr val="FFFF00"/>
                </a:solidFill>
              </a:rPr>
              <a:t>不潔淨</a:t>
            </a:r>
            <a:r>
              <a:rPr lang="zh-TW" altLang="en-US" sz="2800" dirty="0">
                <a:solidFill>
                  <a:schemeClr val="bg1"/>
                </a:solidFill>
              </a:rPr>
              <a:t>到晚</a:t>
            </a:r>
            <a:r>
              <a:rPr lang="zh-TW" altLang="en-US" sz="2800" dirty="0" smtClean="0">
                <a:solidFill>
                  <a:schemeClr val="bg1"/>
                </a:solidFill>
              </a:rPr>
              <a:t>上</a:t>
            </a:r>
            <a:r>
              <a:rPr lang="ko-KR" altLang="en-US" sz="2700" dirty="0" smtClean="0">
                <a:solidFill>
                  <a:schemeClr val="bg1"/>
                </a:solidFill>
              </a:rPr>
              <a:t>       </a:t>
            </a:r>
            <a:endParaRPr lang="en-US" altLang="ko-KR" sz="2700" dirty="0" smtClean="0">
              <a:solidFill>
                <a:schemeClr val="bg1"/>
              </a:solidFill>
            </a:endParaRPr>
          </a:p>
          <a:p>
            <a:r>
              <a:rPr lang="en-US" sz="2700" b="1" dirty="0">
                <a:solidFill>
                  <a:schemeClr val="bg1"/>
                </a:solidFill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</a:rPr>
              <a:t>     </a:t>
            </a:r>
            <a:r>
              <a:rPr lang="en-US" sz="2700" b="1" dirty="0" smtClean="0">
                <a:solidFill>
                  <a:srgbClr val="FFFF00"/>
                </a:solidFill>
              </a:rPr>
              <a:t>-</a:t>
            </a:r>
            <a:r>
              <a:rPr lang="en-US" sz="2800" b="1" dirty="0" smtClean="0">
                <a:solidFill>
                  <a:srgbClr val="FFFF00"/>
                </a:solidFill>
              </a:rPr>
              <a:t>Zechariah </a:t>
            </a:r>
            <a:r>
              <a:rPr lang="en-US" sz="2800" b="1" dirty="0">
                <a:solidFill>
                  <a:srgbClr val="FFFF00"/>
                </a:solidFill>
              </a:rPr>
              <a:t>13:1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  <a:r>
              <a:rPr lang="zh-TW" altLang="en-US" sz="2800" dirty="0" smtClean="0">
                <a:solidFill>
                  <a:schemeClr val="bg1"/>
                </a:solidFill>
              </a:rPr>
              <a:t>那</a:t>
            </a:r>
            <a:r>
              <a:rPr lang="zh-TW" altLang="en-US" sz="2800" dirty="0">
                <a:solidFill>
                  <a:schemeClr val="bg1"/>
                </a:solidFill>
              </a:rPr>
              <a:t>日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必給大衛家和耶路撒冷的居民開一個泉源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洗除</a:t>
            </a:r>
            <a:r>
              <a:rPr lang="zh-TW" altLang="en-US" sz="2800" b="1" dirty="0">
                <a:solidFill>
                  <a:srgbClr val="FFFF00"/>
                </a:solidFill>
              </a:rPr>
              <a:t>罪惡與</a:t>
            </a:r>
            <a:r>
              <a:rPr lang="zh-TW" altLang="en-US" sz="2800" b="1" u="sng" dirty="0">
                <a:solidFill>
                  <a:srgbClr val="FFFF00"/>
                </a:solidFill>
              </a:rPr>
              <a:t>污穢</a:t>
            </a:r>
            <a:r>
              <a:rPr lang="en-US" sz="2800" dirty="0" smtClean="0">
                <a:solidFill>
                  <a:schemeClr val="bg1"/>
                </a:solidFill>
              </a:rPr>
              <a:t>. (</a:t>
            </a:r>
            <a:r>
              <a:rPr lang="en-US" sz="2800" baseline="30000" dirty="0">
                <a:solidFill>
                  <a:schemeClr val="bg1"/>
                </a:solidFill>
              </a:rPr>
              <a:t>NIV </a:t>
            </a:r>
            <a:r>
              <a:rPr lang="en-US" sz="2800" dirty="0" smtClean="0">
                <a:solidFill>
                  <a:schemeClr val="bg1"/>
                </a:solidFill>
              </a:rPr>
              <a:t>….. sin </a:t>
            </a:r>
            <a:r>
              <a:rPr lang="en-US" sz="2800" dirty="0">
                <a:solidFill>
                  <a:schemeClr val="bg1"/>
                </a:solidFill>
              </a:rPr>
              <a:t>and </a:t>
            </a:r>
            <a:r>
              <a:rPr lang="en-US" sz="2800" b="1" dirty="0">
                <a:solidFill>
                  <a:srgbClr val="FFFF00"/>
                </a:solidFill>
              </a:rPr>
              <a:t>impurity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r>
              <a:rPr lang="ko-KR" altLang="en-US" sz="2700" dirty="0" smtClean="0">
                <a:solidFill>
                  <a:schemeClr val="bg1"/>
                </a:solidFill>
              </a:rPr>
              <a:t>      </a:t>
            </a:r>
            <a:r>
              <a:rPr lang="en-US" altLang="ko-KR" sz="2700" b="1" dirty="0" smtClean="0">
                <a:solidFill>
                  <a:srgbClr val="FFFF00"/>
                </a:solidFill>
              </a:rPr>
              <a:t>-Lamentations </a:t>
            </a:r>
            <a:r>
              <a:rPr lang="en-US" sz="2700" b="1" dirty="0" smtClean="0">
                <a:solidFill>
                  <a:srgbClr val="FFFF00"/>
                </a:solidFill>
              </a:rPr>
              <a:t>1:8</a:t>
            </a:r>
            <a:r>
              <a:rPr lang="en-US" sz="2700" dirty="0" smtClean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耶路撒冷大大犯罪．所以成為</a:t>
            </a:r>
            <a:r>
              <a:rPr lang="zh-TW" altLang="en-US" sz="2800" b="1" u="sng" dirty="0">
                <a:solidFill>
                  <a:srgbClr val="FFFF00"/>
                </a:solidFill>
              </a:rPr>
              <a:t>不潔之</a:t>
            </a:r>
            <a:r>
              <a:rPr lang="zh-TW" altLang="en-US" sz="2800" b="1" u="sng" dirty="0" smtClean="0">
                <a:solidFill>
                  <a:srgbClr val="FFFF00"/>
                </a:solidFill>
              </a:rPr>
              <a:t>物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he-IL" sz="2800" dirty="0">
                <a:solidFill>
                  <a:srgbClr val="FFFF00"/>
                </a:solidFill>
              </a:rPr>
              <a:t>נִדָּה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zh-TW" altLang="en-US" sz="2800" dirty="0" smtClean="0">
                <a:solidFill>
                  <a:schemeClr val="bg1"/>
                </a:solidFill>
              </a:rPr>
              <a:t>．</a:t>
            </a:r>
            <a:r>
              <a:rPr lang="zh-TW" altLang="en-US" sz="2800" dirty="0">
                <a:solidFill>
                  <a:schemeClr val="bg1"/>
                </a:solidFill>
              </a:rPr>
              <a:t>素來尊敬他的、見他赤露就都藐視他．他自己也歎息退</a:t>
            </a:r>
            <a:r>
              <a:rPr lang="zh-TW" altLang="en-US" sz="2800" dirty="0" smtClean="0">
                <a:solidFill>
                  <a:schemeClr val="bg1"/>
                </a:solidFill>
              </a:rPr>
              <a:t>後</a:t>
            </a:r>
            <a:r>
              <a:rPr lang="en-US" altLang="zh-TW" sz="2800" dirty="0" smtClean="0">
                <a:solidFill>
                  <a:schemeClr val="bg1"/>
                </a:solidFill>
              </a:rPr>
              <a:t>.</a:t>
            </a:r>
            <a:endParaRPr lang="en-US" altLang="ko-KR" sz="2700" dirty="0" smtClean="0">
              <a:solidFill>
                <a:schemeClr val="bg1"/>
              </a:solidFill>
            </a:endParaRPr>
          </a:p>
          <a:p>
            <a:r>
              <a:rPr lang="en-US" sz="2800" baseline="30000" dirty="0">
                <a:solidFill>
                  <a:srgbClr val="FFFF00"/>
                </a:solidFill>
              </a:rPr>
              <a:t>NIV </a:t>
            </a:r>
            <a:r>
              <a:rPr lang="en-US" sz="2800" b="1" dirty="0" smtClean="0">
                <a:solidFill>
                  <a:schemeClr val="bg1"/>
                </a:solidFill>
              </a:rPr>
              <a:t>…… </a:t>
            </a:r>
            <a:r>
              <a:rPr lang="en-US" sz="2800" dirty="0" smtClean="0">
                <a:solidFill>
                  <a:schemeClr val="bg1"/>
                </a:solidFill>
              </a:rPr>
              <a:t>so </a:t>
            </a:r>
            <a:r>
              <a:rPr lang="en-US" sz="2800" dirty="0">
                <a:solidFill>
                  <a:schemeClr val="bg1"/>
                </a:solidFill>
              </a:rPr>
              <a:t>has become </a:t>
            </a:r>
            <a:r>
              <a:rPr lang="en-US" sz="2800" b="1" dirty="0">
                <a:solidFill>
                  <a:srgbClr val="FFFF00"/>
                </a:solidFill>
              </a:rPr>
              <a:t>unclean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</a:rPr>
              <a:t>……. / </a:t>
            </a:r>
            <a:r>
              <a:rPr lang="en-US" sz="2800" baseline="30000" dirty="0" smtClean="0">
                <a:solidFill>
                  <a:srgbClr val="FFFF00"/>
                </a:solidFill>
              </a:rPr>
              <a:t>ESV </a:t>
            </a:r>
            <a:r>
              <a:rPr lang="en-US" sz="2800" b="1" dirty="0">
                <a:solidFill>
                  <a:schemeClr val="bg1"/>
                </a:solidFill>
              </a:rPr>
              <a:t>…… </a:t>
            </a:r>
            <a:r>
              <a:rPr lang="en-US" sz="2800" dirty="0" smtClean="0">
                <a:solidFill>
                  <a:schemeClr val="bg1"/>
                </a:solidFill>
              </a:rPr>
              <a:t> became </a:t>
            </a:r>
            <a:r>
              <a:rPr lang="en-US" sz="2800" b="1" dirty="0" smtClean="0">
                <a:solidFill>
                  <a:srgbClr val="FFFF00"/>
                </a:solidFill>
              </a:rPr>
              <a:t>filthy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…….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	*The Hebrew ‘</a:t>
            </a:r>
            <a:r>
              <a:rPr lang="en-US" sz="2800" b="1" i="1" dirty="0" err="1">
                <a:solidFill>
                  <a:srgbClr val="FFFF00"/>
                </a:solidFill>
              </a:rPr>
              <a:t>nidah</a:t>
            </a:r>
            <a:r>
              <a:rPr lang="en-US" sz="2400" dirty="0">
                <a:solidFill>
                  <a:schemeClr val="bg1"/>
                </a:solidFill>
              </a:rPr>
              <a:t>’ (</a:t>
            </a:r>
            <a:r>
              <a:rPr lang="he-IL" sz="3200" dirty="0">
                <a:solidFill>
                  <a:srgbClr val="FFFF00"/>
                </a:solidFill>
              </a:rPr>
              <a:t>נִדָּה</a:t>
            </a:r>
            <a:r>
              <a:rPr lang="en-US" sz="2400" dirty="0">
                <a:solidFill>
                  <a:schemeClr val="bg1"/>
                </a:solidFill>
              </a:rPr>
              <a:t>) refers to specifically to menstrual impurity (Leviticus 12:2, 5; 15:19-33; 18:19; Lamentations 1:8, 17; Ezekiel 22:10). </a:t>
            </a:r>
            <a:r>
              <a:rPr lang="en-US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rgbClr val="FFFF00"/>
                </a:solidFill>
              </a:rPr>
              <a:t>13 times in Leviticus alone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altLang="ko-KR" sz="24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32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612" y="76200"/>
            <a:ext cx="11963400" cy="674030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FFFF00"/>
                </a:solidFill>
              </a:rPr>
              <a:t>                          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中的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麻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風 </a:t>
            </a:r>
            <a:r>
              <a:rPr lang="en-US" altLang="ko-KR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新約</a:t>
            </a:r>
            <a:r>
              <a:rPr lang="en-US" altLang="ko-KR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- </a:t>
            </a:r>
            <a:r>
              <a:rPr lang="en-US" sz="3200" b="1" dirty="0" smtClean="0">
                <a:solidFill>
                  <a:schemeClr val="bg1"/>
                </a:solidFill>
              </a:rPr>
              <a:t>13 </a:t>
            </a:r>
            <a:r>
              <a:rPr lang="zh-CN" altLang="en-US" sz="3200" b="1" dirty="0">
                <a:solidFill>
                  <a:schemeClr val="bg1"/>
                </a:solidFill>
              </a:rPr>
              <a:t>次</a:t>
            </a:r>
            <a:r>
              <a:rPr lang="ko-KR" altLang="en-US" sz="3200" dirty="0">
                <a:solidFill>
                  <a:schemeClr val="bg1"/>
                </a:solidFill>
              </a:rPr>
              <a:t> </a:t>
            </a:r>
            <a:endParaRPr lang="en-US" altLang="ko-KR" sz="32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-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</a:rPr>
              <a:t>λέπρα </a:t>
            </a:r>
            <a:r>
              <a:rPr lang="en-US" sz="2800" dirty="0">
                <a:solidFill>
                  <a:srgbClr val="FFFF00"/>
                </a:solidFill>
              </a:rPr>
              <a:t>(</a:t>
            </a:r>
            <a:r>
              <a:rPr lang="en-US" sz="2800" b="1" dirty="0">
                <a:solidFill>
                  <a:srgbClr val="FFFF00"/>
                </a:solidFill>
              </a:rPr>
              <a:t>leprosy</a:t>
            </a:r>
            <a:r>
              <a:rPr lang="en-US" sz="28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chemeClr val="bg1"/>
                </a:solidFill>
              </a:rPr>
              <a:t>: </a:t>
            </a:r>
            <a:r>
              <a:rPr lang="en-US" sz="2800" b="1" dirty="0" smtClean="0">
                <a:solidFill>
                  <a:schemeClr val="bg1"/>
                </a:solidFill>
              </a:rPr>
              <a:t>4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次</a:t>
            </a:r>
            <a:r>
              <a:rPr lang="ko-KR" altLang="en-US" sz="28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(Matthew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8:3; Mark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1:42; Luke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5:12, 13)</a:t>
            </a: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-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>
                <a:solidFill>
                  <a:srgbClr val="FFFF00"/>
                </a:solidFill>
              </a:rPr>
              <a:t>λεπρός </a:t>
            </a:r>
            <a:r>
              <a:rPr lang="en-US" sz="2800" dirty="0">
                <a:solidFill>
                  <a:srgbClr val="FFFF00"/>
                </a:solidFill>
              </a:rPr>
              <a:t>(</a:t>
            </a:r>
            <a:r>
              <a:rPr lang="en-US" sz="2800" b="1" dirty="0">
                <a:solidFill>
                  <a:srgbClr val="FFFF00"/>
                </a:solidFill>
              </a:rPr>
              <a:t>leprous</a:t>
            </a:r>
            <a:r>
              <a:rPr lang="en-US" sz="28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chemeClr val="bg1"/>
                </a:solidFill>
              </a:rPr>
              <a:t>: </a:t>
            </a:r>
            <a:r>
              <a:rPr lang="en-US" sz="2800" b="1" dirty="0" smtClean="0">
                <a:solidFill>
                  <a:schemeClr val="bg1"/>
                </a:solidFill>
              </a:rPr>
              <a:t>9 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次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(Matthew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8:2; 10:8; 11:5; 26:6; Mark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1:40; 14:3; </a:t>
            </a:r>
            <a:endParaRPr lang="en-US" altLang="ko-KR" sz="2400" dirty="0" smtClean="0">
              <a:solidFill>
                <a:schemeClr val="bg1"/>
              </a:solidFill>
            </a:endParaRPr>
          </a:p>
          <a:p>
            <a:r>
              <a:rPr lang="ko-KR" altLang="en-US" sz="2400" dirty="0" smtClean="0">
                <a:solidFill>
                  <a:schemeClr val="bg1"/>
                </a:solidFill>
              </a:rPr>
              <a:t>                                                     </a:t>
            </a:r>
            <a:r>
              <a:rPr lang="en-US" altLang="ko-KR" sz="2400" dirty="0" smtClean="0">
                <a:solidFill>
                  <a:schemeClr val="bg1"/>
                </a:solidFill>
              </a:rPr>
              <a:t>Luke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4:27; 7:22; 17:12)</a:t>
            </a:r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r>
              <a:rPr lang="en-US" altLang="ko-KR" sz="2400" dirty="0" smtClean="0">
                <a:solidFill>
                  <a:srgbClr val="FFFF00"/>
                </a:solidFill>
              </a:rPr>
              <a:t>-Matthew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8:2-3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  <a:r>
              <a:rPr lang="zh-TW" altLang="en-US" sz="2400" dirty="0">
                <a:solidFill>
                  <a:schemeClr val="bg1"/>
                </a:solidFill>
              </a:rPr>
              <a:t>有一個</a:t>
            </a:r>
            <a:r>
              <a:rPr lang="zh-TW" altLang="en-US" sz="2400" b="1" dirty="0">
                <a:solidFill>
                  <a:srgbClr val="FFFF00"/>
                </a:solidFill>
              </a:rPr>
              <a:t>長大痲瘋的</a:t>
            </a:r>
            <a:r>
              <a:rPr lang="zh-TW" altLang="en-US" sz="2400" dirty="0">
                <a:solidFill>
                  <a:schemeClr val="bg1"/>
                </a:solidFill>
              </a:rPr>
              <a:t>、來拜他說、主若肯、必能叫我潔淨了</a:t>
            </a:r>
            <a:r>
              <a:rPr lang="zh-TW" altLang="en-US" sz="2400" dirty="0" smtClean="0">
                <a:solidFill>
                  <a:schemeClr val="bg1"/>
                </a:solidFill>
              </a:rPr>
              <a:t>。</a:t>
            </a:r>
            <a:r>
              <a:rPr lang="zh-TW" altLang="en-US" sz="2400" dirty="0">
                <a:solidFill>
                  <a:schemeClr val="bg1"/>
                </a:solidFill>
              </a:rPr>
              <a:t>耶穌伸手摸他說、我肯、你潔淨了罷．他的</a:t>
            </a:r>
            <a:r>
              <a:rPr lang="zh-TW" altLang="en-US" sz="2400" b="1" dirty="0">
                <a:solidFill>
                  <a:srgbClr val="FFFF00"/>
                </a:solidFill>
              </a:rPr>
              <a:t>大痲瘋</a:t>
            </a:r>
            <a:r>
              <a:rPr lang="zh-TW" altLang="en-US" sz="2400" dirty="0">
                <a:solidFill>
                  <a:schemeClr val="bg1"/>
                </a:solidFill>
              </a:rPr>
              <a:t>立刻就潔淨</a:t>
            </a:r>
            <a:r>
              <a:rPr lang="zh-TW" altLang="en-US" sz="2400" dirty="0" smtClean="0">
                <a:solidFill>
                  <a:schemeClr val="bg1"/>
                </a:solidFill>
              </a:rPr>
              <a:t>了</a:t>
            </a:r>
            <a:r>
              <a:rPr lang="en-US" altLang="ko-KR" sz="2400" dirty="0" smtClean="0">
                <a:solidFill>
                  <a:schemeClr val="bg1"/>
                </a:solidFill>
              </a:rPr>
              <a:t>. (= </a:t>
            </a:r>
            <a:r>
              <a:rPr lang="en-US" altLang="ko-KR" sz="2400" dirty="0" smtClean="0">
                <a:solidFill>
                  <a:srgbClr val="FFFF00"/>
                </a:solidFill>
              </a:rPr>
              <a:t>Mark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ko-KR" sz="2400" dirty="0" smtClean="0">
                <a:solidFill>
                  <a:srgbClr val="FFFF00"/>
                </a:solidFill>
              </a:rPr>
              <a:t>1:40-42 = Luke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ko-KR" sz="2400" dirty="0" smtClean="0">
                <a:solidFill>
                  <a:srgbClr val="FFFF00"/>
                </a:solidFill>
              </a:rPr>
              <a:t>5:12-13</a:t>
            </a:r>
            <a:r>
              <a:rPr lang="en-US" altLang="ko-KR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altLang="ko-KR" sz="2400" dirty="0" smtClean="0">
                <a:solidFill>
                  <a:srgbClr val="FFFF00"/>
                </a:solidFill>
              </a:rPr>
              <a:t>-Matthew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10:8 </a:t>
            </a:r>
            <a:r>
              <a:rPr lang="zh-TW" altLang="en-US" sz="2400" dirty="0" smtClean="0">
                <a:solidFill>
                  <a:schemeClr val="bg1"/>
                </a:solidFill>
              </a:rPr>
              <a:t>醫</a:t>
            </a:r>
            <a:r>
              <a:rPr lang="zh-TW" altLang="en-US" sz="2400" dirty="0">
                <a:solidFill>
                  <a:schemeClr val="bg1"/>
                </a:solidFill>
              </a:rPr>
              <a:t>治病人、叫死人復活、叫</a:t>
            </a:r>
            <a:r>
              <a:rPr lang="zh-TW" altLang="en-US" sz="2400" b="1" dirty="0">
                <a:solidFill>
                  <a:srgbClr val="FFFF00"/>
                </a:solidFill>
              </a:rPr>
              <a:t>長大痲瘋的</a:t>
            </a:r>
            <a:r>
              <a:rPr lang="zh-TW" altLang="en-US" sz="2400" dirty="0">
                <a:solidFill>
                  <a:schemeClr val="bg1"/>
                </a:solidFill>
              </a:rPr>
              <a:t>潔淨、把鬼趕出去．你們白白的得來、也要白白的捨</a:t>
            </a:r>
            <a:r>
              <a:rPr lang="zh-TW" altLang="en-US" sz="2400" dirty="0" smtClean="0">
                <a:solidFill>
                  <a:schemeClr val="bg1"/>
                </a:solidFill>
              </a:rPr>
              <a:t>去</a:t>
            </a:r>
            <a:r>
              <a:rPr lang="en-US" altLang="ko-KR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altLang="ko-KR" sz="2400" dirty="0" smtClean="0">
                <a:solidFill>
                  <a:srgbClr val="FFFF00"/>
                </a:solidFill>
              </a:rPr>
              <a:t>-Matthew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11:5 </a:t>
            </a:r>
            <a:r>
              <a:rPr lang="zh-TW" altLang="en-US" sz="2400" dirty="0" smtClean="0">
                <a:solidFill>
                  <a:schemeClr val="bg1"/>
                </a:solidFill>
              </a:rPr>
              <a:t>就</a:t>
            </a:r>
            <a:r>
              <a:rPr lang="zh-TW" altLang="en-US" sz="2400" dirty="0">
                <a:solidFill>
                  <a:schemeClr val="bg1"/>
                </a:solidFill>
              </a:rPr>
              <a:t>是瞎子看見、瘸子行走</a:t>
            </a:r>
            <a:r>
              <a:rPr lang="zh-TW" altLang="en-US" sz="2400" dirty="0" smtClean="0">
                <a:solidFill>
                  <a:schemeClr val="bg1"/>
                </a:solidFill>
              </a:rPr>
              <a:t>、</a:t>
            </a:r>
            <a:r>
              <a:rPr lang="zh-TW" altLang="en-US" sz="2400" b="1" dirty="0">
                <a:solidFill>
                  <a:srgbClr val="FFFF00"/>
                </a:solidFill>
              </a:rPr>
              <a:t>長大痲瘋的</a:t>
            </a:r>
            <a:r>
              <a:rPr lang="zh-TW" altLang="en-US" sz="2400" dirty="0" smtClean="0">
                <a:solidFill>
                  <a:schemeClr val="bg1"/>
                </a:solidFill>
              </a:rPr>
              <a:t>潔</a:t>
            </a:r>
            <a:r>
              <a:rPr lang="zh-TW" altLang="en-US" sz="2400" dirty="0">
                <a:solidFill>
                  <a:schemeClr val="bg1"/>
                </a:solidFill>
              </a:rPr>
              <a:t>淨、聾子聽見、死人復活、窮人有福音傳給</a:t>
            </a:r>
            <a:r>
              <a:rPr lang="zh-TW" altLang="en-US" sz="2400">
                <a:solidFill>
                  <a:schemeClr val="bg1"/>
                </a:solidFill>
              </a:rPr>
              <a:t>他</a:t>
            </a:r>
            <a:r>
              <a:rPr lang="zh-TW" altLang="en-US" sz="2400" smtClean="0">
                <a:solidFill>
                  <a:schemeClr val="bg1"/>
                </a:solidFill>
              </a:rPr>
              <a:t>們</a:t>
            </a:r>
            <a:r>
              <a:rPr lang="en-US" altLang="ko-KR" sz="2400" smtClean="0">
                <a:solidFill>
                  <a:schemeClr val="bg1"/>
                </a:solidFill>
              </a:rPr>
              <a:t>.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(= </a:t>
            </a:r>
            <a:r>
              <a:rPr lang="en-US" altLang="ko-KR" sz="2400" dirty="0" smtClean="0">
                <a:solidFill>
                  <a:srgbClr val="FFFF00"/>
                </a:solidFill>
              </a:rPr>
              <a:t>Luke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ko-KR" sz="2400" dirty="0" smtClean="0">
                <a:solidFill>
                  <a:srgbClr val="FFFF00"/>
                </a:solidFill>
              </a:rPr>
              <a:t>7:22</a:t>
            </a:r>
            <a:r>
              <a:rPr lang="en-US" altLang="ko-KR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altLang="ko-KR" sz="2400" dirty="0" smtClean="0">
                <a:solidFill>
                  <a:srgbClr val="FFFF00"/>
                </a:solidFill>
              </a:rPr>
              <a:t>-Matthew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26:6 </a:t>
            </a:r>
            <a:r>
              <a:rPr lang="zh-TW" altLang="en-US" sz="2400" dirty="0" smtClean="0">
                <a:solidFill>
                  <a:schemeClr val="bg1"/>
                </a:solidFill>
              </a:rPr>
              <a:t>耶</a:t>
            </a:r>
            <a:r>
              <a:rPr lang="zh-TW" altLang="en-US" sz="2400" dirty="0">
                <a:solidFill>
                  <a:schemeClr val="bg1"/>
                </a:solidFill>
              </a:rPr>
              <a:t>穌在伯大</a:t>
            </a:r>
            <a:r>
              <a:rPr lang="zh-TW" altLang="en-US" sz="2400" dirty="0" smtClean="0">
                <a:solidFill>
                  <a:schemeClr val="bg1"/>
                </a:solidFill>
              </a:rPr>
              <a:t>尼</a:t>
            </a:r>
            <a:r>
              <a:rPr lang="zh-TW" altLang="en-US" sz="2400" b="1" dirty="0">
                <a:solidFill>
                  <a:srgbClr val="FFFF00"/>
                </a:solidFill>
              </a:rPr>
              <a:t>長大痲瘋的</a:t>
            </a:r>
            <a:r>
              <a:rPr lang="zh-TW" altLang="en-US" sz="2400" dirty="0" smtClean="0">
                <a:solidFill>
                  <a:schemeClr val="bg1"/>
                </a:solidFill>
              </a:rPr>
              <a:t>西</a:t>
            </a:r>
            <a:r>
              <a:rPr lang="zh-TW" altLang="en-US" sz="2400" dirty="0">
                <a:solidFill>
                  <a:schemeClr val="bg1"/>
                </a:solidFill>
              </a:rPr>
              <a:t>門家</a:t>
            </a:r>
            <a:r>
              <a:rPr lang="zh-TW" altLang="en-US" sz="2400" dirty="0" smtClean="0">
                <a:solidFill>
                  <a:schemeClr val="bg1"/>
                </a:solidFill>
              </a:rPr>
              <a:t>裡 </a:t>
            </a:r>
            <a:r>
              <a:rPr lang="en-US" altLang="ko-KR" sz="2400" dirty="0" smtClean="0">
                <a:solidFill>
                  <a:schemeClr val="bg1"/>
                </a:solidFill>
              </a:rPr>
              <a:t>(= </a:t>
            </a:r>
            <a:r>
              <a:rPr lang="en-US" altLang="ko-KR" sz="2400" dirty="0" smtClean="0">
                <a:solidFill>
                  <a:srgbClr val="FFFF00"/>
                </a:solidFill>
              </a:rPr>
              <a:t>Mark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ko-KR" sz="2400" dirty="0" smtClean="0">
                <a:solidFill>
                  <a:srgbClr val="FFFF00"/>
                </a:solidFill>
              </a:rPr>
              <a:t>14:3</a:t>
            </a:r>
            <a:r>
              <a:rPr lang="en-US" altLang="ko-KR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altLang="ko-KR" sz="2400" dirty="0" smtClean="0">
                <a:solidFill>
                  <a:srgbClr val="FFFF00"/>
                </a:solidFill>
              </a:rPr>
              <a:t>-Luke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4:27 </a:t>
            </a:r>
            <a:r>
              <a:rPr lang="zh-TW" altLang="en-US" sz="2400" dirty="0" smtClean="0">
                <a:solidFill>
                  <a:schemeClr val="bg1"/>
                </a:solidFill>
              </a:rPr>
              <a:t>先</a:t>
            </a:r>
            <a:r>
              <a:rPr lang="zh-TW" altLang="en-US" sz="2400" dirty="0">
                <a:solidFill>
                  <a:schemeClr val="bg1"/>
                </a:solidFill>
              </a:rPr>
              <a:t>知以利沙的時候、以色列中有許</a:t>
            </a:r>
            <a:r>
              <a:rPr lang="zh-TW" altLang="en-US" sz="2400" dirty="0" smtClean="0">
                <a:solidFill>
                  <a:schemeClr val="bg1"/>
                </a:solidFill>
              </a:rPr>
              <a:t>多</a:t>
            </a:r>
            <a:r>
              <a:rPr lang="zh-TW" altLang="en-US" sz="2400" b="1" dirty="0">
                <a:solidFill>
                  <a:srgbClr val="FFFF00"/>
                </a:solidFill>
              </a:rPr>
              <a:t>長大痲瘋的</a:t>
            </a:r>
            <a:r>
              <a:rPr lang="zh-TW" altLang="en-US" sz="2400" dirty="0" smtClean="0">
                <a:solidFill>
                  <a:schemeClr val="bg1"/>
                </a:solidFill>
              </a:rPr>
              <a:t>．</a:t>
            </a:r>
            <a:r>
              <a:rPr lang="zh-TW" altLang="en-US" sz="2400" dirty="0">
                <a:solidFill>
                  <a:schemeClr val="bg1"/>
                </a:solidFill>
              </a:rPr>
              <a:t>但內中除了敘利亞國的乃縵、沒有一個得潔淨</a:t>
            </a:r>
            <a:r>
              <a:rPr lang="zh-TW" altLang="en-US" sz="2400" dirty="0" smtClean="0">
                <a:solidFill>
                  <a:schemeClr val="bg1"/>
                </a:solidFill>
              </a:rPr>
              <a:t>的</a:t>
            </a:r>
            <a:r>
              <a:rPr lang="en-US" altLang="ko-KR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altLang="ko-KR" sz="2400" dirty="0" smtClean="0">
                <a:solidFill>
                  <a:srgbClr val="FFFF00"/>
                </a:solidFill>
              </a:rPr>
              <a:t>-Luke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17:12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進入一個村子、有十個</a:t>
            </a:r>
            <a:r>
              <a:rPr lang="zh-TW" altLang="en-US" sz="2400" b="1" dirty="0">
                <a:solidFill>
                  <a:srgbClr val="FFFF00"/>
                </a:solidFill>
              </a:rPr>
              <a:t>長大痲瘋的</a:t>
            </a:r>
            <a:r>
              <a:rPr lang="zh-TW" altLang="en-US" sz="2400" dirty="0">
                <a:solidFill>
                  <a:schemeClr val="bg1"/>
                </a:solidFill>
              </a:rPr>
              <a:t>迎面而來、遠遠的站著 </a:t>
            </a:r>
            <a:r>
              <a:rPr lang="en-US" altLang="zh-TW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	*</a:t>
            </a:r>
            <a:r>
              <a:rPr lang="en-US" sz="2400" dirty="0" smtClean="0">
                <a:solidFill>
                  <a:schemeClr val="bg1"/>
                </a:solidFill>
              </a:rPr>
              <a:t>The </a:t>
            </a:r>
            <a:r>
              <a:rPr lang="en-US" sz="2400" dirty="0">
                <a:solidFill>
                  <a:schemeClr val="bg1"/>
                </a:solidFill>
              </a:rPr>
              <a:t>precise meaning of the leprosy in </a:t>
            </a:r>
            <a:r>
              <a:rPr lang="en-US" sz="2400" dirty="0" smtClean="0">
                <a:solidFill>
                  <a:schemeClr val="bg1"/>
                </a:solidFill>
              </a:rPr>
              <a:t>the Bible is in </a:t>
            </a:r>
            <a:r>
              <a:rPr lang="en-US" sz="2400" dirty="0">
                <a:solidFill>
                  <a:schemeClr val="bg1"/>
                </a:solidFill>
              </a:rPr>
              <a:t>dispute, but it probably includes the modern </a:t>
            </a:r>
            <a:r>
              <a:rPr lang="en-US" sz="2400" b="1" dirty="0">
                <a:solidFill>
                  <a:srgbClr val="FFFF00"/>
                </a:solidFill>
              </a:rPr>
              <a:t>Hansen’s disease </a:t>
            </a:r>
            <a:r>
              <a:rPr lang="en-US" sz="2400" dirty="0">
                <a:solidFill>
                  <a:schemeClr val="bg1"/>
                </a:solidFill>
              </a:rPr>
              <a:t>(especially in </a:t>
            </a:r>
            <a:r>
              <a:rPr lang="en-US" sz="2400" dirty="0">
                <a:solidFill>
                  <a:srgbClr val="FFFF00"/>
                </a:solidFill>
              </a:rPr>
              <a:t>the New Testament</a:t>
            </a:r>
            <a:r>
              <a:rPr lang="en-US" sz="2400" dirty="0">
                <a:solidFill>
                  <a:schemeClr val="bg1"/>
                </a:solidFill>
              </a:rPr>
              <a:t>) and </a:t>
            </a:r>
            <a:r>
              <a:rPr lang="en-US" sz="2400" dirty="0">
                <a:solidFill>
                  <a:srgbClr val="FFFF00"/>
                </a:solidFill>
              </a:rPr>
              <a:t>infectious skin diseases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43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2188825" cy="68480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zh-TW" altLang="en-US" sz="3200" b="1" dirty="0">
                <a:solidFill>
                  <a:srgbClr val="FFFF00"/>
                </a:solidFill>
              </a:rPr>
              <a:t> </a:t>
            </a:r>
            <a:r>
              <a:rPr lang="zh-TW" altLang="en-US" sz="3200" b="1" dirty="0" smtClean="0">
                <a:solidFill>
                  <a:srgbClr val="FFFF00"/>
                </a:solidFill>
              </a:rPr>
              <a:t>                          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經中的麻風 </a:t>
            </a:r>
            <a:r>
              <a:rPr lang="en-US" altLang="ko-KR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舊約</a:t>
            </a:r>
            <a:r>
              <a:rPr lang="en-US" altLang="ko-KR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en-US" altLang="ko-KR" sz="3200" b="1" dirty="0" smtClean="0">
                <a:solidFill>
                  <a:srgbClr val="FFFF00"/>
                </a:solidFill>
              </a:rPr>
              <a:t> - </a:t>
            </a:r>
            <a:r>
              <a:rPr lang="en-US" sz="3200" b="1" dirty="0" smtClean="0">
                <a:solidFill>
                  <a:schemeClr val="bg1"/>
                </a:solidFill>
              </a:rPr>
              <a:t>55 </a:t>
            </a:r>
            <a:r>
              <a:rPr lang="zh-CN" altLang="en-US" sz="3200" b="1" dirty="0">
                <a:solidFill>
                  <a:schemeClr val="bg1"/>
                </a:solidFill>
              </a:rPr>
              <a:t>次</a:t>
            </a:r>
            <a:endParaRPr lang="en-US" altLang="ko-KR" sz="3200" b="1" dirty="0" smtClean="0">
              <a:solidFill>
                <a:srgbClr val="FFFF00"/>
              </a:solidFill>
            </a:endParaRPr>
          </a:p>
          <a:p>
            <a:endParaRPr lang="en-US" altLang="ko-KR" sz="1100" b="1" dirty="0" smtClean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-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rgbClr val="FFFF00"/>
                </a:solidFill>
              </a:rPr>
              <a:t>צָרַעַת</a:t>
            </a:r>
            <a:r>
              <a:rPr lang="el-GR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(</a:t>
            </a:r>
            <a:r>
              <a:rPr lang="en-US" sz="2800" b="1" dirty="0">
                <a:solidFill>
                  <a:srgbClr val="FFFF00"/>
                </a:solidFill>
              </a:rPr>
              <a:t>leprosy</a:t>
            </a:r>
            <a:r>
              <a:rPr lang="en-US" sz="2800" dirty="0">
                <a:solidFill>
                  <a:srgbClr val="FFFF00"/>
                </a:solidFill>
              </a:rPr>
              <a:t>)</a:t>
            </a:r>
            <a:r>
              <a:rPr lang="en-US" sz="2800" dirty="0">
                <a:solidFill>
                  <a:schemeClr val="bg1"/>
                </a:solidFill>
              </a:rPr>
              <a:t>: </a:t>
            </a:r>
            <a:r>
              <a:rPr lang="en-US" sz="2400" b="1" dirty="0" smtClean="0">
                <a:solidFill>
                  <a:schemeClr val="bg1"/>
                </a:solidFill>
              </a:rPr>
              <a:t>35 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次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</a:rPr>
              <a:t>(</a:t>
            </a:r>
            <a:r>
              <a:rPr lang="en-US" altLang="ko-KR" b="1" dirty="0" smtClean="0">
                <a:solidFill>
                  <a:srgbClr val="FFFF00"/>
                </a:solidFill>
              </a:rPr>
              <a:t>Leviticus</a:t>
            </a:r>
            <a:r>
              <a:rPr lang="ko-KR" altLang="en-US" b="1" dirty="0" smtClean="0">
                <a:solidFill>
                  <a:srgbClr val="FFFF00"/>
                </a:solidFill>
              </a:rPr>
              <a:t> </a:t>
            </a:r>
            <a:r>
              <a:rPr lang="en-US" altLang="ko-KR" b="1" dirty="0" smtClean="0">
                <a:solidFill>
                  <a:srgbClr val="FFFF00"/>
                </a:solidFill>
              </a:rPr>
              <a:t>13-14:</a:t>
            </a:r>
            <a:r>
              <a:rPr lang="ko-KR" altLang="en-US" b="1" dirty="0" smtClean="0">
                <a:solidFill>
                  <a:srgbClr val="FFFF00"/>
                </a:solidFill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</a:rPr>
              <a:t>29</a:t>
            </a:r>
            <a:r>
              <a:rPr lang="zh-CN" altLang="en-US" b="1" dirty="0" smtClean="0">
                <a:solidFill>
                  <a:schemeClr val="bg1"/>
                </a:solidFill>
              </a:rPr>
              <a:t>次</a:t>
            </a:r>
            <a:r>
              <a:rPr lang="en-US" altLang="ko-KR" b="1" dirty="0" smtClean="0">
                <a:solidFill>
                  <a:schemeClr val="bg1"/>
                </a:solidFill>
              </a:rPr>
              <a:t>, </a:t>
            </a:r>
            <a:r>
              <a:rPr lang="zh-CN" altLang="en-US" b="1" dirty="0" smtClean="0">
                <a:solidFill>
                  <a:schemeClr val="bg1"/>
                </a:solidFill>
              </a:rPr>
              <a:t>舊約其他書卷</a:t>
            </a:r>
            <a:r>
              <a:rPr lang="ko-KR" altLang="en-US" b="1" dirty="0" smtClean="0">
                <a:solidFill>
                  <a:schemeClr val="bg1"/>
                </a:solidFill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</a:rPr>
              <a:t>6</a:t>
            </a:r>
            <a:r>
              <a:rPr lang="zh-CN" altLang="en-US" b="1" dirty="0" smtClean="0">
                <a:solidFill>
                  <a:schemeClr val="bg1"/>
                </a:solidFill>
              </a:rPr>
              <a:t>次</a:t>
            </a:r>
            <a:r>
              <a:rPr lang="en-US" altLang="ko-KR" dirty="0" smtClean="0">
                <a:solidFill>
                  <a:schemeClr val="bg1"/>
                </a:solidFill>
              </a:rPr>
              <a:t>)</a:t>
            </a:r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-</a:t>
            </a:r>
            <a:r>
              <a:rPr lang="he-IL" sz="2800" dirty="0" smtClean="0">
                <a:solidFill>
                  <a:srgbClr val="FFFF00"/>
                </a:solidFill>
              </a:rPr>
              <a:t>צרע </a:t>
            </a:r>
            <a:r>
              <a:rPr lang="en-US" sz="2800" dirty="0" smtClean="0">
                <a:solidFill>
                  <a:srgbClr val="FFFF00"/>
                </a:solidFill>
              </a:rPr>
              <a:t> (</a:t>
            </a:r>
            <a:r>
              <a:rPr lang="he-IL" sz="2800" dirty="0">
                <a:solidFill>
                  <a:srgbClr val="FFFF00"/>
                </a:solidFill>
              </a:rPr>
              <a:t>צָרוַּע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he-IL" sz="2800" dirty="0">
                <a:solidFill>
                  <a:srgbClr val="FFFF00"/>
                </a:solidFill>
              </a:rPr>
              <a:t>מְצֹרָע</a:t>
            </a:r>
            <a:r>
              <a:rPr lang="en-US" sz="2800" dirty="0">
                <a:solidFill>
                  <a:srgbClr val="FFFF00"/>
                </a:solidFill>
              </a:rPr>
              <a:t>) </a:t>
            </a:r>
            <a:r>
              <a:rPr lang="en-US" sz="2800" dirty="0" smtClean="0">
                <a:solidFill>
                  <a:srgbClr val="FFFF00"/>
                </a:solidFill>
              </a:rPr>
              <a:t>(</a:t>
            </a:r>
            <a:r>
              <a:rPr lang="en-US" sz="2800" b="1" dirty="0">
                <a:solidFill>
                  <a:srgbClr val="FFFF00"/>
                </a:solidFill>
              </a:rPr>
              <a:t>leprous</a:t>
            </a:r>
            <a:r>
              <a:rPr lang="en-US" sz="2800" dirty="0">
                <a:solidFill>
                  <a:srgbClr val="FFFF00"/>
                </a:solidFill>
              </a:rPr>
              <a:t>)</a:t>
            </a:r>
            <a:r>
              <a:rPr lang="en-US" sz="2800" dirty="0">
                <a:solidFill>
                  <a:schemeClr val="bg1"/>
                </a:solidFill>
              </a:rPr>
              <a:t>: </a:t>
            </a:r>
            <a:r>
              <a:rPr lang="en-US" sz="2400" b="1" dirty="0" smtClean="0">
                <a:solidFill>
                  <a:schemeClr val="bg1"/>
                </a:solidFill>
              </a:rPr>
              <a:t>20 </a:t>
            </a:r>
            <a:r>
              <a:rPr lang="zh-CN" altLang="en-US" sz="2400" b="1" dirty="0">
                <a:solidFill>
                  <a:schemeClr val="bg1"/>
                </a:solidFill>
              </a:rPr>
              <a:t>次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(Ex. 4:6; Lev. 13:44, 45; 14:2, 3; 22:4; Num. 5:2 ……..)</a:t>
            </a:r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FF00"/>
                </a:solidFill>
              </a:rPr>
              <a:t>       </a:t>
            </a:r>
            <a:r>
              <a:rPr lang="en-US" altLang="ko-KR" sz="2700" b="1" dirty="0" smtClean="0">
                <a:solidFill>
                  <a:srgbClr val="FFFF00"/>
                </a:solidFill>
              </a:rPr>
              <a:t>Leviticus</a:t>
            </a:r>
            <a:r>
              <a:rPr lang="en-US" sz="2700" b="1" dirty="0" smtClean="0">
                <a:solidFill>
                  <a:srgbClr val="FFFF00"/>
                </a:solidFill>
              </a:rPr>
              <a:t> </a:t>
            </a:r>
            <a:r>
              <a:rPr lang="en-US" sz="2700" b="1" dirty="0">
                <a:solidFill>
                  <a:srgbClr val="FFFF00"/>
                </a:solidFill>
              </a:rPr>
              <a:t>13:1-59</a:t>
            </a:r>
            <a:r>
              <a:rPr lang="en-US" sz="2700" b="1" dirty="0" smtClean="0">
                <a:solidFill>
                  <a:schemeClr val="bg1"/>
                </a:solidFill>
              </a:rPr>
              <a:t>.</a:t>
            </a:r>
            <a:r>
              <a:rPr lang="zh-TW" altLang="en-US" sz="2700" dirty="0">
                <a:solidFill>
                  <a:schemeClr val="bg1"/>
                </a:solidFill>
              </a:rPr>
              <a:t>皮膚病</a:t>
            </a:r>
            <a:r>
              <a:rPr lang="zh-TW" altLang="en-US" sz="2700" dirty="0" smtClean="0">
                <a:solidFill>
                  <a:schemeClr val="bg1"/>
                </a:solidFill>
              </a:rPr>
              <a:t>，</a:t>
            </a:r>
            <a:r>
              <a:rPr lang="zh-TW" altLang="en-US" sz="2700" dirty="0">
                <a:solidFill>
                  <a:schemeClr val="bg1"/>
                </a:solidFill>
              </a:rPr>
              <a:t>黴菌</a:t>
            </a:r>
            <a:r>
              <a:rPr lang="zh-CN" altLang="en-US" sz="2700" dirty="0">
                <a:solidFill>
                  <a:schemeClr val="bg1"/>
                </a:solidFill>
              </a:rPr>
              <a:t>，</a:t>
            </a:r>
            <a:r>
              <a:rPr lang="zh-TW" altLang="en-US" sz="2700" dirty="0" smtClean="0">
                <a:solidFill>
                  <a:schemeClr val="bg1"/>
                </a:solidFill>
              </a:rPr>
              <a:t>真</a:t>
            </a:r>
            <a:r>
              <a:rPr lang="zh-TW" altLang="en-US" sz="2700" dirty="0">
                <a:solidFill>
                  <a:schemeClr val="bg1"/>
                </a:solidFill>
              </a:rPr>
              <a:t>菌 </a:t>
            </a:r>
            <a:r>
              <a:rPr lang="en-US" altLang="ko-KR" sz="2700" b="1" dirty="0" smtClean="0">
                <a:solidFill>
                  <a:schemeClr val="bg1"/>
                </a:solidFill>
              </a:rPr>
              <a:t>(</a:t>
            </a:r>
            <a:r>
              <a:rPr lang="en-US" sz="2700" b="1" dirty="0" smtClean="0">
                <a:solidFill>
                  <a:schemeClr val="bg1"/>
                </a:solidFill>
              </a:rPr>
              <a:t>Skin </a:t>
            </a:r>
            <a:r>
              <a:rPr lang="en-US" sz="2700" b="1" dirty="0">
                <a:solidFill>
                  <a:schemeClr val="bg1"/>
                </a:solidFill>
              </a:rPr>
              <a:t>Disease and Mold </a:t>
            </a:r>
            <a:r>
              <a:rPr lang="en-US" sz="2700" b="1" dirty="0" smtClean="0">
                <a:solidFill>
                  <a:schemeClr val="bg1"/>
                </a:solidFill>
              </a:rPr>
              <a:t>Problem)</a:t>
            </a:r>
            <a:endParaRPr lang="en-US" sz="2700" dirty="0">
              <a:solidFill>
                <a:schemeClr val="bg1"/>
              </a:solidFill>
            </a:endParaRPr>
          </a:p>
          <a:p>
            <a:r>
              <a:rPr lang="en-US" sz="2600" dirty="0">
                <a:solidFill>
                  <a:schemeClr val="bg1"/>
                </a:solidFill>
              </a:rPr>
              <a:t>	13:1-46 on human skin / 13:47-59 on any cloth or article made of skin</a:t>
            </a:r>
          </a:p>
          <a:p>
            <a:r>
              <a:rPr lang="en-US" sz="2600" b="1" dirty="0" smtClean="0">
                <a:solidFill>
                  <a:srgbClr val="FFFF00"/>
                </a:solidFill>
              </a:rPr>
              <a:t>       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Leviticus</a:t>
            </a:r>
            <a:r>
              <a:rPr lang="en-US" sz="2600" b="1" dirty="0" smtClean="0">
                <a:solidFill>
                  <a:srgbClr val="FFFF00"/>
                </a:solidFill>
              </a:rPr>
              <a:t> </a:t>
            </a:r>
            <a:r>
              <a:rPr lang="en-US" sz="2600" b="1" dirty="0">
                <a:solidFill>
                  <a:srgbClr val="FFFF00"/>
                </a:solidFill>
              </a:rPr>
              <a:t>14:1-32</a:t>
            </a:r>
            <a:r>
              <a:rPr lang="en-US" sz="2600" b="1" dirty="0" smtClean="0">
                <a:solidFill>
                  <a:schemeClr val="bg1"/>
                </a:solidFill>
              </a:rPr>
              <a:t>. </a:t>
            </a:r>
            <a:r>
              <a:rPr lang="zh-TW" altLang="en-US" sz="2400" dirty="0" smtClean="0">
                <a:solidFill>
                  <a:schemeClr val="bg1"/>
                </a:solidFill>
              </a:rPr>
              <a:t>患</a:t>
            </a:r>
            <a:r>
              <a:rPr lang="zh-TW" altLang="en-US" sz="2400" dirty="0">
                <a:solidFill>
                  <a:schemeClr val="bg1"/>
                </a:solidFill>
              </a:rPr>
              <a:t>痲風病的人得潔</a:t>
            </a:r>
            <a:r>
              <a:rPr lang="zh-TW" altLang="en-US" sz="2400" dirty="0" smtClean="0">
                <a:solidFill>
                  <a:schemeClr val="bg1"/>
                </a:solidFill>
              </a:rPr>
              <a:t>淨</a:t>
            </a:r>
            <a:r>
              <a:rPr lang="zh-CN" altLang="en-US" sz="2400" dirty="0" smtClean="0">
                <a:solidFill>
                  <a:schemeClr val="bg1"/>
                </a:solidFill>
              </a:rPr>
              <a:t>之後</a:t>
            </a:r>
            <a:r>
              <a:rPr lang="zh-TW" altLang="en-US" sz="2400" dirty="0" smtClean="0">
                <a:solidFill>
                  <a:schemeClr val="bg1"/>
                </a:solidFill>
              </a:rPr>
              <a:t>的</a:t>
            </a:r>
            <a:r>
              <a:rPr lang="zh-TW" altLang="en-US" sz="2400" dirty="0">
                <a:solidFill>
                  <a:schemeClr val="bg1"/>
                </a:solidFill>
              </a:rPr>
              <a:t>律例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(</a:t>
            </a:r>
            <a:r>
              <a:rPr lang="en-US" sz="2400" b="1" dirty="0" smtClean="0">
                <a:solidFill>
                  <a:schemeClr val="bg1"/>
                </a:solidFill>
              </a:rPr>
              <a:t>Purification </a:t>
            </a:r>
            <a:r>
              <a:rPr lang="en-US" sz="2400" b="1" dirty="0">
                <a:solidFill>
                  <a:schemeClr val="bg1"/>
                </a:solidFill>
              </a:rPr>
              <a:t>from Skin </a:t>
            </a:r>
            <a:r>
              <a:rPr lang="en-US" sz="2400" b="1" dirty="0" smtClean="0">
                <a:solidFill>
                  <a:schemeClr val="bg1"/>
                </a:solidFill>
              </a:rPr>
              <a:t>Disease)</a:t>
            </a:r>
            <a:endParaRPr lang="en-US" altLang="ko-KR" sz="1600" b="1" dirty="0">
              <a:solidFill>
                <a:schemeClr val="bg1"/>
              </a:solidFill>
            </a:endParaRPr>
          </a:p>
          <a:p>
            <a:endParaRPr lang="en-US" altLang="ko-KR" sz="1600" b="1" dirty="0" smtClean="0">
              <a:solidFill>
                <a:srgbClr val="FFFF00"/>
              </a:solidFill>
            </a:endParaRPr>
          </a:p>
          <a:p>
            <a:r>
              <a:rPr lang="en-US" altLang="ko-KR" sz="2600" b="1" dirty="0" smtClean="0">
                <a:solidFill>
                  <a:srgbClr val="FFFF00"/>
                </a:solidFill>
              </a:rPr>
              <a:t>-Leviticus</a:t>
            </a:r>
            <a:r>
              <a:rPr lang="en-US" sz="2600" b="1" dirty="0" smtClean="0">
                <a:solidFill>
                  <a:srgbClr val="FFFF00"/>
                </a:solidFill>
              </a:rPr>
              <a:t> 13:2.</a:t>
            </a:r>
            <a:r>
              <a:rPr lang="en-US" sz="2600" dirty="0" smtClean="0">
                <a:solidFill>
                  <a:srgbClr val="FFFF00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人的肉皮上若長了癤子、或長了癬、或長了火斑、在他肉皮上成了</a:t>
            </a:r>
            <a:r>
              <a:rPr lang="zh-TW" altLang="en-US" sz="2600" b="1" dirty="0">
                <a:solidFill>
                  <a:srgbClr val="FFFF00"/>
                </a:solidFill>
              </a:rPr>
              <a:t>大痲瘋</a:t>
            </a:r>
            <a:r>
              <a:rPr lang="zh-TW" altLang="en-US" sz="2600" dirty="0">
                <a:solidFill>
                  <a:schemeClr val="bg1"/>
                </a:solidFill>
              </a:rPr>
              <a:t>的災病、就要將他帶到祭司亞倫、或亞倫作祭司的一個子孫面</a:t>
            </a:r>
            <a:r>
              <a:rPr lang="zh-TW" altLang="en-US" sz="2600" dirty="0" smtClean="0">
                <a:solidFill>
                  <a:schemeClr val="bg1"/>
                </a:solidFill>
              </a:rPr>
              <a:t>前</a:t>
            </a:r>
            <a:r>
              <a:rPr lang="en-US" altLang="ko-KR" sz="2600" dirty="0" smtClean="0">
                <a:solidFill>
                  <a:schemeClr val="bg1"/>
                </a:solidFill>
              </a:rPr>
              <a:t>.</a:t>
            </a:r>
            <a:r>
              <a:rPr lang="ko-KR" altLang="en-US" sz="2600" dirty="0" smtClean="0">
                <a:solidFill>
                  <a:schemeClr val="bg1"/>
                </a:solidFill>
              </a:rPr>
              <a:t> </a:t>
            </a:r>
            <a:r>
              <a:rPr lang="en-US" altLang="ko-KR" sz="2400" dirty="0" smtClean="0">
                <a:solidFill>
                  <a:schemeClr val="bg1"/>
                </a:solidFill>
              </a:rPr>
              <a:t>(</a:t>
            </a:r>
            <a:r>
              <a:rPr lang="he-IL" sz="2900" dirty="0">
                <a:solidFill>
                  <a:srgbClr val="FFFF00"/>
                </a:solidFill>
              </a:rPr>
              <a:t>צָרַעַת</a:t>
            </a:r>
            <a:r>
              <a:rPr lang="en-US" altLang="ko-KR" sz="2400" dirty="0" smtClean="0">
                <a:solidFill>
                  <a:schemeClr val="bg1"/>
                </a:solidFill>
              </a:rPr>
              <a:t>)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aseline="30000" dirty="0" smtClean="0">
                <a:solidFill>
                  <a:schemeClr val="bg1"/>
                </a:solidFill>
              </a:rPr>
              <a:t>NIV </a:t>
            </a:r>
            <a:r>
              <a:rPr lang="en-US" sz="2400" dirty="0" smtClean="0">
                <a:solidFill>
                  <a:schemeClr val="bg1"/>
                </a:solidFill>
              </a:rPr>
              <a:t>an </a:t>
            </a:r>
            <a:r>
              <a:rPr lang="en-US" sz="2400" dirty="0">
                <a:solidFill>
                  <a:schemeClr val="bg1"/>
                </a:solidFill>
              </a:rPr>
              <a:t>infectious skin </a:t>
            </a:r>
            <a:r>
              <a:rPr lang="en-US" sz="2400" dirty="0" smtClean="0">
                <a:solidFill>
                  <a:schemeClr val="bg1"/>
                </a:solidFill>
              </a:rPr>
              <a:t>disease / </a:t>
            </a:r>
            <a:r>
              <a:rPr lang="en-US" sz="2400" baseline="30000" dirty="0" smtClean="0">
                <a:solidFill>
                  <a:schemeClr val="bg1"/>
                </a:solidFill>
              </a:rPr>
              <a:t>TNK </a:t>
            </a:r>
            <a:r>
              <a:rPr lang="en-US" sz="2400" dirty="0" smtClean="0">
                <a:solidFill>
                  <a:schemeClr val="bg1"/>
                </a:solidFill>
              </a:rPr>
              <a:t>a </a:t>
            </a:r>
            <a:r>
              <a:rPr lang="en-US" sz="2400" dirty="0">
                <a:solidFill>
                  <a:schemeClr val="bg1"/>
                </a:solidFill>
              </a:rPr>
              <a:t>scaly affection </a:t>
            </a:r>
            <a:r>
              <a:rPr lang="en-US" sz="2400" dirty="0" smtClean="0">
                <a:solidFill>
                  <a:schemeClr val="bg1"/>
                </a:solidFill>
              </a:rPr>
              <a:t>/ </a:t>
            </a:r>
            <a:r>
              <a:rPr lang="en-US" sz="2400" baseline="30000" dirty="0">
                <a:solidFill>
                  <a:schemeClr val="bg1"/>
                </a:solidFill>
              </a:rPr>
              <a:t>NKJ </a:t>
            </a:r>
            <a:r>
              <a:rPr lang="en-US" sz="2400" i="1" dirty="0" smtClean="0">
                <a:solidFill>
                  <a:schemeClr val="bg1"/>
                </a:solidFill>
              </a:rPr>
              <a:t>like </a:t>
            </a:r>
            <a:r>
              <a:rPr lang="en-US" sz="2400" dirty="0">
                <a:solidFill>
                  <a:schemeClr val="bg1"/>
                </a:solidFill>
              </a:rPr>
              <a:t>a leprous </a:t>
            </a:r>
            <a:r>
              <a:rPr lang="en-US" sz="2400" dirty="0" smtClean="0">
                <a:solidFill>
                  <a:schemeClr val="bg1"/>
                </a:solidFill>
              </a:rPr>
              <a:t>sore</a:t>
            </a:r>
            <a:endParaRPr lang="en-US" sz="1200" dirty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</a:rPr>
              <a:t>      </a:t>
            </a:r>
            <a:r>
              <a:rPr lang="en-US" sz="2600" b="1" dirty="0" smtClean="0">
                <a:solidFill>
                  <a:schemeClr val="bg1"/>
                </a:solidFill>
              </a:rPr>
              <a:t>*</a:t>
            </a:r>
            <a:r>
              <a:rPr lang="en-US" sz="2600" dirty="0">
                <a:solidFill>
                  <a:schemeClr val="bg1"/>
                </a:solidFill>
              </a:rPr>
              <a:t>The precise meaning of the leprosy in the Bible is in dispute, but it probably includes the modern </a:t>
            </a:r>
            <a:r>
              <a:rPr lang="en-US" sz="2600" b="1" dirty="0">
                <a:solidFill>
                  <a:srgbClr val="FFFF00"/>
                </a:solidFill>
              </a:rPr>
              <a:t>Hansen’s disease </a:t>
            </a:r>
            <a:r>
              <a:rPr lang="en-US" sz="2600" dirty="0">
                <a:solidFill>
                  <a:schemeClr val="bg1"/>
                </a:solidFill>
              </a:rPr>
              <a:t>(especially in </a:t>
            </a:r>
            <a:r>
              <a:rPr lang="en-US" sz="2600" dirty="0">
                <a:solidFill>
                  <a:srgbClr val="FFFF00"/>
                </a:solidFill>
              </a:rPr>
              <a:t>the New Testament</a:t>
            </a:r>
            <a:r>
              <a:rPr lang="en-US" sz="2600" dirty="0">
                <a:solidFill>
                  <a:schemeClr val="bg1"/>
                </a:solidFill>
              </a:rPr>
              <a:t>) and </a:t>
            </a:r>
            <a:r>
              <a:rPr lang="en-US" sz="2600" dirty="0">
                <a:solidFill>
                  <a:srgbClr val="FFFF00"/>
                </a:solidFill>
              </a:rPr>
              <a:t>infectious skin diseases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73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90" y="16933"/>
            <a:ext cx="12093222" cy="680186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</a:rPr>
              <a:t>            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痲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風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病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診斷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到隔離</a:t>
            </a:r>
            <a:r>
              <a:rPr lang="ko-KR" altLang="en-US" sz="32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3200" b="1" dirty="0" smtClean="0">
                <a:solidFill>
                  <a:srgbClr val="FFFF00"/>
                </a:solidFill>
              </a:rPr>
              <a:t>(Leviticus</a:t>
            </a:r>
            <a:r>
              <a:rPr lang="en-US" sz="3200" b="1" dirty="0" smtClean="0">
                <a:solidFill>
                  <a:srgbClr val="FFFF00"/>
                </a:solidFill>
              </a:rPr>
              <a:t> 13:1-46)</a:t>
            </a:r>
            <a:endParaRPr lang="en-US" altLang="ko-KR" sz="800" b="1" dirty="0" smtClean="0">
              <a:solidFill>
                <a:schemeClr val="bg1"/>
              </a:solidFill>
              <a:latin typeface="+mn-ea"/>
            </a:endParaRP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zh-TW" altLang="en-US" sz="2600" b="1" dirty="0">
                <a:solidFill>
                  <a:srgbClr val="FFFF00"/>
                </a:solidFill>
              </a:rPr>
              <a:t>診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斷 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(</a:t>
            </a:r>
            <a:r>
              <a:rPr lang="zh-TW" altLang="en-US" sz="2600" b="1" dirty="0">
                <a:solidFill>
                  <a:srgbClr val="FFFF00"/>
                </a:solidFill>
              </a:rPr>
              <a:t>祭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司</a:t>
            </a:r>
            <a:r>
              <a:rPr lang="zh-CN" altLang="en-US" sz="2600" b="1" dirty="0" smtClean="0">
                <a:solidFill>
                  <a:srgbClr val="FFFF00"/>
                </a:solidFill>
              </a:rPr>
              <a:t>的工作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) :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祭司</a:t>
            </a:r>
            <a:r>
              <a:rPr lang="zh-CN" altLang="en-US" sz="2600" b="1" dirty="0" smtClean="0">
                <a:solidFill>
                  <a:srgbClr val="FFFF00"/>
                </a:solidFill>
              </a:rPr>
              <a:t>察看之後決定潔淨不潔淨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 (2-44</a:t>
            </a:r>
            <a:r>
              <a:rPr lang="zh-CN" altLang="en-US" sz="2600" b="1" dirty="0" smtClean="0">
                <a:solidFill>
                  <a:srgbClr val="FFFF00"/>
                </a:solidFill>
              </a:rPr>
              <a:t>節</a:t>
            </a:r>
            <a:r>
              <a:rPr lang="en-US" altLang="zh-CN" sz="2600" b="1" dirty="0" smtClean="0">
                <a:solidFill>
                  <a:srgbClr val="FFFF00"/>
                </a:solidFill>
              </a:rPr>
              <a:t>)</a:t>
            </a:r>
            <a:endParaRPr lang="en-US" altLang="ko-KR" sz="2600" b="1" dirty="0">
              <a:solidFill>
                <a:srgbClr val="FFFF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zh-TW" altLang="en-US" sz="2600" b="1" dirty="0">
                <a:solidFill>
                  <a:srgbClr val="FFFF00"/>
                </a:solidFill>
              </a:rPr>
              <a:t>喊叫說、不潔淨了、不潔淨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了</a:t>
            </a:r>
            <a:r>
              <a:rPr lang="en-US" altLang="zh-TW" sz="2600" b="1" dirty="0">
                <a:solidFill>
                  <a:srgbClr val="FFFF00"/>
                </a:solidFill>
                <a:sym typeface="Wingdings" pitchFamily="2" charset="2"/>
              </a:rPr>
              <a:t> </a:t>
            </a:r>
            <a:r>
              <a:rPr lang="en-US" altLang="zh-TW" sz="2600" b="1" dirty="0" smtClean="0">
                <a:solidFill>
                  <a:srgbClr val="FFFF00"/>
                </a:solidFill>
                <a:sym typeface="Wingdings" pitchFamily="2" charset="2"/>
              </a:rPr>
              <a:t>(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45</a:t>
            </a:r>
            <a:r>
              <a:rPr lang="zh-CN" altLang="en-US" sz="2600" b="1" dirty="0" smtClean="0">
                <a:solidFill>
                  <a:srgbClr val="FFFF00"/>
                </a:solidFill>
              </a:rPr>
              <a:t>節</a:t>
            </a:r>
            <a:r>
              <a:rPr lang="en-US" altLang="zh-CN" sz="2600" b="1" dirty="0" smtClean="0">
                <a:solidFill>
                  <a:srgbClr val="FFFF00"/>
                </a:solidFill>
              </a:rPr>
              <a:t>)</a:t>
            </a:r>
            <a:endParaRPr lang="en-US" altLang="ko-KR" sz="2600" b="1" dirty="0">
              <a:solidFill>
                <a:srgbClr val="FFFF00"/>
              </a:solidFill>
            </a:endParaRPr>
          </a:p>
          <a:p>
            <a:pPr marL="457200" indent="-457200">
              <a:buAutoNum type="arabicPeriod"/>
            </a:pPr>
            <a:r>
              <a:rPr lang="zh-TW" altLang="en-US" sz="2600" b="1" dirty="0">
                <a:solidFill>
                  <a:srgbClr val="FFFF00"/>
                </a:solidFill>
              </a:rPr>
              <a:t>獨居營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外</a:t>
            </a:r>
            <a:r>
              <a:rPr lang="en-US" altLang="zh-TW" sz="2600" b="1" dirty="0">
                <a:solidFill>
                  <a:srgbClr val="FFFF00"/>
                </a:solidFill>
              </a:rPr>
              <a:t> 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 (46</a:t>
            </a:r>
            <a:r>
              <a:rPr lang="zh-CN" altLang="en-US" sz="2600" b="1" dirty="0" smtClean="0">
                <a:solidFill>
                  <a:srgbClr val="FFFF00"/>
                </a:solidFill>
              </a:rPr>
              <a:t>節</a:t>
            </a:r>
            <a:r>
              <a:rPr lang="en-US" altLang="zh-CN" sz="2600" b="1" dirty="0" smtClean="0">
                <a:solidFill>
                  <a:srgbClr val="FFFF00"/>
                </a:solidFill>
              </a:rPr>
              <a:t>)</a:t>
            </a:r>
            <a:endParaRPr lang="en-US" altLang="ko-KR" sz="2600" b="1" dirty="0">
              <a:solidFill>
                <a:srgbClr val="FFFF00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r>
              <a:rPr lang="ko-KR" altLang="en-US" sz="2500" dirty="0" smtClean="0">
                <a:solidFill>
                  <a:schemeClr val="bg1"/>
                </a:solidFill>
              </a:rPr>
              <a:t>      </a:t>
            </a:r>
            <a:r>
              <a:rPr lang="en-US" altLang="ko-KR" sz="2500" dirty="0" smtClean="0">
                <a:solidFill>
                  <a:schemeClr val="bg1"/>
                </a:solidFill>
              </a:rPr>
              <a:t>-</a:t>
            </a:r>
            <a:r>
              <a:rPr lang="en-US" altLang="ko-KR" sz="2500" dirty="0" smtClean="0">
                <a:solidFill>
                  <a:srgbClr val="FFFF00"/>
                </a:solidFill>
              </a:rPr>
              <a:t>Leviticus</a:t>
            </a:r>
            <a:r>
              <a:rPr lang="ko-KR" alt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smtClean="0">
                <a:solidFill>
                  <a:srgbClr val="FFFF00"/>
                </a:solidFill>
              </a:rPr>
              <a:t>13:2-44. 3 </a:t>
            </a:r>
            <a:r>
              <a:rPr lang="zh-TW" altLang="en-US" sz="2500" dirty="0" smtClean="0">
                <a:solidFill>
                  <a:schemeClr val="bg1"/>
                </a:solidFill>
              </a:rPr>
              <a:t>祭</a:t>
            </a:r>
            <a:r>
              <a:rPr lang="zh-TW" altLang="en-US" sz="2500" dirty="0">
                <a:solidFill>
                  <a:schemeClr val="bg1"/>
                </a:solidFill>
              </a:rPr>
              <a:t>司要察看肉皮上的災病．若災病處的毛、已經變白、災病的現象、深於肉上的皮、這便是大痲瘋的災病．</a:t>
            </a:r>
            <a:r>
              <a:rPr lang="zh-TW" altLang="en-US" sz="2500" b="1" dirty="0">
                <a:solidFill>
                  <a:srgbClr val="FFFF00"/>
                </a:solidFill>
              </a:rPr>
              <a:t>祭司要察看他、定他為不潔淨</a:t>
            </a:r>
            <a:r>
              <a:rPr lang="zh-TW" altLang="en-US" sz="2500" dirty="0">
                <a:solidFill>
                  <a:schemeClr val="bg1"/>
                </a:solidFill>
              </a:rPr>
              <a:t>。 </a:t>
            </a:r>
            <a:r>
              <a:rPr lang="en-US" sz="2500" b="1" dirty="0">
                <a:solidFill>
                  <a:srgbClr val="FFFF00"/>
                </a:solidFill>
              </a:rPr>
              <a:t>4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zh-TW" altLang="en-US" sz="2500" dirty="0">
                <a:solidFill>
                  <a:schemeClr val="bg1"/>
                </a:solidFill>
              </a:rPr>
              <a:t>若火斑在他肉皮上是白的、現象不深於皮、其上的毛也沒有變白、祭司就要將有災病的人</a:t>
            </a:r>
            <a:r>
              <a:rPr lang="zh-TW" altLang="en-US" sz="2500" b="1" dirty="0">
                <a:solidFill>
                  <a:srgbClr val="FFFF00"/>
                </a:solidFill>
              </a:rPr>
              <a:t>關鎖七天</a:t>
            </a:r>
            <a:r>
              <a:rPr lang="zh-TW" altLang="en-US" sz="2500" dirty="0">
                <a:solidFill>
                  <a:schemeClr val="bg1"/>
                </a:solidFill>
              </a:rPr>
              <a:t>． </a:t>
            </a:r>
            <a:r>
              <a:rPr lang="en-US" altLang="ko-KR" sz="2500" dirty="0">
                <a:solidFill>
                  <a:schemeClr val="bg1"/>
                </a:solidFill>
              </a:rPr>
              <a:t>……… </a:t>
            </a:r>
            <a:r>
              <a:rPr lang="en-US" sz="2500" b="1" dirty="0" smtClean="0">
                <a:solidFill>
                  <a:srgbClr val="FFFF00"/>
                </a:solidFill>
              </a:rPr>
              <a:t>6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zh-TW" altLang="en-US" sz="2500" dirty="0">
                <a:solidFill>
                  <a:schemeClr val="bg1"/>
                </a:solidFill>
              </a:rPr>
              <a:t>第七天祭司要再察看他、若災病發暗、而且沒有在皮上發散、</a:t>
            </a:r>
            <a:r>
              <a:rPr lang="zh-TW" altLang="en-US" sz="2500" b="1" dirty="0">
                <a:solidFill>
                  <a:srgbClr val="FFFF00"/>
                </a:solidFill>
              </a:rPr>
              <a:t>祭司要定他為潔淨</a:t>
            </a:r>
            <a:r>
              <a:rPr lang="zh-TW" altLang="en-US" sz="2500" dirty="0">
                <a:solidFill>
                  <a:schemeClr val="bg1"/>
                </a:solidFill>
              </a:rPr>
              <a:t>、原來是癬．那人就要洗衣服、</a:t>
            </a:r>
            <a:r>
              <a:rPr lang="zh-TW" altLang="en-US" sz="2500" b="1" dirty="0">
                <a:solidFill>
                  <a:srgbClr val="FFFF00"/>
                </a:solidFill>
              </a:rPr>
              <a:t>得為潔</a:t>
            </a:r>
            <a:r>
              <a:rPr lang="zh-TW" altLang="en-US" sz="2500" b="1" dirty="0" smtClean="0">
                <a:solidFill>
                  <a:srgbClr val="FFFF00"/>
                </a:solidFill>
              </a:rPr>
              <a:t>淨</a:t>
            </a:r>
            <a:r>
              <a:rPr lang="zh-CN" altLang="en-US" sz="2500" dirty="0">
                <a:solidFill>
                  <a:schemeClr val="bg1"/>
                </a:solidFill>
              </a:rPr>
              <a:t>。</a:t>
            </a:r>
            <a:r>
              <a:rPr lang="en-US" altLang="ko-KR" sz="2500" dirty="0" smtClean="0">
                <a:solidFill>
                  <a:schemeClr val="bg1"/>
                </a:solidFill>
              </a:rPr>
              <a:t> </a:t>
            </a:r>
            <a:r>
              <a:rPr lang="en-US" altLang="ko-KR" sz="2500" dirty="0">
                <a:solidFill>
                  <a:schemeClr val="bg1"/>
                </a:solidFill>
              </a:rPr>
              <a:t>………</a:t>
            </a:r>
            <a:r>
              <a:rPr lang="zh-TW" alt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b="1" dirty="0">
                <a:solidFill>
                  <a:srgbClr val="FFFF00"/>
                </a:solidFill>
              </a:rPr>
              <a:t>15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zh-TW" altLang="en-US" sz="2500" b="1" dirty="0">
                <a:solidFill>
                  <a:srgbClr val="FFFF00"/>
                </a:solidFill>
              </a:rPr>
              <a:t>祭司一看那紅肉、就定他為不潔淨</a:t>
            </a:r>
            <a:r>
              <a:rPr lang="zh-TW" altLang="en-US" sz="2500" dirty="0">
                <a:solidFill>
                  <a:schemeClr val="bg1"/>
                </a:solidFill>
              </a:rPr>
              <a:t>．紅肉本是不潔淨、是大痲瘋。 </a:t>
            </a:r>
            <a:r>
              <a:rPr lang="en-US" altLang="ko-KR" sz="2500" dirty="0">
                <a:solidFill>
                  <a:schemeClr val="bg1"/>
                </a:solidFill>
              </a:rPr>
              <a:t>……… </a:t>
            </a:r>
            <a:endParaRPr lang="en-US" altLang="ko-KR" sz="2500" dirty="0" smtClean="0">
              <a:solidFill>
                <a:schemeClr val="bg1"/>
              </a:solidFill>
            </a:endParaRPr>
          </a:p>
          <a:p>
            <a:endParaRPr lang="en-US" altLang="ko-KR" sz="1400" dirty="0" smtClean="0">
              <a:solidFill>
                <a:schemeClr val="bg1"/>
              </a:solidFill>
            </a:endParaRPr>
          </a:p>
          <a:p>
            <a:r>
              <a:rPr lang="en-US" altLang="ko-KR" sz="2500" dirty="0">
                <a:solidFill>
                  <a:schemeClr val="bg1"/>
                </a:solidFill>
              </a:rPr>
              <a:t> </a:t>
            </a:r>
            <a:r>
              <a:rPr lang="en-US" altLang="ko-KR" sz="2500" dirty="0" smtClean="0">
                <a:solidFill>
                  <a:schemeClr val="bg1"/>
                </a:solidFill>
              </a:rPr>
              <a:t>    -</a:t>
            </a:r>
            <a:r>
              <a:rPr lang="en-US" altLang="ko-KR" sz="2500" dirty="0" smtClean="0">
                <a:solidFill>
                  <a:srgbClr val="FFFF00"/>
                </a:solidFill>
              </a:rPr>
              <a:t>Leviticus</a:t>
            </a:r>
            <a:r>
              <a:rPr lang="ko-KR" altLang="en-US" sz="2500" dirty="0" smtClean="0">
                <a:solidFill>
                  <a:srgbClr val="FFFF00"/>
                </a:solidFill>
              </a:rPr>
              <a:t> </a:t>
            </a:r>
            <a:r>
              <a:rPr lang="en-US" sz="2500" dirty="0" smtClean="0">
                <a:solidFill>
                  <a:srgbClr val="FFFF00"/>
                </a:solidFill>
              </a:rPr>
              <a:t>13:45.</a:t>
            </a:r>
            <a:r>
              <a:rPr lang="zh-TW" altLang="en-US" sz="2500" dirty="0">
                <a:solidFill>
                  <a:schemeClr val="bg1"/>
                </a:solidFill>
              </a:rPr>
              <a:t>身上有長大痲瘋災病的、他的衣服要撕裂、也要蓬頭散髮、蒙著上唇、喊叫說、不潔淨了、不潔淨了</a:t>
            </a:r>
            <a:r>
              <a:rPr lang="zh-TW" altLang="en-US" sz="2500" dirty="0" smtClean="0">
                <a:solidFill>
                  <a:schemeClr val="bg1"/>
                </a:solidFill>
              </a:rPr>
              <a:t>。</a:t>
            </a:r>
            <a:endParaRPr lang="en-US" altLang="zh-TW" sz="2500" dirty="0" smtClean="0">
              <a:solidFill>
                <a:schemeClr val="bg1"/>
              </a:solidFill>
            </a:endParaRPr>
          </a:p>
          <a:p>
            <a:endParaRPr lang="en-US" altLang="zh-TW" sz="1200" dirty="0" smtClean="0">
              <a:solidFill>
                <a:schemeClr val="bg1"/>
              </a:solidFill>
            </a:endParaRPr>
          </a:p>
          <a:p>
            <a:r>
              <a:rPr lang="ko-KR" altLang="en-US" sz="2400" dirty="0" smtClean="0">
                <a:solidFill>
                  <a:schemeClr val="bg1"/>
                </a:solidFill>
              </a:rPr>
              <a:t>     </a:t>
            </a:r>
            <a:r>
              <a:rPr lang="en-US" altLang="ko-KR" sz="2400" dirty="0" smtClean="0">
                <a:solidFill>
                  <a:schemeClr val="bg1"/>
                </a:solidFill>
              </a:rPr>
              <a:t>-</a:t>
            </a:r>
            <a:r>
              <a:rPr lang="en-US" altLang="ko-KR" sz="2400" dirty="0" smtClean="0">
                <a:solidFill>
                  <a:srgbClr val="FFFF00"/>
                </a:solidFill>
              </a:rPr>
              <a:t>Leviticus</a:t>
            </a:r>
            <a:r>
              <a:rPr lang="ko-KR" alt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13:46.</a:t>
            </a:r>
            <a:r>
              <a:rPr lang="zh-TW" altLang="en-US" sz="2400" dirty="0">
                <a:solidFill>
                  <a:schemeClr val="bg1"/>
                </a:solidFill>
              </a:rPr>
              <a:t>災病在他身上的日子、他便是不潔淨、他既是不潔淨、就要獨居營外。 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endParaRPr lang="en-US" altLang="ko-KR" sz="24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9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012" y="109039"/>
            <a:ext cx="8382000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麻風</a:t>
            </a:r>
            <a:r>
              <a:rPr lang="zh-TW" altLang="en-US" sz="1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ko-KR" sz="3300" b="1" dirty="0" smtClean="0">
                <a:solidFill>
                  <a:srgbClr val="FFFF00"/>
                </a:solidFill>
              </a:rPr>
              <a:t>(Leprosy) =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漢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森氏病</a:t>
            </a:r>
            <a:r>
              <a:rPr lang="zh-TW" altLang="en-US" sz="3600" b="1" dirty="0">
                <a:solidFill>
                  <a:srgbClr val="FFFF00"/>
                </a:solidFill>
              </a:rPr>
              <a:t> </a:t>
            </a:r>
            <a:r>
              <a:rPr lang="en-US" altLang="ko-KR" sz="3300" b="1" dirty="0" smtClean="0">
                <a:solidFill>
                  <a:srgbClr val="FFFF00"/>
                </a:solidFill>
              </a:rPr>
              <a:t>(Hansen’s Disease)</a:t>
            </a:r>
            <a:endParaRPr lang="en-US" altLang="ko-KR" sz="3300" b="1" dirty="0" smtClean="0">
              <a:solidFill>
                <a:srgbClr val="FFFF00"/>
              </a:solidFill>
              <a:latin typeface="+mn-ea"/>
            </a:endParaRPr>
          </a:p>
        </p:txBody>
      </p:sp>
      <p:pic>
        <p:nvPicPr>
          <p:cNvPr id="7" name="Picture 2" descr="Leprosy (Hansen's Disease): Causes, Symptoms, Diagnosis, Treatment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34" y="915529"/>
            <a:ext cx="5909433" cy="576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Lepros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011" y="2424289"/>
            <a:ext cx="5724257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What Is Leprosy? Symptoms, Treatment, Causes &amp; Preven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558" y="826330"/>
            <a:ext cx="2825903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899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ibly enlarged peripheral nerves in lepromatous leprosy | Neurolog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57" y="358421"/>
            <a:ext cx="4246963" cy="530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7878" y="2286000"/>
            <a:ext cx="7436334" cy="40421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sz="3000" b="1" dirty="0" smtClean="0">
                <a:solidFill>
                  <a:schemeClr val="bg1"/>
                </a:solidFill>
              </a:rPr>
              <a:t>     </a:t>
            </a:r>
            <a:r>
              <a:rPr lang="en-US" sz="3200" b="1" dirty="0" smtClean="0">
                <a:solidFill>
                  <a:schemeClr val="bg1"/>
                </a:solidFill>
              </a:rPr>
              <a:t>Visibly </a:t>
            </a:r>
            <a:r>
              <a:rPr lang="en-US" sz="3200" b="1" dirty="0">
                <a:solidFill>
                  <a:schemeClr val="bg1"/>
                </a:solidFill>
              </a:rPr>
              <a:t>enlarged peripheral nerves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            in </a:t>
            </a:r>
            <a:r>
              <a:rPr lang="en-US" sz="3200" b="1" dirty="0" err="1">
                <a:solidFill>
                  <a:schemeClr val="bg1"/>
                </a:solidFill>
              </a:rPr>
              <a:t>lepromatous</a:t>
            </a:r>
            <a:r>
              <a:rPr lang="en-US" sz="3200" b="1" dirty="0">
                <a:solidFill>
                  <a:schemeClr val="bg1"/>
                </a:solidFill>
              </a:rPr>
              <a:t> leprosy</a:t>
            </a:r>
          </a:p>
          <a:p>
            <a:pPr>
              <a:lnSpc>
                <a:spcPts val="2800"/>
              </a:lnSpc>
            </a:pPr>
            <a:r>
              <a:rPr lang="en-US" sz="2700" b="1" dirty="0" smtClean="0"/>
              <a:t>A </a:t>
            </a:r>
            <a:r>
              <a:rPr lang="en-US" sz="2700" b="1" dirty="0"/>
              <a:t>52-year-old man from the Peruvian jungle presented with a 4-year history of progressive distal numbness and facial swelling. He had diffusely infiltrated skin on his face, torso, and extremities (</a:t>
            </a:r>
            <a:r>
              <a:rPr lang="en-US" sz="2700" b="1" dirty="0">
                <a:hlinkClick r:id="rId3"/>
              </a:rPr>
              <a:t>figure, A and B</a:t>
            </a:r>
            <a:r>
              <a:rPr lang="en-US" sz="2700" b="1" dirty="0"/>
              <a:t>), with patchy pinprick sensation loss. Multiple peripheral nerves were palpable, including ulnar and fibular nerves, in addition to visibly enlarged great auricular (</a:t>
            </a:r>
            <a:r>
              <a:rPr lang="en-US" sz="2700" b="1" dirty="0">
                <a:hlinkClick r:id="rId3"/>
              </a:rPr>
              <a:t>figure, C</a:t>
            </a:r>
            <a:r>
              <a:rPr lang="en-US" sz="2700" b="1" dirty="0"/>
              <a:t>) and superficial radial nerves (</a:t>
            </a:r>
            <a:r>
              <a:rPr lang="en-US" sz="2700" b="1" dirty="0">
                <a:hlinkClick r:id="rId3"/>
              </a:rPr>
              <a:t>figure, D</a:t>
            </a:r>
            <a:r>
              <a:rPr lang="en-US" sz="2700" b="1" dirty="0"/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867399"/>
            <a:ext cx="47387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hlinkClick r:id="rId4"/>
              </a:rPr>
              <a:t>https://n.neurology.org/content/92/13/627</a:t>
            </a:r>
            <a:endParaRPr lang="en-US" sz="2000" dirty="0"/>
          </a:p>
        </p:txBody>
      </p:sp>
      <p:pic>
        <p:nvPicPr>
          <p:cNvPr id="1028" name="Picture 4" descr="5 must-to-know facts about leprosy or Hansen's disease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012" y="63782"/>
            <a:ext cx="3154680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045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28222"/>
            <a:ext cx="12188825" cy="683264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o-KR" altLang="en-US" sz="1200" dirty="0" smtClean="0">
                <a:solidFill>
                  <a:schemeClr val="bg1"/>
                </a:solidFill>
              </a:rPr>
              <a:t> </a:t>
            </a:r>
            <a:endParaRPr lang="en-US" altLang="ko-KR" sz="1200" b="1" dirty="0" smtClean="0">
              <a:solidFill>
                <a:srgbClr val="FFFF00"/>
              </a:solidFill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</a:rPr>
              <a:t>                           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麻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風和罪惡之間的比較</a:t>
            </a:r>
            <a:endParaRPr lang="en-US" altLang="ko-KR" sz="3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zh-TW" altLang="en-US" sz="2800" b="1" dirty="0">
                <a:solidFill>
                  <a:srgbClr val="FFFF00"/>
                </a:solidFill>
                <a:latin typeface="+mn-ea"/>
              </a:rPr>
              <a:t>診斷 </a:t>
            </a:r>
            <a:r>
              <a:rPr lang="en-US" altLang="zh-CN" sz="2800" b="1" dirty="0" smtClean="0">
                <a:solidFill>
                  <a:srgbClr val="FFFF00"/>
                </a:solidFill>
                <a:latin typeface="+mn-ea"/>
              </a:rPr>
              <a:t>- </a:t>
            </a:r>
            <a:r>
              <a:rPr lang="zh-CN" altLang="en-US" sz="2800" b="1" dirty="0" smtClean="0">
                <a:solidFill>
                  <a:srgbClr val="FFFF00"/>
                </a:solidFill>
                <a:latin typeface="+mn-ea"/>
              </a:rPr>
              <a:t>給</a:t>
            </a:r>
            <a:r>
              <a:rPr lang="zh-TW" altLang="en-US" sz="2800" b="1" dirty="0" smtClean="0">
                <a:solidFill>
                  <a:srgbClr val="FFFF00"/>
                </a:solidFill>
                <a:latin typeface="+mn-ea"/>
              </a:rPr>
              <a:t>祭</a:t>
            </a:r>
            <a:r>
              <a:rPr lang="zh-TW" altLang="en-US" sz="2800" b="1" dirty="0">
                <a:solidFill>
                  <a:srgbClr val="FFFF00"/>
                </a:solidFill>
                <a:latin typeface="+mn-ea"/>
              </a:rPr>
              <a:t>司</a:t>
            </a:r>
            <a:r>
              <a:rPr lang="zh-CN" altLang="en-US" sz="2800" b="1" dirty="0">
                <a:solidFill>
                  <a:srgbClr val="FFFF00"/>
                </a:solidFill>
                <a:latin typeface="+mn-ea"/>
              </a:rPr>
              <a:t>察</a:t>
            </a:r>
            <a:r>
              <a:rPr lang="zh-CN" altLang="en-US" sz="2800" b="1" dirty="0" smtClean="0">
                <a:solidFill>
                  <a:srgbClr val="FFFF00"/>
                </a:solidFill>
                <a:latin typeface="+mn-ea"/>
              </a:rPr>
              <a:t>看</a:t>
            </a:r>
            <a:r>
              <a:rPr lang="zh-CN" altLang="en-US" sz="2800" dirty="0" smtClean="0">
                <a:solidFill>
                  <a:srgbClr val="FFFF00"/>
                </a:solidFill>
                <a:latin typeface="+mn-ea"/>
              </a:rPr>
              <a:t>：你怕不怕給別人來查看你的罪？</a:t>
            </a:r>
            <a:endParaRPr lang="en-US" altLang="ko-KR" sz="2800" dirty="0">
              <a:solidFill>
                <a:srgbClr val="FFFF00"/>
              </a:solidFill>
              <a:latin typeface="+mn-ea"/>
            </a:endParaRPr>
          </a:p>
          <a:p>
            <a:pPr marL="457200" indent="-457200">
              <a:buFontTx/>
              <a:buAutoNum type="arabicPeriod"/>
            </a:pPr>
            <a:r>
              <a:rPr lang="zh-CN" altLang="en-US" sz="2800" b="1" dirty="0" smtClean="0">
                <a:solidFill>
                  <a:srgbClr val="FFFF00"/>
                </a:solidFill>
                <a:latin typeface="+mn-ea"/>
              </a:rPr>
              <a:t>宣告‘</a:t>
            </a:r>
            <a:r>
              <a:rPr lang="zh-TW" altLang="en-US" sz="2800" b="1" dirty="0" smtClean="0">
                <a:solidFill>
                  <a:srgbClr val="FFFF00"/>
                </a:solidFill>
                <a:latin typeface="+mn-ea"/>
              </a:rPr>
              <a:t>不</a:t>
            </a:r>
            <a:r>
              <a:rPr lang="zh-TW" altLang="en-US" sz="2800" b="1" dirty="0">
                <a:solidFill>
                  <a:srgbClr val="FFFF00"/>
                </a:solidFill>
                <a:latin typeface="+mn-ea"/>
              </a:rPr>
              <a:t>潔</a:t>
            </a:r>
            <a:r>
              <a:rPr lang="zh-TW" altLang="en-US" sz="2800" b="1" dirty="0" smtClean="0">
                <a:solidFill>
                  <a:srgbClr val="FFFF00"/>
                </a:solidFill>
                <a:latin typeface="+mn-ea"/>
              </a:rPr>
              <a:t>淨</a:t>
            </a:r>
            <a:r>
              <a:rPr lang="zh-CN" altLang="en-US" sz="2800" b="1" dirty="0" smtClean="0">
                <a:solidFill>
                  <a:srgbClr val="FFFF00"/>
                </a:solidFill>
                <a:latin typeface="+mn-ea"/>
              </a:rPr>
              <a:t>’</a:t>
            </a:r>
            <a:r>
              <a:rPr lang="zh-CN" altLang="en-US" sz="2800" dirty="0" smtClean="0">
                <a:solidFill>
                  <a:srgbClr val="FFFF00"/>
                </a:solidFill>
                <a:latin typeface="+mn-ea"/>
              </a:rPr>
              <a:t>：</a:t>
            </a:r>
            <a:r>
              <a:rPr lang="zh-TW" altLang="en-US" sz="2800" dirty="0">
                <a:solidFill>
                  <a:srgbClr val="FFFF00"/>
                </a:solidFill>
                <a:latin typeface="+mn-ea"/>
              </a:rPr>
              <a:t>如果有必要</a:t>
            </a:r>
            <a:r>
              <a:rPr lang="zh-TW" altLang="en-US" sz="2800" dirty="0" smtClean="0">
                <a:solidFill>
                  <a:srgbClr val="FFFF00"/>
                </a:solidFill>
                <a:latin typeface="+mn-ea"/>
              </a:rPr>
              <a:t>，</a:t>
            </a:r>
            <a:r>
              <a:rPr lang="zh-CN" altLang="en-US" sz="2800" dirty="0">
                <a:solidFill>
                  <a:srgbClr val="FFFF00"/>
                </a:solidFill>
                <a:latin typeface="+mn-ea"/>
              </a:rPr>
              <a:t>你</a:t>
            </a:r>
            <a:r>
              <a:rPr lang="zh-TW" altLang="en-US" sz="2800" dirty="0" smtClean="0">
                <a:solidFill>
                  <a:srgbClr val="FFFF00"/>
                </a:solidFill>
                <a:latin typeface="+mn-ea"/>
              </a:rPr>
              <a:t>可以</a:t>
            </a:r>
            <a:r>
              <a:rPr lang="zh-CN" altLang="en-US" sz="2800" dirty="0" smtClean="0">
                <a:solidFill>
                  <a:srgbClr val="FFFF00"/>
                </a:solidFill>
                <a:latin typeface="+mn-ea"/>
              </a:rPr>
              <a:t>在會眾面前</a:t>
            </a:r>
            <a:r>
              <a:rPr lang="zh-TW" altLang="en-US" sz="2800" dirty="0" smtClean="0">
                <a:solidFill>
                  <a:srgbClr val="FFFF00"/>
                </a:solidFill>
                <a:latin typeface="+mn-ea"/>
              </a:rPr>
              <a:t>認</a:t>
            </a:r>
            <a:r>
              <a:rPr lang="zh-TW" altLang="en-US" sz="2800" dirty="0">
                <a:solidFill>
                  <a:srgbClr val="FFFF00"/>
                </a:solidFill>
                <a:latin typeface="+mn-ea"/>
              </a:rPr>
              <a:t>罪嗎？</a:t>
            </a:r>
            <a:endParaRPr lang="en-US" altLang="ko-KR" sz="2800" dirty="0">
              <a:solidFill>
                <a:srgbClr val="FFFF00"/>
              </a:solidFill>
              <a:latin typeface="+mn-ea"/>
            </a:endParaRPr>
          </a:p>
          <a:p>
            <a:pPr marL="457200" indent="-457200">
              <a:buAutoNum type="arabicPeriod"/>
            </a:pPr>
            <a:r>
              <a:rPr lang="zh-TW" altLang="en-US" sz="2800" b="1" dirty="0">
                <a:solidFill>
                  <a:srgbClr val="FFFF00"/>
                </a:solidFill>
                <a:latin typeface="+mn-ea"/>
              </a:rPr>
              <a:t>獨居營</a:t>
            </a:r>
            <a:r>
              <a:rPr lang="zh-TW" altLang="en-US" sz="2800" b="1" dirty="0" smtClean="0">
                <a:solidFill>
                  <a:srgbClr val="FFFF00"/>
                </a:solidFill>
                <a:latin typeface="+mn-ea"/>
              </a:rPr>
              <a:t>外</a:t>
            </a:r>
            <a:r>
              <a:rPr lang="en-US" altLang="zh-TW" sz="2800" b="1" dirty="0">
                <a:solidFill>
                  <a:srgbClr val="FFFF00"/>
                </a:solidFill>
                <a:latin typeface="+mn-ea"/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+mn-ea"/>
              </a:rPr>
              <a:t>（</a:t>
            </a:r>
            <a:r>
              <a:rPr lang="zh-TW" altLang="en-US" sz="2800" b="1" dirty="0" smtClean="0">
                <a:solidFill>
                  <a:srgbClr val="FFFF00"/>
                </a:solidFill>
                <a:latin typeface="+mn-ea"/>
              </a:rPr>
              <a:t>住</a:t>
            </a:r>
            <a:r>
              <a:rPr lang="zh-TW" altLang="en-US" sz="2800" b="1" dirty="0">
                <a:solidFill>
                  <a:srgbClr val="FFFF00"/>
                </a:solidFill>
                <a:latin typeface="+mn-ea"/>
              </a:rPr>
              <a:t>院，醫療</a:t>
            </a:r>
            <a:r>
              <a:rPr lang="zh-TW" altLang="en-US" sz="2800" b="1" dirty="0" smtClean="0">
                <a:solidFill>
                  <a:srgbClr val="FFFF00"/>
                </a:solidFill>
                <a:latin typeface="+mn-ea"/>
              </a:rPr>
              <a:t>）</a:t>
            </a:r>
            <a:r>
              <a:rPr lang="zh-CN" altLang="en-US" sz="2800" dirty="0" smtClean="0">
                <a:solidFill>
                  <a:srgbClr val="FFFF00"/>
                </a:solidFill>
                <a:latin typeface="+mn-ea"/>
              </a:rPr>
              <a:t>：</a:t>
            </a:r>
            <a:r>
              <a:rPr lang="zh-CN" altLang="en-US" sz="2800" dirty="0">
                <a:solidFill>
                  <a:srgbClr val="FFFF00"/>
                </a:solidFill>
                <a:latin typeface="+mn-ea"/>
              </a:rPr>
              <a:t>你</a:t>
            </a:r>
            <a:r>
              <a:rPr lang="zh-TW" altLang="en-US" sz="2800" dirty="0" smtClean="0">
                <a:solidFill>
                  <a:srgbClr val="FFFF00"/>
                </a:solidFill>
                <a:latin typeface="+mn-ea"/>
              </a:rPr>
              <a:t>可以</a:t>
            </a:r>
            <a:r>
              <a:rPr lang="zh-CN" altLang="en-US" sz="2800" dirty="0" smtClean="0">
                <a:solidFill>
                  <a:srgbClr val="FFFF00"/>
                </a:solidFill>
                <a:latin typeface="+mn-ea"/>
              </a:rPr>
              <a:t>付出</a:t>
            </a:r>
            <a:r>
              <a:rPr lang="zh-TW" altLang="en-US" sz="2800" dirty="0" smtClean="0">
                <a:solidFill>
                  <a:srgbClr val="FFFF00"/>
                </a:solidFill>
                <a:latin typeface="+mn-ea"/>
              </a:rPr>
              <a:t>任何</a:t>
            </a:r>
            <a:r>
              <a:rPr lang="zh-CN" altLang="en-US" sz="2800" dirty="0" smtClean="0">
                <a:solidFill>
                  <a:srgbClr val="FFFF00"/>
                </a:solidFill>
                <a:latin typeface="+mn-ea"/>
              </a:rPr>
              <a:t>代價</a:t>
            </a:r>
            <a:r>
              <a:rPr lang="zh-TW" altLang="en-US" sz="2800" dirty="0" smtClean="0">
                <a:solidFill>
                  <a:srgbClr val="FFFF00"/>
                </a:solidFill>
                <a:latin typeface="+mn-ea"/>
              </a:rPr>
              <a:t>以</a:t>
            </a:r>
            <a:r>
              <a:rPr lang="zh-TW" altLang="en-US" sz="2800" dirty="0">
                <a:solidFill>
                  <a:srgbClr val="FFFF00"/>
                </a:solidFill>
                <a:latin typeface="+mn-ea"/>
              </a:rPr>
              <a:t>得到赦免嗎？</a:t>
            </a:r>
            <a:endParaRPr lang="en-US" altLang="ko-KR" sz="2800" dirty="0">
              <a:solidFill>
                <a:srgbClr val="FFFF00"/>
              </a:solidFill>
              <a:latin typeface="+mn-ea"/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&lt;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Psalm</a:t>
            </a:r>
            <a:r>
              <a:rPr lang="ko-KR" altLang="en-US" sz="2800" b="1" dirty="0" smtClean="0">
                <a:solidFill>
                  <a:srgbClr val="FFFF00"/>
                </a:solidFill>
              </a:rPr>
              <a:t> 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32:1-5&gt;</a:t>
            </a:r>
            <a:endParaRPr lang="en-US" sz="2800" b="1" dirty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aseline="30000" dirty="0" smtClean="0">
                <a:solidFill>
                  <a:schemeClr val="bg1"/>
                </a:solidFill>
              </a:rPr>
              <a:t>1</a:t>
            </a:r>
            <a:r>
              <a:rPr lang="zh-TW" altLang="en-US" sz="2800" dirty="0" smtClean="0">
                <a:solidFill>
                  <a:schemeClr val="bg1"/>
                </a:solidFill>
              </a:rPr>
              <a:t>大</a:t>
            </a:r>
            <a:r>
              <a:rPr lang="zh-TW" altLang="en-US" sz="2800" dirty="0">
                <a:solidFill>
                  <a:schemeClr val="bg1"/>
                </a:solidFill>
              </a:rPr>
              <a:t>衛的訓誨</a:t>
            </a:r>
            <a:r>
              <a:rPr lang="zh-TW" altLang="en-US" sz="2800" dirty="0" smtClean="0">
                <a:solidFill>
                  <a:schemeClr val="bg1"/>
                </a:solidFill>
              </a:rPr>
              <a:t>詩</a:t>
            </a:r>
            <a:r>
              <a:rPr lang="en-US" altLang="zh-TW" sz="2800" dirty="0" smtClean="0">
                <a:solidFill>
                  <a:schemeClr val="bg1"/>
                </a:solidFill>
              </a:rPr>
              <a:t>. </a:t>
            </a:r>
            <a:r>
              <a:rPr lang="zh-TW" altLang="en-US" sz="2800" dirty="0" smtClean="0">
                <a:solidFill>
                  <a:schemeClr val="bg1"/>
                </a:solidFill>
              </a:rPr>
              <a:t>得</a:t>
            </a:r>
            <a:r>
              <a:rPr lang="zh-TW" altLang="en-US" sz="2800" dirty="0">
                <a:solidFill>
                  <a:schemeClr val="bg1"/>
                </a:solidFill>
              </a:rPr>
              <a:t>赦免其過、遮蓋其罪的、這人是有福的。</a:t>
            </a: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aseline="300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凡心裡沒有詭詐、耶和華不算為有罪的、這人是有福的。</a:t>
            </a:r>
          </a:p>
          <a:p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baseline="30000" dirty="0">
                <a:solidFill>
                  <a:srgbClr val="FFFF00"/>
                </a:solidFill>
              </a:rPr>
              <a:t>3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zh-TW" altLang="en-US" sz="2800" b="1" dirty="0">
                <a:solidFill>
                  <a:srgbClr val="FFFF00"/>
                </a:solidFill>
              </a:rPr>
              <a:t>我閉口不認罪的時候、因終日唉哼、而骨頭枯乾。</a:t>
            </a:r>
          </a:p>
          <a:p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baseline="30000" dirty="0">
                <a:solidFill>
                  <a:srgbClr val="FFFF00"/>
                </a:solidFill>
              </a:rPr>
              <a:t>4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zh-TW" altLang="en-US" sz="2800" b="1" dirty="0">
                <a:solidFill>
                  <a:srgbClr val="FFFF00"/>
                </a:solidFill>
              </a:rPr>
              <a:t>黑夜白日、你的手在我身上沉重．我的精液耗盡、如同夏天的乾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旱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.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細拉</a:t>
            </a:r>
            <a:r>
              <a:rPr lang="en-US" altLang="zh-TW" sz="2800" b="1" dirty="0" smtClean="0">
                <a:solidFill>
                  <a:srgbClr val="FFFF00"/>
                </a:solidFill>
              </a:rPr>
              <a:t>.</a:t>
            </a:r>
            <a:endParaRPr lang="en-US" altLang="zh-TW" sz="2800" b="1" dirty="0">
              <a:solidFill>
                <a:srgbClr val="FFFF00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aseline="30000" dirty="0">
                <a:solidFill>
                  <a:schemeClr val="bg1"/>
                </a:solidFill>
              </a:rPr>
              <a:t>5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我向你陳明我的罪、不隱瞞我的惡．我說、我要向耶和華承認我的過犯、你就赦免我的罪惡</a:t>
            </a:r>
            <a:r>
              <a:rPr lang="zh-TW" altLang="en-US" sz="2800" dirty="0" smtClean="0">
                <a:solidFill>
                  <a:schemeClr val="bg1"/>
                </a:solidFill>
              </a:rPr>
              <a:t>。細拉</a:t>
            </a:r>
            <a:r>
              <a:rPr lang="en-US" altLang="zh-TW" sz="2800" dirty="0" smtClean="0">
                <a:solidFill>
                  <a:schemeClr val="bg1"/>
                </a:solidFill>
              </a:rPr>
              <a:t>.</a:t>
            </a:r>
            <a:endParaRPr lang="en-US" altLang="zh-TW" sz="2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051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5548</TotalTime>
  <Words>1726</Words>
  <Application>Microsoft Office PowerPoint</Application>
  <PresentationFormat>Custom</PresentationFormat>
  <Paragraphs>134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496</cp:revision>
  <dcterms:created xsi:type="dcterms:W3CDTF">2020-03-18T13:47:21Z</dcterms:created>
  <dcterms:modified xsi:type="dcterms:W3CDTF">2020-11-15T03:28:21Z</dcterms:modified>
</cp:coreProperties>
</file>