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616" r:id="rId2"/>
    <p:sldId id="563" r:id="rId3"/>
    <p:sldId id="598" r:id="rId4"/>
    <p:sldId id="649" r:id="rId5"/>
    <p:sldId id="654" r:id="rId6"/>
    <p:sldId id="663" r:id="rId7"/>
    <p:sldId id="669" r:id="rId8"/>
    <p:sldId id="664" r:id="rId9"/>
    <p:sldId id="659" r:id="rId10"/>
    <p:sldId id="665" r:id="rId11"/>
    <p:sldId id="648" r:id="rId12"/>
    <p:sldId id="614" r:id="rId13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8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Genesis 32:30</a:t>
            </a:r>
            <a:r>
              <a:rPr lang="en-US" smtClean="0"/>
              <a:t> </a:t>
            </a:r>
            <a:r>
              <a:rPr lang="zh-TW" altLang="en-US" smtClean="0"/>
              <a:t>雅各便給那地方起名叫毗努伊勒。</a:t>
            </a:r>
            <a:r>
              <a:rPr lang="en-US" altLang="zh-TW" smtClean="0"/>
              <a:t>〔</a:t>
            </a:r>
            <a:r>
              <a:rPr lang="zh-TW" altLang="en-US" smtClean="0"/>
              <a:t>就是　神之面的意思</a:t>
            </a:r>
            <a:r>
              <a:rPr lang="en-US" altLang="zh-TW" smtClean="0"/>
              <a:t>〕</a:t>
            </a:r>
            <a:r>
              <a:rPr lang="zh-TW" altLang="en-US" smtClean="0"/>
              <a:t>意思說、我面對面見了　神、我的性命仍得保全。</a:t>
            </a:r>
            <a:endParaRPr lang="en-US" smtClean="0"/>
          </a:p>
        </p:txBody>
      </p:sp>
      <p:sp>
        <p:nvSpPr>
          <p:cNvPr id="398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966A82-400C-4BFD-8B95-3E96C8B50BBF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baseline="30000" dirty="0" smtClean="0"/>
              <a:t> </a:t>
            </a:r>
            <a:r>
              <a:rPr lang="en-US" b="1" dirty="0" smtClean="0"/>
              <a:t>Genesis 32:22 </a:t>
            </a:r>
            <a:r>
              <a:rPr lang="zh-TW" altLang="en-US" b="1" dirty="0" smtClean="0"/>
              <a:t>他夜間起來、帶著兩個妻子、兩個使女、並十一個兒子都過了雅博渡口</a:t>
            </a:r>
            <a:r>
              <a:rPr lang="en-US" altLang="zh-TW" b="1" dirty="0" smtClean="0"/>
              <a:t>.</a:t>
            </a:r>
            <a:endParaRPr lang="en-US" b="1" dirty="0" smtClean="0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568984-98A4-43B8-948E-B438EBE6B575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Genesis 33:18 </a:t>
            </a:r>
            <a:r>
              <a:rPr lang="zh-TW" altLang="en-US" b="1" smtClean="0"/>
              <a:t>雅各從巴旦亞蘭回來的時候、平平安安的到了迦南地的示劍城、在城東支搭帳棚。</a:t>
            </a:r>
            <a:endParaRPr lang="en-US" b="1" smtClean="0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858936-34F6-490D-B458-86B0C516E175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smtClean="0"/>
              <a:t>Genesis 33:18 </a:t>
            </a:r>
            <a:r>
              <a:rPr lang="zh-TW" altLang="en-US" sz="1600" b="1" smtClean="0"/>
              <a:t>雅各從巴旦亞蘭回來的時候、平平安安的到了迦南地的示劍城、在城東支搭帳棚。</a:t>
            </a:r>
            <a:endParaRPr lang="en-US" sz="1600" b="1" smtClean="0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3A2C63-C893-444E-A8BE-6537270B7C86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" y="0"/>
            <a:ext cx="12190413" cy="6894195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b="1" dirty="0" smtClean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</a:t>
            </a:r>
            <a:r>
              <a:rPr lang="zh-CN" altLang="en-US" sz="6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不要忘記神</a:t>
            </a:r>
            <a:r>
              <a:rPr lang="zh-TW" altLang="en-US" sz="6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對雅各的恩</a:t>
            </a:r>
            <a:r>
              <a:rPr lang="zh-TW" altLang="en-US" sz="6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典</a:t>
            </a:r>
            <a:endParaRPr lang="en-US" altLang="zh-TW" sz="60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</a:t>
            </a:r>
            <a:r>
              <a:rPr 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何西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阿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第</a:t>
            </a:r>
            <a:r>
              <a:rPr lang="en-US" altLang="zh-CN" sz="36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12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章</a:t>
            </a:r>
            <a:r>
              <a:rPr lang="en-US" altLang="zh-CN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;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創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世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紀 第</a:t>
            </a:r>
            <a:r>
              <a:rPr lang="en-US" altLang="zh-CN" sz="3600" b="1" dirty="0" smtClean="0">
                <a:solidFill>
                  <a:srgbClr val="FFFF00"/>
                </a:solidFill>
                <a:ea typeface="DFKai-SB" pitchFamily="65" charset="-120"/>
              </a:rPr>
              <a:t>28-35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章</a:t>
            </a:r>
            <a:r>
              <a:rPr 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  <a:p>
            <a:endParaRPr lang="en-US" sz="1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1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D</a:t>
            </a:r>
            <a:r>
              <a:rPr lang="en-US" sz="5400" b="1" dirty="0" smtClean="0">
                <a:solidFill>
                  <a:schemeClr val="bg1"/>
                </a:solidFill>
              </a:rPr>
              <a:t>on’t Forget </a:t>
            </a:r>
            <a:r>
              <a:rPr lang="en-US" sz="5400" b="1" dirty="0">
                <a:solidFill>
                  <a:schemeClr val="bg1"/>
                </a:solidFill>
              </a:rPr>
              <a:t>God’s Grace to Jacob 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                       (Hosea Chapter 12; Genesis 28-35)</a:t>
            </a: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r>
              <a:rPr lang="zh-TW" altLang="en-US" sz="4000" b="1" dirty="0">
                <a:solidFill>
                  <a:schemeClr val="bg1"/>
                </a:solidFill>
              </a:rPr>
              <a:t>         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     </a:t>
            </a:r>
            <a:r>
              <a:rPr lang="zh-TW" altLang="en-US" sz="4000" b="1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金京來博士 </a:t>
            </a:r>
            <a:r>
              <a:rPr lang="en-US" sz="40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14213" cy="68941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800" b="1" dirty="0" smtClean="0">
              <a:solidFill>
                <a:srgbClr val="FFFF00"/>
              </a:solidFill>
            </a:endParaRPr>
          </a:p>
          <a:p>
            <a:r>
              <a:rPr lang="zh-TW" altLang="en-US" sz="3200" b="1" dirty="0" smtClean="0">
                <a:solidFill>
                  <a:srgbClr val="FFFF00"/>
                </a:solidFill>
              </a:rPr>
              <a:t>                     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以色列啊！不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要忘記神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對雅各的恩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典</a:t>
            </a:r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Hosea </a:t>
            </a: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:7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-13</a:t>
            </a:r>
            <a:r>
              <a:rPr lang="en-US" sz="2800" b="1" dirty="0" smtClean="0">
                <a:solidFill>
                  <a:srgbClr val="FF0000"/>
                </a:solidFill>
              </a:rPr>
              <a:t>[8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-14</a:t>
            </a:r>
            <a:r>
              <a:rPr lang="en-US" sz="2800" b="1" dirty="0" smtClean="0">
                <a:solidFill>
                  <a:srgbClr val="FF0000"/>
                </a:solidFill>
              </a:rPr>
              <a:t>]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7  </a:t>
            </a:r>
            <a:r>
              <a:rPr lang="zh-TW" altLang="en-US" sz="2600" dirty="0">
                <a:solidFill>
                  <a:schemeClr val="bg1"/>
                </a:solidFill>
              </a:rPr>
              <a:t>以法蓮是商人，手裡有詭詐的天平</a:t>
            </a:r>
            <a:r>
              <a:rPr lang="zh-TW" altLang="en-US" sz="2600" dirty="0" smtClean="0">
                <a:solidFill>
                  <a:schemeClr val="bg1"/>
                </a:solidFill>
              </a:rPr>
              <a:t>，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zh-TW" altLang="en-US" sz="2600" dirty="0" smtClean="0">
                <a:solidFill>
                  <a:schemeClr val="bg1"/>
                </a:solidFill>
              </a:rPr>
              <a:t>愛</a:t>
            </a:r>
            <a:r>
              <a:rPr lang="zh-TW" altLang="en-US" sz="2600" dirty="0">
                <a:solidFill>
                  <a:schemeClr val="bg1"/>
                </a:solidFill>
              </a:rPr>
              <a:t>行欺騙。</a:t>
            </a:r>
            <a:r>
              <a:rPr lang="en-US" sz="2600" dirty="0">
                <a:solidFill>
                  <a:schemeClr val="bg1"/>
                </a:solidFill>
              </a:rPr>
              <a:t>  </a:t>
            </a:r>
            <a:r>
              <a:rPr lang="en-US" sz="2600" dirty="0" smtClean="0">
                <a:solidFill>
                  <a:schemeClr val="bg1"/>
                </a:solidFill>
              </a:rPr>
              <a:t>8  </a:t>
            </a:r>
            <a:r>
              <a:rPr lang="zh-TW" altLang="en-US" sz="2600" dirty="0">
                <a:solidFill>
                  <a:schemeClr val="bg1"/>
                </a:solidFill>
              </a:rPr>
              <a:t>以法蓮說：我果然成了富足，得了財寶；我</a:t>
            </a:r>
            <a:r>
              <a:rPr lang="zh-TW" altLang="en-US" sz="2600" dirty="0" smtClean="0">
                <a:solidFill>
                  <a:schemeClr val="bg1"/>
                </a:solidFill>
              </a:rPr>
              <a:t>所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zh-TW" altLang="en-US" sz="2600" dirty="0" smtClean="0">
                <a:solidFill>
                  <a:schemeClr val="bg1"/>
                </a:solidFill>
              </a:rPr>
              <a:t>勞</a:t>
            </a:r>
            <a:r>
              <a:rPr lang="zh-TW" altLang="en-US" sz="2600" dirty="0">
                <a:solidFill>
                  <a:schemeClr val="bg1"/>
                </a:solidFill>
              </a:rPr>
              <a:t>碌得來的，人必不見有什麼不義，可算為罪的。</a:t>
            </a:r>
            <a:r>
              <a:rPr lang="en-US" sz="2600" dirty="0">
                <a:solidFill>
                  <a:schemeClr val="bg1"/>
                </a:solidFill>
              </a:rPr>
              <a:t>  </a:t>
            </a:r>
            <a:r>
              <a:rPr lang="en-US" sz="2600" dirty="0" smtClean="0">
                <a:solidFill>
                  <a:schemeClr val="bg1"/>
                </a:solidFill>
              </a:rPr>
              <a:t>9  </a:t>
            </a:r>
            <a:r>
              <a:rPr lang="zh-TW" altLang="en-US" sz="2600" dirty="0">
                <a:solidFill>
                  <a:schemeClr val="bg1"/>
                </a:solidFill>
              </a:rPr>
              <a:t>自從</a:t>
            </a:r>
            <a:r>
              <a:rPr lang="zh-TW" altLang="en-US" sz="2600" dirty="0" smtClean="0">
                <a:solidFill>
                  <a:schemeClr val="bg1"/>
                </a:solidFill>
              </a:rPr>
              <a:t>你</a:t>
            </a:r>
            <a:endParaRPr lang="en-US" altLang="zh-TW" sz="2600" dirty="0" smtClean="0">
              <a:solidFill>
                <a:schemeClr val="bg1"/>
              </a:solidFill>
            </a:endParaRPr>
          </a:p>
          <a:p>
            <a:r>
              <a:rPr lang="zh-TW" altLang="en-US" sz="2600" dirty="0" smtClean="0">
                <a:solidFill>
                  <a:schemeClr val="bg1"/>
                </a:solidFill>
              </a:rPr>
              <a:t>出</a:t>
            </a:r>
            <a:r>
              <a:rPr lang="zh-TW" altLang="en-US" sz="2600" dirty="0">
                <a:solidFill>
                  <a:schemeClr val="bg1"/>
                </a:solidFill>
              </a:rPr>
              <a:t>埃及地以來，我就是耶和華你的神；我必使你再住帳棚，如在大會的日子一樣。</a:t>
            </a:r>
            <a:r>
              <a:rPr lang="en-US" sz="2600" dirty="0">
                <a:solidFill>
                  <a:schemeClr val="bg1"/>
                </a:solidFill>
              </a:rPr>
              <a:t>  </a:t>
            </a:r>
            <a:r>
              <a:rPr lang="en-US" sz="2600" dirty="0" smtClean="0">
                <a:solidFill>
                  <a:schemeClr val="bg1"/>
                </a:solidFill>
              </a:rPr>
              <a:t>10  </a:t>
            </a:r>
            <a:r>
              <a:rPr lang="zh-TW" altLang="en-US" sz="2600" dirty="0">
                <a:solidFill>
                  <a:schemeClr val="bg1"/>
                </a:solidFill>
              </a:rPr>
              <a:t>我已曉諭眾先知，並且加增默示，藉先知設立比喻。</a:t>
            </a:r>
            <a:r>
              <a:rPr lang="en-US" sz="2600" dirty="0">
                <a:solidFill>
                  <a:schemeClr val="bg1"/>
                </a:solidFill>
              </a:rPr>
              <a:t>   </a:t>
            </a:r>
            <a:r>
              <a:rPr lang="en-US" sz="2600" dirty="0" smtClean="0">
                <a:solidFill>
                  <a:schemeClr val="bg1"/>
                </a:solidFill>
              </a:rPr>
              <a:t>11  </a:t>
            </a:r>
            <a:r>
              <a:rPr lang="zh-TW" altLang="en-US" sz="2600" dirty="0">
                <a:solidFill>
                  <a:schemeClr val="bg1"/>
                </a:solidFill>
              </a:rPr>
              <a:t>基列人沒有罪孽嗎？他們全然是虛假的。人在吉甲獻牛犢為祭，他們的祭壇好像田間犁溝中的亂堆。</a:t>
            </a:r>
            <a:r>
              <a:rPr lang="en-US" sz="2600" dirty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12 </a:t>
            </a:r>
            <a:r>
              <a:rPr 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從前雅各</a:t>
            </a:r>
            <a:r>
              <a:rPr lang="zh-TW" altLang="en-US" sz="28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逃</a:t>
            </a:r>
            <a:r>
              <a:rPr lang="en-US" altLang="zh-TW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ESV</a:t>
            </a:r>
            <a:r>
              <a:rPr lang="en-US" sz="2800" baseline="30000" dirty="0">
                <a:solidFill>
                  <a:schemeClr val="bg1"/>
                </a:solidFill>
              </a:rPr>
              <a:t> 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fled </a:t>
            </a:r>
            <a:r>
              <a:rPr lang="en-US" altLang="zh-TW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到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亞蘭地，以色列為得妻</a:t>
            </a:r>
            <a:r>
              <a:rPr lang="zh-TW" altLang="en-US" sz="28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服事</a:t>
            </a:r>
            <a:r>
              <a:rPr lang="zh-TW" altLang="en-US" sz="28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</a:t>
            </a:r>
            <a:r>
              <a:rPr lang="en-US" altLang="zh-TW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served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he-IL" sz="2800" dirty="0">
                <a:solidFill>
                  <a:srgbClr val="FFFF00"/>
                </a:solidFill>
              </a:rPr>
              <a:t>וַיַּעֲבֹ֤ד</a:t>
            </a:r>
            <a:r>
              <a:rPr lang="en-US" altLang="zh-TW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為得妻與人</a:t>
            </a:r>
            <a:r>
              <a:rPr lang="zh-TW" altLang="en-US" sz="28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放</a:t>
            </a:r>
            <a:r>
              <a:rPr lang="zh-TW" altLang="en-US" sz="28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羊</a:t>
            </a:r>
            <a:r>
              <a:rPr lang="en-US" altLang="zh-TW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he guarded sheep</a:t>
            </a:r>
            <a:r>
              <a:rPr lang="en-US" altLang="zh-TW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he-IL" sz="2800" dirty="0">
                <a:solidFill>
                  <a:srgbClr val="FFFF00"/>
                </a:solidFill>
              </a:rPr>
              <a:t>שָׁמָֽר</a:t>
            </a:r>
            <a:r>
              <a:rPr lang="en-US" altLang="zh-TW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2800" dirty="0" smtClean="0">
                <a:solidFill>
                  <a:schemeClr val="bg1"/>
                </a:solidFill>
              </a:rPr>
              <a:t>。</a:t>
            </a:r>
            <a:r>
              <a:rPr lang="en-US" sz="2800" dirty="0" smtClean="0">
                <a:solidFill>
                  <a:schemeClr val="bg1"/>
                </a:solidFill>
              </a:rPr>
              <a:t> 13  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耶和華藉先知</a:t>
            </a:r>
            <a:r>
              <a:rPr lang="zh-TW" altLang="en-US" sz="28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領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以色列從埃及</a:t>
            </a:r>
            <a:r>
              <a:rPr lang="zh-TW" altLang="en-US" sz="28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上</a:t>
            </a:r>
            <a:r>
              <a:rPr lang="zh-TW" altLang="en-US" sz="28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來</a:t>
            </a:r>
            <a:r>
              <a:rPr lang="en-US" altLang="zh-TW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ESV</a:t>
            </a:r>
            <a:r>
              <a:rPr lang="en-US" sz="2800" baseline="30000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brought up</a:t>
            </a:r>
            <a:r>
              <a:rPr lang="en-US" altLang="zh-TW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；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以色列也藉先知而</a:t>
            </a:r>
            <a:r>
              <a:rPr lang="zh-TW" altLang="en-US" sz="28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得保</a:t>
            </a:r>
            <a:r>
              <a:rPr lang="zh-TW" altLang="en-US" sz="28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存</a:t>
            </a:r>
            <a:r>
              <a:rPr lang="en-US" altLang="zh-TW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he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was </a:t>
            </a:r>
            <a:r>
              <a:rPr lang="en-US" sz="2800" b="1" dirty="0" smtClean="0">
                <a:solidFill>
                  <a:schemeClr val="bg1"/>
                </a:solidFill>
              </a:rPr>
              <a:t>guarded </a:t>
            </a:r>
            <a:r>
              <a:rPr lang="en-US" sz="2800" dirty="0"/>
              <a:t>‎</a:t>
            </a:r>
            <a:r>
              <a:rPr lang="he-IL" sz="2800" dirty="0">
                <a:solidFill>
                  <a:srgbClr val="FFFF00"/>
                </a:solidFill>
              </a:rPr>
              <a:t>נִשְׁמָֽר</a:t>
            </a:r>
            <a:r>
              <a:rPr lang="he-IL" sz="2800" dirty="0">
                <a:solidFill>
                  <a:schemeClr val="bg1"/>
                </a:solidFill>
              </a:rPr>
              <a:t> </a:t>
            </a:r>
            <a:r>
              <a:rPr lang="en-US" altLang="zh-TW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2800" dirty="0" smtClean="0">
                <a:solidFill>
                  <a:schemeClr val="bg1"/>
                </a:solidFill>
              </a:rPr>
              <a:t>。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 *The </a:t>
            </a:r>
            <a:r>
              <a:rPr lang="en-US" sz="2400" dirty="0">
                <a:solidFill>
                  <a:schemeClr val="bg1"/>
                </a:solidFill>
              </a:rPr>
              <a:t>example of Jacob, the ancestor of Israel, is again mentioned here. As a fugitive, Jacob had to endure countless hardships and afflictions while spending 20 years in Aram (Genesis 29-31). He was compelled to flee to Aram because of the hatred of his twin </a:t>
            </a:r>
            <a:r>
              <a:rPr lang="en-US" sz="2400" dirty="0" smtClean="0">
                <a:solidFill>
                  <a:schemeClr val="bg1"/>
                </a:solidFill>
              </a:rPr>
              <a:t>brother. </a:t>
            </a:r>
            <a:r>
              <a:rPr lang="en-US" sz="2400" dirty="0">
                <a:solidFill>
                  <a:schemeClr val="bg1"/>
                </a:solidFill>
              </a:rPr>
              <a:t>Even though he lived with his </a:t>
            </a:r>
            <a:r>
              <a:rPr lang="en-US" sz="2400" dirty="0" smtClean="0">
                <a:solidFill>
                  <a:schemeClr val="bg1"/>
                </a:solidFill>
              </a:rPr>
              <a:t>uncle, </a:t>
            </a:r>
            <a:r>
              <a:rPr lang="en-US" sz="2400" dirty="0">
                <a:solidFill>
                  <a:schemeClr val="bg1"/>
                </a:solidFill>
              </a:rPr>
              <a:t>he was treated as a slave. </a:t>
            </a:r>
            <a:r>
              <a:rPr lang="en-US" sz="2400" b="1" dirty="0">
                <a:solidFill>
                  <a:srgbClr val="FF0000"/>
                </a:solidFill>
              </a:rPr>
              <a:t>Hosea </a:t>
            </a:r>
            <a:r>
              <a:rPr lang="en-US" sz="2400" b="1" dirty="0" smtClean="0">
                <a:solidFill>
                  <a:srgbClr val="FF0000"/>
                </a:solidFill>
              </a:rPr>
              <a:t>12:12 </a:t>
            </a:r>
            <a:r>
              <a:rPr lang="en-US" sz="2400" dirty="0" smtClean="0">
                <a:solidFill>
                  <a:schemeClr val="bg1"/>
                </a:solidFill>
              </a:rPr>
              <a:t>is </a:t>
            </a:r>
            <a:r>
              <a:rPr lang="en-US" sz="2400" dirty="0">
                <a:solidFill>
                  <a:schemeClr val="bg1"/>
                </a:solidFill>
              </a:rPr>
              <a:t>contrasted in the very next verse </a:t>
            </a:r>
            <a:r>
              <a:rPr lang="en-US" sz="2400" dirty="0" smtClean="0">
                <a:solidFill>
                  <a:schemeClr val="bg1"/>
                </a:solidFill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12:13</a:t>
            </a:r>
            <a:r>
              <a:rPr lang="en-US" sz="2400" dirty="0" smtClean="0">
                <a:solidFill>
                  <a:schemeClr val="bg1"/>
                </a:solidFill>
              </a:rPr>
              <a:t>). </a:t>
            </a:r>
            <a:r>
              <a:rPr lang="en-US" sz="2400" dirty="0">
                <a:solidFill>
                  <a:schemeClr val="bg1"/>
                </a:solidFill>
              </a:rPr>
              <a:t>God has been so gracious to Israel, i.e., the descendants of this miserable Jacob.</a:t>
            </a: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cob and Es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2286000"/>
            <a:ext cx="4698061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peniel, jabbok 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82" y="3124200"/>
            <a:ext cx="4834998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ve Beyond Measure | This Day With God - A Spiritual Journ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80" y="103858"/>
            <a:ext cx="2706621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812" y="381000"/>
            <a:ext cx="4572000" cy="161582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雅</a:t>
            </a: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各的旅程</a:t>
            </a:r>
            <a:endParaRPr lang="en-US" altLang="zh-CN" sz="40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r>
              <a:rPr lang="en-US" altLang="zh-CN" sz="31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From Beer-</a:t>
            </a:r>
            <a:r>
              <a:rPr lang="en-US" altLang="zh-CN" sz="3100" b="1" dirty="0" err="1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sheba</a:t>
            </a:r>
            <a:r>
              <a:rPr lang="en-US" altLang="zh-CN" sz="31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 to Haran</a:t>
            </a:r>
          </a:p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(about 550 miles / 885 km)</a:t>
            </a:r>
          </a:p>
        </p:txBody>
      </p:sp>
    </p:spTree>
    <p:extLst>
      <p:ext uri="{BB962C8B-B14F-4D97-AF65-F5344CB8AC3E}">
        <p14:creationId xmlns:p14="http://schemas.microsoft.com/office/powerpoint/2010/main" val="25224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84188" y="2971800"/>
            <a:ext cx="11233150" cy="33416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>
                <a:solidFill>
                  <a:schemeClr val="bg1"/>
                </a:solidFill>
              </a:rPr>
              <a:t> </a:t>
            </a:r>
            <a:r>
              <a:rPr lang="en-US" sz="4800">
                <a:solidFill>
                  <a:schemeClr val="bg1"/>
                </a:solidFill>
              </a:rPr>
              <a:t>‎  </a:t>
            </a:r>
            <a:r>
              <a:rPr lang="he-IL" sz="5400" b="1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>
                <a:solidFill>
                  <a:schemeClr val="bg1"/>
                </a:solidFill>
              </a:rPr>
              <a:t>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Numbers 6:24-26</a:t>
            </a:r>
            <a:r>
              <a:rPr lang="el-GR" sz="3600" b="1">
                <a:solidFill>
                  <a:srgbClr val="FFFF00"/>
                </a:solidFill>
              </a:rPr>
              <a:t> </a:t>
            </a:r>
            <a:endParaRPr lang="en-US" sz="3600" b="1">
              <a:solidFill>
                <a:srgbClr val="FFFF00"/>
              </a:solidFill>
            </a:endParaRPr>
          </a:p>
          <a:p>
            <a:pPr rtl="1"/>
            <a:r>
              <a:rPr lang="he-IL" sz="5400" b="1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>
                <a:solidFill>
                  <a:schemeClr val="bg1"/>
                </a:solidFill>
              </a:rPr>
              <a:t>‎</a:t>
            </a:r>
            <a:r>
              <a:rPr lang="he-IL" sz="5400" b="1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>
                <a:solidFill>
                  <a:schemeClr val="bg1"/>
                </a:solidFill>
              </a:rPr>
              <a:t> 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endParaRPr lang="en-US" sz="5400" b="1">
              <a:solidFill>
                <a:schemeClr val="bg1"/>
              </a:solidFill>
            </a:endParaRPr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522413" y="141288"/>
            <a:ext cx="8077200" cy="2462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SimSun" pitchFamily="2" charset="-122"/>
              </a:rPr>
              <a:t>      民數記</a:t>
            </a:r>
            <a:r>
              <a:rPr lang="ko-KR" altLang="en-US" sz="3600" b="1" dirty="0">
                <a:latin typeface="PMingLiU" pitchFamily="18" charset="-120"/>
              </a:rPr>
              <a:t> </a:t>
            </a:r>
            <a:r>
              <a:rPr lang="en-US" sz="3600" b="1" dirty="0"/>
              <a:t>6:24-26</a:t>
            </a:r>
          </a:p>
          <a:p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願耶和華賜福給你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保護你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  </a:t>
            </a:r>
          </a:p>
          <a:p>
            <a:endParaRPr lang="en-US" altLang="zh-TW" sz="8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願耶和華使他的臉光照你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賜恩給你</a:t>
            </a:r>
            <a:r>
              <a:rPr lang="en-US" altLang="zh-CN" sz="3400" b="1" dirty="0">
                <a:solidFill>
                  <a:srgbClr val="FF0000"/>
                </a:solidFill>
                <a:latin typeface="SimSun" pitchFamily="2" charset="-122"/>
              </a:rPr>
              <a:t>.</a:t>
            </a:r>
          </a:p>
          <a:p>
            <a:r>
              <a:rPr lang="en-US" altLang="zh-CN" sz="800" b="1" dirty="0">
                <a:solidFill>
                  <a:srgbClr val="FF0000"/>
                </a:solidFill>
                <a:latin typeface="SimSun" pitchFamily="2" charset="-122"/>
              </a:rPr>
              <a:t> </a:t>
            </a:r>
          </a:p>
          <a:p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願耶和華向你仰臉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賜你平安</a:t>
            </a:r>
            <a:r>
              <a:rPr lang="en-US" altLang="zh-TW" sz="3400" b="1" dirty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</a:t>
            </a:r>
            <a:endParaRPr lang="en-US" sz="3400" b="1" dirty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2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88825" cy="68018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000" b="1" dirty="0" smtClean="0">
                <a:solidFill>
                  <a:srgbClr val="FFFF00"/>
                </a:solidFill>
              </a:rPr>
              <a:t>                               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何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西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阿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時代以色列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屬靈情況</a:t>
            </a:r>
            <a:endParaRPr lang="en-US" altLang="zh-CN" sz="3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Hosea 11:12[12:1]  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以法蓮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用謊話，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以色列家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用詭計圍繞我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猶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大卻靠神掌權，向聖者有忠心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（或作：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猶大向神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，向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誠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實</a:t>
            </a:r>
            <a:endParaRPr lang="en-US" altLang="zh-TW" sz="2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的聖者猶疑不定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）。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12:1[2]</a:t>
            </a:r>
            <a:r>
              <a:rPr 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以法蓮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吃風，且追趕東風，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時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常增添虛謊和強暴，與亞述立約，把油送到埃及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12:2[3]</a:t>
            </a:r>
            <a:r>
              <a:rPr 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  <a:p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和華與猶大爭辯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，必照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雅各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所行的懲罰他，按他所做的報應他。</a:t>
            </a:r>
            <a:endParaRPr lang="en-US" altLang="ko-KR" sz="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CN" sz="8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             Hosea </a:t>
            </a:r>
            <a:r>
              <a:rPr lang="en-US" sz="2400" b="1" dirty="0">
                <a:solidFill>
                  <a:srgbClr val="FF0000"/>
                </a:solidFill>
              </a:rPr>
              <a:t>11:12 [12:1] </a:t>
            </a:r>
            <a:r>
              <a:rPr lang="he-IL" sz="2400" dirty="0" smtClean="0">
                <a:solidFill>
                  <a:schemeClr val="bg1"/>
                </a:solidFill>
              </a:rPr>
              <a:t>‎</a:t>
            </a:r>
            <a:r>
              <a:rPr lang="he-IL" sz="2800" dirty="0" smtClean="0">
                <a:solidFill>
                  <a:schemeClr val="bg1"/>
                </a:solidFill>
              </a:rPr>
              <a:t>וִֽיהוּדָ֗ה </a:t>
            </a:r>
            <a:r>
              <a:rPr lang="he-IL" sz="2800" dirty="0">
                <a:solidFill>
                  <a:schemeClr val="bg1"/>
                </a:solidFill>
              </a:rPr>
              <a:t>עֹ֥ד </a:t>
            </a:r>
            <a:r>
              <a:rPr lang="he-IL" sz="2800" dirty="0">
                <a:solidFill>
                  <a:srgbClr val="FFFF00"/>
                </a:solidFill>
              </a:rPr>
              <a:t>רָד</a:t>
            </a:r>
            <a:r>
              <a:rPr lang="he-IL" sz="2800" dirty="0">
                <a:solidFill>
                  <a:schemeClr val="bg1"/>
                </a:solidFill>
              </a:rPr>
              <a:t>֙ עִם־אֵ֔ל וְעִם־קְדוֹשִׁ֖ים נֶאֱמָֽן׃ </a:t>
            </a:r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…….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chemeClr val="bg1"/>
                </a:solidFill>
              </a:rPr>
              <a:t>ESV </a:t>
            </a:r>
            <a:r>
              <a:rPr lang="en-US" sz="2400" dirty="0" smtClean="0">
                <a:solidFill>
                  <a:schemeClr val="bg1"/>
                </a:solidFill>
              </a:rPr>
              <a:t>……. </a:t>
            </a:r>
            <a:r>
              <a:rPr lang="en-US" sz="2400" b="1" dirty="0">
                <a:solidFill>
                  <a:srgbClr val="FFFF00"/>
                </a:solidFill>
              </a:rPr>
              <a:t>but Judah still walks with God and is faithful to the Holy One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aseline="30000" dirty="0" smtClean="0">
                <a:solidFill>
                  <a:schemeClr val="bg1"/>
                </a:solidFill>
              </a:rPr>
              <a:t>NKJ </a:t>
            </a:r>
            <a:r>
              <a:rPr lang="en-US" sz="2400" dirty="0" smtClean="0">
                <a:solidFill>
                  <a:schemeClr val="bg1"/>
                </a:solidFill>
              </a:rPr>
              <a:t>…... </a:t>
            </a:r>
            <a:r>
              <a:rPr lang="en-US" sz="2400" dirty="0">
                <a:solidFill>
                  <a:schemeClr val="bg1"/>
                </a:solidFill>
              </a:rPr>
              <a:t>But Judah still walks with God, Even with the Holy One </a:t>
            </a:r>
            <a:r>
              <a:rPr lang="en-US" sz="2400" i="1" dirty="0">
                <a:solidFill>
                  <a:schemeClr val="bg1"/>
                </a:solidFill>
              </a:rPr>
              <a:t>who is </a:t>
            </a:r>
            <a:r>
              <a:rPr lang="en-US" sz="2400" dirty="0">
                <a:solidFill>
                  <a:schemeClr val="bg1"/>
                </a:solidFill>
              </a:rPr>
              <a:t>faithful.</a:t>
            </a:r>
          </a:p>
          <a:p>
            <a:r>
              <a:rPr lang="en-US" sz="2400" baseline="30000" dirty="0">
                <a:solidFill>
                  <a:schemeClr val="bg1"/>
                </a:solidFill>
              </a:rPr>
              <a:t>RSV </a:t>
            </a:r>
            <a:r>
              <a:rPr lang="en-US" sz="2400" dirty="0">
                <a:solidFill>
                  <a:schemeClr val="bg1"/>
                </a:solidFill>
              </a:rPr>
              <a:t>….. but Judah is still known by God, and is faithful to the Holy One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400" baseline="30000" dirty="0">
                <a:solidFill>
                  <a:schemeClr val="bg1"/>
                </a:solidFill>
              </a:rPr>
              <a:t>NIV </a:t>
            </a:r>
            <a:r>
              <a:rPr lang="en-US" sz="2400" dirty="0">
                <a:solidFill>
                  <a:schemeClr val="bg1"/>
                </a:solidFill>
              </a:rPr>
              <a:t>……. </a:t>
            </a:r>
            <a:r>
              <a:rPr lang="en-US" sz="2400" b="1" dirty="0">
                <a:solidFill>
                  <a:srgbClr val="FFFF00"/>
                </a:solidFill>
              </a:rPr>
              <a:t>And Judah is unruly against God, even against the faithful Holy One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*</a:t>
            </a:r>
            <a:r>
              <a:rPr lang="en-US" sz="2400" b="1" dirty="0" smtClean="0">
                <a:solidFill>
                  <a:schemeClr val="bg1"/>
                </a:solidFill>
              </a:rPr>
              <a:t>Different paragraph </a:t>
            </a:r>
            <a:r>
              <a:rPr lang="en-US" sz="2400" b="1" dirty="0">
                <a:solidFill>
                  <a:schemeClr val="bg1"/>
                </a:solidFill>
              </a:rPr>
              <a:t>division </a:t>
            </a:r>
            <a:r>
              <a:rPr lang="en-US" sz="2400" dirty="0">
                <a:solidFill>
                  <a:schemeClr val="bg1"/>
                </a:solidFill>
              </a:rPr>
              <a:t>in Hosea chapters 11 and </a:t>
            </a:r>
            <a:r>
              <a:rPr lang="en-US" sz="2400" dirty="0" smtClean="0">
                <a:solidFill>
                  <a:schemeClr val="bg1"/>
                </a:solidFill>
              </a:rPr>
              <a:t>12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      *‘</a:t>
            </a:r>
            <a:r>
              <a:rPr lang="en-US" sz="2400" b="1" dirty="0">
                <a:solidFill>
                  <a:schemeClr val="bg1"/>
                </a:solidFill>
              </a:rPr>
              <a:t>Ephraim</a:t>
            </a:r>
            <a:r>
              <a:rPr lang="en-US" sz="2400" dirty="0">
                <a:solidFill>
                  <a:schemeClr val="bg1"/>
                </a:solidFill>
              </a:rPr>
              <a:t>’ </a:t>
            </a:r>
            <a:r>
              <a:rPr lang="en-US" sz="2400" dirty="0" smtClean="0">
                <a:solidFill>
                  <a:schemeClr val="bg1"/>
                </a:solidFill>
              </a:rPr>
              <a:t>= ‘</a:t>
            </a:r>
            <a:r>
              <a:rPr lang="en-US" sz="2400" b="1" dirty="0">
                <a:solidFill>
                  <a:schemeClr val="bg1"/>
                </a:solidFill>
              </a:rPr>
              <a:t>the house of Israel</a:t>
            </a:r>
            <a:r>
              <a:rPr lang="en-US" sz="2400" dirty="0">
                <a:solidFill>
                  <a:schemeClr val="bg1"/>
                </a:solidFill>
              </a:rPr>
              <a:t>’ (northern kingdom of Israel of the ten tribes)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*The meaning </a:t>
            </a: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dirty="0" smtClean="0">
                <a:solidFill>
                  <a:schemeClr val="bg1"/>
                </a:solidFill>
              </a:rPr>
              <a:t>this </a:t>
            </a:r>
            <a:r>
              <a:rPr lang="en-US" sz="2400" dirty="0">
                <a:solidFill>
                  <a:schemeClr val="bg1"/>
                </a:solidFill>
              </a:rPr>
              <a:t>Hebrew </a:t>
            </a:r>
            <a:r>
              <a:rPr lang="en-US" sz="2400" dirty="0" smtClean="0">
                <a:solidFill>
                  <a:schemeClr val="bg1"/>
                </a:solidFill>
              </a:rPr>
              <a:t>passage (</a:t>
            </a:r>
            <a:r>
              <a:rPr lang="en-US" sz="2400" dirty="0">
                <a:solidFill>
                  <a:schemeClr val="bg1"/>
                </a:solidFill>
              </a:rPr>
              <a:t>especially </a:t>
            </a:r>
            <a:r>
              <a:rPr lang="he-IL" sz="2400" dirty="0">
                <a:solidFill>
                  <a:schemeClr val="bg1"/>
                </a:solidFill>
              </a:rPr>
              <a:t>רָד</a:t>
            </a:r>
            <a:r>
              <a:rPr lang="en-US" sz="2400" dirty="0">
                <a:solidFill>
                  <a:schemeClr val="bg1"/>
                </a:solidFill>
              </a:rPr>
              <a:t>) is open to dispute. </a:t>
            </a:r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14213" cy="697113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zh-TW" altLang="en-US" sz="3200" b="1" dirty="0" smtClean="0">
                <a:solidFill>
                  <a:srgbClr val="FFFF00"/>
                </a:solidFill>
              </a:rPr>
              <a:t>        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從雅各</a:t>
            </a:r>
            <a:r>
              <a:rPr lang="zh-CN" altLang="en-US" sz="3200" b="1" dirty="0" smtClean="0">
                <a:solidFill>
                  <a:srgbClr val="FFFF00"/>
                </a:solidFill>
                <a:ea typeface="DFKai-SB" pitchFamily="65" charset="-120"/>
              </a:rPr>
              <a:t>（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與人鬥爭）到以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列（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與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較力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得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勝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lang="en-US" sz="800" dirty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Hosea 1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3-5</a:t>
            </a:r>
            <a:r>
              <a:rPr lang="en-US" sz="2800" b="1" dirty="0" smtClean="0">
                <a:solidFill>
                  <a:srgbClr val="FF0000"/>
                </a:solidFill>
              </a:rPr>
              <a:t>[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2-4</a:t>
            </a:r>
            <a:r>
              <a:rPr lang="en-US" sz="2800" b="1" dirty="0" smtClean="0">
                <a:solidFill>
                  <a:srgbClr val="FF0000"/>
                </a:solidFill>
              </a:rPr>
              <a:t>]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3 </a:t>
            </a:r>
            <a:r>
              <a:rPr 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他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在腹中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抓住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哥哥的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腳跟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，壯年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的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時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候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與神較力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4</a:t>
            </a:r>
            <a:r>
              <a:rPr lang="en-US" altLang="zh-CN" sz="28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-5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 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與天使較力，並且得勝，哭泣懇求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伯特利遇見耶和華。耶和華萬軍之神在那裡曉諭我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們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色列人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；耶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和華是他可記念的名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9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900" b="1" dirty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    Hosea </a:t>
            </a:r>
            <a:r>
              <a:rPr lang="en-US" sz="2600" b="1" dirty="0">
                <a:solidFill>
                  <a:srgbClr val="FF0000"/>
                </a:solidFill>
              </a:rPr>
              <a:t>12:3[4]</a:t>
            </a:r>
            <a:r>
              <a:rPr lang="en-US" sz="2600" dirty="0">
                <a:solidFill>
                  <a:srgbClr val="FF0000"/>
                </a:solidFill>
              </a:rPr>
              <a:t>  </a:t>
            </a:r>
            <a:r>
              <a:rPr lang="he-IL" sz="2600" dirty="0">
                <a:solidFill>
                  <a:schemeClr val="bg1"/>
                </a:solidFill>
              </a:rPr>
              <a:t>‎</a:t>
            </a:r>
            <a:r>
              <a:rPr lang="he-IL" sz="2800" dirty="0">
                <a:solidFill>
                  <a:schemeClr val="bg1"/>
                </a:solidFill>
              </a:rPr>
              <a:t>בַּבֶּ֖טֶן</a:t>
            </a:r>
            <a:r>
              <a:rPr lang="he-IL" sz="2800" dirty="0">
                <a:solidFill>
                  <a:srgbClr val="FFFF00"/>
                </a:solidFill>
              </a:rPr>
              <a:t> עָקַ֣ב </a:t>
            </a:r>
            <a:r>
              <a:rPr lang="he-IL" sz="2800" dirty="0">
                <a:solidFill>
                  <a:schemeClr val="bg1"/>
                </a:solidFill>
              </a:rPr>
              <a:t>אֶת־אָחִ֑יו וּבְאוֹנ֖וֹ </a:t>
            </a:r>
            <a:r>
              <a:rPr lang="he-IL" sz="2800" dirty="0">
                <a:solidFill>
                  <a:srgbClr val="FFFF00"/>
                </a:solidFill>
              </a:rPr>
              <a:t>שָׂרָ֥ה אֶת־אֱלֹהִֽים</a:t>
            </a:r>
            <a:r>
              <a:rPr lang="he-IL" sz="2800" dirty="0">
                <a:solidFill>
                  <a:schemeClr val="bg1"/>
                </a:solidFill>
              </a:rPr>
              <a:t>׃  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600" baseline="30000" dirty="0">
                <a:solidFill>
                  <a:schemeClr val="bg1"/>
                </a:solidFill>
              </a:rPr>
              <a:t>NIV </a:t>
            </a:r>
            <a:r>
              <a:rPr lang="en-US" sz="2600" dirty="0">
                <a:solidFill>
                  <a:schemeClr val="bg1"/>
                </a:solidFill>
              </a:rPr>
              <a:t>In the womb </a:t>
            </a:r>
            <a:r>
              <a:rPr lang="en-US" sz="2600" b="1" dirty="0">
                <a:solidFill>
                  <a:srgbClr val="FFFF00"/>
                </a:solidFill>
              </a:rPr>
              <a:t>he grasped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his brother's </a:t>
            </a:r>
            <a:r>
              <a:rPr lang="en-US" sz="2600" b="1" dirty="0">
                <a:solidFill>
                  <a:srgbClr val="FFFF00"/>
                </a:solidFill>
              </a:rPr>
              <a:t>heel</a:t>
            </a:r>
            <a:r>
              <a:rPr lang="en-US" sz="2600" dirty="0">
                <a:solidFill>
                  <a:schemeClr val="bg1"/>
                </a:solidFill>
              </a:rPr>
              <a:t>; as a man </a:t>
            </a:r>
            <a:r>
              <a:rPr lang="en-US" sz="2600" b="1" dirty="0">
                <a:solidFill>
                  <a:schemeClr val="bg1"/>
                </a:solidFill>
              </a:rPr>
              <a:t>he struggled with God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</a:rPr>
              <a:t>	*The meanings of the two names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rgbClr val="FFFF00"/>
                </a:solidFill>
              </a:rPr>
              <a:t>Jacob</a:t>
            </a:r>
            <a:r>
              <a:rPr lang="he-IL" sz="2800" dirty="0">
                <a:solidFill>
                  <a:srgbClr val="FFFF00"/>
                </a:solidFill>
              </a:rPr>
              <a:t>יַעֲקֹב </a:t>
            </a:r>
            <a:r>
              <a:rPr lang="he-IL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&amp;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Israel</a:t>
            </a:r>
            <a:r>
              <a:rPr lang="he-IL" sz="2800" dirty="0">
                <a:solidFill>
                  <a:srgbClr val="FFFF00"/>
                </a:solidFill>
              </a:rPr>
              <a:t>יִשְׂרָאֵל 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</a:rPr>
              <a:t>are </a:t>
            </a:r>
            <a:r>
              <a:rPr lang="en-US" sz="2400" dirty="0">
                <a:solidFill>
                  <a:schemeClr val="bg1"/>
                </a:solidFill>
              </a:rPr>
              <a:t>expressed in this verse. Jacob strove hard for the birthright in the mother’s womb (Genesis 25:26), and wrestled with God by cry and supplication to be saved from the hands of Esau (Genesis 32:24-32). This positive example of Jacob (= Israel) was to be imitated by his descendants. Jacob’s struggle with God is more fully described in Hosea 12:4[5</a:t>
            </a:r>
            <a:r>
              <a:rPr lang="en-US" sz="2400" dirty="0" smtClean="0">
                <a:solidFill>
                  <a:schemeClr val="bg1"/>
                </a:solidFill>
              </a:rPr>
              <a:t>].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       Cf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r>
              <a:rPr lang="en-US" sz="2600" b="1" dirty="0">
                <a:solidFill>
                  <a:srgbClr val="FF0000"/>
                </a:solidFill>
              </a:rPr>
              <a:t>Hebrews 5:7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(</a:t>
            </a:r>
            <a:r>
              <a:rPr lang="zh-TW" altLang="en-US" sz="2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基督在肉體的時候、既大聲哀哭、流淚禱告懇求</a:t>
            </a:r>
            <a:r>
              <a:rPr lang="zh-TW" altLang="en-US" sz="26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那能救他免死的主、就因他的虔誠、蒙了應允</a:t>
            </a:r>
            <a:r>
              <a:rPr lang="en-US" sz="2600" dirty="0">
                <a:solidFill>
                  <a:schemeClr val="bg1"/>
                </a:solidFill>
              </a:rPr>
              <a:t>.)</a:t>
            </a: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1"/>
          <p:cNvSpPr>
            <a:spLocks noChangeArrowheads="1"/>
          </p:cNvSpPr>
          <p:nvPr/>
        </p:nvSpPr>
        <p:spPr bwMode="auto">
          <a:xfrm>
            <a:off x="51681" y="76200"/>
            <a:ext cx="9471732" cy="267765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</a:rPr>
              <a:t>Genesis 32:22-30 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zh-TW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…… 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都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過了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雅博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渡口， </a:t>
            </a:r>
            <a:r>
              <a:rPr lang="en-US" altLang="zh-TW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……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只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剩下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雅各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一人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有一個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人來和他摔跤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，直到黎明。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那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人見自己勝不過他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，就將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他的大腿窩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摸了一把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en-US" altLang="zh-TW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…… 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那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人說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：天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黎明了，容我去吧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！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雅各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說：你不給我祝福，我就不容你去。 那人說：你名叫什麼？他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說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：我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名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叫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雅各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。那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人說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：你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的名不要再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叫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雅各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要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叫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色列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；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因為你與神與人較力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，都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得了勝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 </a:t>
            </a:r>
            <a:r>
              <a:rPr lang="en-US" altLang="zh-TW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…… 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於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是在那裡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給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雅各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祝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福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雅各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便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給那地方起名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叫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毗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努伊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勒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r>
              <a:rPr lang="zh-TW" altLang="en-US" sz="24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意思說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zh-TW" altLang="en-US" sz="24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zh-TW" altLang="en-US" sz="24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面對面見了神，我的性命仍得保全</a:t>
            </a:r>
            <a:r>
              <a:rPr lang="zh-TW" altLang="en-US" sz="24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sz="2400" b="1" dirty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4" name="Picture 2" descr="Image result for peniel, jabbok 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2858347"/>
            <a:ext cx="5506523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jabbok r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2849880"/>
            <a:ext cx="6223751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7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200400"/>
            <a:ext cx="7111556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jabbok r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1" y="0"/>
            <a:ext cx="6042325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 descr="Zarqa River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811302"/>
            <a:ext cx="3929252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5412" y="304800"/>
            <a:ext cx="2595210" cy="193899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The River 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of </a:t>
            </a:r>
            <a:r>
              <a:rPr lang="en-US" sz="4000" b="1" dirty="0" err="1">
                <a:solidFill>
                  <a:srgbClr val="FFFF00"/>
                </a:solidFill>
              </a:rPr>
              <a:t>Jabbok</a:t>
            </a:r>
            <a:r>
              <a:rPr lang="en-US" sz="4000" b="1" dirty="0">
                <a:solidFill>
                  <a:srgbClr val="FFFF00"/>
                </a:solidFill>
              </a:rPr>
              <a:t/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zh-TW" altLang="en-US" sz="4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雅博渡口</a:t>
            </a:r>
            <a:endParaRPr lang="en-US" sz="4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855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14213" cy="687880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endParaRPr lang="en-US" altLang="ko-KR" sz="1200" b="1" dirty="0" smtClean="0">
              <a:solidFill>
                <a:srgbClr val="FFFF00"/>
              </a:solidFill>
            </a:endParaRPr>
          </a:p>
          <a:p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zh-TW" altLang="en-US" sz="3200" b="1" dirty="0" smtClean="0">
                <a:solidFill>
                  <a:srgbClr val="FFFF00"/>
                </a:solidFill>
              </a:rPr>
              <a:t>                    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雅各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哭泣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並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懇求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神， 解決人生問題</a:t>
            </a:r>
            <a:endParaRPr lang="en-US" sz="1200" dirty="0">
              <a:solidFill>
                <a:srgbClr val="FFFF00"/>
              </a:solidFill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Hosea </a:t>
            </a: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:4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-6</a:t>
            </a:r>
            <a:r>
              <a:rPr lang="en-US" sz="2800" b="1" dirty="0" smtClean="0">
                <a:solidFill>
                  <a:srgbClr val="FF0000"/>
                </a:solidFill>
              </a:rPr>
              <a:t>[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-5</a:t>
            </a:r>
            <a:r>
              <a:rPr lang="en-US" sz="2800" b="1" dirty="0" smtClean="0">
                <a:solidFill>
                  <a:srgbClr val="FF0000"/>
                </a:solidFill>
              </a:rPr>
              <a:t>]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4</a:t>
            </a:r>
            <a:r>
              <a:rPr lang="en-US" altLang="zh-CN" sz="28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-5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 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與天使較力，並且得勝，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哭泣懇求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伯特利遇見</a:t>
            </a:r>
            <a:r>
              <a:rPr lang="zh-TW" altLang="en-US" sz="28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耶和華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。耶和華萬軍之神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在那裡曉諭</a:t>
            </a:r>
            <a:r>
              <a:rPr lang="zh-TW" altLang="en-US" sz="28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我們以色列人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；耶和華是他可記念的名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6  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所以你當歸向你的神，謹守仁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愛公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平，常常等候你的神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9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900" b="1" dirty="0">
              <a:solidFill>
                <a:schemeClr val="bg1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    Hosea 12:4[5]</a:t>
            </a:r>
            <a:r>
              <a:rPr lang="he-IL" sz="2600" dirty="0" smtClean="0">
                <a:solidFill>
                  <a:schemeClr val="bg1"/>
                </a:solidFill>
              </a:rPr>
              <a:t>‎</a:t>
            </a:r>
            <a:r>
              <a:rPr lang="he-IL" sz="2800" dirty="0" smtClean="0">
                <a:solidFill>
                  <a:schemeClr val="bg1"/>
                </a:solidFill>
              </a:rPr>
              <a:t>‎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he-IL" sz="3200" dirty="0" smtClean="0">
                <a:solidFill>
                  <a:schemeClr val="bg1"/>
                </a:solidFill>
              </a:rPr>
              <a:t>בָּכָ֖ה </a:t>
            </a:r>
            <a:r>
              <a:rPr lang="he-IL" sz="3200" dirty="0">
                <a:solidFill>
                  <a:schemeClr val="bg1"/>
                </a:solidFill>
              </a:rPr>
              <a:t>וַיִּתְחַנֶּן־ל֑וֹ </a:t>
            </a:r>
            <a:r>
              <a:rPr lang="he-IL" sz="3200" dirty="0">
                <a:solidFill>
                  <a:srgbClr val="FFFF00"/>
                </a:solidFill>
              </a:rPr>
              <a:t>בֵּֽית־אֵל֙ יִמְצָאֶ֔</a:t>
            </a:r>
            <a:r>
              <a:rPr lang="he-IL" sz="3200" dirty="0">
                <a:solidFill>
                  <a:srgbClr val="FF0000"/>
                </a:solidFill>
              </a:rPr>
              <a:t>נּוּ</a:t>
            </a:r>
            <a:r>
              <a:rPr lang="he-IL" sz="3200" dirty="0">
                <a:solidFill>
                  <a:srgbClr val="FFFF00"/>
                </a:solidFill>
              </a:rPr>
              <a:t> וְשָׁ֖ם יְדַבֵּ֥ר </a:t>
            </a:r>
            <a:r>
              <a:rPr lang="he-IL" sz="3200" dirty="0">
                <a:solidFill>
                  <a:srgbClr val="FF0000"/>
                </a:solidFill>
              </a:rPr>
              <a:t>עִמָּֽנוּ</a:t>
            </a:r>
            <a:r>
              <a:rPr lang="he-IL" sz="3200" dirty="0">
                <a:solidFill>
                  <a:schemeClr val="bg1"/>
                </a:solidFill>
              </a:rPr>
              <a:t>׃ 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………</a:t>
            </a:r>
          </a:p>
          <a:p>
            <a:r>
              <a:rPr lang="en-US" sz="2400" baseline="30000" dirty="0" smtClean="0">
                <a:solidFill>
                  <a:schemeClr val="bg1"/>
                </a:solidFill>
              </a:rPr>
              <a:t>ESV</a:t>
            </a:r>
            <a:r>
              <a:rPr lang="en-US" sz="2400" dirty="0" smtClean="0">
                <a:solidFill>
                  <a:schemeClr val="bg1"/>
                </a:solidFill>
              </a:rPr>
              <a:t>…… </a:t>
            </a:r>
            <a:r>
              <a:rPr lang="en-US" sz="2400" b="1" dirty="0">
                <a:solidFill>
                  <a:srgbClr val="FFFF00"/>
                </a:solidFill>
              </a:rPr>
              <a:t>He met God at Bethel, and there God spoke with us</a:t>
            </a:r>
            <a:r>
              <a:rPr lang="en-US" sz="2400" dirty="0">
                <a:solidFill>
                  <a:schemeClr val="bg1"/>
                </a:solidFill>
              </a:rPr>
              <a:t>. / </a:t>
            </a:r>
            <a:r>
              <a:rPr lang="en-US" sz="2400" baseline="30000" dirty="0">
                <a:solidFill>
                  <a:schemeClr val="bg1"/>
                </a:solidFill>
              </a:rPr>
              <a:t>NIV </a:t>
            </a:r>
            <a:r>
              <a:rPr lang="en-US" sz="2400" dirty="0">
                <a:solidFill>
                  <a:schemeClr val="bg1"/>
                </a:solidFill>
              </a:rPr>
              <a:t>…… </a:t>
            </a:r>
            <a:r>
              <a:rPr lang="en-US" sz="2400" b="1" dirty="0" smtClean="0">
                <a:solidFill>
                  <a:srgbClr val="FFFF00"/>
                </a:solidFill>
              </a:rPr>
              <a:t>He </a:t>
            </a:r>
            <a:r>
              <a:rPr lang="en-US" sz="2400" b="1" dirty="0">
                <a:solidFill>
                  <a:srgbClr val="FFFF00"/>
                </a:solidFill>
              </a:rPr>
              <a:t>found him at Bethel and talked with him there</a:t>
            </a:r>
            <a:r>
              <a:rPr lang="en-US" sz="2400" dirty="0">
                <a:solidFill>
                  <a:schemeClr val="bg1"/>
                </a:solidFill>
              </a:rPr>
              <a:t>. / </a:t>
            </a:r>
            <a:r>
              <a:rPr lang="en-US" sz="2400" baseline="30000" dirty="0">
                <a:solidFill>
                  <a:schemeClr val="bg1"/>
                </a:solidFill>
              </a:rPr>
              <a:t>NKJ </a:t>
            </a:r>
            <a:r>
              <a:rPr lang="en-US" sz="2400" dirty="0">
                <a:solidFill>
                  <a:schemeClr val="bg1"/>
                </a:solidFill>
              </a:rPr>
              <a:t>…… </a:t>
            </a:r>
            <a:r>
              <a:rPr lang="en-US" sz="2400" dirty="0" smtClean="0">
                <a:solidFill>
                  <a:schemeClr val="bg1"/>
                </a:solidFill>
              </a:rPr>
              <a:t>and </a:t>
            </a:r>
            <a:r>
              <a:rPr lang="en-US" sz="2400" dirty="0">
                <a:solidFill>
                  <a:schemeClr val="bg1"/>
                </a:solidFill>
              </a:rPr>
              <a:t>sought favor from Him. </a:t>
            </a:r>
            <a:r>
              <a:rPr lang="en-US" sz="2400" b="1" dirty="0">
                <a:solidFill>
                  <a:srgbClr val="FFFF00"/>
                </a:solidFill>
              </a:rPr>
              <a:t>He found Him </a:t>
            </a:r>
            <a:r>
              <a:rPr lang="en-US" sz="2400" b="1" i="1" dirty="0">
                <a:solidFill>
                  <a:srgbClr val="FFFF00"/>
                </a:solidFill>
              </a:rPr>
              <a:t>in </a:t>
            </a:r>
            <a:r>
              <a:rPr lang="en-US" sz="2400" b="1" dirty="0">
                <a:solidFill>
                  <a:srgbClr val="FFFF00"/>
                </a:solidFill>
              </a:rPr>
              <a:t>Bethel, And there He spoke to us</a:t>
            </a:r>
            <a:r>
              <a:rPr lang="en-US" sz="2400" dirty="0" smtClean="0">
                <a:solidFill>
                  <a:schemeClr val="bg1"/>
                </a:solidFill>
              </a:rPr>
              <a:t>. / </a:t>
            </a:r>
            <a:r>
              <a:rPr lang="en-US" sz="2400" baseline="30000" dirty="0" smtClean="0">
                <a:solidFill>
                  <a:schemeClr val="bg1"/>
                </a:solidFill>
              </a:rPr>
              <a:t>TNK </a:t>
            </a:r>
            <a:r>
              <a:rPr lang="en-US" sz="2400" dirty="0">
                <a:solidFill>
                  <a:schemeClr val="bg1"/>
                </a:solidFill>
              </a:rPr>
              <a:t>…… </a:t>
            </a:r>
            <a:r>
              <a:rPr lang="en-US" sz="2400" b="1" dirty="0" smtClean="0">
                <a:solidFill>
                  <a:srgbClr val="FFFF00"/>
                </a:solidFill>
              </a:rPr>
              <a:t>At </a:t>
            </a:r>
            <a:r>
              <a:rPr lang="en-US" sz="2400" b="1" dirty="0">
                <a:solidFill>
                  <a:srgbClr val="FFFF00"/>
                </a:solidFill>
              </a:rPr>
              <a:t>Bethel </a:t>
            </a:r>
            <a:r>
              <a:rPr lang="en-US" sz="2400" b="1" i="1" dirty="0">
                <a:solidFill>
                  <a:srgbClr val="FFFF00"/>
                </a:solidFill>
              </a:rPr>
              <a:t>Jacob </a:t>
            </a:r>
            <a:r>
              <a:rPr lang="en-US" sz="2400" b="1" dirty="0">
                <a:solidFill>
                  <a:srgbClr val="FFFF00"/>
                </a:solidFill>
              </a:rPr>
              <a:t>would meet him, There to commune with him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*Jacob’s </a:t>
            </a:r>
            <a:r>
              <a:rPr lang="en-US" sz="2400" dirty="0">
                <a:solidFill>
                  <a:schemeClr val="bg1"/>
                </a:solidFill>
              </a:rPr>
              <a:t>contest with the Angel in the ford of the </a:t>
            </a:r>
            <a:r>
              <a:rPr lang="en-US" sz="2400" dirty="0" err="1">
                <a:solidFill>
                  <a:schemeClr val="bg1"/>
                </a:solidFill>
              </a:rPr>
              <a:t>Jabbok</a:t>
            </a:r>
            <a:r>
              <a:rPr lang="en-US" sz="2400" dirty="0">
                <a:solidFill>
                  <a:schemeClr val="bg1"/>
                </a:solidFill>
              </a:rPr>
              <a:t> was spiritual rather than physical. With the weapons of </a:t>
            </a:r>
            <a:r>
              <a:rPr lang="en-US" sz="2400" b="1" dirty="0">
                <a:solidFill>
                  <a:srgbClr val="FFC000"/>
                </a:solidFill>
              </a:rPr>
              <a:t>desperateness, cry and supplication</a:t>
            </a:r>
            <a:r>
              <a:rPr lang="en-US" sz="2400" dirty="0">
                <a:solidFill>
                  <a:schemeClr val="bg1"/>
                </a:solidFill>
              </a:rPr>
              <a:t>, Jacob was able to win the contest. As the result of this victory, he (Jacob) met Him (God) at Bethel (Genesis 35:1-15). There his new name ‘Israel’ was reconfirmed (</a:t>
            </a:r>
            <a:r>
              <a:rPr lang="en-US" sz="2400" b="1" dirty="0">
                <a:solidFill>
                  <a:srgbClr val="FF0000"/>
                </a:solidFill>
              </a:rPr>
              <a:t>Genesis 35:10 </a:t>
            </a:r>
            <a:r>
              <a:rPr lang="zh-CN" altLang="en-US" sz="2400" dirty="0">
                <a:solidFill>
                  <a:schemeClr val="bg1"/>
                </a:solidFill>
              </a:rPr>
              <a:t>且對他說、你的名原是雅各、從今以後不要再叫</a:t>
            </a:r>
            <a:r>
              <a:rPr lang="zh-CN" altLang="en-US" sz="2400" b="1" dirty="0">
                <a:solidFill>
                  <a:srgbClr val="FFFF00"/>
                </a:solidFill>
              </a:rPr>
              <a:t>雅各</a:t>
            </a:r>
            <a:r>
              <a:rPr lang="zh-CN" altLang="en-US" sz="2400" dirty="0">
                <a:solidFill>
                  <a:schemeClr val="bg1"/>
                </a:solidFill>
              </a:rPr>
              <a:t>、要叫</a:t>
            </a:r>
            <a:r>
              <a:rPr lang="zh-CN" altLang="en-US" sz="2400" b="1" dirty="0">
                <a:solidFill>
                  <a:srgbClr val="FFFF00"/>
                </a:solidFill>
              </a:rPr>
              <a:t>以色列</a:t>
            </a:r>
            <a:r>
              <a:rPr lang="zh-CN" altLang="en-US" sz="2400" dirty="0">
                <a:solidFill>
                  <a:schemeClr val="bg1"/>
                </a:solidFill>
              </a:rPr>
              <a:t>、這樣、他就改名叫</a:t>
            </a:r>
            <a:r>
              <a:rPr lang="zh-CN" altLang="en-US" sz="2400" b="1" dirty="0">
                <a:solidFill>
                  <a:srgbClr val="FFFF00"/>
                </a:solidFill>
              </a:rPr>
              <a:t>以色列</a:t>
            </a:r>
            <a:r>
              <a:rPr lang="en-US" sz="2400" dirty="0">
                <a:solidFill>
                  <a:schemeClr val="bg1"/>
                </a:solidFill>
              </a:rPr>
              <a:t>). </a:t>
            </a:r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Wandering in Shechem | The Phone Tree Bible Study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60630"/>
            <a:ext cx="4814316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wadi far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8467"/>
            <a:ext cx="5708445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wadi fara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3562410"/>
            <a:ext cx="6048587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75412" y="2871818"/>
            <a:ext cx="5361724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via </a:t>
            </a:r>
            <a:r>
              <a:rPr lang="en-US" sz="3600" b="1" dirty="0" err="1">
                <a:solidFill>
                  <a:srgbClr val="FFFF00"/>
                </a:solidFill>
              </a:rPr>
              <a:t>Wadi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Farah to </a:t>
            </a:r>
            <a:r>
              <a:rPr lang="en-US" sz="3600" b="1" dirty="0" err="1" smtClean="0">
                <a:solidFill>
                  <a:srgbClr val="FFFF00"/>
                </a:solidFill>
              </a:rPr>
              <a:t>Shechem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3518149"/>
            <a:ext cx="5942011" cy="29238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</a:rPr>
              <a:t>Genesis 33:18-34:2</a:t>
            </a:r>
            <a:r>
              <a:rPr lang="en-US" sz="2300" dirty="0" smtClean="0">
                <a:solidFill>
                  <a:schemeClr val="bg1"/>
                </a:solidFill>
              </a:rPr>
              <a:t>.  </a:t>
            </a:r>
            <a:r>
              <a:rPr lang="zh-TW" altLang="en-US" sz="2300" dirty="0">
                <a:solidFill>
                  <a:schemeClr val="bg1"/>
                </a:solidFill>
              </a:rPr>
              <a:t>雅各從</a:t>
            </a:r>
            <a:r>
              <a:rPr lang="zh-TW" altLang="en-US" sz="2300" b="1" dirty="0">
                <a:solidFill>
                  <a:srgbClr val="FFFF00"/>
                </a:solidFill>
              </a:rPr>
              <a:t>巴但亞蘭</a:t>
            </a:r>
            <a:r>
              <a:rPr lang="zh-TW" altLang="en-US" sz="2300" dirty="0">
                <a:solidFill>
                  <a:schemeClr val="bg1"/>
                </a:solidFill>
              </a:rPr>
              <a:t>回來的時候，平平安安的到了</a:t>
            </a:r>
            <a:r>
              <a:rPr lang="zh-TW" altLang="en-US" sz="2300" b="1" dirty="0">
                <a:solidFill>
                  <a:srgbClr val="FFFF00"/>
                </a:solidFill>
              </a:rPr>
              <a:t>迦南地的示劍城</a:t>
            </a:r>
            <a:r>
              <a:rPr lang="zh-TW" altLang="en-US" sz="2300" dirty="0">
                <a:solidFill>
                  <a:schemeClr val="bg1"/>
                </a:solidFill>
              </a:rPr>
              <a:t>，在城東支搭帳棚，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zh-TW" altLang="en-US" sz="2300" dirty="0" smtClean="0">
                <a:solidFill>
                  <a:schemeClr val="bg1"/>
                </a:solidFill>
              </a:rPr>
              <a:t>就</a:t>
            </a:r>
            <a:r>
              <a:rPr lang="zh-TW" altLang="en-US" sz="2300" dirty="0">
                <a:solidFill>
                  <a:schemeClr val="bg1"/>
                </a:solidFill>
              </a:rPr>
              <a:t>用一百塊銀子向示劍的父親、哈抹的子孫買了支帳棚的那塊地，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zh-TW" altLang="en-US" sz="2300" dirty="0" smtClean="0">
                <a:solidFill>
                  <a:schemeClr val="bg1"/>
                </a:solidFill>
              </a:rPr>
              <a:t>在</a:t>
            </a:r>
            <a:r>
              <a:rPr lang="zh-TW" altLang="en-US" sz="2300" dirty="0">
                <a:solidFill>
                  <a:schemeClr val="bg1"/>
                </a:solidFill>
              </a:rPr>
              <a:t>那裡築了一座壇，起名叫伊利伊羅伊以色</a:t>
            </a:r>
            <a:r>
              <a:rPr lang="zh-TW" altLang="en-US" sz="2300" dirty="0" smtClean="0">
                <a:solidFill>
                  <a:schemeClr val="bg1"/>
                </a:solidFill>
              </a:rPr>
              <a:t>列。利</a:t>
            </a:r>
            <a:r>
              <a:rPr lang="zh-TW" altLang="en-US" sz="2300" dirty="0">
                <a:solidFill>
                  <a:schemeClr val="bg1"/>
                </a:solidFill>
              </a:rPr>
              <a:t>亞給雅各所生的女兒</a:t>
            </a:r>
            <a:r>
              <a:rPr lang="zh-TW" altLang="en-US" sz="2300" b="1" dirty="0">
                <a:solidFill>
                  <a:srgbClr val="FFFF00"/>
                </a:solidFill>
              </a:rPr>
              <a:t>底拿</a:t>
            </a:r>
            <a:r>
              <a:rPr lang="zh-TW" altLang="en-US" sz="2300" dirty="0">
                <a:solidFill>
                  <a:schemeClr val="bg1"/>
                </a:solidFill>
              </a:rPr>
              <a:t>出去，要見那地的女子們。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zh-TW" altLang="en-US" sz="2300" b="1" dirty="0" smtClean="0">
                <a:solidFill>
                  <a:srgbClr val="FFFF00"/>
                </a:solidFill>
              </a:rPr>
              <a:t>那</a:t>
            </a:r>
            <a:r>
              <a:rPr lang="zh-TW" altLang="en-US" sz="2300" b="1" dirty="0">
                <a:solidFill>
                  <a:srgbClr val="FFFF00"/>
                </a:solidFill>
              </a:rPr>
              <a:t>地的主希未人、哈抹的兒子示劍看見他，就拉住他，與他行淫，玷辱他</a:t>
            </a:r>
            <a:r>
              <a:rPr lang="zh-TW" altLang="en-US" sz="2300" dirty="0">
                <a:solidFill>
                  <a:schemeClr val="bg1"/>
                </a:solidFill>
              </a:rPr>
              <a:t>。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1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6933"/>
            <a:ext cx="12114213" cy="687880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endParaRPr lang="en-US" altLang="ko-KR" sz="1200" b="1" dirty="0" smtClean="0">
              <a:solidFill>
                <a:srgbClr val="FFFF00"/>
              </a:solidFill>
            </a:endParaRPr>
          </a:p>
          <a:p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zh-TW" altLang="en-US" sz="3200" b="1" dirty="0" smtClean="0">
                <a:solidFill>
                  <a:srgbClr val="FFFF00"/>
                </a:solidFill>
              </a:rPr>
              <a:t>                               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雅各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在伯特利遇見耶和華</a:t>
            </a:r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endParaRPr lang="en-US" altLang="ko-KR" sz="12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Hosea </a:t>
            </a:r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:4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-6</a:t>
            </a:r>
            <a:r>
              <a:rPr lang="en-US" sz="2800" b="1" dirty="0" smtClean="0">
                <a:solidFill>
                  <a:srgbClr val="FF0000"/>
                </a:solidFill>
              </a:rPr>
              <a:t>[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-5</a:t>
            </a:r>
            <a:r>
              <a:rPr lang="en-US" sz="2800" b="1" dirty="0" smtClean="0">
                <a:solidFill>
                  <a:srgbClr val="FF0000"/>
                </a:solidFill>
              </a:rPr>
              <a:t>]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4</a:t>
            </a:r>
            <a:r>
              <a:rPr lang="en-US" altLang="zh-CN" sz="28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-5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 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與天使較力，並且得勝，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哭泣懇求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TW" sz="2800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在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伯特利遇見</a:t>
            </a:r>
            <a:r>
              <a:rPr lang="zh-TW" altLang="en-US" sz="28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耶和華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。耶和華萬軍之神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在那裡曉諭</a:t>
            </a:r>
            <a:r>
              <a:rPr lang="zh-TW" altLang="en-US" sz="2800" b="1" u="sng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我們以色列人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；耶和華是他可記念的名</a:t>
            </a:r>
            <a:r>
              <a:rPr lang="zh-TW" altLang="en-US" sz="2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DFKai-SB" pitchFamily="65" charset="-120"/>
              </a:rPr>
              <a:t> 6  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所以你當歸向你的神，謹守仁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愛公</a:t>
            </a:r>
            <a:r>
              <a:rPr lang="zh-TW" altLang="en-US" sz="2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平，常常等候你的神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endParaRPr lang="en-US" altLang="zh-TW" sz="900" b="1" dirty="0" smtClean="0">
              <a:solidFill>
                <a:schemeClr val="bg1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900" b="1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*God</a:t>
            </a:r>
            <a:r>
              <a:rPr lang="en-US" sz="2400" dirty="0">
                <a:solidFill>
                  <a:schemeClr val="bg1"/>
                </a:solidFill>
              </a:rPr>
              <a:t>, who Jacob met at Bethel after his desperate and earnest prayer, there spoke to Jacob (“</a:t>
            </a:r>
            <a:r>
              <a:rPr lang="en-US" sz="2400" b="1" dirty="0">
                <a:solidFill>
                  <a:srgbClr val="FFC000"/>
                </a:solidFill>
              </a:rPr>
              <a:t>him</a:t>
            </a:r>
            <a:r>
              <a:rPr lang="en-US" sz="2400" dirty="0">
                <a:solidFill>
                  <a:schemeClr val="bg1"/>
                </a:solidFill>
              </a:rPr>
              <a:t>”) or his descendants (“</a:t>
            </a:r>
            <a:r>
              <a:rPr lang="en-US" sz="2400" b="1" dirty="0">
                <a:solidFill>
                  <a:srgbClr val="FFC000"/>
                </a:solidFill>
              </a:rPr>
              <a:t>us</a:t>
            </a:r>
            <a:r>
              <a:rPr lang="en-US" sz="2400" dirty="0">
                <a:solidFill>
                  <a:schemeClr val="bg1"/>
                </a:solidFill>
              </a:rPr>
              <a:t>”). The passages from </a:t>
            </a:r>
            <a:r>
              <a:rPr lang="en-US" sz="2800" b="1" dirty="0">
                <a:solidFill>
                  <a:srgbClr val="FF0000"/>
                </a:solidFill>
              </a:rPr>
              <a:t>Genesis 35:1-3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1 </a:t>
            </a:r>
            <a:r>
              <a:rPr lang="zh-CN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神對雅各說：「起來！上伯特利去，住在那裡；要在那裡築一座壇給神，</a:t>
            </a:r>
            <a:r>
              <a:rPr lang="zh-CN" altLang="en-US" sz="2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就是你逃避你哥哥以掃的時候向你顯現的那位</a:t>
            </a:r>
            <a:r>
              <a:rPr lang="zh-CN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。」 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DFKai-SB" pitchFamily="65" charset="-120"/>
              </a:rPr>
              <a:t>2 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雅各就對他家中的人並一切與他同在的人說：「</a:t>
            </a:r>
            <a:r>
              <a:rPr lang="zh-TW" altLang="en-US" sz="2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你們要除掉你們中間的外邦神，也要自潔，更換衣裳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。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DFKai-SB" pitchFamily="65" charset="-12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28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我們要起來，上伯特利去，在那裡我要築一座壇給神，</a:t>
            </a:r>
            <a:r>
              <a:rPr lang="zh-TW" altLang="en-US" sz="2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就是在我遭難的日子應允我的禱告、在我行的路上保佑我的那位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may give a hint of what God spoke to the descendants of Israel (= “</a:t>
            </a:r>
            <a:r>
              <a:rPr lang="en-US" sz="2400" b="1" dirty="0">
                <a:solidFill>
                  <a:srgbClr val="FFFF00"/>
                </a:solidFill>
              </a:rPr>
              <a:t>us</a:t>
            </a:r>
            <a:r>
              <a:rPr lang="en-US" sz="2400" dirty="0">
                <a:solidFill>
                  <a:schemeClr val="bg1"/>
                </a:solidFill>
              </a:rPr>
              <a:t>”). </a:t>
            </a:r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eniel, jabbok 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2" y="167639"/>
            <a:ext cx="4297777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The Bible Journey | God blesses Jacob at Beth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" y="3201572"/>
            <a:ext cx="451103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eth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39" y="2104291"/>
            <a:ext cx="747211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2812" y="368795"/>
            <a:ext cx="4267200" cy="12618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伯特</a:t>
            </a:r>
            <a:r>
              <a:rPr lang="zh-TW" altLang="en-US" sz="4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利 </a:t>
            </a:r>
            <a:r>
              <a:rPr lang="en-US" sz="48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Bethel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(Meaning: ‘House of God’)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47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6023</TotalTime>
  <Words>1892</Words>
  <Application>Microsoft Office PowerPoint</Application>
  <PresentationFormat>Custom</PresentationFormat>
  <Paragraphs>119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532</cp:revision>
  <dcterms:created xsi:type="dcterms:W3CDTF">2020-03-18T13:47:21Z</dcterms:created>
  <dcterms:modified xsi:type="dcterms:W3CDTF">2021-04-08T10:33:36Z</dcterms:modified>
</cp:coreProperties>
</file>