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529" r:id="rId2"/>
    <p:sldId id="533" r:id="rId3"/>
    <p:sldId id="528" r:id="rId4"/>
    <p:sldId id="515" r:id="rId5"/>
    <p:sldId id="447" r:id="rId6"/>
    <p:sldId id="489" r:id="rId7"/>
    <p:sldId id="518" r:id="rId8"/>
    <p:sldId id="519" r:id="rId9"/>
    <p:sldId id="526" r:id="rId10"/>
    <p:sldId id="531" r:id="rId11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345" autoAdjust="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0"/>
            <a:ext cx="12190413" cy="687880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000" b="1" dirty="0" smtClean="0">
              <a:solidFill>
                <a:srgbClr val="FFFF00"/>
              </a:solidFill>
            </a:endParaRPr>
          </a:p>
          <a:p>
            <a:endParaRPr lang="en-US" sz="2000" b="1" dirty="0" smtClean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rgbClr val="FFFF00"/>
              </a:solidFill>
            </a:endParaRPr>
          </a:p>
          <a:p>
            <a:r>
              <a:rPr lang="en-US" altLang="zh-TW" sz="2400" b="1" dirty="0">
                <a:solidFill>
                  <a:srgbClr val="FFFF00"/>
                </a:solidFill>
              </a:rPr>
              <a:t> </a:t>
            </a:r>
            <a:r>
              <a:rPr lang="en-US" altLang="zh-TW" sz="2400" b="1" dirty="0" smtClean="0">
                <a:solidFill>
                  <a:srgbClr val="FFFF00"/>
                </a:solidFill>
              </a:rPr>
              <a:t>                    </a:t>
            </a:r>
            <a:r>
              <a:rPr lang="zh-TW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成</a:t>
            </a:r>
            <a:r>
              <a:rPr lang="zh-TW" altLang="en-US" sz="8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為聖靈的衣服</a:t>
            </a:r>
            <a:endParaRPr lang="en-US" sz="8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900" b="1" dirty="0" smtClean="0">
              <a:solidFill>
                <a:schemeClr val="bg1"/>
              </a:solidFill>
            </a:endParaRPr>
          </a:p>
          <a:p>
            <a:pPr algn="ctr"/>
            <a:endParaRPr lang="en-US" sz="900" b="1" dirty="0">
              <a:solidFill>
                <a:schemeClr val="bg1"/>
              </a:solidFill>
            </a:endParaRPr>
          </a:p>
          <a:p>
            <a:pPr algn="ctr"/>
            <a:endParaRPr lang="en-US" sz="900" b="1" dirty="0" smtClean="0">
              <a:solidFill>
                <a:schemeClr val="bg1"/>
              </a:solidFill>
            </a:endParaRPr>
          </a:p>
          <a:p>
            <a:pPr algn="ctr"/>
            <a:endParaRPr lang="en-US" sz="900" b="1" dirty="0">
              <a:solidFill>
                <a:schemeClr val="bg1"/>
              </a:solidFill>
            </a:endParaRPr>
          </a:p>
          <a:p>
            <a:pPr algn="ctr"/>
            <a:endParaRPr lang="en-US" sz="900" b="1" dirty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rgbClr val="FFFF00"/>
                </a:solidFill>
              </a:rPr>
              <a:t>         Clothes </a:t>
            </a:r>
            <a:r>
              <a:rPr lang="en-US" sz="6000" b="1" dirty="0">
                <a:solidFill>
                  <a:srgbClr val="FFFF00"/>
                </a:solidFill>
              </a:rPr>
              <a:t>of the Holy Spirit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     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 </a:t>
            </a:r>
            <a:r>
              <a:rPr 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5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6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>
                <a:solidFill>
                  <a:schemeClr val="bg1"/>
                </a:solidFill>
              </a:rPr>
              <a:t> </a:t>
            </a:r>
            <a:r>
              <a:rPr lang="en-US" sz="4800">
                <a:solidFill>
                  <a:schemeClr val="bg1"/>
                </a:solidFill>
              </a:rPr>
              <a:t>‎  </a:t>
            </a:r>
            <a:r>
              <a:rPr lang="he-IL" sz="5400" b="1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>
                <a:solidFill>
                  <a:schemeClr val="bg1"/>
                </a:solidFill>
              </a:rPr>
              <a:t>    </a:t>
            </a:r>
            <a:r>
              <a:rPr lang="he-IL" sz="5400" b="1">
                <a:solidFill>
                  <a:schemeClr val="bg1"/>
                </a:solidFill>
              </a:rPr>
              <a:t> </a:t>
            </a:r>
            <a:r>
              <a:rPr lang="en-US" sz="3600" b="1">
                <a:solidFill>
                  <a:srgbClr val="FFFF00"/>
                </a:solidFill>
              </a:rPr>
              <a:t>Numbers 6:24-26</a:t>
            </a:r>
            <a:r>
              <a:rPr lang="el-GR" sz="3600" b="1">
                <a:solidFill>
                  <a:srgbClr val="FFFF00"/>
                </a:solidFill>
              </a:rPr>
              <a:t> </a:t>
            </a:r>
            <a:endParaRPr lang="en-US" sz="3600" b="1">
              <a:solidFill>
                <a:srgbClr val="FFFF00"/>
              </a:solidFill>
            </a:endParaRPr>
          </a:p>
          <a:p>
            <a:pPr rtl="1"/>
            <a:r>
              <a:rPr lang="he-IL" sz="5400" b="1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>
                <a:solidFill>
                  <a:schemeClr val="bg1"/>
                </a:solidFill>
              </a:rPr>
              <a:t>‎</a:t>
            </a:r>
            <a:r>
              <a:rPr lang="he-IL" sz="5400" b="1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>
                <a:solidFill>
                  <a:schemeClr val="bg1"/>
                </a:solidFill>
              </a:rPr>
              <a:t>     </a:t>
            </a:r>
            <a:r>
              <a:rPr lang="he-IL" sz="5400" b="1">
                <a:solidFill>
                  <a:schemeClr val="bg1"/>
                </a:solidFill>
              </a:rPr>
              <a:t> </a:t>
            </a:r>
            <a:endParaRPr lang="en-US" sz="5400" b="1">
              <a:solidFill>
                <a:schemeClr val="bg1"/>
              </a:solidFill>
            </a:endParaRPr>
          </a:p>
          <a:p>
            <a:pPr algn="ctr" rtl="1"/>
            <a:endParaRPr lang="en-US" altLang="ko-KR" sz="1600"/>
          </a:p>
          <a:p>
            <a:pPr algn="ctr" rtl="1"/>
            <a:endParaRPr lang="en-US" altLang="ko-KR" sz="1600"/>
          </a:p>
          <a:p>
            <a:pPr algn="ctr" rtl="1"/>
            <a:endParaRPr lang="en-US" altLang="ko-KR" sz="160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522413" y="141288"/>
            <a:ext cx="7772399" cy="24622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SimSun" pitchFamily="2" charset="-122"/>
              </a:rPr>
              <a:t>      </a:t>
            </a:r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PMingLiU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願耶和華賜福給你</a:t>
            </a:r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願耶和華使他的臉光照你</a:t>
            </a:r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34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369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9419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感動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”</a:t>
            </a:r>
            <a:r>
              <a:rPr lang="en-US" altLang="zh-CN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常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用於表達聖靈與人的關係（新約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</a:t>
            </a:r>
            <a:endParaRPr lang="en-US" sz="30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ko-KR" altLang="en-US" sz="2600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馬太 </a:t>
            </a:r>
            <a:r>
              <a:rPr lang="en-US" sz="2600" b="1" dirty="0" smtClean="0">
                <a:solidFill>
                  <a:srgbClr val="FF0000"/>
                </a:solidFill>
              </a:rPr>
              <a:t>22:43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穌說：「這樣，大衛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被聖靈感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動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(</a:t>
            </a:r>
            <a:r>
              <a:rPr lang="en-US" sz="2600" b="1" dirty="0" smtClean="0">
                <a:solidFill>
                  <a:srgbClr val="FFFF00"/>
                </a:solidFill>
              </a:rPr>
              <a:t>in </a:t>
            </a:r>
            <a:r>
              <a:rPr lang="en-US" sz="2600" b="1" dirty="0">
                <a:solidFill>
                  <a:srgbClr val="FFFF00"/>
                </a:solidFill>
              </a:rPr>
              <a:t>Spirit </a:t>
            </a:r>
            <a:r>
              <a:rPr lang="en-US" sz="2600" b="1" dirty="0" smtClean="0">
                <a:solidFill>
                  <a:srgbClr val="FFFF00"/>
                </a:solidFill>
              </a:rPr>
              <a:t>- </a:t>
            </a:r>
            <a:r>
              <a:rPr lang="el-GR" sz="2600" b="1" dirty="0" smtClean="0">
                <a:solidFill>
                  <a:srgbClr val="FFFF00"/>
                </a:solidFill>
              </a:rPr>
              <a:t>ἐν πνεύματι</a:t>
            </a:r>
            <a:r>
              <a:rPr lang="en-US" sz="2600" b="1" dirty="0" smtClean="0">
                <a:solidFill>
                  <a:srgbClr val="FFFF00"/>
                </a:solidFill>
              </a:rPr>
              <a:t>)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怎麼還稱他為主，說： 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路加 </a:t>
            </a:r>
            <a:r>
              <a:rPr lang="en-US" sz="2600" b="1" dirty="0" smtClean="0">
                <a:solidFill>
                  <a:srgbClr val="FF0000"/>
                </a:solidFill>
              </a:rPr>
              <a:t>2:27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受了聖靈的感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動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(</a:t>
            </a:r>
            <a:r>
              <a:rPr lang="el-GR" sz="2600" b="1" dirty="0">
                <a:solidFill>
                  <a:srgbClr val="FFFF00"/>
                </a:solidFill>
              </a:rPr>
              <a:t>ἐν τῷ πνεύματι </a:t>
            </a:r>
            <a:r>
              <a:rPr lang="en-US" sz="2600" b="1" dirty="0">
                <a:solidFill>
                  <a:srgbClr val="FFFF00"/>
                </a:solidFill>
              </a:rPr>
              <a:t>- in the Spirit)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進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入聖殿，正遇見耶穌的父母抱著孩子進來，要照律法的規矩辦理。</a:t>
            </a:r>
            <a:r>
              <a:rPr lang="ko-KR" altLang="en-US" sz="2600" dirty="0" smtClean="0">
                <a:solidFill>
                  <a:schemeClr val="bg1"/>
                </a:solidFill>
              </a:rPr>
              <a:t> </a:t>
            </a:r>
            <a:endParaRPr lang="en-US" altLang="ko-KR" sz="2600" dirty="0" smtClean="0">
              <a:solidFill>
                <a:schemeClr val="bg1"/>
              </a:solidFill>
            </a:endParaRPr>
          </a:p>
          <a:p>
            <a:r>
              <a:rPr lang="ko-KR" altLang="en-US" sz="2600" b="1" dirty="0" smtClean="0">
                <a:solidFill>
                  <a:srgbClr val="FF0000"/>
                </a:solidFill>
              </a:rPr>
              <a:t>     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使徒行傳 </a:t>
            </a:r>
            <a:r>
              <a:rPr lang="en-US" sz="2600" b="1" dirty="0" smtClean="0">
                <a:solidFill>
                  <a:srgbClr val="FF0000"/>
                </a:solidFill>
              </a:rPr>
              <a:t>21:4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找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著了門徒，就在那裡住了七天。他們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被聖靈感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動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(</a:t>
            </a:r>
            <a:r>
              <a:rPr lang="el-GR" sz="2600" b="1" dirty="0">
                <a:solidFill>
                  <a:srgbClr val="FFFF00"/>
                </a:solidFill>
              </a:rPr>
              <a:t>διὰ τοῦ 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</a:rPr>
              <a:t>πνεύματος </a:t>
            </a:r>
            <a:r>
              <a:rPr lang="en-US" sz="2600" b="1" dirty="0">
                <a:solidFill>
                  <a:srgbClr val="FFFF00"/>
                </a:solidFill>
              </a:rPr>
              <a:t>- through the Spirit</a:t>
            </a:r>
            <a:r>
              <a:rPr lang="en-US" sz="2600" b="1" dirty="0" smtClean="0">
                <a:solidFill>
                  <a:srgbClr val="FFFF00"/>
                </a:solidFill>
              </a:rPr>
              <a:t>)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，對保羅說：「不要上耶路撒冷去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ko-KR" altLang="en-US" sz="2600" b="1" dirty="0" smtClean="0">
                <a:solidFill>
                  <a:srgbClr val="FF0000"/>
                </a:solidFill>
              </a:rPr>
              <a:t> 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帖前 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5</a:t>
            </a:r>
            <a:r>
              <a:rPr lang="en-US" sz="2600" b="1" dirty="0" smtClean="0">
                <a:solidFill>
                  <a:srgbClr val="FF0000"/>
                </a:solidFill>
              </a:rPr>
              <a:t>:</a:t>
            </a:r>
            <a:r>
              <a:rPr lang="en-US" altLang="zh-CN" sz="2600" b="1" dirty="0" smtClean="0">
                <a:solidFill>
                  <a:srgbClr val="FF0000"/>
                </a:solidFill>
              </a:rPr>
              <a:t>19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要消滅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聖靈</a:t>
            </a:r>
            <a:r>
              <a:rPr lang="zh-TW" altLang="en-US" sz="2600" b="1" u="sng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的感</a:t>
            </a:r>
            <a:r>
              <a:rPr lang="zh-TW" altLang="en-US" sz="2600" b="1" u="sng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動</a:t>
            </a:r>
            <a:r>
              <a:rPr lang="en-US" altLang="zh-CN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altLang="ko-KR" sz="2600" b="1" dirty="0" smtClean="0">
              <a:solidFill>
                <a:srgbClr val="FFFF00"/>
              </a:solidFill>
            </a:endParaRPr>
          </a:p>
          <a:p>
            <a:r>
              <a:rPr lang="ko-KR" altLang="en-US" sz="2600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-</a:t>
            </a:r>
            <a:r>
              <a:rPr lang="zh-CN" altLang="en-US" sz="2600" b="1" dirty="0" smtClean="0">
                <a:solidFill>
                  <a:srgbClr val="FFFF00"/>
                </a:solidFill>
              </a:rPr>
              <a:t>彼後 </a:t>
            </a:r>
            <a:r>
              <a:rPr lang="en-US" sz="2600" b="1" dirty="0" smtClean="0">
                <a:solidFill>
                  <a:srgbClr val="FFFF00"/>
                </a:solidFill>
              </a:rPr>
              <a:t>1:21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為預言從來沒有出於人意的，乃是人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被聖靈感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動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(</a:t>
            </a:r>
            <a:r>
              <a:rPr lang="el-GR" sz="2600" b="1" dirty="0" smtClean="0">
                <a:solidFill>
                  <a:srgbClr val="FFFF00"/>
                </a:solidFill>
              </a:rPr>
              <a:t>ὑπὸ </a:t>
            </a:r>
            <a:r>
              <a:rPr lang="el-GR" sz="2600" b="1" dirty="0">
                <a:solidFill>
                  <a:srgbClr val="FFFF00"/>
                </a:solidFill>
              </a:rPr>
              <a:t>πνεύματος 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</a:rPr>
              <a:t>ἁγίου φερόμενοι</a:t>
            </a:r>
            <a:r>
              <a:rPr lang="en-US" sz="2600" b="1" dirty="0" smtClean="0">
                <a:solidFill>
                  <a:srgbClr val="FFFF00"/>
                </a:solidFill>
              </a:rPr>
              <a:t> - </a:t>
            </a:r>
            <a:r>
              <a:rPr lang="en-US" sz="2600" b="1" baseline="30000" dirty="0" smtClean="0">
                <a:solidFill>
                  <a:srgbClr val="FFFF00"/>
                </a:solidFill>
              </a:rPr>
              <a:t>ESV </a:t>
            </a:r>
            <a:r>
              <a:rPr lang="en-US" sz="2600" b="1" dirty="0" smtClean="0">
                <a:solidFill>
                  <a:srgbClr val="FFFF00"/>
                </a:solidFill>
              </a:rPr>
              <a:t>as </a:t>
            </a:r>
            <a:r>
              <a:rPr lang="en-US" sz="2600" b="1" dirty="0">
                <a:solidFill>
                  <a:srgbClr val="FFFF00"/>
                </a:solidFill>
              </a:rPr>
              <a:t>they </a:t>
            </a:r>
            <a:r>
              <a:rPr lang="en-US" sz="2600" b="1" u="sng" dirty="0">
                <a:solidFill>
                  <a:srgbClr val="FFFF00"/>
                </a:solidFill>
              </a:rPr>
              <a:t>were carried along </a:t>
            </a:r>
            <a:r>
              <a:rPr lang="en-US" sz="2600" b="1" dirty="0">
                <a:solidFill>
                  <a:srgbClr val="FFFF00"/>
                </a:solidFill>
              </a:rPr>
              <a:t>by the Holy </a:t>
            </a:r>
            <a:r>
              <a:rPr lang="en-US" sz="2600" b="1" dirty="0" smtClean="0">
                <a:solidFill>
                  <a:srgbClr val="FFFF00"/>
                </a:solidFill>
              </a:rPr>
              <a:t>Spirit)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，說出神的話來。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ko-KR" altLang="en-US" sz="2600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啟示錄 </a:t>
            </a:r>
            <a:r>
              <a:rPr lang="en-US" sz="2600" b="1" dirty="0" smtClean="0">
                <a:solidFill>
                  <a:srgbClr val="FF0000"/>
                </a:solidFill>
              </a:rPr>
              <a:t>1:10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主日，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我被聖靈感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動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(</a:t>
            </a:r>
            <a:r>
              <a:rPr lang="el-GR" sz="2600" b="1" dirty="0">
                <a:solidFill>
                  <a:srgbClr val="FFFF00"/>
                </a:solidFill>
              </a:rPr>
              <a:t>ἐγενόμην ἐν πνεύματι </a:t>
            </a:r>
            <a:r>
              <a:rPr lang="en-US" sz="2600" b="1" dirty="0">
                <a:solidFill>
                  <a:srgbClr val="FFFF00"/>
                </a:solidFill>
              </a:rPr>
              <a:t>- I was in </a:t>
            </a:r>
            <a:r>
              <a:rPr lang="en-US" sz="2600" b="1" dirty="0" smtClean="0">
                <a:solidFill>
                  <a:srgbClr val="FFFF00"/>
                </a:solidFill>
              </a:rPr>
              <a:t>Spirit</a:t>
            </a:r>
            <a:r>
              <a:rPr lang="en-US" sz="2600" b="1" dirty="0">
                <a:solidFill>
                  <a:srgbClr val="FFFF00"/>
                </a:solidFill>
              </a:rPr>
              <a:t>)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聽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見在我後面有大聲音如吹號，說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ko-KR" altLang="en-US" sz="2600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2600" b="1" dirty="0">
                <a:solidFill>
                  <a:srgbClr val="FF0000"/>
                </a:solidFill>
              </a:rPr>
              <a:t>啟示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錄 </a:t>
            </a:r>
            <a:r>
              <a:rPr lang="en-US" sz="2600" b="1" dirty="0" smtClean="0">
                <a:solidFill>
                  <a:srgbClr val="FF0000"/>
                </a:solidFill>
              </a:rPr>
              <a:t>4:2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立刻被聖靈感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動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(</a:t>
            </a:r>
            <a:r>
              <a:rPr lang="el-GR" sz="2600" b="1" dirty="0">
                <a:solidFill>
                  <a:srgbClr val="FFFF00"/>
                </a:solidFill>
              </a:rPr>
              <a:t>ἐγενόμην ἐν πνεύματι </a:t>
            </a:r>
            <a:r>
              <a:rPr lang="en-US" sz="2600" b="1" dirty="0">
                <a:solidFill>
                  <a:srgbClr val="FFFF00"/>
                </a:solidFill>
              </a:rPr>
              <a:t>- I was in </a:t>
            </a:r>
            <a:r>
              <a:rPr lang="en-US" sz="2600" b="1" dirty="0" smtClean="0">
                <a:solidFill>
                  <a:srgbClr val="FFFF00"/>
                </a:solidFill>
              </a:rPr>
              <a:t>Spirit)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見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有一個寶座安置在天上，又有一位坐在寶座上。</a:t>
            </a:r>
            <a:r>
              <a:rPr lang="ko-KR" altLang="en-US" sz="2600" b="1" dirty="0">
                <a:solidFill>
                  <a:srgbClr val="FF0000"/>
                </a:solidFill>
              </a:rPr>
              <a:t> 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8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95575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聖靈降臨在人們身上”的表達（舊約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</a:t>
            </a:r>
            <a:endParaRPr lang="en-US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     1) </a:t>
            </a:r>
            <a:r>
              <a:rPr lang="zh-CN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在裡頭</a:t>
            </a:r>
            <a:r>
              <a:rPr lang="ko-KR" altLang="en-US" sz="2400" b="1" dirty="0" smtClean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(In, Within)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Genesis 41:38  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法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老對臣僕說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2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像這樣的人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，有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神的靈</a:t>
            </a:r>
            <a:r>
              <a:rPr lang="zh-TW" altLang="en-US" sz="24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4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裡頭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，我們豈能找得著呢？」 </a:t>
            </a:r>
            <a:endParaRPr lang="en-US" altLang="zh-TW" sz="2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aseline="30000" dirty="0" smtClean="0">
                <a:solidFill>
                  <a:schemeClr val="bg1"/>
                </a:solidFill>
              </a:rPr>
              <a:t>ESV </a:t>
            </a:r>
            <a:r>
              <a:rPr lang="en-US" sz="2400" dirty="0" smtClean="0">
                <a:solidFill>
                  <a:schemeClr val="bg1"/>
                </a:solidFill>
              </a:rPr>
              <a:t>…….. a </a:t>
            </a:r>
            <a:r>
              <a:rPr lang="en-US" sz="2400" dirty="0">
                <a:solidFill>
                  <a:schemeClr val="bg1"/>
                </a:solidFill>
              </a:rPr>
              <a:t>man like this, </a:t>
            </a:r>
            <a:r>
              <a:rPr lang="en-US" sz="2400" b="1" dirty="0">
                <a:solidFill>
                  <a:srgbClr val="FFFF00"/>
                </a:solidFill>
              </a:rPr>
              <a:t>in whom </a:t>
            </a:r>
            <a:r>
              <a:rPr lang="en-US" sz="2400" b="1" dirty="0">
                <a:solidFill>
                  <a:schemeClr val="bg1"/>
                </a:solidFill>
              </a:rPr>
              <a:t>is the Spirit of God</a:t>
            </a:r>
            <a:r>
              <a:rPr lang="en-US" sz="2400" dirty="0" smtClean="0">
                <a:solidFill>
                  <a:schemeClr val="bg1"/>
                </a:solidFill>
              </a:rPr>
              <a:t>?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he-IL" sz="2400" dirty="0">
                <a:solidFill>
                  <a:schemeClr val="bg1"/>
                </a:solidFill>
              </a:rPr>
              <a:t>ר֥וּחַ אֱלֹהִ֖ים </a:t>
            </a:r>
            <a:r>
              <a:rPr lang="he-IL" sz="2400" dirty="0">
                <a:solidFill>
                  <a:srgbClr val="FFFF00"/>
                </a:solidFill>
              </a:rPr>
              <a:t>בּֽו</a:t>
            </a:r>
            <a:r>
              <a:rPr lang="he-IL" sz="2400" dirty="0">
                <a:solidFill>
                  <a:schemeClr val="bg1"/>
                </a:solidFill>
              </a:rPr>
              <a:t>ֹ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     2)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充滿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(to Fill)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Exodus 31:2-3 (= 35:30-31)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看哪</a:t>
            </a:r>
            <a:r>
              <a:rPr lang="en-US" altLang="ko-KR" sz="2400" dirty="0">
                <a:solidFill>
                  <a:schemeClr val="bg1"/>
                </a:solidFill>
              </a:rPr>
              <a:t> …… 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比撒列，我已經提他的名召他。 </a:t>
            </a:r>
            <a:endParaRPr lang="en-US" altLang="zh-TW" sz="2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以我的靈</a:t>
            </a:r>
            <a:r>
              <a:rPr lang="zh-TW" altLang="en-US" sz="24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充滿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了他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，使他有智慧，有聰明，有知識，能做各樣的工， </a:t>
            </a: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     3)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身上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(On, Upon)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Numbers 11:17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我要在那裡降臨，與你說話，也要把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降於你身上的靈分賜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他們，他們就和你同當這管百姓的重任，免得你獨自擔當。 </a:t>
            </a:r>
            <a:r>
              <a:rPr lang="en-US" altLang="ko-KR" sz="2400" dirty="0" smtClean="0">
                <a:solidFill>
                  <a:schemeClr val="bg1"/>
                </a:solidFill>
              </a:rPr>
              <a:t>……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/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sz="2400" baseline="30000" dirty="0">
                <a:solidFill>
                  <a:schemeClr val="bg1"/>
                </a:solidFill>
              </a:rPr>
              <a:t>ESV </a:t>
            </a:r>
            <a:r>
              <a:rPr lang="en-US" sz="2400" dirty="0" smtClean="0">
                <a:solidFill>
                  <a:schemeClr val="bg1"/>
                </a:solidFill>
              </a:rPr>
              <a:t>…… </a:t>
            </a:r>
            <a:r>
              <a:rPr lang="en-US" sz="2400" b="1" dirty="0" smtClean="0">
                <a:solidFill>
                  <a:srgbClr val="FFFF00"/>
                </a:solidFill>
              </a:rPr>
              <a:t>the </a:t>
            </a:r>
            <a:r>
              <a:rPr lang="en-US" sz="2400" b="1" dirty="0">
                <a:solidFill>
                  <a:srgbClr val="FFFF00"/>
                </a:solidFill>
              </a:rPr>
              <a:t>Spirit that is on you and put it on </a:t>
            </a:r>
            <a:r>
              <a:rPr lang="en-US" sz="2400" b="1" dirty="0" smtClean="0">
                <a:solidFill>
                  <a:srgbClr val="FFFF00"/>
                </a:solidFill>
              </a:rPr>
              <a:t>them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he-IL" sz="2400" dirty="0">
                <a:solidFill>
                  <a:schemeClr val="bg1"/>
                </a:solidFill>
              </a:rPr>
              <a:t>מִן־</a:t>
            </a:r>
            <a:r>
              <a:rPr lang="he-IL" sz="2400" dirty="0">
                <a:solidFill>
                  <a:srgbClr val="FFFF00"/>
                </a:solidFill>
              </a:rPr>
              <a:t>הָר֛וּחַ אֲשֶׁ֥ר עָלֶ֖יךָ וְשַׂמְתִּ֣י עֲלֵיהֶ֑ם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-Judges 11:29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耶和華的靈降在耶弗他身上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，他就經過基列和瑪拿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西 </a:t>
            </a:r>
            <a:r>
              <a:rPr lang="en-US" altLang="ko-KR" sz="2400" dirty="0" smtClean="0">
                <a:solidFill>
                  <a:schemeClr val="bg1"/>
                </a:solidFill>
              </a:rPr>
              <a:t>………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     4)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降在</a:t>
            </a:r>
            <a:r>
              <a:rPr lang="en-US" sz="2400" b="1" dirty="0">
                <a:solidFill>
                  <a:srgbClr val="FFFF00"/>
                </a:solidFill>
              </a:rPr>
              <a:t>~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身上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, </a:t>
            </a:r>
            <a:r>
              <a:rPr lang="zh-CN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附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著</a:t>
            </a:r>
            <a:r>
              <a:rPr lang="en-US" altLang="ko-KR" sz="2400" b="1" dirty="0">
                <a:solidFill>
                  <a:srgbClr val="FFFF00"/>
                </a:solidFill>
              </a:rPr>
              <a:t>, 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衝進 </a:t>
            </a:r>
            <a:r>
              <a:rPr lang="en-US" altLang="ko-KR" sz="2400" b="1" dirty="0">
                <a:solidFill>
                  <a:srgbClr val="FFFF00"/>
                </a:solidFill>
              </a:rPr>
              <a:t>(</a:t>
            </a:r>
            <a:r>
              <a:rPr lang="en-US" altLang="ko-KR" sz="2400" dirty="0">
                <a:solidFill>
                  <a:srgbClr val="FFFF00"/>
                </a:solidFill>
              </a:rPr>
              <a:t>Descend Upon, Attach, Rush </a:t>
            </a:r>
            <a:r>
              <a:rPr lang="he-IL" sz="2400" b="1" dirty="0" smtClean="0">
                <a:solidFill>
                  <a:srgbClr val="FFFF00"/>
                </a:solidFill>
              </a:rPr>
              <a:t>צלח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)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-Judges 14:6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和華的靈大大感動參孫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，他雖然手無器械，卻將獅子撕裂，如同撕裂山羊羔一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樣 </a:t>
            </a:r>
            <a:r>
              <a:rPr lang="en-US" altLang="ko-KR" sz="2400" dirty="0" smtClean="0">
                <a:solidFill>
                  <a:schemeClr val="bg1"/>
                </a:solidFill>
              </a:rPr>
              <a:t>……. /</a:t>
            </a:r>
            <a:r>
              <a:rPr lang="en-US" sz="2400" b="1" dirty="0" smtClean="0">
                <a:solidFill>
                  <a:srgbClr val="FF0000"/>
                </a:solidFill>
              </a:rPr>
              <a:t>  -1 </a:t>
            </a:r>
            <a:r>
              <a:rPr lang="en-US" sz="2400" b="1" dirty="0">
                <a:solidFill>
                  <a:srgbClr val="FF0000"/>
                </a:solidFill>
              </a:rPr>
              <a:t>Samuel </a:t>
            </a:r>
            <a:r>
              <a:rPr lang="en-US" sz="2400" b="1" dirty="0" smtClean="0">
                <a:solidFill>
                  <a:srgbClr val="FF0000"/>
                </a:solidFill>
              </a:rPr>
              <a:t>16:13 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母耳就用角裡的膏油，在他諸兄中膏了他。從這日起，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耶和華的靈就大大感動大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衛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……. / 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en-US" sz="2400" baseline="30000" dirty="0" smtClean="0">
                <a:solidFill>
                  <a:schemeClr val="bg1"/>
                </a:solidFill>
              </a:rPr>
              <a:t>ESV </a:t>
            </a:r>
            <a:r>
              <a:rPr lang="en-US" sz="2400" dirty="0" smtClean="0">
                <a:solidFill>
                  <a:schemeClr val="bg1"/>
                </a:solidFill>
              </a:rPr>
              <a:t>……. And </a:t>
            </a:r>
            <a:r>
              <a:rPr lang="en-US" sz="2400" b="1" dirty="0">
                <a:solidFill>
                  <a:srgbClr val="FFFF00"/>
                </a:solidFill>
              </a:rPr>
              <a:t>the Spirit of the LORD </a:t>
            </a:r>
            <a:r>
              <a:rPr lang="en-US" sz="2400" b="1" u="sng" dirty="0">
                <a:solidFill>
                  <a:srgbClr val="FFFF00"/>
                </a:solidFill>
              </a:rPr>
              <a:t>rushed upon </a:t>
            </a:r>
            <a:r>
              <a:rPr lang="en-US" sz="2400" b="1" dirty="0">
                <a:solidFill>
                  <a:srgbClr val="FFFF00"/>
                </a:solidFill>
              </a:rPr>
              <a:t>David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he-IL" sz="2400" dirty="0">
                <a:solidFill>
                  <a:schemeClr val="bg1"/>
                </a:solidFill>
              </a:rPr>
              <a:t>ו</a:t>
            </a:r>
            <a:r>
              <a:rPr lang="he-IL" sz="2400" dirty="0">
                <a:solidFill>
                  <a:srgbClr val="FFFF00"/>
                </a:solidFill>
              </a:rPr>
              <a:t>ַתִּצְלַ֤ח</a:t>
            </a:r>
            <a:r>
              <a:rPr lang="he-IL" sz="2400" dirty="0">
                <a:solidFill>
                  <a:schemeClr val="bg1"/>
                </a:solidFill>
              </a:rPr>
              <a:t> רֽוּחַ־יְהוָה֙ </a:t>
            </a:r>
            <a:r>
              <a:rPr lang="he-IL" sz="2400" dirty="0" smtClean="0">
                <a:solidFill>
                  <a:srgbClr val="FFFF00"/>
                </a:solidFill>
              </a:rPr>
              <a:t>אֶל</a:t>
            </a:r>
            <a:r>
              <a:rPr lang="he-IL" sz="2400" dirty="0" smtClean="0">
                <a:solidFill>
                  <a:schemeClr val="bg1"/>
                </a:solidFill>
              </a:rPr>
              <a:t>־דָּוִ֔ד</a:t>
            </a:r>
            <a:r>
              <a:rPr lang="en-US" sz="2400" dirty="0" smtClean="0">
                <a:solidFill>
                  <a:schemeClr val="bg1"/>
                </a:solidFill>
              </a:rPr>
              <a:t>) ……</a:t>
            </a:r>
          </a:p>
          <a:p>
            <a:r>
              <a:rPr lang="en-US" altLang="ko-KR" i="1" dirty="0" smtClean="0">
                <a:solidFill>
                  <a:schemeClr val="bg1"/>
                </a:solidFill>
              </a:rPr>
              <a:t>      *</a:t>
            </a:r>
            <a:r>
              <a:rPr lang="zh-TW" altLang="en-US" i="1" dirty="0" smtClean="0">
                <a:solidFill>
                  <a:schemeClr val="bg1"/>
                </a:solidFill>
              </a:rPr>
              <a:t>在</a:t>
            </a:r>
            <a:r>
              <a:rPr lang="zh-TW" altLang="en-US" i="1" dirty="0">
                <a:solidFill>
                  <a:schemeClr val="bg1"/>
                </a:solidFill>
              </a:rPr>
              <a:t>希伯來原文中，“聖靈”是主體，人是客體（出埃及</a:t>
            </a:r>
            <a:r>
              <a:rPr lang="zh-TW" altLang="en-US" i="1" dirty="0" smtClean="0">
                <a:solidFill>
                  <a:schemeClr val="bg1"/>
                </a:solidFill>
              </a:rPr>
              <a:t>記 </a:t>
            </a:r>
            <a:r>
              <a:rPr lang="en-US" altLang="ko-KR" i="1" dirty="0">
                <a:solidFill>
                  <a:schemeClr val="bg1"/>
                </a:solidFill>
              </a:rPr>
              <a:t>31:3; 35:31</a:t>
            </a:r>
            <a:r>
              <a:rPr lang="zh-TW" altLang="en-US" i="1" dirty="0" smtClean="0">
                <a:solidFill>
                  <a:schemeClr val="bg1"/>
                </a:solidFill>
              </a:rPr>
              <a:t>中，</a:t>
            </a:r>
            <a:r>
              <a:rPr lang="zh-CN" altLang="en-US" i="1" dirty="0" smtClean="0">
                <a:solidFill>
                  <a:schemeClr val="bg1"/>
                </a:solidFill>
              </a:rPr>
              <a:t>主語是</a:t>
            </a:r>
            <a:r>
              <a:rPr lang="zh-TW" altLang="en-US" i="1" dirty="0" smtClean="0">
                <a:solidFill>
                  <a:schemeClr val="bg1"/>
                </a:solidFill>
              </a:rPr>
              <a:t>“</a:t>
            </a:r>
            <a:r>
              <a:rPr lang="zh-CN" altLang="en-US" i="1" dirty="0" smtClean="0">
                <a:solidFill>
                  <a:schemeClr val="bg1"/>
                </a:solidFill>
              </a:rPr>
              <a:t>神</a:t>
            </a:r>
            <a:r>
              <a:rPr lang="zh-TW" altLang="en-US" i="1" dirty="0" smtClean="0">
                <a:solidFill>
                  <a:schemeClr val="bg1"/>
                </a:solidFill>
              </a:rPr>
              <a:t>”）</a:t>
            </a:r>
            <a:r>
              <a:rPr lang="en-US" altLang="zh-TW" i="1" dirty="0" smtClean="0">
                <a:solidFill>
                  <a:schemeClr val="bg1"/>
                </a:solidFill>
              </a:rPr>
              <a:t>.</a:t>
            </a:r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7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gyptian Clothing Facts - Ancient Egypt for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7" y="3711091"/>
            <a:ext cx="4562169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cient Egypt Clothing Lesson | Teaching Resou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6" y="3802531"/>
            <a:ext cx="377952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Sum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602" y="2057400"/>
            <a:ext cx="3148739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n Brooklyn, an Abundance of Fig Trees - The New York Tim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7" y="475565"/>
            <a:ext cx="3930506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98758" y="838200"/>
            <a:ext cx="4800600" cy="278537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2500" dirty="0" smtClean="0">
                <a:solidFill>
                  <a:schemeClr val="bg1"/>
                </a:solidFill>
              </a:rPr>
              <a:t>   </a:t>
            </a:r>
            <a:r>
              <a:rPr lang="en-US" altLang="ko-KR" sz="2500" dirty="0" smtClean="0">
                <a:solidFill>
                  <a:schemeClr val="bg1"/>
                </a:solidFill>
              </a:rPr>
              <a:t>-</a:t>
            </a:r>
            <a:r>
              <a:rPr lang="zh-CN" altLang="en-US" sz="2500" b="1" dirty="0" smtClean="0">
                <a:solidFill>
                  <a:srgbClr val="FF0000"/>
                </a:solidFill>
              </a:rPr>
              <a:t>創 </a:t>
            </a:r>
            <a:r>
              <a:rPr lang="en-US" sz="2500" b="1" dirty="0" smtClean="0">
                <a:solidFill>
                  <a:srgbClr val="FF0000"/>
                </a:solidFill>
              </a:rPr>
              <a:t>2:25 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時夫妻二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赤身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露體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，並不羞恥。 </a:t>
            </a:r>
            <a:endParaRPr lang="en-US" altLang="zh-TW" sz="25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500" dirty="0" smtClean="0">
                <a:solidFill>
                  <a:schemeClr val="bg1"/>
                </a:solidFill>
              </a:rPr>
              <a:t>   -</a:t>
            </a:r>
            <a:r>
              <a:rPr lang="zh-CN" altLang="en-US" sz="2500" b="1" dirty="0" smtClean="0">
                <a:solidFill>
                  <a:srgbClr val="FF0000"/>
                </a:solidFill>
              </a:rPr>
              <a:t>創 </a:t>
            </a:r>
            <a:r>
              <a:rPr lang="en-US" sz="2500" b="1" dirty="0" smtClean="0">
                <a:solidFill>
                  <a:srgbClr val="FF0000"/>
                </a:solidFill>
              </a:rPr>
              <a:t>3:7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他們二人的眼睛就明亮了，才知道自己是赤身露體，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便拿無花果樹的葉子為自己編做裙子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ko-KR" sz="2500" dirty="0" smtClean="0">
                <a:solidFill>
                  <a:schemeClr val="bg1"/>
                </a:solidFill>
              </a:rPr>
              <a:t>   </a:t>
            </a:r>
            <a:r>
              <a:rPr lang="ko-KR" altLang="en-US" sz="2500" dirty="0" smtClean="0">
                <a:solidFill>
                  <a:schemeClr val="bg1"/>
                </a:solidFill>
              </a:rPr>
              <a:t>       </a:t>
            </a:r>
            <a:endParaRPr lang="en-US" altLang="ko-KR" sz="2500" dirty="0" smtClean="0">
              <a:solidFill>
                <a:schemeClr val="bg1"/>
              </a:solidFill>
            </a:endParaRPr>
          </a:p>
          <a:p>
            <a:r>
              <a:rPr lang="en-US" altLang="ko-KR" sz="2500" dirty="0">
                <a:solidFill>
                  <a:schemeClr val="bg1"/>
                </a:solidFill>
              </a:rPr>
              <a:t> </a:t>
            </a:r>
            <a:r>
              <a:rPr lang="en-US" altLang="ko-KR" sz="2500" dirty="0" smtClean="0">
                <a:solidFill>
                  <a:schemeClr val="bg1"/>
                </a:solidFill>
              </a:rPr>
              <a:t>  -</a:t>
            </a:r>
            <a:r>
              <a:rPr lang="zh-CN" altLang="en-US" sz="2500" b="1" dirty="0" smtClean="0">
                <a:solidFill>
                  <a:srgbClr val="FF0000"/>
                </a:solidFill>
              </a:rPr>
              <a:t>創 </a:t>
            </a:r>
            <a:r>
              <a:rPr lang="en-US" sz="2500" b="1" dirty="0" smtClean="0">
                <a:solidFill>
                  <a:srgbClr val="FF0000"/>
                </a:solidFill>
              </a:rPr>
              <a:t>3:21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  神為亞當和他妻子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用皮子做衣服</a:t>
            </a:r>
            <a:r>
              <a:rPr lang="zh-TW" altLang="en-US" sz="25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給他們穿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ko-KR" sz="25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21728" y="50799"/>
            <a:ext cx="2954655" cy="646331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類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件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衣服</a:t>
            </a:r>
            <a:endParaRPr lang="en-US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9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ko-KR" altLang="en-US" sz="3200" b="1" dirty="0" smtClean="0">
                <a:solidFill>
                  <a:srgbClr val="FFFF00"/>
                </a:solidFill>
                <a:latin typeface="+mj-ea"/>
                <a:ea typeface="+mj-ea"/>
              </a:rPr>
              <a:t>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經原文中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的“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穿（衣服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）”</a:t>
            </a:r>
            <a:r>
              <a:rPr lang="en-US" altLang="zh-TW" sz="3000" b="1" dirty="0" smtClean="0">
                <a:solidFill>
                  <a:srgbClr val="FFFF00"/>
                </a:solidFill>
                <a:latin typeface="+mj-lt"/>
                <a:ea typeface="+mj-ea"/>
              </a:rPr>
              <a:t>(</a:t>
            </a:r>
            <a:r>
              <a:rPr lang="en-US" sz="3000" b="1" dirty="0" smtClean="0">
                <a:solidFill>
                  <a:srgbClr val="FFFF00"/>
                </a:solidFill>
                <a:latin typeface="+mj-lt"/>
              </a:rPr>
              <a:t>‘</a:t>
            </a:r>
            <a:r>
              <a:rPr lang="en-US" sz="3000" b="1" i="1" dirty="0" smtClean="0">
                <a:solidFill>
                  <a:srgbClr val="FFFF00"/>
                </a:solidFill>
                <a:latin typeface="+mj-lt"/>
              </a:rPr>
              <a:t>To Clothe, Wear</a:t>
            </a:r>
            <a:r>
              <a:rPr lang="en-US" sz="3000" b="1" dirty="0" smtClean="0">
                <a:solidFill>
                  <a:srgbClr val="FFFF00"/>
                </a:solidFill>
                <a:latin typeface="+mj-lt"/>
              </a:rPr>
              <a:t>’)</a:t>
            </a:r>
            <a:endParaRPr lang="en-US" sz="3000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希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伯來文</a:t>
            </a:r>
            <a:r>
              <a:rPr lang="ko-KR" altLang="en-US" sz="2800" b="1" dirty="0" smtClean="0">
                <a:solidFill>
                  <a:schemeClr val="bg1"/>
                </a:solidFill>
                <a:latin typeface="+mj-ea"/>
              </a:rPr>
              <a:t> </a:t>
            </a:r>
            <a:r>
              <a:rPr lang="he-IL" sz="2800" dirty="0" smtClean="0">
                <a:solidFill>
                  <a:schemeClr val="bg1"/>
                </a:solidFill>
              </a:rPr>
              <a:t>לָבַשׁ</a:t>
            </a:r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/  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希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臘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文 </a:t>
            </a:r>
            <a:r>
              <a:rPr lang="el-GR" sz="2800" b="1" dirty="0" smtClean="0">
                <a:solidFill>
                  <a:schemeClr val="bg1"/>
                </a:solidFill>
              </a:rPr>
              <a:t>ἐνδύω</a:t>
            </a:r>
            <a:r>
              <a:rPr lang="en-US" altLang="ko-KR" sz="2800" b="1" dirty="0" smtClean="0">
                <a:solidFill>
                  <a:schemeClr val="bg1"/>
                </a:solidFill>
                <a:latin typeface="+mj-ea"/>
              </a:rPr>
              <a:t> </a:t>
            </a:r>
            <a:endParaRPr lang="en-US" altLang="ko-KR" sz="900" dirty="0" smtClean="0">
              <a:solidFill>
                <a:schemeClr val="bg1"/>
              </a:solidFill>
            </a:endParaRPr>
          </a:p>
          <a:p>
            <a:endParaRPr lang="en-US" altLang="ko-KR" sz="900" dirty="0" smtClean="0">
              <a:solidFill>
                <a:srgbClr val="FFFF00"/>
              </a:solidFill>
            </a:endParaRPr>
          </a:p>
          <a:p>
            <a:pPr lvl="2"/>
            <a:r>
              <a:rPr lang="en-US" altLang="zh-CN" sz="26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1) </a:t>
            </a:r>
            <a:r>
              <a:rPr lang="zh-CN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字面上的意思</a:t>
            </a:r>
            <a:r>
              <a:rPr lang="ko-KR" altLang="en-US" sz="2600" b="1" dirty="0" smtClean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(literally) – </a:t>
            </a:r>
            <a:r>
              <a:rPr lang="en-US" sz="2800" b="1" dirty="0">
                <a:solidFill>
                  <a:srgbClr val="FF0000"/>
                </a:solidFill>
              </a:rPr>
              <a:t>Genesis</a:t>
            </a:r>
            <a:r>
              <a:rPr lang="ko-KR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3:21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zh-CN" altLang="en-US" sz="2600" dirty="0" smtClean="0">
                <a:solidFill>
                  <a:schemeClr val="bg1"/>
                </a:solidFill>
              </a:rPr>
              <a:t>第一次出現</a:t>
            </a:r>
            <a:r>
              <a:rPr lang="en-US" altLang="ko-KR" sz="26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500" b="1" dirty="0" smtClean="0">
                <a:solidFill>
                  <a:srgbClr val="FF0000"/>
                </a:solidFill>
              </a:rPr>
              <a:t> -Genesis </a:t>
            </a:r>
            <a:r>
              <a:rPr lang="en-US" sz="2500" b="1" dirty="0">
                <a:solidFill>
                  <a:srgbClr val="FF0000"/>
                </a:solidFill>
              </a:rPr>
              <a:t>28:20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各許願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若與我同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en-US" sz="2500" dirty="0" smtClean="0">
                <a:solidFill>
                  <a:schemeClr val="bg1"/>
                </a:solidFill>
              </a:rPr>
              <a:t> …..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給我食物吃，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衣服</a:t>
            </a:r>
            <a:r>
              <a:rPr lang="zh-TW" altLang="en-US" sz="25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穿</a:t>
            </a:r>
            <a:r>
              <a:rPr lang="en-US" altLang="zh-TW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endParaRPr lang="en-US" altLang="zh-TW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	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2)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比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喻地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(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隱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喻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metaphor)</a:t>
            </a:r>
          </a:p>
          <a:p>
            <a:r>
              <a:rPr lang="en-US" sz="2500" b="1" dirty="0" smtClean="0">
                <a:solidFill>
                  <a:srgbClr val="FF0000"/>
                </a:solidFill>
              </a:rPr>
              <a:t>     -Isaiah 61:10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因耶和華大大歡喜；我的心靠神快樂。因他以拯救為衣給我穿上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5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5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公義為袍給我披上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，好像新郎戴上華冠，又像新婦佩戴妝飾。 </a:t>
            </a:r>
            <a:endParaRPr lang="en-US" altLang="ko-KR" sz="2500" dirty="0" smtClean="0">
              <a:solidFill>
                <a:schemeClr val="bg1"/>
              </a:solidFill>
            </a:endParaRPr>
          </a:p>
          <a:p>
            <a:r>
              <a:rPr lang="en-US" sz="2500" b="1" dirty="0" smtClean="0">
                <a:solidFill>
                  <a:srgbClr val="FF0000"/>
                </a:solidFill>
              </a:rPr>
              <a:t>     -Psalm 104:1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的心哪，你要稱頌耶和華！耶和華我的神啊，你為至大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！</a:t>
            </a:r>
            <a:endParaRPr lang="en-US" altLang="zh-TW" sz="25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5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以尊榮威嚴</a:t>
            </a:r>
            <a:r>
              <a:rPr lang="zh-TW" altLang="en-US" sz="25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為衣服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5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500" b="1" dirty="0" smtClean="0">
                <a:solidFill>
                  <a:srgbClr val="FF0000"/>
                </a:solidFill>
              </a:rPr>
              <a:t>     -Psalm 35:26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願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那喜歡我遭難的一同抱愧蒙羞！願那向我妄自尊大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endParaRPr lang="en-US" altLang="zh-TW" sz="25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5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披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慚愧，</a:t>
            </a:r>
            <a:r>
              <a:rPr lang="zh-TW" altLang="en-US" sz="25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蒙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羞辱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！ </a:t>
            </a:r>
            <a:r>
              <a:rPr lang="en-US" altLang="ko-KR" sz="2500" dirty="0" smtClean="0">
                <a:solidFill>
                  <a:schemeClr val="bg1"/>
                </a:solidFill>
              </a:rPr>
              <a:t>(</a:t>
            </a:r>
            <a:r>
              <a:rPr lang="en-US" sz="2500" baseline="30000" dirty="0">
                <a:solidFill>
                  <a:schemeClr val="bg1"/>
                </a:solidFill>
              </a:rPr>
              <a:t>NKJ </a:t>
            </a:r>
            <a:r>
              <a:rPr lang="en-US" sz="2500" dirty="0" smtClean="0">
                <a:solidFill>
                  <a:schemeClr val="bg1"/>
                </a:solidFill>
              </a:rPr>
              <a:t>…….. </a:t>
            </a:r>
            <a:r>
              <a:rPr lang="en-US" sz="2500" b="1" u="sng" dirty="0" smtClean="0">
                <a:solidFill>
                  <a:srgbClr val="FFFF00"/>
                </a:solidFill>
              </a:rPr>
              <a:t>be </a:t>
            </a:r>
            <a:r>
              <a:rPr lang="en-US" sz="2500" b="1" u="sng" dirty="0">
                <a:solidFill>
                  <a:srgbClr val="FFFF00"/>
                </a:solidFill>
              </a:rPr>
              <a:t>clothed </a:t>
            </a:r>
            <a:r>
              <a:rPr lang="en-US" sz="2500" b="1" dirty="0">
                <a:solidFill>
                  <a:srgbClr val="FFFF00"/>
                </a:solidFill>
              </a:rPr>
              <a:t>with shame and </a:t>
            </a:r>
            <a:r>
              <a:rPr lang="en-US" sz="2500" b="1" dirty="0" smtClean="0">
                <a:solidFill>
                  <a:srgbClr val="FFFF00"/>
                </a:solidFill>
              </a:rPr>
              <a:t>dishonor</a:t>
            </a:r>
            <a:r>
              <a:rPr lang="en-US" sz="2500" dirty="0" smtClean="0">
                <a:solidFill>
                  <a:schemeClr val="bg1"/>
                </a:solidFill>
              </a:rPr>
              <a:t>)</a:t>
            </a:r>
            <a:r>
              <a:rPr lang="en-US" sz="2500" b="1" dirty="0" smtClean="0"/>
              <a:t> </a:t>
            </a:r>
          </a:p>
          <a:p>
            <a:r>
              <a:rPr lang="en-US" sz="2500" b="1" dirty="0" smtClean="0">
                <a:solidFill>
                  <a:srgbClr val="FF0000"/>
                </a:solidFill>
              </a:rPr>
              <a:t>     -Romans 13:14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總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</a:t>
            </a:r>
            <a:r>
              <a:rPr lang="zh-TW" altLang="en-US" sz="25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披戴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主耶穌基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督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，不要為肉體安排，去放縱私慾。</a:t>
            </a:r>
            <a:endParaRPr lang="en-US" altLang="ko-KR" sz="2500" dirty="0" smtClean="0">
              <a:solidFill>
                <a:schemeClr val="bg1"/>
              </a:solidFill>
            </a:endParaRPr>
          </a:p>
          <a:p>
            <a:r>
              <a:rPr lang="en-US" altLang="ko-KR" sz="2500" dirty="0">
                <a:solidFill>
                  <a:schemeClr val="bg1"/>
                </a:solidFill>
              </a:rPr>
              <a:t> </a:t>
            </a:r>
            <a:r>
              <a:rPr lang="en-US" altLang="ko-KR" sz="2500" dirty="0" smtClean="0">
                <a:solidFill>
                  <a:schemeClr val="bg1"/>
                </a:solidFill>
              </a:rPr>
              <a:t>    </a:t>
            </a:r>
            <a:r>
              <a:rPr lang="en-US" altLang="ko-KR" sz="2500" dirty="0" smtClean="0">
                <a:solidFill>
                  <a:srgbClr val="FF0000"/>
                </a:solidFill>
              </a:rPr>
              <a:t>-</a:t>
            </a:r>
            <a:r>
              <a:rPr lang="en-US" sz="2500" b="1" dirty="0" smtClean="0">
                <a:solidFill>
                  <a:srgbClr val="FF0000"/>
                </a:solidFill>
              </a:rPr>
              <a:t>Galatians </a:t>
            </a:r>
            <a:r>
              <a:rPr lang="en-US" sz="2500" b="1" dirty="0">
                <a:solidFill>
                  <a:srgbClr val="FF0000"/>
                </a:solidFill>
              </a:rPr>
              <a:t>3:27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們受洗歸入基督的都是</a:t>
            </a:r>
            <a:r>
              <a:rPr lang="zh-TW" altLang="en-US" sz="25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披戴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基督了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endParaRPr lang="en-US" altLang="ko-KR" sz="25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</a:rPr>
              <a:t>    </a:t>
            </a:r>
            <a:r>
              <a:rPr lang="en-US" sz="2500" b="1" dirty="0" smtClean="0">
                <a:solidFill>
                  <a:srgbClr val="FF0000"/>
                </a:solidFill>
              </a:rPr>
              <a:t>-Ephesians 4:24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</a:t>
            </a:r>
            <a:r>
              <a:rPr lang="zh-TW" altLang="en-US" sz="25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穿上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新人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；這新人是照著神的形像造的，有真理的仁義和聖潔。 </a:t>
            </a:r>
            <a:endParaRPr lang="en-US" sz="1200" dirty="0">
              <a:solidFill>
                <a:srgbClr val="FFFF00"/>
              </a:solidFill>
            </a:endParaRPr>
          </a:p>
          <a:p>
            <a:endParaRPr lang="en-US" sz="1200" dirty="0" smtClean="0">
              <a:solidFill>
                <a:srgbClr val="FFFF00"/>
              </a:solidFill>
            </a:endParaRPr>
          </a:p>
          <a:p>
            <a:endParaRPr lang="en-US" sz="1200" dirty="0">
              <a:solidFill>
                <a:srgbClr val="FFFF00"/>
              </a:solidFill>
            </a:endParaRPr>
          </a:p>
          <a:p>
            <a:endParaRPr lang="en-US" sz="1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4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3264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聖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靈像衣服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一樣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穿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包裹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著人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:</a:t>
            </a:r>
            <a:r>
              <a:rPr lang="ko-KR" altLang="en-US" sz="3200" b="1" dirty="0" smtClean="0">
                <a:solidFill>
                  <a:srgbClr val="FFFF00"/>
                </a:solidFill>
              </a:rPr>
              <a:t>  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1)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基甸</a:t>
            </a:r>
            <a:endParaRPr lang="en-US" altLang="zh-TW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      *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特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殊的表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達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方式</a:t>
            </a:r>
            <a:r>
              <a:rPr lang="en-US" altLang="ko-KR" sz="2800" b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像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衣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服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一樣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靈穿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著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人們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800" b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      *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在聖靈與人的關係中，前者是主體，後者是客體</a:t>
            </a:r>
            <a:endParaRPr lang="en-US" altLang="zh-TW" sz="900" dirty="0" smtClean="0">
              <a:solidFill>
                <a:schemeClr val="bg1"/>
              </a:solidFill>
            </a:endParaRPr>
          </a:p>
          <a:p>
            <a:endParaRPr lang="en-US" altLang="zh-TW" sz="900" dirty="0" smtClean="0">
              <a:solidFill>
                <a:schemeClr val="bg1"/>
              </a:solidFill>
            </a:endParaRPr>
          </a:p>
          <a:p>
            <a:endParaRPr lang="en-US" altLang="zh-TW" sz="900" dirty="0" smtClean="0">
              <a:solidFill>
                <a:schemeClr val="bg1"/>
              </a:solidFill>
            </a:endParaRPr>
          </a:p>
          <a:p>
            <a:r>
              <a:rPr lang="ko-KR" altLang="en-US" sz="2600" b="1" dirty="0" smtClean="0">
                <a:solidFill>
                  <a:srgbClr val="FF0000"/>
                </a:solidFill>
              </a:rPr>
              <a:t>  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士師記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6:32-34</a:t>
            </a:r>
            <a:r>
              <a:rPr lang="en-US" sz="2800" dirty="0" smtClean="0">
                <a:solidFill>
                  <a:schemeClr val="bg1"/>
                </a:solidFill>
              </a:rPr>
              <a:t>.   32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以當日人稱基甸為耶路巴力，意思說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他拆毀巴力的壇，讓巴力與他爭論。」 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33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時，米甸人、亞瑪力人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，和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東方人都聚集過河，在耶斯列平原安營。 </a:t>
            </a:r>
            <a:r>
              <a:rPr lang="ko-KR" altLang="en-US" sz="2800" dirty="0" smtClean="0">
                <a:solidFill>
                  <a:schemeClr val="bg1"/>
                </a:solidFill>
              </a:rPr>
              <a:t> 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34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和華的靈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降在基甸身上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，他就吹角；亞比以謝族都聚集跟隨他。 </a:t>
            </a:r>
          </a:p>
          <a:p>
            <a:endParaRPr lang="en-US" altLang="ko-KR" sz="1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1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ko-KR" sz="1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ko-KR" alt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b="1" dirty="0">
                <a:solidFill>
                  <a:srgbClr val="FF0000"/>
                </a:solidFill>
              </a:rPr>
              <a:t>-Judges 6:34  </a:t>
            </a:r>
            <a:r>
              <a:rPr lang="he-IL" sz="2800" dirty="0" smtClean="0">
                <a:solidFill>
                  <a:schemeClr val="bg1"/>
                </a:solidFill>
              </a:rPr>
              <a:t>‎</a:t>
            </a:r>
            <a:r>
              <a:rPr lang="en-US" sz="2800" baseline="30000" dirty="0" smtClean="0">
                <a:solidFill>
                  <a:schemeClr val="bg1"/>
                </a:solidFill>
              </a:rPr>
              <a:t>ESV </a:t>
            </a:r>
            <a:r>
              <a:rPr lang="en-US" sz="2800" dirty="0">
                <a:solidFill>
                  <a:schemeClr val="bg1"/>
                </a:solidFill>
              </a:rPr>
              <a:t>But </a:t>
            </a:r>
            <a:r>
              <a:rPr lang="en-US" sz="2800" b="1" dirty="0">
                <a:solidFill>
                  <a:srgbClr val="FFFF00"/>
                </a:solidFill>
              </a:rPr>
              <a:t>the Spirit of the LORD </a:t>
            </a:r>
            <a:r>
              <a:rPr lang="en-US" sz="3200" b="1" u="sng" dirty="0">
                <a:solidFill>
                  <a:srgbClr val="FFFF00"/>
                </a:solidFill>
              </a:rPr>
              <a:t>clothed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(</a:t>
            </a:r>
            <a:r>
              <a:rPr lang="he-IL" sz="3200" dirty="0">
                <a:solidFill>
                  <a:srgbClr val="FFFF00"/>
                </a:solidFill>
              </a:rPr>
              <a:t>לָבְשָׁ֖ה</a:t>
            </a:r>
            <a:r>
              <a:rPr lang="en-US" sz="3200" dirty="0" smtClean="0">
                <a:solidFill>
                  <a:srgbClr val="FFFF00"/>
                </a:solidFill>
              </a:rPr>
              <a:t>) </a:t>
            </a:r>
            <a:r>
              <a:rPr lang="en-US" sz="2800" dirty="0" smtClean="0">
                <a:solidFill>
                  <a:schemeClr val="bg1"/>
                </a:solidFill>
              </a:rPr>
              <a:t>Gideon</a:t>
            </a:r>
            <a:r>
              <a:rPr lang="en-US" sz="2800" dirty="0">
                <a:solidFill>
                  <a:schemeClr val="bg1"/>
                </a:solidFill>
              </a:rPr>
              <a:t>, and he sounded the trumpet, and the </a:t>
            </a:r>
            <a:r>
              <a:rPr lang="en-US" sz="2800" dirty="0" err="1">
                <a:solidFill>
                  <a:schemeClr val="bg1"/>
                </a:solidFill>
              </a:rPr>
              <a:t>Abiezrites</a:t>
            </a:r>
            <a:r>
              <a:rPr lang="en-US" sz="2800" dirty="0">
                <a:solidFill>
                  <a:schemeClr val="bg1"/>
                </a:solidFill>
              </a:rPr>
              <a:t> were called out to follow him.  </a:t>
            </a: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7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聖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靈像衣服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樣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穿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包裹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著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人們</a:t>
            </a:r>
            <a:r>
              <a:rPr lang="en-US" altLang="ko-KR" sz="3200" b="1" dirty="0">
                <a:solidFill>
                  <a:srgbClr val="FFFF00"/>
                </a:solidFill>
              </a:rPr>
              <a:t>:</a:t>
            </a:r>
            <a:r>
              <a:rPr lang="ko-KR" altLang="en-US" sz="3200" b="1" dirty="0">
                <a:solidFill>
                  <a:srgbClr val="FFFF00"/>
                </a:solidFill>
              </a:rPr>
              <a:t>   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2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)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瑪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</a:t>
            </a:r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代上 </a:t>
            </a:r>
            <a:r>
              <a:rPr lang="en-US" sz="2800" b="1" dirty="0" smtClean="0">
                <a:solidFill>
                  <a:srgbClr val="FF0000"/>
                </a:solidFill>
              </a:rPr>
              <a:t>12:16-18</a:t>
            </a:r>
            <a:r>
              <a:rPr lang="en-US" sz="2800" dirty="0" smtClean="0">
                <a:solidFill>
                  <a:schemeClr val="bg1"/>
                </a:solidFill>
              </a:rPr>
              <a:t>.    16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又有便雅憫和猶大人到山寨大衛那裡。</a:t>
            </a:r>
            <a:r>
              <a:rPr lang="en-US" altLang="ko-KR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17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大衛出去迎接他們，對他們說：「你們若是和和平平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地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來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幫助我，我心就與你們相契；你們若是將我這無罪的人賣在敵人手裡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願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我們列祖的神察看責罰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</a:t>
            </a:r>
            <a:r>
              <a:rPr lang="en-US" sz="2800" dirty="0" smtClean="0">
                <a:solidFill>
                  <a:schemeClr val="bg1"/>
                </a:solidFill>
              </a:rPr>
              <a:t>18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時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神的靈感動那三十個勇士的首領亞瑪撒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，他就說：大衛啊，我們是歸於你的！耶西的兒子啊，我們是幫助你的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！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願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你平平安安，願幫助你的也都平安！因為你的神幫助你。大衛就收留他們，立他們作軍長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-</a:t>
            </a:r>
            <a:r>
              <a:rPr lang="en-US" sz="2800" b="1" dirty="0">
                <a:solidFill>
                  <a:srgbClr val="FF0000"/>
                </a:solidFill>
              </a:rPr>
              <a:t>1 Chronicles 12:18  </a:t>
            </a:r>
            <a:r>
              <a:rPr lang="he-IL" sz="2800" dirty="0" smtClean="0">
                <a:solidFill>
                  <a:schemeClr val="bg1"/>
                </a:solidFill>
              </a:rPr>
              <a:t>‎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ESV </a:t>
            </a:r>
            <a:r>
              <a:rPr lang="en-US" sz="2800" dirty="0" smtClean="0">
                <a:solidFill>
                  <a:schemeClr val="bg1"/>
                </a:solidFill>
              </a:rPr>
              <a:t>Then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the Spirit </a:t>
            </a:r>
            <a:r>
              <a:rPr lang="en-US" sz="2800" b="1" u="sng" dirty="0">
                <a:solidFill>
                  <a:srgbClr val="FFFF00"/>
                </a:solidFill>
              </a:rPr>
              <a:t>clothed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(</a:t>
            </a:r>
            <a:r>
              <a:rPr lang="he-IL" sz="2800" dirty="0">
                <a:solidFill>
                  <a:srgbClr val="FFFF00"/>
                </a:solidFill>
              </a:rPr>
              <a:t>לָבְשָׁ֗ה</a:t>
            </a:r>
            <a:r>
              <a:rPr lang="en-US" sz="2800" b="1" dirty="0" smtClean="0">
                <a:solidFill>
                  <a:srgbClr val="FFFF00"/>
                </a:solidFill>
              </a:rPr>
              <a:t>) </a:t>
            </a:r>
            <a:r>
              <a:rPr lang="en-US" sz="2800" dirty="0" err="1" smtClean="0">
                <a:solidFill>
                  <a:schemeClr val="bg1"/>
                </a:solidFill>
              </a:rPr>
              <a:t>Amasai</a:t>
            </a:r>
            <a:r>
              <a:rPr lang="en-US" sz="2800" dirty="0">
                <a:solidFill>
                  <a:schemeClr val="bg1"/>
                </a:solidFill>
              </a:rPr>
              <a:t>, chief of the thirty, and he said, "We are yours, O David, and with you, O son of Jesse! Peace, peace to you, and peace to your helpers! For your God helps you." </a:t>
            </a:r>
            <a:r>
              <a:rPr lang="en-US" sz="2800" dirty="0" smtClean="0">
                <a:solidFill>
                  <a:schemeClr val="bg1"/>
                </a:solidFill>
              </a:rPr>
              <a:t>…….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4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聖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靈像衣服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樣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穿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包裹</a:t>
            </a:r>
            <a:r>
              <a:rPr lang="en-US" altLang="zh-TW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著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人們</a:t>
            </a:r>
            <a:r>
              <a:rPr lang="en-US" altLang="ko-KR" sz="3200" b="1" dirty="0">
                <a:solidFill>
                  <a:srgbClr val="FFFF00"/>
                </a:solidFill>
              </a:rPr>
              <a:t>:</a:t>
            </a:r>
            <a:r>
              <a:rPr lang="ko-KR" altLang="en-US" sz="3200" b="1" dirty="0">
                <a:solidFill>
                  <a:srgbClr val="FFFF00"/>
                </a:solidFill>
              </a:rPr>
              <a:t>   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3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)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迦利亞</a:t>
            </a:r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   代下 </a:t>
            </a:r>
            <a:r>
              <a:rPr lang="en-US" sz="2800" b="1" dirty="0" smtClean="0">
                <a:solidFill>
                  <a:srgbClr val="FF0000"/>
                </a:solidFill>
              </a:rPr>
              <a:t>24:20-22</a:t>
            </a:r>
            <a:r>
              <a:rPr lang="en-US" sz="2800" dirty="0" smtClean="0">
                <a:solidFill>
                  <a:schemeClr val="bg1"/>
                </a:solidFill>
              </a:rPr>
              <a:t>.  20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時，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神的靈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感動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祭司耶何耶大的兒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迦利亞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，他就站在上面對民說：「神如此說：你們為何干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犯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和華的誡命，以致不得亨通呢？因為你們離棄耶和華，所以他也離棄你們。」 </a:t>
            </a:r>
            <a:r>
              <a:rPr lang="en-US" sz="2800" dirty="0" smtClean="0">
                <a:solidFill>
                  <a:schemeClr val="bg1"/>
                </a:solidFill>
              </a:rPr>
              <a:t>21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眾民同心謀害撒迦利亞，就照王的吩咐，在耶和華殿的院內用石頭打死他。 </a:t>
            </a:r>
            <a:r>
              <a:rPr lang="en-US" sz="2800" dirty="0" smtClean="0">
                <a:solidFill>
                  <a:schemeClr val="bg1"/>
                </a:solidFill>
              </a:rPr>
              <a:t>22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這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樣，約阿施王不想念撒迦利亞的父親耶何耶大向自己所施的恩，殺了他的兒子。撒迦利亞臨死的時候說：「願耶和華鑒察伸冤！」 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ko-KR" altLang="en-US" sz="2800" dirty="0" smtClean="0">
                <a:solidFill>
                  <a:srgbClr val="FF0000"/>
                </a:solidFill>
              </a:rPr>
              <a:t>       </a:t>
            </a:r>
            <a:r>
              <a:rPr lang="en-US" altLang="ko-KR" sz="2800" dirty="0" smtClean="0">
                <a:solidFill>
                  <a:srgbClr val="FF0000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2 </a:t>
            </a:r>
            <a:r>
              <a:rPr lang="en-US" sz="2800" b="1" dirty="0">
                <a:solidFill>
                  <a:srgbClr val="FF0000"/>
                </a:solidFill>
              </a:rPr>
              <a:t>Chronicles 24:20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aseline="30000" dirty="0" smtClean="0">
                <a:solidFill>
                  <a:schemeClr val="bg1"/>
                </a:solidFill>
              </a:rPr>
              <a:t>ESV </a:t>
            </a:r>
            <a:r>
              <a:rPr lang="en-US" sz="2800" dirty="0">
                <a:solidFill>
                  <a:schemeClr val="bg1"/>
                </a:solidFill>
              </a:rPr>
              <a:t>Then </a:t>
            </a:r>
            <a:r>
              <a:rPr lang="en-US" sz="2800" b="1" dirty="0">
                <a:solidFill>
                  <a:srgbClr val="FFFF00"/>
                </a:solidFill>
              </a:rPr>
              <a:t>the Spirit of God </a:t>
            </a:r>
            <a:r>
              <a:rPr lang="en-US" sz="2800" b="1" u="sng" dirty="0">
                <a:solidFill>
                  <a:srgbClr val="FFFF00"/>
                </a:solidFill>
              </a:rPr>
              <a:t>clothed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he-IL" sz="2800" dirty="0" smtClean="0">
                <a:solidFill>
                  <a:srgbClr val="FFFF00"/>
                </a:solidFill>
              </a:rPr>
              <a:t>לָֽבְשָׁה֙</a:t>
            </a:r>
            <a:r>
              <a:rPr lang="en-US" sz="2800" dirty="0" smtClean="0">
                <a:solidFill>
                  <a:srgbClr val="FFFF00"/>
                </a:solidFill>
              </a:rPr>
              <a:t>) </a:t>
            </a:r>
            <a:r>
              <a:rPr lang="en-US" sz="2800" dirty="0" smtClean="0">
                <a:solidFill>
                  <a:schemeClr val="bg1"/>
                </a:solidFill>
              </a:rPr>
              <a:t>Zechariah </a:t>
            </a:r>
            <a:r>
              <a:rPr lang="en-US" sz="2800" dirty="0">
                <a:solidFill>
                  <a:schemeClr val="bg1"/>
                </a:solidFill>
              </a:rPr>
              <a:t>the son of </a:t>
            </a:r>
            <a:r>
              <a:rPr lang="en-US" sz="2800" dirty="0" err="1">
                <a:solidFill>
                  <a:schemeClr val="bg1"/>
                </a:solidFill>
              </a:rPr>
              <a:t>Jehoiada</a:t>
            </a:r>
            <a:r>
              <a:rPr lang="en-US" sz="2800" dirty="0">
                <a:solidFill>
                  <a:schemeClr val="bg1"/>
                </a:solidFill>
              </a:rPr>
              <a:t> the priest, and he stood above the people, and said to them, "Thus says God, </a:t>
            </a:r>
            <a:r>
              <a:rPr lang="en-US" sz="2800" dirty="0" smtClean="0">
                <a:solidFill>
                  <a:schemeClr val="bg1"/>
                </a:solidFill>
              </a:rPr>
              <a:t>…….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4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成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為聖靈的衣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服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來生活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  路加福音</a:t>
            </a:r>
            <a:r>
              <a:rPr lang="ko-KR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24:49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要將我父所應許的降在你們身上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2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們要在城裡等候，直到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你們</a:t>
            </a:r>
            <a:r>
              <a:rPr lang="zh-TW" altLang="en-US" sz="3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領受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從上頭來的能力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ESV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>
                <a:solidFill>
                  <a:schemeClr val="bg1"/>
                </a:solidFill>
              </a:rPr>
              <a:t>behold, I am sending the promise of my Father upon you.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      But </a:t>
            </a:r>
            <a:r>
              <a:rPr lang="en-US" sz="2800" dirty="0">
                <a:solidFill>
                  <a:schemeClr val="bg1"/>
                </a:solidFill>
              </a:rPr>
              <a:t>stay in the city until </a:t>
            </a:r>
            <a:r>
              <a:rPr lang="en-US" sz="3200" b="1" u="sng" dirty="0">
                <a:solidFill>
                  <a:srgbClr val="FFFF00"/>
                </a:solidFill>
              </a:rPr>
              <a:t>you are clothed </a:t>
            </a:r>
            <a:r>
              <a:rPr lang="en-US" sz="2800" b="1" dirty="0">
                <a:solidFill>
                  <a:srgbClr val="FFFF00"/>
                </a:solidFill>
              </a:rPr>
              <a:t>with power from on high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                                (</a:t>
            </a:r>
            <a:r>
              <a:rPr lang="el-GR" sz="2800" dirty="0">
                <a:solidFill>
                  <a:schemeClr val="bg1"/>
                </a:solidFill>
              </a:rPr>
              <a:t>ἕως οὗ </a:t>
            </a:r>
            <a:r>
              <a:rPr lang="el-GR" sz="3200" b="1" dirty="0">
                <a:solidFill>
                  <a:srgbClr val="FFFF00"/>
                </a:solidFill>
              </a:rPr>
              <a:t>ἐνδύσησθε</a:t>
            </a:r>
            <a:r>
              <a:rPr lang="el-GR" sz="2800" dirty="0">
                <a:solidFill>
                  <a:schemeClr val="bg1"/>
                </a:solidFill>
              </a:rPr>
              <a:t> ἐξ ὕψους δύναμιν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altLang="zh-CN" sz="2500" dirty="0" smtClean="0">
                <a:solidFill>
                  <a:srgbClr val="FFFF00"/>
                </a:solidFill>
                <a:latin typeface="+mn-ea"/>
              </a:rPr>
              <a:t>  -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</a:rPr>
              <a:t>如</a:t>
            </a:r>
            <a:r>
              <a:rPr lang="zh-TW" altLang="en-US" sz="2500" dirty="0">
                <a:solidFill>
                  <a:srgbClr val="FFFF00"/>
                </a:solidFill>
                <a:latin typeface="+mn-ea"/>
              </a:rPr>
              <a:t>果沒有人穿衣服，衣服就無法獨自移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</a:rPr>
              <a:t>動</a:t>
            </a:r>
            <a:r>
              <a:rPr lang="zh-TW" altLang="en-US" sz="2500" dirty="0" smtClean="0">
                <a:solidFill>
                  <a:schemeClr val="bg1"/>
                </a:solidFill>
                <a:latin typeface="+mn-ea"/>
              </a:rPr>
              <a:t>（</a:t>
            </a:r>
            <a:r>
              <a:rPr lang="zh-TW" altLang="en-US" sz="2500" dirty="0">
                <a:solidFill>
                  <a:schemeClr val="bg1"/>
                </a:solidFill>
                <a:latin typeface="+mn-ea"/>
              </a:rPr>
              <a:t>領受聖靈） </a:t>
            </a:r>
            <a:endParaRPr lang="en-US" altLang="zh-TW" sz="2500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zh-TW" sz="2500" dirty="0">
                <a:solidFill>
                  <a:srgbClr val="FFFF00"/>
                </a:solidFill>
                <a:latin typeface="+mn-ea"/>
              </a:rPr>
              <a:t> </a:t>
            </a:r>
            <a:r>
              <a:rPr lang="en-US" altLang="zh-TW" sz="2500" dirty="0" smtClean="0">
                <a:solidFill>
                  <a:srgbClr val="FFFF00"/>
                </a:solidFill>
                <a:latin typeface="+mn-ea"/>
              </a:rPr>
              <a:t>   </a:t>
            </a:r>
            <a:r>
              <a:rPr lang="en-US" altLang="zh-CN" sz="2500" dirty="0" smtClean="0">
                <a:solidFill>
                  <a:srgbClr val="FFFF00"/>
                </a:solidFill>
                <a:latin typeface="+mn-ea"/>
              </a:rPr>
              <a:t>-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</a:rPr>
              <a:t>聖</a:t>
            </a:r>
            <a:r>
              <a:rPr lang="zh-TW" altLang="en-US" sz="2500" dirty="0">
                <a:solidFill>
                  <a:srgbClr val="FFFF00"/>
                </a:solidFill>
                <a:latin typeface="+mn-ea"/>
              </a:rPr>
              <a:t>靈只穿乾淨的衣服</a:t>
            </a:r>
            <a:r>
              <a:rPr lang="zh-TW" altLang="en-US" sz="2500" dirty="0" smtClean="0">
                <a:solidFill>
                  <a:schemeClr val="bg1"/>
                </a:solidFill>
                <a:latin typeface="+mn-ea"/>
              </a:rPr>
              <a:t>（</a:t>
            </a:r>
            <a:r>
              <a:rPr lang="zh-TW" altLang="en-US" sz="2500" b="1" dirty="0">
                <a:solidFill>
                  <a:schemeClr val="bg1"/>
                </a:solidFill>
                <a:latin typeface="+mn-ea"/>
              </a:rPr>
              <a:t>瓦器</a:t>
            </a:r>
            <a:r>
              <a:rPr lang="zh-TW" altLang="en-US" sz="2500" b="1" dirty="0" smtClean="0">
                <a:solidFill>
                  <a:schemeClr val="bg1"/>
                </a:solidFill>
                <a:latin typeface="+mn-ea"/>
              </a:rPr>
              <a:t>裡</a:t>
            </a:r>
            <a:r>
              <a:rPr lang="zh-TW" altLang="en-US" sz="2500" dirty="0" smtClean="0">
                <a:solidFill>
                  <a:schemeClr val="bg1"/>
                </a:solidFill>
                <a:latin typeface="+mn-ea"/>
              </a:rPr>
              <a:t>的</a:t>
            </a:r>
            <a:r>
              <a:rPr lang="zh-TW" altLang="en-US" sz="2500" b="1" dirty="0">
                <a:solidFill>
                  <a:schemeClr val="bg1"/>
                </a:solidFill>
                <a:latin typeface="+mn-ea"/>
              </a:rPr>
              <a:t>寶貝</a:t>
            </a:r>
            <a:r>
              <a:rPr lang="zh-TW" altLang="en-US" sz="2500" dirty="0" smtClean="0">
                <a:solidFill>
                  <a:schemeClr val="bg1"/>
                </a:solidFill>
                <a:latin typeface="+mn-ea"/>
              </a:rPr>
              <a:t>）  </a:t>
            </a:r>
            <a:endParaRPr lang="en-US" altLang="ko-KR" sz="2500" dirty="0" smtClean="0">
              <a:solidFill>
                <a:schemeClr val="bg1"/>
              </a:solidFill>
              <a:latin typeface="+mn-ea"/>
            </a:endParaRPr>
          </a:p>
          <a:p>
            <a:r>
              <a:rPr lang="ko-KR" altLang="en-US" sz="2800" dirty="0" smtClean="0">
                <a:solidFill>
                  <a:schemeClr val="bg1"/>
                </a:solidFill>
              </a:rPr>
              <a:t>             </a:t>
            </a:r>
            <a:r>
              <a:rPr lang="en-US" altLang="ko-KR" sz="2800" dirty="0" smtClean="0">
                <a:solidFill>
                  <a:schemeClr val="bg1"/>
                </a:solidFill>
              </a:rPr>
              <a:t>Cf. </a:t>
            </a:r>
            <a:r>
              <a:rPr lang="zh-CN" altLang="en-US" sz="2800" dirty="0" smtClean="0">
                <a:solidFill>
                  <a:srgbClr val="FF0000"/>
                </a:solidFill>
              </a:rPr>
              <a:t>林後 </a:t>
            </a:r>
            <a:r>
              <a:rPr lang="en-US" sz="2800" dirty="0" smtClean="0">
                <a:solidFill>
                  <a:srgbClr val="FF0000"/>
                </a:solidFill>
              </a:rPr>
              <a:t>4:7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我們有這寶貝放在瓦器裡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，要顯明這莫大的能力是出於神，不是出於我們。 </a:t>
            </a:r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0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1849</Words>
  <Application>Microsoft Office PowerPoint</Application>
  <PresentationFormat>Custom</PresentationFormat>
  <Paragraphs>180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442</cp:revision>
  <dcterms:created xsi:type="dcterms:W3CDTF">2020-03-18T13:47:21Z</dcterms:created>
  <dcterms:modified xsi:type="dcterms:W3CDTF">2020-12-18T01:52:15Z</dcterms:modified>
</cp:coreProperties>
</file>