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45" r:id="rId2"/>
    <p:sldId id="620" r:id="rId3"/>
    <p:sldId id="641" r:id="rId4"/>
    <p:sldId id="640" r:id="rId5"/>
    <p:sldId id="646" r:id="rId6"/>
    <p:sldId id="647" r:id="rId7"/>
    <p:sldId id="648" r:id="rId8"/>
    <p:sldId id="650" r:id="rId9"/>
    <p:sldId id="502" r:id="rId10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412" y="194370"/>
            <a:ext cx="8679181" cy="34163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altLang="ko-KR" sz="1000" b="1" dirty="0" smtClean="0">
              <a:solidFill>
                <a:schemeClr val="bg1"/>
              </a:solidFill>
            </a:endParaRPr>
          </a:p>
          <a:p>
            <a:pPr algn="ctr"/>
            <a:endParaRPr lang="en-US" altLang="ko-KR" sz="16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7200" b="1" dirty="0" smtClean="0">
                <a:solidFill>
                  <a:srgbClr val="FFFF00"/>
                </a:solidFill>
                <a:latin typeface="+mn-ea"/>
              </a:rPr>
              <a:t>두 가지 종류의 근심</a:t>
            </a:r>
            <a:endParaRPr lang="en-US" altLang="ko-KR" sz="7200" b="1" dirty="0">
              <a:solidFill>
                <a:schemeClr val="bg1"/>
              </a:solidFill>
              <a:latin typeface="+mn-ea"/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Two Kinds of Worries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(</a:t>
            </a:r>
            <a:r>
              <a:rPr lang="en-US" sz="4800" b="1" dirty="0" smtClean="0">
                <a:solidFill>
                  <a:schemeClr val="bg1"/>
                </a:solidFill>
              </a:rPr>
              <a:t>Godly Grief vs. Worldly Grief)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267" y="373380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 smtClean="0">
                <a:latin typeface="Bwhebb" pitchFamily="2" charset="0"/>
              </a:rPr>
              <a:t> </a:t>
            </a:r>
            <a:r>
              <a:rPr lang="en-US" altLang="en-US" sz="2600" b="1" dirty="0" smtClean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 smtClean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 smtClean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 smtClean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 smtClean="0">
                <a:latin typeface="Bwhebb" pitchFamily="2" charset="0"/>
              </a:rPr>
              <a:t>Wbøz</a:t>
            </a:r>
            <a:r>
              <a:rPr lang="en-US" altLang="en-US" sz="2600" dirty="0" smtClean="0">
                <a:latin typeface="Bwhebb" pitchFamily="2" charset="0"/>
              </a:rPr>
              <a:t>&gt;[' </a:t>
            </a:r>
            <a:r>
              <a:rPr lang="en-US" altLang="en-US" sz="2600" dirty="0" err="1" smtClean="0">
                <a:latin typeface="Bwhebb" pitchFamily="2" charset="0"/>
              </a:rPr>
              <a:t>yti’ao</a:t>
            </a:r>
            <a:r>
              <a:rPr lang="en-US" altLang="en-US" sz="2600" dirty="0" smtClean="0">
                <a:latin typeface="Bwhebb" pitchFamily="2" charset="0"/>
              </a:rPr>
              <a:t> </a:t>
            </a:r>
            <a:r>
              <a:rPr lang="en-US" altLang="en-US" sz="2600" dirty="0" err="1" smtClean="0">
                <a:latin typeface="Bwhebb" pitchFamily="2" charset="0"/>
              </a:rPr>
              <a:t>yMi</a:t>
            </a:r>
            <a:r>
              <a:rPr lang="en-US" altLang="en-US" sz="2600" dirty="0" smtClean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sz="2000" b="1" dirty="0">
                <a:solidFill>
                  <a:srgbClr val="7030A0"/>
                </a:solidFill>
              </a:rPr>
              <a:t>Jeremiah 2:13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/>
              <a:t>My people have committed two sins: They have forsaken me, </a:t>
            </a:r>
            <a:r>
              <a:rPr lang="en-US" altLang="en-US" sz="2000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sz="2000" dirty="0"/>
              <a:t>, and have dug their own cisterns, broken cisterns that cannot hold water.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725641" y="5549682"/>
            <a:ext cx="4059243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김 경 래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    Ph.D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1995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(Hebrew University of Jerusalem)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79160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               </a:t>
            </a:r>
            <a:r>
              <a:rPr lang="ko-KR" altLang="en-US" sz="3200" b="1" dirty="0">
                <a:solidFill>
                  <a:srgbClr val="FFFF00"/>
                </a:solidFill>
              </a:rPr>
              <a:t>근심과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염려로 가득찬 인생</a:t>
            </a:r>
            <a:endParaRPr lang="en-US" altLang="ko-KR" sz="2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2800" b="1" dirty="0">
                <a:solidFill>
                  <a:srgbClr val="FFFF00"/>
                </a:solidFill>
              </a:rPr>
              <a:t>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    -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의식주 문제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를 위한 </a:t>
            </a:r>
            <a:r>
              <a:rPr lang="ko-KR" altLang="en-US" sz="2800" b="1" dirty="0">
                <a:solidFill>
                  <a:schemeClr val="bg1"/>
                </a:solidFill>
              </a:rPr>
              <a:t>근심과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염려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     -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건강 또는 목숨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과 관련된 </a:t>
            </a:r>
            <a:r>
              <a:rPr lang="ko-KR" altLang="en-US" sz="2800" b="1" dirty="0">
                <a:solidFill>
                  <a:schemeClr val="bg1"/>
                </a:solidFill>
              </a:rPr>
              <a:t>근심과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염려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r>
              <a:rPr lang="ko-KR" altLang="en-US" sz="2800" b="1" dirty="0" smtClean="0">
                <a:solidFill>
                  <a:srgbClr val="FFFF00"/>
                </a:solidFill>
              </a:rPr>
              <a:t>    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가족을 비롯 </a:t>
            </a:r>
            <a:r>
              <a:rPr lang="ko-KR" altLang="en-US" sz="2800" b="1" dirty="0">
                <a:solidFill>
                  <a:srgbClr val="FFFF00"/>
                </a:solidFill>
              </a:rPr>
              <a:t>모든 관계</a:t>
            </a:r>
            <a:r>
              <a:rPr lang="ko-KR" altLang="en-US" sz="2800" b="1" dirty="0">
                <a:solidFill>
                  <a:schemeClr val="bg1"/>
                </a:solidFill>
              </a:rPr>
              <a:t>에 따른 근심과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염려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r>
              <a:rPr lang="ko-KR" altLang="en-US" sz="2800" b="1" dirty="0" smtClean="0">
                <a:solidFill>
                  <a:srgbClr val="FFFF00"/>
                </a:solidFill>
              </a:rPr>
              <a:t>    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알지 못하는 미래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에 대한 염려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,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걱정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,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불안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r>
              <a:rPr lang="en-US" altLang="ko-KR" sz="2600" dirty="0" smtClean="0">
                <a:solidFill>
                  <a:schemeClr val="bg1"/>
                </a:solidFill>
              </a:rPr>
              <a:t>	-</a:t>
            </a:r>
            <a:r>
              <a:rPr lang="ko-KR" altLang="en-US" sz="2600" dirty="0">
                <a:solidFill>
                  <a:schemeClr val="bg1"/>
                </a:solidFill>
              </a:rPr>
              <a:t>낙관적인 </a:t>
            </a:r>
            <a:r>
              <a:rPr lang="en-US" altLang="ko-KR" sz="2600" dirty="0">
                <a:solidFill>
                  <a:schemeClr val="bg1"/>
                </a:solidFill>
              </a:rPr>
              <a:t>(</a:t>
            </a:r>
            <a:r>
              <a:rPr lang="ko-KR" altLang="en-US" sz="2600" dirty="0">
                <a:solidFill>
                  <a:schemeClr val="bg1"/>
                </a:solidFill>
              </a:rPr>
              <a:t>긍정적인</a:t>
            </a:r>
            <a:r>
              <a:rPr lang="en-US" altLang="ko-KR" sz="2600" dirty="0">
                <a:solidFill>
                  <a:schemeClr val="bg1"/>
                </a:solidFill>
              </a:rPr>
              <a:t>) </a:t>
            </a:r>
            <a:r>
              <a:rPr lang="ko-KR" altLang="en-US" sz="2600" dirty="0" smtClean="0">
                <a:solidFill>
                  <a:schemeClr val="bg1"/>
                </a:solidFill>
              </a:rPr>
              <a:t>반응</a:t>
            </a:r>
            <a:r>
              <a:rPr lang="en-US" altLang="ko-KR" sz="2600" dirty="0" smtClean="0">
                <a:solidFill>
                  <a:schemeClr val="bg1"/>
                </a:solidFill>
              </a:rPr>
              <a:t>/</a:t>
            </a:r>
            <a:r>
              <a:rPr lang="ko-KR" altLang="en-US" sz="2600" dirty="0" smtClean="0">
                <a:solidFill>
                  <a:schemeClr val="bg1"/>
                </a:solidFill>
              </a:rPr>
              <a:t>생각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en-US" altLang="ko-KR" sz="2600" dirty="0" smtClean="0">
                <a:solidFill>
                  <a:schemeClr val="bg1"/>
                </a:solidFill>
              </a:rPr>
              <a:t>	-</a:t>
            </a:r>
            <a:r>
              <a:rPr lang="ko-KR" altLang="en-US" sz="2600" dirty="0">
                <a:solidFill>
                  <a:schemeClr val="bg1"/>
                </a:solidFill>
              </a:rPr>
              <a:t>비관적인 </a:t>
            </a:r>
            <a:r>
              <a:rPr lang="en-US" altLang="ko-KR" sz="2600" dirty="0">
                <a:solidFill>
                  <a:schemeClr val="bg1"/>
                </a:solidFill>
              </a:rPr>
              <a:t>(</a:t>
            </a:r>
            <a:r>
              <a:rPr lang="ko-KR" altLang="en-US" sz="2600" dirty="0">
                <a:solidFill>
                  <a:schemeClr val="bg1"/>
                </a:solidFill>
              </a:rPr>
              <a:t>부정적인</a:t>
            </a:r>
            <a:r>
              <a:rPr lang="en-US" altLang="ko-KR" sz="2600" dirty="0">
                <a:solidFill>
                  <a:schemeClr val="bg1"/>
                </a:solidFill>
              </a:rPr>
              <a:t>) </a:t>
            </a:r>
            <a:r>
              <a:rPr lang="ko-KR" altLang="en-US" sz="2600" dirty="0" smtClean="0">
                <a:solidFill>
                  <a:schemeClr val="bg1"/>
                </a:solidFill>
              </a:rPr>
              <a:t>반응</a:t>
            </a:r>
            <a:r>
              <a:rPr lang="en-US" altLang="ko-KR" sz="2600" dirty="0" smtClean="0">
                <a:solidFill>
                  <a:schemeClr val="bg1"/>
                </a:solidFill>
              </a:rPr>
              <a:t>/</a:t>
            </a:r>
            <a:r>
              <a:rPr lang="ko-KR" altLang="en-US" sz="2600" dirty="0" smtClean="0">
                <a:solidFill>
                  <a:schemeClr val="bg1"/>
                </a:solidFill>
              </a:rPr>
              <a:t>생각</a:t>
            </a:r>
            <a:endParaRPr lang="en-US" altLang="ko-KR" sz="26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Philippians 4:6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+mn-ea"/>
              </a:rPr>
              <a:t>아무 것도 </a:t>
            </a:r>
            <a:r>
              <a:rPr lang="ko-KR" altLang="en-US" sz="2800" b="1" u="sng" dirty="0">
                <a:solidFill>
                  <a:srgbClr val="FFFF00"/>
                </a:solidFill>
                <a:latin typeface="+mn-ea"/>
              </a:rPr>
              <a:t>염려</a:t>
            </a:r>
            <a:r>
              <a:rPr lang="ko-KR" altLang="en-US" sz="2800" b="1" u="sng" dirty="0" smtClean="0">
                <a:solidFill>
                  <a:srgbClr val="FFFF00"/>
                </a:solidFill>
                <a:latin typeface="+mn-ea"/>
              </a:rPr>
              <a:t>하지</a:t>
            </a: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+mn-ea"/>
              </a:rPr>
              <a:t>말고 오직 모든 일에 </a:t>
            </a:r>
            <a:r>
              <a:rPr lang="ko-KR" altLang="en-US" sz="2800" b="1" dirty="0">
                <a:solidFill>
                  <a:srgbClr val="FFFF00"/>
                </a:solidFill>
                <a:latin typeface="+mn-ea"/>
              </a:rPr>
              <a:t>기도와 간구</a:t>
            </a:r>
            <a:r>
              <a:rPr lang="ko-KR" altLang="en-US" sz="2800" dirty="0">
                <a:solidFill>
                  <a:schemeClr val="bg1"/>
                </a:solidFill>
                <a:latin typeface="+mn-ea"/>
              </a:rPr>
              <a:t>로</a:t>
            </a:r>
            <a:r>
              <a:rPr lang="en-US" altLang="ko-KR" sz="2800" dirty="0">
                <a:solidFill>
                  <a:schemeClr val="bg1"/>
                </a:solidFill>
                <a:latin typeface="+mn-ea"/>
              </a:rPr>
              <a:t>, 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                  </a:t>
            </a: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너희 </a:t>
            </a:r>
            <a:r>
              <a:rPr lang="ko-KR" altLang="en-US" sz="2800" dirty="0">
                <a:solidFill>
                  <a:schemeClr val="bg1"/>
                </a:solidFill>
                <a:latin typeface="+mn-ea"/>
              </a:rPr>
              <a:t>구할 것을 </a:t>
            </a:r>
            <a:r>
              <a:rPr lang="ko-KR" altLang="en-US" sz="2800" b="1" dirty="0">
                <a:solidFill>
                  <a:srgbClr val="FFFF00"/>
                </a:solidFill>
                <a:latin typeface="+mn-ea"/>
              </a:rPr>
              <a:t>감사함으로</a:t>
            </a:r>
            <a:r>
              <a:rPr lang="ko-KR" altLang="en-US" sz="2800" dirty="0">
                <a:solidFill>
                  <a:schemeClr val="bg1"/>
                </a:solidFill>
                <a:latin typeface="+mn-ea"/>
              </a:rPr>
              <a:t> 하나님께 </a:t>
            </a: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아뢰라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. (</a:t>
            </a:r>
            <a:r>
              <a:rPr lang="el-GR" sz="2800" b="1" dirty="0">
                <a:solidFill>
                  <a:srgbClr val="FFFF00"/>
                </a:solidFill>
              </a:rPr>
              <a:t>μεριμνάω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)</a:t>
            </a:r>
            <a:endParaRPr lang="en-US" sz="2800" dirty="0">
              <a:solidFill>
                <a:schemeClr val="bg1"/>
              </a:solidFill>
              <a:latin typeface="+mn-ea"/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	*</a:t>
            </a:r>
            <a:r>
              <a:rPr lang="en-US" sz="2400" dirty="0">
                <a:solidFill>
                  <a:schemeClr val="bg1"/>
                </a:solidFill>
              </a:rPr>
              <a:t>The Greek verb </a:t>
            </a:r>
            <a:r>
              <a:rPr lang="el-GR" sz="2400" b="1" dirty="0">
                <a:solidFill>
                  <a:srgbClr val="FFFF00"/>
                </a:solidFill>
              </a:rPr>
              <a:t>μεριμνάω</a:t>
            </a:r>
            <a:r>
              <a:rPr lang="el-GR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i="1" dirty="0">
                <a:solidFill>
                  <a:schemeClr val="bg1"/>
                </a:solidFill>
              </a:rPr>
              <a:t>care for, be concerned about</a:t>
            </a:r>
            <a:r>
              <a:rPr lang="en-US" sz="2400" dirty="0">
                <a:solidFill>
                  <a:schemeClr val="bg1"/>
                </a:solidFill>
              </a:rPr>
              <a:t>; </a:t>
            </a:r>
            <a:r>
              <a:rPr lang="en-US" sz="2400" i="1" dirty="0">
                <a:solidFill>
                  <a:schemeClr val="bg1"/>
                </a:solidFill>
              </a:rPr>
              <a:t>be anxious, be overly concerned about, be worried about</a:t>
            </a:r>
            <a:r>
              <a:rPr lang="en-US" sz="2400" dirty="0">
                <a:solidFill>
                  <a:schemeClr val="bg1"/>
                </a:solidFill>
              </a:rPr>
              <a:t>) occurs </a:t>
            </a:r>
            <a:r>
              <a:rPr lang="en-US" sz="2400" dirty="0">
                <a:solidFill>
                  <a:srgbClr val="FFFF00"/>
                </a:solidFill>
              </a:rPr>
              <a:t>19 times </a:t>
            </a:r>
            <a:r>
              <a:rPr lang="en-US" sz="2400" dirty="0">
                <a:solidFill>
                  <a:schemeClr val="bg1"/>
                </a:solidFill>
              </a:rPr>
              <a:t>in the </a:t>
            </a:r>
            <a:r>
              <a:rPr lang="en-US" sz="2400" dirty="0" smtClean="0">
                <a:solidFill>
                  <a:schemeClr val="bg1"/>
                </a:solidFill>
              </a:rPr>
              <a:t>NT</a:t>
            </a:r>
            <a:r>
              <a:rPr lang="en-US" sz="2400" dirty="0">
                <a:solidFill>
                  <a:schemeClr val="bg1"/>
                </a:solidFill>
              </a:rPr>
              <a:t>. (</a:t>
            </a:r>
            <a:r>
              <a:rPr lang="en-US" sz="2400" b="1" dirty="0">
                <a:solidFill>
                  <a:srgbClr val="FFFF00"/>
                </a:solidFill>
              </a:rPr>
              <a:t>Matthew 6:25, 27, 28, 31, 34&lt;2&gt;</a:t>
            </a:r>
            <a:r>
              <a:rPr lang="en-US" sz="2400" b="1" dirty="0">
                <a:solidFill>
                  <a:schemeClr val="bg1"/>
                </a:solidFill>
              </a:rPr>
              <a:t>; </a:t>
            </a:r>
            <a:r>
              <a:rPr lang="en-US" sz="2400" dirty="0">
                <a:solidFill>
                  <a:schemeClr val="bg1"/>
                </a:solidFill>
              </a:rPr>
              <a:t>10:19; </a:t>
            </a:r>
            <a:r>
              <a:rPr lang="en-US" sz="2400" b="1" dirty="0">
                <a:solidFill>
                  <a:srgbClr val="FFFF00"/>
                </a:solidFill>
              </a:rPr>
              <a:t>Luke </a:t>
            </a:r>
            <a:r>
              <a:rPr lang="en-US" sz="2400" dirty="0">
                <a:solidFill>
                  <a:schemeClr val="bg1"/>
                </a:solidFill>
              </a:rPr>
              <a:t>10:41; </a:t>
            </a:r>
            <a:r>
              <a:rPr lang="en-US" sz="2400" b="1" dirty="0">
                <a:solidFill>
                  <a:srgbClr val="FFFF00"/>
                </a:solidFill>
              </a:rPr>
              <a:t>12:</a:t>
            </a:r>
            <a:r>
              <a:rPr lang="en-US" sz="2400" dirty="0">
                <a:solidFill>
                  <a:schemeClr val="bg1"/>
                </a:solidFill>
              </a:rPr>
              <a:t>11, </a:t>
            </a:r>
            <a:r>
              <a:rPr lang="en-US" sz="2400" b="1" dirty="0">
                <a:solidFill>
                  <a:srgbClr val="FFFF00"/>
                </a:solidFill>
              </a:rPr>
              <a:t>22, 25, 26</a:t>
            </a:r>
            <a:r>
              <a:rPr lang="en-US" sz="2400" dirty="0">
                <a:solidFill>
                  <a:schemeClr val="bg1"/>
                </a:solidFill>
              </a:rPr>
              <a:t>; </a:t>
            </a:r>
            <a:r>
              <a:rPr lang="en-US" sz="2400" b="1" dirty="0">
                <a:solidFill>
                  <a:srgbClr val="FFFF00"/>
                </a:solidFill>
              </a:rPr>
              <a:t>1 Corinthians 7:32, 33, 34&lt;2x&gt;</a:t>
            </a:r>
            <a:r>
              <a:rPr lang="en-US" sz="2400" b="1" dirty="0">
                <a:solidFill>
                  <a:schemeClr val="bg1"/>
                </a:solidFill>
              </a:rPr>
              <a:t>; </a:t>
            </a:r>
            <a:r>
              <a:rPr lang="en-US" sz="2400" dirty="0">
                <a:solidFill>
                  <a:schemeClr val="bg1"/>
                </a:solidFill>
              </a:rPr>
              <a:t>12:25; Philippians 2:20; 4:6)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Generalized Anxiety Disorder (GAD) - HelpGuid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1913467"/>
            <a:ext cx="3503675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2238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       </a:t>
            </a:r>
            <a:r>
              <a:rPr lang="ko-KR" altLang="en-US" sz="3200" b="1" dirty="0">
                <a:solidFill>
                  <a:srgbClr val="FFFF00"/>
                </a:solidFill>
              </a:rPr>
              <a:t>근심과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염려로 가득찬 인생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의식주 문제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)</a:t>
            </a:r>
            <a:endParaRPr lang="en-US" altLang="ko-KR" sz="2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700" b="1" dirty="0" smtClean="0">
                <a:solidFill>
                  <a:srgbClr val="FF0000"/>
                </a:solidFill>
              </a:rPr>
              <a:t>마태 </a:t>
            </a:r>
            <a:r>
              <a:rPr lang="en-US" altLang="ko-KR" sz="2700" b="1" dirty="0" smtClean="0">
                <a:solidFill>
                  <a:srgbClr val="FF0000"/>
                </a:solidFill>
              </a:rPr>
              <a:t>6</a:t>
            </a:r>
            <a:r>
              <a:rPr lang="en-US" sz="2700" b="1" dirty="0" smtClean="0">
                <a:solidFill>
                  <a:srgbClr val="FF0000"/>
                </a:solidFill>
              </a:rPr>
              <a:t>:25-34</a:t>
            </a:r>
            <a:r>
              <a:rPr lang="en-US" sz="2700" dirty="0" smtClean="0">
                <a:solidFill>
                  <a:schemeClr val="bg1"/>
                </a:solidFill>
              </a:rPr>
              <a:t>. </a:t>
            </a:r>
            <a:r>
              <a:rPr lang="en-US" sz="2800" dirty="0" smtClean="0">
                <a:solidFill>
                  <a:schemeClr val="bg1"/>
                </a:solidFill>
              </a:rPr>
              <a:t>25 </a:t>
            </a:r>
            <a:r>
              <a:rPr lang="ko-KR" altLang="en-US" sz="2800" dirty="0">
                <a:solidFill>
                  <a:schemeClr val="bg1"/>
                </a:solidFill>
              </a:rPr>
              <a:t>그러므로 내가 너희에게 </a:t>
            </a:r>
            <a:r>
              <a:rPr lang="ko-KR" altLang="en-US" sz="2800" dirty="0" smtClean="0">
                <a:solidFill>
                  <a:schemeClr val="bg1"/>
                </a:solidFill>
              </a:rPr>
              <a:t>이르노니</a:t>
            </a:r>
            <a:r>
              <a:rPr lang="en-US" altLang="ko-KR" sz="2800" dirty="0" smtClean="0">
                <a:solidFill>
                  <a:schemeClr val="bg1"/>
                </a:solidFill>
              </a:rPr>
              <a:t>,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</a:rPr>
              <a:t>목숨을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위하여 </a:t>
            </a:r>
            <a:r>
              <a:rPr lang="ko-KR" altLang="en-US" sz="2800" dirty="0">
                <a:solidFill>
                  <a:schemeClr val="bg1"/>
                </a:solidFill>
              </a:rPr>
              <a:t>무엇을 먹을까 무엇을 마실까 몸을 위하여 무엇을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입을까 </a:t>
            </a:r>
            <a:r>
              <a:rPr lang="ko-KR" altLang="en-US" sz="2800" b="1" dirty="0">
                <a:solidFill>
                  <a:srgbClr val="FFFF00"/>
                </a:solidFill>
              </a:rPr>
              <a:t>염려</a:t>
            </a:r>
            <a:r>
              <a:rPr lang="ko-KR" altLang="en-US" sz="2800" dirty="0">
                <a:solidFill>
                  <a:schemeClr val="bg1"/>
                </a:solidFill>
              </a:rPr>
              <a:t>하지 </a:t>
            </a:r>
            <a:r>
              <a:rPr lang="ko-KR" altLang="en-US" sz="2800" dirty="0" smtClean="0">
                <a:solidFill>
                  <a:schemeClr val="bg1"/>
                </a:solidFill>
              </a:rPr>
              <a:t>말라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</a:rPr>
              <a:t>목숨이 음식보다 중하지 아니하며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몸이 </a:t>
            </a:r>
            <a:r>
              <a:rPr lang="ko-KR" altLang="en-US" sz="2800" dirty="0">
                <a:solidFill>
                  <a:schemeClr val="bg1"/>
                </a:solidFill>
              </a:rPr>
              <a:t>의복보다 중하지 </a:t>
            </a:r>
            <a:r>
              <a:rPr lang="ko-KR" altLang="en-US" sz="2800" dirty="0" smtClean="0">
                <a:solidFill>
                  <a:schemeClr val="bg1"/>
                </a:solidFill>
              </a:rPr>
              <a:t>아니하냐</a:t>
            </a:r>
            <a:r>
              <a:rPr lang="en-US" altLang="ko-KR" sz="2800" dirty="0" smtClean="0">
                <a:solidFill>
                  <a:schemeClr val="bg1"/>
                </a:solidFill>
              </a:rPr>
              <a:t>.  …….. </a:t>
            </a:r>
            <a:r>
              <a:rPr lang="en-US" sz="2800" dirty="0" smtClean="0">
                <a:solidFill>
                  <a:schemeClr val="bg1"/>
                </a:solidFill>
              </a:rPr>
              <a:t>27 </a:t>
            </a:r>
            <a:r>
              <a:rPr lang="ko-KR" altLang="en-US" sz="2800" dirty="0">
                <a:solidFill>
                  <a:schemeClr val="bg1"/>
                </a:solidFill>
              </a:rPr>
              <a:t>너희 중에 누가 </a:t>
            </a:r>
            <a:r>
              <a:rPr lang="ko-KR" altLang="en-US" sz="2800" b="1" dirty="0">
                <a:solidFill>
                  <a:srgbClr val="FFFF00"/>
                </a:solidFill>
              </a:rPr>
              <a:t>염려</a:t>
            </a:r>
            <a:r>
              <a:rPr lang="ko-KR" altLang="en-US" sz="2800" dirty="0" smtClean="0">
                <a:solidFill>
                  <a:schemeClr val="bg1"/>
                </a:solidFill>
              </a:rPr>
              <a:t>함으로 </a:t>
            </a:r>
            <a:r>
              <a:rPr lang="ko-KR" altLang="en-US" sz="2800" dirty="0">
                <a:solidFill>
                  <a:schemeClr val="bg1"/>
                </a:solidFill>
              </a:rPr>
              <a:t>그 키를 한 자라도 더할 수 </a:t>
            </a:r>
            <a:r>
              <a:rPr lang="ko-KR" altLang="en-US" sz="2800" dirty="0" smtClean="0">
                <a:solidFill>
                  <a:schemeClr val="bg1"/>
                </a:solidFill>
              </a:rPr>
              <a:t>있겠느냐</a:t>
            </a:r>
            <a:r>
              <a:rPr lang="en-US" altLang="ko-KR" sz="2800" dirty="0" smtClean="0">
                <a:solidFill>
                  <a:schemeClr val="bg1"/>
                </a:solidFill>
              </a:rPr>
              <a:t>. </a:t>
            </a:r>
            <a:r>
              <a:rPr lang="en-US" sz="2800" dirty="0" smtClean="0">
                <a:solidFill>
                  <a:schemeClr val="bg1"/>
                </a:solidFill>
              </a:rPr>
              <a:t>28 </a:t>
            </a:r>
            <a:r>
              <a:rPr lang="ko-KR" altLang="en-US" sz="2800" dirty="0">
                <a:solidFill>
                  <a:schemeClr val="bg1"/>
                </a:solidFill>
              </a:rPr>
              <a:t>또 너희가 어찌 의복을 위하여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염려</a:t>
            </a:r>
            <a:r>
              <a:rPr lang="ko-KR" altLang="en-US" sz="2800" dirty="0" smtClean="0">
                <a:solidFill>
                  <a:schemeClr val="bg1"/>
                </a:solidFill>
              </a:rPr>
              <a:t>하느냐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……. </a:t>
            </a:r>
            <a:r>
              <a:rPr lang="en-US" sz="2800" dirty="0" smtClean="0">
                <a:solidFill>
                  <a:schemeClr val="bg1"/>
                </a:solidFill>
              </a:rPr>
              <a:t>31 </a:t>
            </a:r>
            <a:r>
              <a:rPr lang="ko-KR" altLang="en-US" sz="2800" dirty="0">
                <a:solidFill>
                  <a:schemeClr val="bg1"/>
                </a:solidFill>
              </a:rPr>
              <a:t>그러므로 </a:t>
            </a:r>
            <a:r>
              <a:rPr lang="ko-KR" altLang="en-US" sz="2800" b="1" dirty="0">
                <a:solidFill>
                  <a:srgbClr val="FFFF00"/>
                </a:solidFill>
              </a:rPr>
              <a:t>염려</a:t>
            </a:r>
            <a:r>
              <a:rPr lang="ko-KR" altLang="en-US" sz="2800" dirty="0" smtClean="0">
                <a:solidFill>
                  <a:schemeClr val="bg1"/>
                </a:solidFill>
              </a:rPr>
              <a:t>하여 </a:t>
            </a:r>
            <a:r>
              <a:rPr lang="ko-KR" altLang="en-US" sz="2800" dirty="0">
                <a:solidFill>
                  <a:schemeClr val="bg1"/>
                </a:solidFill>
              </a:rPr>
              <a:t>이르기를 무엇을 먹을까 무엇을 마실까 무엇을 입을까 하지 </a:t>
            </a:r>
            <a:r>
              <a:rPr lang="ko-KR" altLang="en-US" sz="2800" dirty="0" smtClean="0">
                <a:solidFill>
                  <a:schemeClr val="bg1"/>
                </a:solidFill>
              </a:rPr>
              <a:t>말라</a:t>
            </a:r>
            <a:r>
              <a:rPr lang="en-US" sz="2800" dirty="0" smtClean="0">
                <a:solidFill>
                  <a:schemeClr val="bg1"/>
                </a:solidFill>
              </a:rPr>
              <a:t> ……. 34 </a:t>
            </a:r>
            <a:r>
              <a:rPr lang="ko-KR" altLang="en-US" sz="2800" dirty="0">
                <a:solidFill>
                  <a:schemeClr val="bg1"/>
                </a:solidFill>
              </a:rPr>
              <a:t>그러므로 내일 일을 위하여 </a:t>
            </a:r>
            <a:r>
              <a:rPr lang="ko-KR" altLang="en-US" sz="2800" b="1" dirty="0">
                <a:solidFill>
                  <a:srgbClr val="FFFF00"/>
                </a:solidFill>
              </a:rPr>
              <a:t>염려</a:t>
            </a:r>
            <a:r>
              <a:rPr lang="ko-KR" altLang="en-US" sz="2800" dirty="0" smtClean="0">
                <a:solidFill>
                  <a:schemeClr val="bg1"/>
                </a:solidFill>
              </a:rPr>
              <a:t>하지 말라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</a:rPr>
              <a:t>내일 일은 </a:t>
            </a:r>
            <a:r>
              <a:rPr lang="ko-KR" altLang="en-US" sz="2800" dirty="0" smtClean="0">
                <a:solidFill>
                  <a:schemeClr val="bg1"/>
                </a:solidFill>
              </a:rPr>
              <a:t>내일 </a:t>
            </a:r>
            <a:r>
              <a:rPr lang="ko-KR" altLang="en-US" sz="2800" b="1" dirty="0">
                <a:solidFill>
                  <a:srgbClr val="FFFF00"/>
                </a:solidFill>
              </a:rPr>
              <a:t>염려</a:t>
            </a:r>
            <a:r>
              <a:rPr lang="ko-KR" altLang="en-US" sz="2800" dirty="0" smtClean="0">
                <a:solidFill>
                  <a:schemeClr val="bg1"/>
                </a:solidFill>
              </a:rPr>
              <a:t>할 것이요</a:t>
            </a:r>
            <a:r>
              <a:rPr lang="en-US" altLang="ko-KR" sz="2800" dirty="0" smtClean="0">
                <a:solidFill>
                  <a:schemeClr val="bg1"/>
                </a:solidFill>
              </a:rPr>
              <a:t>,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</a:rPr>
              <a:t>한 날의 괴로움은 그 날로 </a:t>
            </a:r>
            <a:r>
              <a:rPr lang="ko-KR" altLang="en-US" sz="2800" dirty="0" smtClean="0">
                <a:solidFill>
                  <a:schemeClr val="bg1"/>
                </a:solidFill>
              </a:rPr>
              <a:t>족하니라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*</a:t>
            </a:r>
            <a:r>
              <a:rPr lang="en-US" sz="2800" dirty="0">
                <a:solidFill>
                  <a:schemeClr val="bg1"/>
                </a:solidFill>
              </a:rPr>
              <a:t>The Greek </a:t>
            </a:r>
            <a:r>
              <a:rPr lang="el-GR" sz="2800" b="1" dirty="0" smtClean="0">
                <a:solidFill>
                  <a:srgbClr val="FFFF00"/>
                </a:solidFill>
              </a:rPr>
              <a:t>μεριμνάω</a:t>
            </a:r>
            <a:r>
              <a:rPr lang="el-GR" sz="28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i="1" dirty="0" smtClean="0">
                <a:solidFill>
                  <a:schemeClr val="bg1"/>
                </a:solidFill>
              </a:rPr>
              <a:t>be </a:t>
            </a:r>
            <a:r>
              <a:rPr lang="en-US" sz="2400" i="1" dirty="0">
                <a:solidFill>
                  <a:schemeClr val="bg1"/>
                </a:solidFill>
              </a:rPr>
              <a:t>anxious, be overly concerned about, be worried about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-Total </a:t>
            </a:r>
            <a:r>
              <a:rPr lang="en-US" sz="2400" b="1" dirty="0">
                <a:solidFill>
                  <a:srgbClr val="FFFF00"/>
                </a:solidFill>
              </a:rPr>
              <a:t>19 times </a:t>
            </a:r>
            <a:r>
              <a:rPr lang="en-US" sz="2400" dirty="0">
                <a:solidFill>
                  <a:schemeClr val="bg1"/>
                </a:solidFill>
              </a:rPr>
              <a:t>in the </a:t>
            </a:r>
            <a:r>
              <a:rPr lang="en-US" sz="2400" dirty="0" smtClean="0">
                <a:solidFill>
                  <a:schemeClr val="bg1"/>
                </a:solidFill>
              </a:rPr>
              <a:t>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-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의식주 문제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: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about </a:t>
            </a:r>
            <a:r>
              <a:rPr lang="en-US" sz="2800" b="1" dirty="0" smtClean="0">
                <a:solidFill>
                  <a:srgbClr val="FFFF00"/>
                </a:solidFill>
              </a:rPr>
              <a:t>10 </a:t>
            </a:r>
            <a:r>
              <a:rPr lang="en-US" sz="2800" b="1" dirty="0">
                <a:solidFill>
                  <a:srgbClr val="FFFF00"/>
                </a:solidFill>
              </a:rPr>
              <a:t>times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Matthew 6:25, 27, 28, 31, 34&lt;2</a:t>
            </a:r>
            <a:r>
              <a:rPr lang="en-US" sz="2400" b="1" dirty="0" smtClean="0">
                <a:solidFill>
                  <a:schemeClr val="bg1"/>
                </a:solidFill>
              </a:rPr>
              <a:t>&gt; =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Luke </a:t>
            </a:r>
            <a:r>
              <a:rPr lang="en-US" sz="2400" b="1" dirty="0" smtClean="0">
                <a:solidFill>
                  <a:schemeClr val="bg1"/>
                </a:solidFill>
              </a:rPr>
              <a:t>12:22</a:t>
            </a:r>
            <a:r>
              <a:rPr lang="en-US" sz="2400" b="1" dirty="0">
                <a:solidFill>
                  <a:schemeClr val="bg1"/>
                </a:solidFill>
              </a:rPr>
              <a:t>, 25, </a:t>
            </a:r>
            <a:r>
              <a:rPr lang="en-US" sz="2400" b="1" dirty="0" smtClean="0">
                <a:solidFill>
                  <a:schemeClr val="bg1"/>
                </a:solidFill>
              </a:rPr>
              <a:t>26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-</a:t>
            </a:r>
            <a:r>
              <a:rPr lang="ko-KR" altLang="en-US" sz="2400" b="1" dirty="0">
                <a:solidFill>
                  <a:schemeClr val="bg1"/>
                </a:solidFill>
              </a:rPr>
              <a:t>가족을 비롯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관계에 </a:t>
            </a:r>
            <a:r>
              <a:rPr lang="ko-KR" altLang="en-US" sz="2400" b="1" dirty="0">
                <a:solidFill>
                  <a:schemeClr val="bg1"/>
                </a:solidFill>
              </a:rPr>
              <a:t>따른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염려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: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about </a:t>
            </a:r>
            <a:r>
              <a:rPr lang="en-US" sz="2400" b="1" dirty="0" smtClean="0">
                <a:solidFill>
                  <a:srgbClr val="FFFF00"/>
                </a:solidFill>
              </a:rPr>
              <a:t>5 </a:t>
            </a:r>
            <a:r>
              <a:rPr lang="en-US" sz="2400" b="1" dirty="0">
                <a:solidFill>
                  <a:srgbClr val="FFFF00"/>
                </a:solidFill>
              </a:rPr>
              <a:t>times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</a:rPr>
              <a:t>1 </a:t>
            </a:r>
            <a:r>
              <a:rPr lang="en-US" sz="2400" b="1" dirty="0">
                <a:solidFill>
                  <a:schemeClr val="bg1"/>
                </a:solidFill>
              </a:rPr>
              <a:t>Corinthians 7:32, 33, 34&lt;2x&gt;; </a:t>
            </a:r>
            <a:r>
              <a:rPr lang="en-US" sz="2400" dirty="0" smtClean="0">
                <a:solidFill>
                  <a:schemeClr val="bg1"/>
                </a:solidFill>
              </a:rPr>
              <a:t>12:25)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3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9352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endParaRPr lang="en-US" sz="2000" b="1" baseline="30000" dirty="0" smtClean="0">
              <a:latin typeface="+mn-ea"/>
            </a:endParaRPr>
          </a:p>
          <a:p>
            <a:r>
              <a:rPr lang="ko-KR" altLang="en-US" sz="2800" b="1" dirty="0" smtClean="0">
                <a:solidFill>
                  <a:srgbClr val="FFFF00"/>
                </a:solidFill>
              </a:rPr>
              <a:t>        염려와 근심으로 가득찬 인생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2800" b="1" dirty="0">
                <a:solidFill>
                  <a:srgbClr val="FFFF00"/>
                </a:solidFill>
              </a:rPr>
              <a:t>가족을 비롯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관계 문제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)</a:t>
            </a:r>
            <a:endParaRPr lang="en-US" altLang="ko-KR" sz="2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x-none" sz="2800" b="1" smtClean="0">
                <a:solidFill>
                  <a:srgbClr val="FF0000"/>
                </a:solidFill>
              </a:rPr>
              <a:t>고전7:32</a:t>
            </a:r>
            <a:r>
              <a:rPr lang="en-US" sz="2800" b="1" dirty="0" smtClean="0">
                <a:solidFill>
                  <a:srgbClr val="FF0000"/>
                </a:solidFill>
              </a:rPr>
              <a:t>-34</a:t>
            </a:r>
            <a:r>
              <a:rPr lang="en-US" sz="2800" dirty="0" smtClean="0">
                <a:solidFill>
                  <a:schemeClr val="bg1"/>
                </a:solidFill>
              </a:rPr>
              <a:t>.   32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x-none" sz="2800">
                <a:solidFill>
                  <a:schemeClr val="bg1"/>
                </a:solidFill>
              </a:rPr>
              <a:t>너희가 </a:t>
            </a:r>
            <a:r>
              <a:rPr lang="ko-KR" altLang="en-US" sz="2800" b="1" smtClean="0">
                <a:solidFill>
                  <a:srgbClr val="FFFF00"/>
                </a:solidFill>
                <a:latin typeface="+mj-lt"/>
              </a:rPr>
              <a:t>염려없기</a:t>
            </a:r>
            <a:r>
              <a:rPr lang="x-none" sz="2800" smtClean="0">
                <a:solidFill>
                  <a:schemeClr val="bg1"/>
                </a:solidFill>
              </a:rPr>
              <a:t>를 </a:t>
            </a:r>
            <a:r>
              <a:rPr lang="x-none" sz="2800">
                <a:solidFill>
                  <a:schemeClr val="bg1"/>
                </a:solidFill>
              </a:rPr>
              <a:t>원하노라 장가 가지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x-none" sz="2800" smtClean="0">
                <a:solidFill>
                  <a:schemeClr val="bg1"/>
                </a:solidFill>
              </a:rPr>
              <a:t>않은 자는 </a:t>
            </a:r>
            <a:r>
              <a:rPr lang="x-none" sz="2800">
                <a:solidFill>
                  <a:schemeClr val="bg1"/>
                </a:solidFill>
              </a:rPr>
              <a:t>주의 일을 </a:t>
            </a:r>
            <a:r>
              <a:rPr lang="ko-KR" altLang="en-US" sz="2800" b="1">
                <a:solidFill>
                  <a:srgbClr val="FFFF00"/>
                </a:solidFill>
              </a:rPr>
              <a:t>염려</a:t>
            </a:r>
            <a:r>
              <a:rPr lang="x-none" sz="2800" smtClean="0">
                <a:solidFill>
                  <a:schemeClr val="bg1"/>
                </a:solidFill>
              </a:rPr>
              <a:t>하여 </a:t>
            </a:r>
            <a:r>
              <a:rPr lang="x-none" sz="2800">
                <a:solidFill>
                  <a:schemeClr val="bg1"/>
                </a:solidFill>
              </a:rPr>
              <a:t>어찌하여야 주를 기쁘시게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x-none" sz="2800" smtClean="0">
                <a:solidFill>
                  <a:schemeClr val="bg1"/>
                </a:solidFill>
              </a:rPr>
              <a:t>할까 하되</a:t>
            </a:r>
            <a:r>
              <a:rPr lang="en-US" sz="2800" dirty="0" smtClean="0">
                <a:solidFill>
                  <a:schemeClr val="bg1"/>
                </a:solidFill>
              </a:rPr>
              <a:t>,   </a:t>
            </a:r>
            <a:r>
              <a:rPr lang="x-none" sz="2800" smtClean="0">
                <a:solidFill>
                  <a:schemeClr val="bg1"/>
                </a:solidFill>
              </a:rPr>
              <a:t>33 </a:t>
            </a:r>
            <a:r>
              <a:rPr lang="x-none" sz="2800">
                <a:solidFill>
                  <a:schemeClr val="bg1"/>
                </a:solidFill>
              </a:rPr>
              <a:t>장가 간 자는 세상 일을 </a:t>
            </a:r>
            <a:r>
              <a:rPr lang="ko-KR" altLang="en-US" sz="2800" b="1">
                <a:solidFill>
                  <a:srgbClr val="FFFF00"/>
                </a:solidFill>
              </a:rPr>
              <a:t>염려</a:t>
            </a:r>
            <a:r>
              <a:rPr lang="x-none" sz="2800" smtClean="0">
                <a:solidFill>
                  <a:schemeClr val="bg1"/>
                </a:solidFill>
              </a:rPr>
              <a:t>하여 </a:t>
            </a:r>
            <a:r>
              <a:rPr lang="x-none" sz="2800">
                <a:solidFill>
                  <a:schemeClr val="bg1"/>
                </a:solidFill>
              </a:rPr>
              <a:t>어찌하여야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x-none" sz="2800" smtClean="0">
                <a:solidFill>
                  <a:schemeClr val="bg1"/>
                </a:solidFill>
              </a:rPr>
              <a:t>아내를 </a:t>
            </a:r>
            <a:r>
              <a:rPr lang="x-none" sz="2800">
                <a:solidFill>
                  <a:schemeClr val="bg1"/>
                </a:solidFill>
              </a:rPr>
              <a:t>기쁘게 </a:t>
            </a:r>
            <a:r>
              <a:rPr lang="x-none" sz="2800" smtClean="0">
                <a:solidFill>
                  <a:schemeClr val="bg1"/>
                </a:solidFill>
              </a:rPr>
              <a:t>할까 하여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x-none" sz="2800" smtClean="0">
                <a:solidFill>
                  <a:schemeClr val="bg1"/>
                </a:solidFill>
              </a:rPr>
              <a:t>34 </a:t>
            </a:r>
            <a:r>
              <a:rPr lang="x-none" sz="2800">
                <a:solidFill>
                  <a:schemeClr val="bg1"/>
                </a:solidFill>
              </a:rPr>
              <a:t>마음이 갈라지며 시집 가지 않은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x-none" sz="2800" smtClean="0">
                <a:solidFill>
                  <a:schemeClr val="bg1"/>
                </a:solidFill>
              </a:rPr>
              <a:t>자와 </a:t>
            </a:r>
            <a:r>
              <a:rPr lang="x-none" sz="2800">
                <a:solidFill>
                  <a:schemeClr val="bg1"/>
                </a:solidFill>
              </a:rPr>
              <a:t>처녀는 주의 일을 </a:t>
            </a:r>
            <a:r>
              <a:rPr lang="ko-KR" altLang="en-US" sz="2800" b="1">
                <a:solidFill>
                  <a:srgbClr val="FFFF00"/>
                </a:solidFill>
              </a:rPr>
              <a:t>염려</a:t>
            </a:r>
            <a:r>
              <a:rPr lang="x-none" sz="2800" smtClean="0">
                <a:solidFill>
                  <a:schemeClr val="bg1"/>
                </a:solidFill>
              </a:rPr>
              <a:t>하여 </a:t>
            </a:r>
            <a:r>
              <a:rPr lang="x-none" sz="2800">
                <a:solidFill>
                  <a:schemeClr val="bg1"/>
                </a:solidFill>
              </a:rPr>
              <a:t>몸과 영을 다 거룩하게 하려 </a:t>
            </a:r>
            <a:r>
              <a:rPr lang="x-none" sz="2800" smtClean="0">
                <a:solidFill>
                  <a:schemeClr val="bg1"/>
                </a:solidFill>
              </a:rPr>
              <a:t>하되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x-none" sz="2800" smtClean="0">
                <a:solidFill>
                  <a:schemeClr val="bg1"/>
                </a:solidFill>
              </a:rPr>
              <a:t>시집 </a:t>
            </a:r>
            <a:r>
              <a:rPr lang="x-none" sz="2800">
                <a:solidFill>
                  <a:schemeClr val="bg1"/>
                </a:solidFill>
              </a:rPr>
              <a:t>간 자는 세상 일을 </a:t>
            </a:r>
            <a:r>
              <a:rPr lang="ko-KR" altLang="en-US" sz="2800" b="1">
                <a:solidFill>
                  <a:srgbClr val="FFFF00"/>
                </a:solidFill>
              </a:rPr>
              <a:t>염려</a:t>
            </a:r>
            <a:r>
              <a:rPr lang="x-none" sz="2800" smtClean="0">
                <a:solidFill>
                  <a:schemeClr val="bg1"/>
                </a:solidFill>
              </a:rPr>
              <a:t>하여 </a:t>
            </a:r>
            <a:r>
              <a:rPr lang="x-none" sz="2800">
                <a:solidFill>
                  <a:schemeClr val="bg1"/>
                </a:solidFill>
              </a:rPr>
              <a:t>어찌하여야 남편을 기쁘게 할까 </a:t>
            </a:r>
            <a:r>
              <a:rPr lang="x-none" sz="2800" smtClean="0">
                <a:solidFill>
                  <a:schemeClr val="bg1"/>
                </a:solidFill>
              </a:rPr>
              <a:t>하느니라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            *The Greek </a:t>
            </a:r>
            <a:r>
              <a:rPr lang="el-GR" sz="2800" b="1" dirty="0">
                <a:solidFill>
                  <a:srgbClr val="FFFF00"/>
                </a:solidFill>
              </a:rPr>
              <a:t>μεριμνάω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i="1" dirty="0">
                <a:solidFill>
                  <a:schemeClr val="bg1"/>
                </a:solidFill>
              </a:rPr>
              <a:t>be anxious, be overly concerned about, be worried about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-</a:t>
            </a:r>
            <a:r>
              <a:rPr lang="en-US" sz="2600" dirty="0">
                <a:solidFill>
                  <a:schemeClr val="bg1"/>
                </a:solidFill>
              </a:rPr>
              <a:t>Total </a:t>
            </a:r>
            <a:r>
              <a:rPr lang="en-US" sz="2600" b="1" dirty="0">
                <a:solidFill>
                  <a:srgbClr val="FFFF00"/>
                </a:solidFill>
              </a:rPr>
              <a:t>19 times </a:t>
            </a:r>
            <a:r>
              <a:rPr lang="en-US" sz="2600" dirty="0">
                <a:solidFill>
                  <a:schemeClr val="bg1"/>
                </a:solidFill>
              </a:rPr>
              <a:t>in the NT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-</a:t>
            </a:r>
            <a:r>
              <a:rPr lang="ko-KR" altLang="en-US" sz="2600" b="1" dirty="0">
                <a:solidFill>
                  <a:srgbClr val="FFFF00"/>
                </a:solidFill>
              </a:rPr>
              <a:t>가족을 비롯 관계</a:t>
            </a:r>
            <a:r>
              <a:rPr lang="ko-KR" altLang="en-US" sz="2600" b="1" dirty="0">
                <a:solidFill>
                  <a:schemeClr val="bg1"/>
                </a:solidFill>
              </a:rPr>
              <a:t>에 따른 염려</a:t>
            </a:r>
            <a:r>
              <a:rPr lang="en-US" altLang="ko-KR" sz="2600" b="1" dirty="0">
                <a:solidFill>
                  <a:schemeClr val="bg1"/>
                </a:solidFill>
              </a:rPr>
              <a:t>:</a:t>
            </a:r>
            <a:r>
              <a:rPr lang="ko-KR" altLang="en-US" sz="2600" b="1" dirty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about </a:t>
            </a:r>
            <a:r>
              <a:rPr lang="en-US" sz="2600" b="1" dirty="0">
                <a:solidFill>
                  <a:srgbClr val="FFFF00"/>
                </a:solidFill>
              </a:rPr>
              <a:t>5 times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1 Corinthians 7:32, 33, 34&lt;2x&gt;; </a:t>
            </a:r>
            <a:r>
              <a:rPr lang="en-US" sz="2400" dirty="0">
                <a:solidFill>
                  <a:schemeClr val="bg1"/>
                </a:solidFill>
              </a:rPr>
              <a:t>12:25)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>
                <a:solidFill>
                  <a:schemeClr val="bg1"/>
                </a:solidFill>
              </a:rPr>
              <a:t>-</a:t>
            </a:r>
            <a:r>
              <a:rPr lang="ko-KR" altLang="en-US" sz="2400" b="1" dirty="0">
                <a:solidFill>
                  <a:schemeClr val="bg1"/>
                </a:solidFill>
              </a:rPr>
              <a:t>의식주 문제</a:t>
            </a:r>
            <a:r>
              <a:rPr lang="en-US" altLang="ko-KR" sz="2400" b="1" dirty="0">
                <a:solidFill>
                  <a:schemeClr val="bg1"/>
                </a:solidFill>
              </a:rPr>
              <a:t>:</a:t>
            </a:r>
            <a:r>
              <a:rPr lang="en-US" sz="2400" dirty="0">
                <a:solidFill>
                  <a:schemeClr val="bg1"/>
                </a:solidFill>
              </a:rPr>
              <a:t> about </a:t>
            </a:r>
            <a:r>
              <a:rPr lang="en-US" sz="2400" b="1" dirty="0">
                <a:solidFill>
                  <a:srgbClr val="FFFF00"/>
                </a:solidFill>
              </a:rPr>
              <a:t>10 times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Matthew 6:25, 27, 28, 31, 34&lt;2&gt; =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Luke 12:22, 25, 26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r>
              <a:rPr lang="en-US" altLang="ko-KR" sz="2400" b="1" dirty="0">
                <a:solidFill>
                  <a:schemeClr val="bg1"/>
                </a:solidFill>
              </a:rPr>
              <a:t>	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*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나이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지식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경험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지위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재산 등이 근심걱정을 줄여주지 못함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.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8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2238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     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두 가지 </a:t>
            </a:r>
            <a:r>
              <a:rPr lang="x-none" sz="2800" b="1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근심 </a:t>
            </a:r>
            <a:r>
              <a:rPr lang="en-US" sz="28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(</a:t>
            </a:r>
            <a:r>
              <a:rPr lang="x-none" sz="2800" b="1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하나님의 </a:t>
            </a:r>
            <a:r>
              <a:rPr lang="x-none" sz="2800" b="1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뜻대로 하는 </a:t>
            </a:r>
            <a:r>
              <a:rPr lang="x-none" sz="2800" b="1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근심</a:t>
            </a:r>
            <a:r>
              <a:rPr lang="en-US" sz="28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 &amp; </a:t>
            </a:r>
            <a:r>
              <a:rPr lang="x-none" sz="2800" b="1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세상 근심</a:t>
            </a:r>
            <a:r>
              <a:rPr lang="en-US" sz="28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)</a:t>
            </a:r>
            <a:endParaRPr lang="en-US" altLang="ko-KR" sz="2800" b="1" dirty="0" smtClean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x-none" sz="2600" b="1" smtClean="0">
                <a:solidFill>
                  <a:srgbClr val="FF0000"/>
                </a:solidFill>
              </a:rPr>
              <a:t>고후7:8</a:t>
            </a:r>
            <a:r>
              <a:rPr lang="en-US" sz="2600" b="1" dirty="0" smtClean="0">
                <a:solidFill>
                  <a:srgbClr val="FF0000"/>
                </a:solidFill>
              </a:rPr>
              <a:t>-11</a:t>
            </a:r>
            <a:r>
              <a:rPr lang="en-US" sz="2600" dirty="0" smtClean="0">
                <a:solidFill>
                  <a:schemeClr val="bg1"/>
                </a:solidFill>
              </a:rPr>
              <a:t>.  8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>
                <a:solidFill>
                  <a:schemeClr val="bg1"/>
                </a:solidFill>
              </a:rPr>
              <a:t>그러므로 내가 </a:t>
            </a:r>
            <a:r>
              <a:rPr lang="x-none" sz="2600" b="1">
                <a:solidFill>
                  <a:schemeClr val="accent6"/>
                </a:solidFill>
              </a:rPr>
              <a:t>편지</a:t>
            </a:r>
            <a:r>
              <a:rPr lang="x-none" sz="2600">
                <a:solidFill>
                  <a:schemeClr val="bg1"/>
                </a:solidFill>
              </a:rPr>
              <a:t>로 너희를 </a:t>
            </a:r>
            <a:r>
              <a:rPr lang="x-none" sz="2600" b="1">
                <a:solidFill>
                  <a:srgbClr val="FFFF00"/>
                </a:solidFill>
              </a:rPr>
              <a:t>근심하게</a:t>
            </a:r>
            <a:r>
              <a:rPr lang="x-none" sz="2600">
                <a:solidFill>
                  <a:schemeClr val="bg1"/>
                </a:solidFill>
              </a:rPr>
              <a:t> 한 것을 </a:t>
            </a:r>
            <a:r>
              <a:rPr lang="x-none" sz="2600" smtClean="0">
                <a:solidFill>
                  <a:schemeClr val="bg1"/>
                </a:solidFill>
              </a:rPr>
              <a:t>후회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x-none" sz="2600" smtClean="0">
                <a:solidFill>
                  <a:schemeClr val="bg1"/>
                </a:solidFill>
              </a:rPr>
              <a:t>하였으나 </a:t>
            </a:r>
            <a:r>
              <a:rPr lang="x-none" sz="2600">
                <a:solidFill>
                  <a:schemeClr val="bg1"/>
                </a:solidFill>
              </a:rPr>
              <a:t>지금은 후회하지 아니함은 그 </a:t>
            </a:r>
            <a:r>
              <a:rPr lang="x-none" sz="2600" b="1">
                <a:solidFill>
                  <a:schemeClr val="accent6"/>
                </a:solidFill>
              </a:rPr>
              <a:t>편지</a:t>
            </a:r>
            <a:r>
              <a:rPr lang="x-none" sz="2600" smtClean="0">
                <a:solidFill>
                  <a:schemeClr val="bg1"/>
                </a:solidFill>
              </a:rPr>
              <a:t>가 </a:t>
            </a:r>
            <a:r>
              <a:rPr lang="x-none" sz="2600">
                <a:solidFill>
                  <a:schemeClr val="bg1"/>
                </a:solidFill>
              </a:rPr>
              <a:t>너희로 </a:t>
            </a:r>
            <a:r>
              <a:rPr lang="x-none" sz="2600" smtClean="0">
                <a:solidFill>
                  <a:schemeClr val="bg1"/>
                </a:solidFill>
              </a:rPr>
              <a:t>잠시만 </a:t>
            </a:r>
            <a:r>
              <a:rPr lang="x-none" sz="2600" b="1" smtClean="0">
                <a:solidFill>
                  <a:srgbClr val="FFFF00"/>
                </a:solidFill>
              </a:rPr>
              <a:t>근심</a:t>
            </a:r>
            <a:endParaRPr lang="en-US" sz="2600" b="1" dirty="0" smtClean="0">
              <a:solidFill>
                <a:srgbClr val="FFFF00"/>
              </a:solidFill>
            </a:endParaRPr>
          </a:p>
          <a:p>
            <a:r>
              <a:rPr lang="x-none" sz="2600" b="1" smtClean="0">
                <a:solidFill>
                  <a:srgbClr val="FFFF00"/>
                </a:solidFill>
              </a:rPr>
              <a:t>하게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>
                <a:solidFill>
                  <a:schemeClr val="bg1"/>
                </a:solidFill>
              </a:rPr>
              <a:t>한 줄을 </a:t>
            </a:r>
            <a:r>
              <a:rPr lang="x-none" sz="2600" smtClean="0">
                <a:solidFill>
                  <a:schemeClr val="bg1"/>
                </a:solidFill>
              </a:rPr>
              <a:t>앎이라</a:t>
            </a:r>
            <a:r>
              <a:rPr lang="en-US" sz="2600" dirty="0" smtClean="0">
                <a:solidFill>
                  <a:schemeClr val="bg1"/>
                </a:solidFill>
              </a:rPr>
              <a:t>.  </a:t>
            </a:r>
            <a:r>
              <a:rPr lang="x-none" sz="2600" smtClean="0">
                <a:solidFill>
                  <a:schemeClr val="bg1"/>
                </a:solidFill>
              </a:rPr>
              <a:t>9 </a:t>
            </a:r>
            <a:r>
              <a:rPr lang="x-none" sz="2600">
                <a:solidFill>
                  <a:schemeClr val="bg1"/>
                </a:solidFill>
              </a:rPr>
              <a:t>내가 지금 기뻐함은 너희로 </a:t>
            </a:r>
            <a:r>
              <a:rPr lang="x-none" sz="2600" b="1" smtClean="0">
                <a:solidFill>
                  <a:srgbClr val="FFFF00"/>
                </a:solidFill>
              </a:rPr>
              <a:t>근심하게</a:t>
            </a:r>
            <a:r>
              <a:rPr lang="x-none" sz="2600" smtClean="0">
                <a:solidFill>
                  <a:schemeClr val="bg1"/>
                </a:solidFill>
              </a:rPr>
              <a:t> 한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x-none" sz="2600" smtClean="0">
                <a:solidFill>
                  <a:schemeClr val="bg1"/>
                </a:solidFill>
              </a:rPr>
              <a:t>까닭이 </a:t>
            </a:r>
            <a:r>
              <a:rPr lang="x-none" sz="2600">
                <a:solidFill>
                  <a:schemeClr val="bg1"/>
                </a:solidFill>
              </a:rPr>
              <a:t>아니요 도리어 너희가 </a:t>
            </a:r>
            <a:r>
              <a:rPr lang="x-none" sz="2600" b="1">
                <a:solidFill>
                  <a:srgbClr val="FFFF00"/>
                </a:solidFill>
              </a:rPr>
              <a:t>근심함</a:t>
            </a:r>
            <a:r>
              <a:rPr lang="x-none" sz="2600">
                <a:solidFill>
                  <a:schemeClr val="bg1"/>
                </a:solidFill>
              </a:rPr>
              <a:t>으로 </a:t>
            </a:r>
            <a:r>
              <a:rPr lang="x-none" sz="2600" b="1">
                <a:solidFill>
                  <a:srgbClr val="FFFF00"/>
                </a:solidFill>
              </a:rPr>
              <a:t>회개</a:t>
            </a:r>
            <a:r>
              <a:rPr lang="x-none" sz="2600">
                <a:solidFill>
                  <a:schemeClr val="bg1"/>
                </a:solidFill>
              </a:rPr>
              <a:t>함에 이른 까닭이라 너희가 </a:t>
            </a:r>
            <a:r>
              <a:rPr lang="x-none" sz="2600" b="1">
                <a:solidFill>
                  <a:srgbClr val="FFFF00"/>
                </a:solidFill>
              </a:rPr>
              <a:t>하나님의 뜻대로 근심하게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>
                <a:solidFill>
                  <a:schemeClr val="bg1"/>
                </a:solidFill>
              </a:rPr>
              <a:t>된 것은 우리에게서 아무 해도 받지 않게 하려 </a:t>
            </a:r>
            <a:r>
              <a:rPr lang="x-none" sz="2600" smtClean="0">
                <a:solidFill>
                  <a:schemeClr val="bg1"/>
                </a:solidFill>
              </a:rPr>
              <a:t>함이라</a:t>
            </a:r>
            <a:r>
              <a:rPr lang="en-US" sz="2600" dirty="0" smtClean="0">
                <a:solidFill>
                  <a:schemeClr val="bg1"/>
                </a:solidFill>
              </a:rPr>
              <a:t>.   </a:t>
            </a:r>
            <a:r>
              <a:rPr lang="x-none" sz="2600" smtClean="0">
                <a:solidFill>
                  <a:schemeClr val="bg1"/>
                </a:solidFill>
              </a:rPr>
              <a:t>10 </a:t>
            </a:r>
            <a:r>
              <a:rPr lang="x-none" sz="2600" b="1">
                <a:solidFill>
                  <a:srgbClr val="FFFF00"/>
                </a:solidFill>
              </a:rPr>
              <a:t>하나님의 뜻대로 하는 근심</a:t>
            </a:r>
            <a:r>
              <a:rPr lang="x-none" sz="2600">
                <a:solidFill>
                  <a:schemeClr val="bg1"/>
                </a:solidFill>
              </a:rPr>
              <a:t>은 후회할 것이 없는 구원에 이르게 하는 </a:t>
            </a:r>
            <a:r>
              <a:rPr lang="x-none" sz="2600" b="1">
                <a:solidFill>
                  <a:srgbClr val="FFFF00"/>
                </a:solidFill>
              </a:rPr>
              <a:t>회개</a:t>
            </a:r>
            <a:r>
              <a:rPr lang="x-none" sz="2600" smtClean="0">
                <a:solidFill>
                  <a:schemeClr val="bg1"/>
                </a:solidFill>
              </a:rPr>
              <a:t>를 </a:t>
            </a:r>
            <a:r>
              <a:rPr lang="x-none" sz="2600">
                <a:solidFill>
                  <a:schemeClr val="bg1"/>
                </a:solidFill>
              </a:rPr>
              <a:t>이루는 것이요 </a:t>
            </a:r>
            <a:r>
              <a:rPr lang="x-none" sz="2600" b="1">
                <a:solidFill>
                  <a:srgbClr val="FFFF00"/>
                </a:solidFill>
              </a:rPr>
              <a:t>세상 근심</a:t>
            </a:r>
            <a:r>
              <a:rPr lang="x-none" sz="2600">
                <a:solidFill>
                  <a:schemeClr val="bg1"/>
                </a:solidFill>
              </a:rPr>
              <a:t>은 </a:t>
            </a:r>
            <a:r>
              <a:rPr lang="x-none" sz="2600" b="1">
                <a:solidFill>
                  <a:srgbClr val="FFFF00"/>
                </a:solidFill>
              </a:rPr>
              <a:t>사망</a:t>
            </a:r>
            <a:r>
              <a:rPr lang="x-none" sz="2600">
                <a:solidFill>
                  <a:schemeClr val="bg1"/>
                </a:solidFill>
              </a:rPr>
              <a:t>을 이루는 </a:t>
            </a:r>
            <a:r>
              <a:rPr lang="x-none" sz="2600" smtClean="0">
                <a:solidFill>
                  <a:schemeClr val="bg1"/>
                </a:solidFill>
              </a:rPr>
              <a:t>것이니라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  <a:r>
              <a:rPr lang="x-none" sz="2600" smtClean="0">
                <a:solidFill>
                  <a:schemeClr val="bg1"/>
                </a:solidFill>
              </a:rPr>
              <a:t>11 </a:t>
            </a:r>
            <a:r>
              <a:rPr lang="x-none" sz="2600">
                <a:solidFill>
                  <a:schemeClr val="bg1"/>
                </a:solidFill>
              </a:rPr>
              <a:t>보라 </a:t>
            </a:r>
            <a:r>
              <a:rPr lang="x-none" sz="2600" b="1">
                <a:solidFill>
                  <a:srgbClr val="FFFF00"/>
                </a:solidFill>
              </a:rPr>
              <a:t>하나님의 뜻대로 하게 된 이 근심</a:t>
            </a:r>
            <a:r>
              <a:rPr lang="x-none" sz="2600">
                <a:solidFill>
                  <a:schemeClr val="bg1"/>
                </a:solidFill>
              </a:rPr>
              <a:t>이 너희로 얼마나 간절하게 하며 얼마나 변증하게 하며 얼마나 분하게 하며 얼마나 두렵게 하며 얼마나 사모하게 하며 얼마나 열심 있게 하며 얼마나 벌하게 </a:t>
            </a:r>
            <a:r>
              <a:rPr lang="x-none" sz="2600" smtClean="0">
                <a:solidFill>
                  <a:schemeClr val="bg1"/>
                </a:solidFill>
              </a:rPr>
              <a:t>하였는가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……….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	*</a:t>
            </a: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verb </a:t>
            </a:r>
            <a:r>
              <a:rPr lang="el-GR" sz="2800" b="1" dirty="0">
                <a:solidFill>
                  <a:srgbClr val="FFFF00"/>
                </a:solidFill>
              </a:rPr>
              <a:t>λυπέω</a:t>
            </a:r>
            <a:r>
              <a:rPr lang="el-GR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(active </a:t>
            </a:r>
            <a:r>
              <a:rPr lang="en-US" sz="2400" i="1" dirty="0">
                <a:solidFill>
                  <a:schemeClr val="bg1"/>
                </a:solidFill>
              </a:rPr>
              <a:t>cause pain, grieve, make sad</a:t>
            </a:r>
            <a:r>
              <a:rPr lang="en-US" sz="2400" dirty="0">
                <a:solidFill>
                  <a:schemeClr val="bg1"/>
                </a:solidFill>
              </a:rPr>
              <a:t>; passive </a:t>
            </a:r>
            <a:r>
              <a:rPr lang="en-US" sz="2400" i="1" dirty="0">
                <a:solidFill>
                  <a:schemeClr val="bg1"/>
                </a:solidFill>
              </a:rPr>
              <a:t>be sad, be </a:t>
            </a:r>
            <a:r>
              <a:rPr lang="en-US" sz="2400" i="1" dirty="0" smtClean="0">
                <a:solidFill>
                  <a:schemeClr val="bg1"/>
                </a:solidFill>
              </a:rPr>
              <a:t>sorrowful</a:t>
            </a:r>
            <a:r>
              <a:rPr lang="en-US" sz="2400" dirty="0" smtClean="0">
                <a:solidFill>
                  <a:schemeClr val="bg1"/>
                </a:solidFill>
              </a:rPr>
              <a:t>):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12 </a:t>
            </a:r>
            <a:r>
              <a:rPr lang="en-US" sz="2400" b="1" dirty="0">
                <a:solidFill>
                  <a:srgbClr val="FFFF00"/>
                </a:solidFill>
              </a:rPr>
              <a:t>times </a:t>
            </a:r>
            <a:r>
              <a:rPr lang="en-US" sz="2400" dirty="0" smtClean="0">
                <a:solidFill>
                  <a:schemeClr val="bg1"/>
                </a:solidFill>
              </a:rPr>
              <a:t>in </a:t>
            </a:r>
            <a:r>
              <a:rPr lang="en-US" sz="2400" b="1" dirty="0" smtClean="0">
                <a:solidFill>
                  <a:srgbClr val="FFFF00"/>
                </a:solidFill>
              </a:rPr>
              <a:t>2 </a:t>
            </a:r>
            <a:r>
              <a:rPr lang="en-US" sz="2400" b="1" dirty="0">
                <a:solidFill>
                  <a:srgbClr val="FFFF00"/>
                </a:solidFill>
              </a:rPr>
              <a:t>Corinthians </a:t>
            </a:r>
            <a:r>
              <a:rPr lang="en-US" sz="2400" dirty="0" smtClean="0">
                <a:solidFill>
                  <a:schemeClr val="bg1"/>
                </a:solidFill>
              </a:rPr>
              <a:t>(2:2[2x</a:t>
            </a:r>
            <a:r>
              <a:rPr lang="en-US" sz="2400" dirty="0">
                <a:solidFill>
                  <a:schemeClr val="bg1"/>
                </a:solidFill>
              </a:rPr>
              <a:t>], 4, 5[2x]; 6:10; </a:t>
            </a:r>
            <a:r>
              <a:rPr lang="en-US" sz="2400" b="1" dirty="0">
                <a:solidFill>
                  <a:srgbClr val="FFFF00"/>
                </a:solidFill>
              </a:rPr>
              <a:t>7:8[2x], 9[3], 11</a:t>
            </a:r>
            <a:r>
              <a:rPr lang="en-US" sz="2400" dirty="0" smtClean="0">
                <a:solidFill>
                  <a:schemeClr val="bg1"/>
                </a:solidFill>
              </a:rPr>
              <a:t>) /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rgbClr val="FFFF00"/>
                </a:solidFill>
              </a:rPr>
              <a:t>26 times </a:t>
            </a:r>
            <a:r>
              <a:rPr lang="en-US" sz="2400" dirty="0">
                <a:solidFill>
                  <a:schemeClr val="bg1"/>
                </a:solidFill>
              </a:rPr>
              <a:t>in the NT)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	*The </a:t>
            </a:r>
            <a:r>
              <a:rPr lang="en-US" sz="2400" dirty="0">
                <a:solidFill>
                  <a:schemeClr val="bg1"/>
                </a:solidFill>
              </a:rPr>
              <a:t>noun </a:t>
            </a:r>
            <a:r>
              <a:rPr lang="el-GR" sz="2800" b="1" dirty="0">
                <a:solidFill>
                  <a:srgbClr val="FFFF00"/>
                </a:solidFill>
              </a:rPr>
              <a:t>λύπη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i="1" dirty="0">
                <a:solidFill>
                  <a:schemeClr val="bg1"/>
                </a:solidFill>
              </a:rPr>
              <a:t>pain, suffering, distress</a:t>
            </a:r>
            <a:r>
              <a:rPr lang="en-US" sz="2400" dirty="0">
                <a:solidFill>
                  <a:schemeClr val="bg1"/>
                </a:solidFill>
              </a:rPr>
              <a:t>; </a:t>
            </a:r>
            <a:r>
              <a:rPr lang="en-US" sz="2400" i="1" dirty="0">
                <a:solidFill>
                  <a:schemeClr val="bg1"/>
                </a:solidFill>
              </a:rPr>
              <a:t>sorrow, grief, sadness, anxiety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6 </a:t>
            </a:r>
            <a:r>
              <a:rPr lang="en-US" sz="2400" b="1" dirty="0">
                <a:solidFill>
                  <a:srgbClr val="FFFF00"/>
                </a:solidFill>
              </a:rPr>
              <a:t>times </a:t>
            </a:r>
            <a:r>
              <a:rPr lang="en-US" sz="2400" dirty="0">
                <a:solidFill>
                  <a:schemeClr val="bg1"/>
                </a:solidFill>
              </a:rPr>
              <a:t>in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2 Corinthians </a:t>
            </a:r>
            <a:r>
              <a:rPr lang="en-US" sz="2400" dirty="0" smtClean="0">
                <a:solidFill>
                  <a:schemeClr val="bg1"/>
                </a:solidFill>
              </a:rPr>
              <a:t>(2:1</a:t>
            </a:r>
            <a:r>
              <a:rPr lang="en-US" sz="2400" dirty="0">
                <a:solidFill>
                  <a:schemeClr val="bg1"/>
                </a:solidFill>
              </a:rPr>
              <a:t>, 3, 7; </a:t>
            </a:r>
            <a:r>
              <a:rPr lang="en-US" sz="2400" b="1" dirty="0">
                <a:solidFill>
                  <a:srgbClr val="FFFF00"/>
                </a:solidFill>
              </a:rPr>
              <a:t>7:10[2x]</a:t>
            </a:r>
            <a:r>
              <a:rPr lang="en-US" sz="2400" dirty="0">
                <a:solidFill>
                  <a:schemeClr val="bg1"/>
                </a:solidFill>
              </a:rPr>
              <a:t>; 9:7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n-US" sz="2400" dirty="0">
                <a:solidFill>
                  <a:schemeClr val="bg1"/>
                </a:solidFill>
              </a:rPr>
              <a:t> /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b="1" dirty="0" smtClean="0">
                <a:solidFill>
                  <a:srgbClr val="FFFF00"/>
                </a:solidFill>
              </a:rPr>
              <a:t>16 </a:t>
            </a:r>
            <a:r>
              <a:rPr lang="en-US" sz="2400" b="1" dirty="0">
                <a:solidFill>
                  <a:srgbClr val="FFFF00"/>
                </a:solidFill>
              </a:rPr>
              <a:t>times </a:t>
            </a:r>
            <a:r>
              <a:rPr lang="en-US" sz="2400" dirty="0">
                <a:solidFill>
                  <a:schemeClr val="bg1"/>
                </a:solidFill>
              </a:rPr>
              <a:t>in the NT)</a:t>
            </a: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916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              </a:t>
            </a:r>
            <a:r>
              <a:rPr lang="x-none" sz="3200" b="1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하나님의 </a:t>
            </a:r>
            <a:r>
              <a:rPr lang="x-none" sz="3200" b="1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뜻대로 하는 </a:t>
            </a:r>
            <a:r>
              <a:rPr lang="x-none" sz="3200" b="1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근심</a:t>
            </a:r>
            <a:r>
              <a:rPr lang="en-US" sz="3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 (Grief, Sorrow)</a:t>
            </a:r>
            <a:endParaRPr lang="en-US" altLang="ko-KR" sz="3200" b="1" dirty="0" smtClean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x-none" sz="2650" b="1" smtClean="0">
                <a:solidFill>
                  <a:srgbClr val="FF0000"/>
                </a:solidFill>
              </a:rPr>
              <a:t>고후7:8</a:t>
            </a:r>
            <a:r>
              <a:rPr lang="en-US" sz="2650" b="1" dirty="0" smtClean="0">
                <a:solidFill>
                  <a:srgbClr val="FF0000"/>
                </a:solidFill>
              </a:rPr>
              <a:t>-11</a:t>
            </a:r>
            <a:r>
              <a:rPr lang="en-US" sz="2650" dirty="0" smtClean="0">
                <a:solidFill>
                  <a:schemeClr val="bg1"/>
                </a:solidFill>
              </a:rPr>
              <a:t>.  8</a:t>
            </a:r>
            <a:r>
              <a:rPr lang="x-none" sz="2650" smtClean="0">
                <a:solidFill>
                  <a:schemeClr val="bg1"/>
                </a:solidFill>
              </a:rPr>
              <a:t> </a:t>
            </a:r>
            <a:r>
              <a:rPr lang="x-none" sz="2650">
                <a:solidFill>
                  <a:schemeClr val="bg1"/>
                </a:solidFill>
              </a:rPr>
              <a:t>그러므로 내가 </a:t>
            </a:r>
            <a:r>
              <a:rPr lang="x-none" sz="2650" b="1">
                <a:solidFill>
                  <a:schemeClr val="accent6"/>
                </a:solidFill>
              </a:rPr>
              <a:t>편지</a:t>
            </a:r>
            <a:r>
              <a:rPr lang="x-none" sz="2650">
                <a:solidFill>
                  <a:schemeClr val="bg1"/>
                </a:solidFill>
              </a:rPr>
              <a:t>로 너희를 </a:t>
            </a:r>
            <a:r>
              <a:rPr lang="x-none" sz="2650" b="1">
                <a:solidFill>
                  <a:srgbClr val="FFFF00"/>
                </a:solidFill>
              </a:rPr>
              <a:t>근심하게</a:t>
            </a:r>
            <a:r>
              <a:rPr lang="x-none" sz="2650">
                <a:solidFill>
                  <a:schemeClr val="bg1"/>
                </a:solidFill>
              </a:rPr>
              <a:t> 한 것을 </a:t>
            </a:r>
            <a:endParaRPr lang="en-US" sz="2650" dirty="0" smtClean="0">
              <a:solidFill>
                <a:schemeClr val="bg1"/>
              </a:solidFill>
            </a:endParaRPr>
          </a:p>
          <a:p>
            <a:r>
              <a:rPr lang="x-none" sz="2650" smtClean="0">
                <a:solidFill>
                  <a:schemeClr val="bg1"/>
                </a:solidFill>
              </a:rPr>
              <a:t>후회하였으나 </a:t>
            </a:r>
            <a:r>
              <a:rPr lang="x-none" sz="2650">
                <a:solidFill>
                  <a:schemeClr val="bg1"/>
                </a:solidFill>
              </a:rPr>
              <a:t>지금은 후회하지 아니함은 그 </a:t>
            </a:r>
            <a:r>
              <a:rPr lang="x-none" sz="2650" b="1">
                <a:solidFill>
                  <a:schemeClr val="accent6"/>
                </a:solidFill>
              </a:rPr>
              <a:t>편지</a:t>
            </a:r>
            <a:r>
              <a:rPr lang="x-none" sz="2650" smtClean="0">
                <a:solidFill>
                  <a:schemeClr val="bg1"/>
                </a:solidFill>
              </a:rPr>
              <a:t>가 </a:t>
            </a:r>
            <a:r>
              <a:rPr lang="x-none" sz="2650">
                <a:solidFill>
                  <a:schemeClr val="bg1"/>
                </a:solidFill>
              </a:rPr>
              <a:t>너희로 </a:t>
            </a:r>
            <a:r>
              <a:rPr lang="x-none" sz="2650" smtClean="0">
                <a:solidFill>
                  <a:schemeClr val="bg1"/>
                </a:solidFill>
              </a:rPr>
              <a:t>잠시만 </a:t>
            </a:r>
            <a:endParaRPr lang="en-US" sz="2650" dirty="0" smtClean="0">
              <a:solidFill>
                <a:schemeClr val="bg1"/>
              </a:solidFill>
            </a:endParaRPr>
          </a:p>
          <a:p>
            <a:r>
              <a:rPr lang="x-none" sz="2650" b="1" smtClean="0">
                <a:solidFill>
                  <a:srgbClr val="FFFF00"/>
                </a:solidFill>
              </a:rPr>
              <a:t>근심하게</a:t>
            </a:r>
            <a:r>
              <a:rPr lang="x-none" sz="2650" smtClean="0">
                <a:solidFill>
                  <a:schemeClr val="bg1"/>
                </a:solidFill>
              </a:rPr>
              <a:t> </a:t>
            </a:r>
            <a:r>
              <a:rPr lang="x-none" sz="2650">
                <a:solidFill>
                  <a:schemeClr val="bg1"/>
                </a:solidFill>
              </a:rPr>
              <a:t>한 줄을 </a:t>
            </a:r>
            <a:r>
              <a:rPr lang="x-none" sz="2650" smtClean="0">
                <a:solidFill>
                  <a:schemeClr val="bg1"/>
                </a:solidFill>
              </a:rPr>
              <a:t>앎이라</a:t>
            </a:r>
            <a:r>
              <a:rPr lang="en-US" sz="2650" dirty="0" smtClean="0">
                <a:solidFill>
                  <a:schemeClr val="bg1"/>
                </a:solidFill>
              </a:rPr>
              <a:t>.  </a:t>
            </a:r>
            <a:r>
              <a:rPr lang="x-none" sz="2650" smtClean="0">
                <a:solidFill>
                  <a:schemeClr val="bg1"/>
                </a:solidFill>
              </a:rPr>
              <a:t>9 </a:t>
            </a:r>
            <a:r>
              <a:rPr lang="x-none" sz="2650">
                <a:solidFill>
                  <a:schemeClr val="bg1"/>
                </a:solidFill>
              </a:rPr>
              <a:t>내가 지금 기뻐함은 너희로 </a:t>
            </a:r>
            <a:r>
              <a:rPr lang="x-none" sz="2650" b="1" smtClean="0">
                <a:solidFill>
                  <a:srgbClr val="FFFF00"/>
                </a:solidFill>
              </a:rPr>
              <a:t>근심하게</a:t>
            </a:r>
            <a:r>
              <a:rPr lang="x-none" sz="2650" smtClean="0">
                <a:solidFill>
                  <a:schemeClr val="bg1"/>
                </a:solidFill>
              </a:rPr>
              <a:t> 한 </a:t>
            </a:r>
            <a:endParaRPr lang="en-US" sz="2650" dirty="0" smtClean="0">
              <a:solidFill>
                <a:schemeClr val="bg1"/>
              </a:solidFill>
            </a:endParaRPr>
          </a:p>
          <a:p>
            <a:r>
              <a:rPr lang="x-none" sz="2650" smtClean="0">
                <a:solidFill>
                  <a:schemeClr val="bg1"/>
                </a:solidFill>
              </a:rPr>
              <a:t>까닭이 </a:t>
            </a:r>
            <a:r>
              <a:rPr lang="x-none" sz="2650">
                <a:solidFill>
                  <a:schemeClr val="bg1"/>
                </a:solidFill>
              </a:rPr>
              <a:t>아니요 도리어 너희가 </a:t>
            </a:r>
            <a:r>
              <a:rPr lang="x-none" sz="2650" b="1">
                <a:solidFill>
                  <a:srgbClr val="FFFF00"/>
                </a:solidFill>
              </a:rPr>
              <a:t>근심함</a:t>
            </a:r>
            <a:r>
              <a:rPr lang="x-none" sz="2650">
                <a:solidFill>
                  <a:schemeClr val="bg1"/>
                </a:solidFill>
              </a:rPr>
              <a:t>으로 </a:t>
            </a:r>
            <a:r>
              <a:rPr lang="x-none" sz="2650" b="1">
                <a:solidFill>
                  <a:srgbClr val="FFFF00"/>
                </a:solidFill>
              </a:rPr>
              <a:t>회개</a:t>
            </a:r>
            <a:r>
              <a:rPr lang="x-none" sz="2650">
                <a:solidFill>
                  <a:schemeClr val="bg1"/>
                </a:solidFill>
              </a:rPr>
              <a:t>함에 이른 까닭이라 너희가 </a:t>
            </a:r>
            <a:r>
              <a:rPr lang="x-none" sz="2650" b="1">
                <a:solidFill>
                  <a:srgbClr val="FFFF00"/>
                </a:solidFill>
              </a:rPr>
              <a:t>하나님의 뜻대로 근심하게</a:t>
            </a:r>
            <a:r>
              <a:rPr lang="x-none" sz="2650" smtClean="0">
                <a:solidFill>
                  <a:schemeClr val="bg1"/>
                </a:solidFill>
              </a:rPr>
              <a:t> </a:t>
            </a:r>
            <a:r>
              <a:rPr lang="x-none" sz="2650">
                <a:solidFill>
                  <a:schemeClr val="bg1"/>
                </a:solidFill>
              </a:rPr>
              <a:t>된 것은 우리에게서 아무 해도 받지 않게 하려 </a:t>
            </a:r>
            <a:r>
              <a:rPr lang="x-none" sz="2650" smtClean="0">
                <a:solidFill>
                  <a:schemeClr val="bg1"/>
                </a:solidFill>
              </a:rPr>
              <a:t>함이라</a:t>
            </a:r>
            <a:r>
              <a:rPr lang="en-US" sz="2650" dirty="0" smtClean="0">
                <a:solidFill>
                  <a:schemeClr val="bg1"/>
                </a:solidFill>
              </a:rPr>
              <a:t>.   </a:t>
            </a:r>
            <a:r>
              <a:rPr lang="x-none" sz="2650" smtClean="0">
                <a:solidFill>
                  <a:schemeClr val="bg1"/>
                </a:solidFill>
              </a:rPr>
              <a:t>10 </a:t>
            </a:r>
            <a:r>
              <a:rPr lang="x-none" sz="2650" b="1">
                <a:solidFill>
                  <a:srgbClr val="FFFF00"/>
                </a:solidFill>
              </a:rPr>
              <a:t>하나님의 뜻대로 하는 근심</a:t>
            </a:r>
            <a:r>
              <a:rPr lang="x-none" sz="2650">
                <a:solidFill>
                  <a:schemeClr val="bg1"/>
                </a:solidFill>
              </a:rPr>
              <a:t>은 후회할 것이 없는 </a:t>
            </a:r>
            <a:r>
              <a:rPr lang="x-none" sz="2650" b="1">
                <a:solidFill>
                  <a:srgbClr val="FFFF00"/>
                </a:solidFill>
              </a:rPr>
              <a:t>구원</a:t>
            </a:r>
            <a:r>
              <a:rPr lang="x-none" sz="2650">
                <a:solidFill>
                  <a:schemeClr val="bg1"/>
                </a:solidFill>
              </a:rPr>
              <a:t>에 이르게 하는 </a:t>
            </a:r>
            <a:r>
              <a:rPr lang="x-none" sz="2650" b="1">
                <a:solidFill>
                  <a:srgbClr val="FFFF00"/>
                </a:solidFill>
              </a:rPr>
              <a:t>회개</a:t>
            </a:r>
            <a:r>
              <a:rPr lang="x-none" sz="2650" smtClean="0">
                <a:solidFill>
                  <a:schemeClr val="bg1"/>
                </a:solidFill>
              </a:rPr>
              <a:t>를 </a:t>
            </a:r>
            <a:r>
              <a:rPr lang="x-none" sz="2650">
                <a:solidFill>
                  <a:schemeClr val="bg1"/>
                </a:solidFill>
              </a:rPr>
              <a:t>이루는 것이요 </a:t>
            </a:r>
            <a:r>
              <a:rPr lang="x-none" sz="2650" b="1">
                <a:solidFill>
                  <a:srgbClr val="FFFF00"/>
                </a:solidFill>
              </a:rPr>
              <a:t>세상 근심</a:t>
            </a:r>
            <a:r>
              <a:rPr lang="x-none" sz="2650">
                <a:solidFill>
                  <a:schemeClr val="bg1"/>
                </a:solidFill>
              </a:rPr>
              <a:t>은 </a:t>
            </a:r>
            <a:r>
              <a:rPr lang="x-none" sz="2650" b="1">
                <a:solidFill>
                  <a:srgbClr val="FFFF00"/>
                </a:solidFill>
              </a:rPr>
              <a:t>사망</a:t>
            </a:r>
            <a:r>
              <a:rPr lang="x-none" sz="2650">
                <a:solidFill>
                  <a:schemeClr val="bg1"/>
                </a:solidFill>
              </a:rPr>
              <a:t>을 이루는 </a:t>
            </a:r>
            <a:r>
              <a:rPr lang="x-none" sz="2650" smtClean="0">
                <a:solidFill>
                  <a:schemeClr val="bg1"/>
                </a:solidFill>
              </a:rPr>
              <a:t>것이니라</a:t>
            </a:r>
            <a:r>
              <a:rPr lang="en-US" sz="2650" dirty="0" smtClean="0">
                <a:solidFill>
                  <a:schemeClr val="bg1"/>
                </a:solidFill>
              </a:rPr>
              <a:t>. </a:t>
            </a:r>
            <a:r>
              <a:rPr lang="x-none" sz="2650" smtClean="0">
                <a:solidFill>
                  <a:schemeClr val="bg1"/>
                </a:solidFill>
              </a:rPr>
              <a:t>11 </a:t>
            </a:r>
            <a:r>
              <a:rPr lang="x-none" sz="2650">
                <a:solidFill>
                  <a:schemeClr val="bg1"/>
                </a:solidFill>
              </a:rPr>
              <a:t>보라 </a:t>
            </a:r>
            <a:r>
              <a:rPr lang="x-none" sz="2650" b="1">
                <a:solidFill>
                  <a:srgbClr val="FFFF00"/>
                </a:solidFill>
              </a:rPr>
              <a:t>하나님의 뜻대로 하게 된 이 근심</a:t>
            </a:r>
            <a:r>
              <a:rPr lang="x-none" sz="2650">
                <a:solidFill>
                  <a:schemeClr val="bg1"/>
                </a:solidFill>
              </a:rPr>
              <a:t>이 너희로 얼마나 </a:t>
            </a:r>
            <a:r>
              <a:rPr lang="x-none" sz="2650" b="1">
                <a:solidFill>
                  <a:srgbClr val="FFFF00"/>
                </a:solidFill>
              </a:rPr>
              <a:t>간절하게</a:t>
            </a:r>
            <a:r>
              <a:rPr lang="x-none" sz="2650">
                <a:solidFill>
                  <a:schemeClr val="bg1"/>
                </a:solidFill>
              </a:rPr>
              <a:t> 하며 얼마나 변증하게 하며 얼마나 분하게 하며 얼마나 두렵게 하며 얼마나 </a:t>
            </a:r>
            <a:r>
              <a:rPr lang="x-none" sz="2650" b="1">
                <a:solidFill>
                  <a:srgbClr val="FFFF00"/>
                </a:solidFill>
              </a:rPr>
              <a:t>사모하게</a:t>
            </a:r>
            <a:r>
              <a:rPr lang="x-none" sz="2650">
                <a:solidFill>
                  <a:schemeClr val="bg1"/>
                </a:solidFill>
              </a:rPr>
              <a:t> 하며 얼마나 </a:t>
            </a:r>
            <a:r>
              <a:rPr lang="x-none" sz="2650" b="1">
                <a:solidFill>
                  <a:srgbClr val="FFFF00"/>
                </a:solidFill>
              </a:rPr>
              <a:t>열심 있게 </a:t>
            </a:r>
            <a:r>
              <a:rPr lang="x-none" sz="2650">
                <a:solidFill>
                  <a:schemeClr val="bg1"/>
                </a:solidFill>
              </a:rPr>
              <a:t>하며 얼마나 벌하게 </a:t>
            </a:r>
            <a:r>
              <a:rPr lang="x-none" sz="2650" smtClean="0">
                <a:solidFill>
                  <a:schemeClr val="bg1"/>
                </a:solidFill>
              </a:rPr>
              <a:t>하였는가</a:t>
            </a:r>
            <a:r>
              <a:rPr lang="en-US" sz="2650" dirty="0" smtClean="0">
                <a:solidFill>
                  <a:schemeClr val="bg1"/>
                </a:solidFill>
              </a:rPr>
              <a:t>.</a:t>
            </a:r>
            <a:r>
              <a:rPr lang="x-none" sz="2650" smtClean="0">
                <a:solidFill>
                  <a:schemeClr val="bg1"/>
                </a:solidFill>
              </a:rPr>
              <a:t> </a:t>
            </a:r>
            <a:endParaRPr lang="en-US" sz="2650" dirty="0" smtClean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       -</a:t>
            </a:r>
            <a:r>
              <a:rPr lang="x-none" sz="2600" b="1" smtClean="0">
                <a:solidFill>
                  <a:srgbClr val="FFFF00"/>
                </a:solidFill>
                <a:latin typeface="+mn-ea"/>
              </a:rPr>
              <a:t>회개</a:t>
            </a:r>
            <a:r>
              <a:rPr lang="x-none" sz="2400" b="1" smtClean="0">
                <a:solidFill>
                  <a:srgbClr val="FFFF00"/>
                </a:solidFill>
                <a:latin typeface="+mn-ea"/>
              </a:rPr>
              <a:t>하게</a:t>
            </a:r>
            <a:r>
              <a:rPr lang="x-none" sz="2400" b="1" smtClean="0">
                <a:solidFill>
                  <a:schemeClr val="bg1"/>
                </a:solidFill>
                <a:latin typeface="+mn-ea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       -</a:t>
            </a:r>
            <a:r>
              <a:rPr lang="x-none" sz="2600" b="1" smtClean="0">
                <a:solidFill>
                  <a:srgbClr val="FFFF00"/>
                </a:solidFill>
                <a:latin typeface="+mn-ea"/>
              </a:rPr>
              <a:t>구원</a:t>
            </a:r>
            <a:r>
              <a:rPr lang="x-none" sz="2400" b="1" smtClean="0">
                <a:solidFill>
                  <a:schemeClr val="bg1"/>
                </a:solidFill>
                <a:latin typeface="+mn-ea"/>
              </a:rPr>
              <a:t>에 </a:t>
            </a:r>
            <a:r>
              <a:rPr lang="x-none" sz="2400" b="1">
                <a:solidFill>
                  <a:schemeClr val="bg1"/>
                </a:solidFill>
                <a:latin typeface="+mn-ea"/>
              </a:rPr>
              <a:t>이르게 </a:t>
            </a:r>
            <a:r>
              <a:rPr lang="x-none" sz="2400" b="1" smtClean="0">
                <a:solidFill>
                  <a:schemeClr val="bg1"/>
                </a:solidFill>
                <a:latin typeface="+mn-ea"/>
              </a:rPr>
              <a:t>하</a:t>
            </a:r>
            <a:r>
              <a:rPr lang="x-none" sz="2400">
                <a:solidFill>
                  <a:schemeClr val="bg1"/>
                </a:solidFill>
              </a:rPr>
              <a:t>며</a:t>
            </a:r>
            <a:r>
              <a:rPr lang="x-none" sz="24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l-GR" sz="2800" b="1" dirty="0" smtClean="0">
                <a:solidFill>
                  <a:srgbClr val="FFFF00"/>
                </a:solidFill>
              </a:rPr>
              <a:t>κατεργάζομαι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+mn-ea"/>
              </a:rPr>
              <a:t>work </a:t>
            </a:r>
            <a:r>
              <a:rPr lang="en-US" sz="2400" i="1" dirty="0">
                <a:solidFill>
                  <a:schemeClr val="bg1"/>
                </a:solidFill>
                <a:latin typeface="+mn-ea"/>
              </a:rPr>
              <a:t>out, produce</a:t>
            </a:r>
            <a:r>
              <a:rPr lang="en-US" sz="2400" dirty="0">
                <a:solidFill>
                  <a:schemeClr val="bg1"/>
                </a:solidFill>
                <a:latin typeface="+mn-ea"/>
              </a:rPr>
              <a:t>)</a:t>
            </a:r>
          </a:p>
          <a:p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       -</a:t>
            </a:r>
            <a:r>
              <a:rPr lang="x-none" sz="2600" b="1" smtClean="0">
                <a:solidFill>
                  <a:srgbClr val="FFFF00"/>
                </a:solidFill>
                <a:latin typeface="+mn-ea"/>
              </a:rPr>
              <a:t>간절하게</a:t>
            </a:r>
            <a:r>
              <a:rPr lang="en-US" sz="2600" b="1" dirty="0" smtClean="0">
                <a:solidFill>
                  <a:srgbClr val="FFFF00"/>
                </a:solidFill>
                <a:latin typeface="+mn-ea"/>
              </a:rPr>
              <a:t>, ……. </a:t>
            </a:r>
            <a:r>
              <a:rPr lang="x-none" sz="2600" b="1" smtClean="0">
                <a:solidFill>
                  <a:srgbClr val="FFFF00"/>
                </a:solidFill>
                <a:latin typeface="+mn-ea"/>
              </a:rPr>
              <a:t>사모하게</a:t>
            </a:r>
            <a:r>
              <a:rPr lang="en-US" sz="2600" b="1" dirty="0" smtClean="0">
                <a:solidFill>
                  <a:srgbClr val="FFFF00"/>
                </a:solidFill>
                <a:latin typeface="+mn-ea"/>
              </a:rPr>
              <a:t>, </a:t>
            </a:r>
            <a:r>
              <a:rPr lang="x-none" sz="2600" b="1">
                <a:solidFill>
                  <a:srgbClr val="FFFF00"/>
                </a:solidFill>
                <a:latin typeface="+mn-ea"/>
              </a:rPr>
              <a:t>열심 있게 </a:t>
            </a:r>
            <a:r>
              <a:rPr lang="en-US" sz="2600" b="1" dirty="0">
                <a:solidFill>
                  <a:srgbClr val="FFFF00"/>
                </a:solidFill>
                <a:latin typeface="+mn-ea"/>
              </a:rPr>
              <a:t>……. </a:t>
            </a:r>
            <a:r>
              <a:rPr lang="en-US" sz="240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l-GR" sz="2800" b="1" dirty="0" smtClean="0">
                <a:solidFill>
                  <a:srgbClr val="FFFF00"/>
                </a:solidFill>
              </a:rPr>
              <a:t>κατεργάζομαι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+mn-ea"/>
              </a:rPr>
              <a:t>work </a:t>
            </a:r>
            <a:r>
              <a:rPr lang="en-US" sz="2400" i="1" dirty="0">
                <a:solidFill>
                  <a:schemeClr val="bg1"/>
                </a:solidFill>
                <a:latin typeface="+mn-ea"/>
              </a:rPr>
              <a:t>out, produce</a:t>
            </a:r>
            <a:r>
              <a:rPr lang="en-US" sz="2400" dirty="0">
                <a:solidFill>
                  <a:schemeClr val="bg1"/>
                </a:solidFill>
                <a:latin typeface="+mn-ea"/>
              </a:rPr>
              <a:t>)</a:t>
            </a:r>
          </a:p>
          <a:p>
            <a:r>
              <a:rPr lang="en-US" altLang="ko-KR" sz="2400" b="1" dirty="0" smtClean="0">
                <a:solidFill>
                  <a:srgbClr val="FFFF00"/>
                </a:solidFill>
              </a:rPr>
              <a:t> 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*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이 모든 </a:t>
            </a:r>
            <a:r>
              <a:rPr lang="ko-KR" altLang="en-US" sz="2400" b="1" dirty="0">
                <a:solidFill>
                  <a:schemeClr val="bg1"/>
                </a:solidFill>
              </a:rPr>
              <a:t>일은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성령님께서 하나님 말씀을 가지고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이루시는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(</a:t>
            </a:r>
            <a:r>
              <a:rPr lang="el-GR" sz="2800" b="1" dirty="0" smtClean="0">
                <a:solidFill>
                  <a:srgbClr val="FFFF00"/>
                </a:solidFill>
              </a:rPr>
              <a:t>κατεργάζομαι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것임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9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95575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rgbClr val="FFFF00"/>
                </a:solidFill>
                <a:latin typeface="+mn-ea"/>
              </a:rPr>
              <a:t>             </a:t>
            </a:r>
            <a:r>
              <a:rPr lang="ko-KR" altLang="en-US" sz="2800" b="1" dirty="0">
                <a:solidFill>
                  <a:srgbClr val="FFFF00"/>
                </a:solidFill>
                <a:latin typeface="+mn-ea"/>
              </a:rPr>
              <a:t>두 가지 </a:t>
            </a:r>
            <a:r>
              <a:rPr lang="ko-KR" altLang="en-US" sz="2800" b="1" dirty="0" smtClean="0">
                <a:solidFill>
                  <a:srgbClr val="FFFF00"/>
                </a:solidFill>
                <a:latin typeface="+mn-ea"/>
              </a:rPr>
              <a:t>근심</a:t>
            </a:r>
            <a:r>
              <a:rPr lang="en-US" sz="28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</a:rPr>
              <a:t>grief, </a:t>
            </a:r>
            <a:r>
              <a:rPr lang="en-US" sz="2800" b="1" dirty="0">
                <a:solidFill>
                  <a:schemeClr val="bg1"/>
                </a:solidFill>
              </a:rPr>
              <a:t>sorrow</a:t>
            </a:r>
            <a:r>
              <a:rPr lang="en-US" sz="28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)</a:t>
            </a:r>
            <a:r>
              <a:rPr lang="ko-KR" altLang="en-US" sz="2800" b="1" dirty="0" smtClean="0">
                <a:solidFill>
                  <a:srgbClr val="FFFF00"/>
                </a:solidFill>
                <a:latin typeface="+mn-ea"/>
              </a:rPr>
              <a:t>의 몇 가지 예</a:t>
            </a:r>
            <a:endParaRPr lang="en-US" altLang="ko-KR" sz="2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6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1. </a:t>
            </a:r>
            <a:r>
              <a:rPr lang="x-none" sz="2600" b="1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하나님의 </a:t>
            </a:r>
            <a:r>
              <a:rPr lang="x-none" sz="2600" b="1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뜻대로 하는 근심</a:t>
            </a:r>
            <a:r>
              <a:rPr lang="en-US" sz="2600" b="1" dirty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(</a:t>
            </a:r>
            <a:r>
              <a:rPr lang="en-US" sz="2600" b="1" dirty="0">
                <a:solidFill>
                  <a:schemeClr val="bg1"/>
                </a:solidFill>
              </a:rPr>
              <a:t>godly sorrow</a:t>
            </a:r>
            <a:r>
              <a:rPr lang="en-US" sz="26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)</a:t>
            </a: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     </a:t>
            </a:r>
            <a:r>
              <a:rPr lang="en-US" altLang="ko-KR" sz="2400" dirty="0" smtClean="0">
                <a:solidFill>
                  <a:schemeClr val="bg1"/>
                </a:solidFill>
              </a:rPr>
              <a:t>-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다윗 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시편</a:t>
            </a:r>
            <a:r>
              <a:rPr lang="en-US" sz="2400" b="1" dirty="0" smtClean="0">
                <a:solidFill>
                  <a:srgbClr val="FFFF00"/>
                </a:solidFill>
              </a:rPr>
              <a:t>32:3-5)  </a:t>
            </a:r>
            <a:r>
              <a:rPr lang="en-US" sz="2400" dirty="0" smtClean="0">
                <a:solidFill>
                  <a:schemeClr val="bg1"/>
                </a:solidFill>
              </a:rPr>
              <a:t>3 </a:t>
            </a:r>
            <a:r>
              <a:rPr lang="ko-KR" altLang="en-US" sz="2400" dirty="0">
                <a:solidFill>
                  <a:schemeClr val="bg1"/>
                </a:solidFill>
              </a:rPr>
              <a:t>내가 입을 열지 아니할 때에 종일 신음하므로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내 </a:t>
            </a:r>
            <a:r>
              <a:rPr lang="ko-KR" altLang="en-US" sz="2400" dirty="0">
                <a:solidFill>
                  <a:schemeClr val="bg1"/>
                </a:solidFill>
              </a:rPr>
              <a:t>뼈가 </a:t>
            </a:r>
            <a:r>
              <a:rPr lang="ko-KR" altLang="en-US" sz="2400" dirty="0" smtClean="0">
                <a:solidFill>
                  <a:schemeClr val="bg1"/>
                </a:solidFill>
              </a:rPr>
              <a:t>쇠하였도다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4 </a:t>
            </a:r>
            <a:r>
              <a:rPr lang="ko-KR" altLang="en-US" sz="2400" dirty="0">
                <a:solidFill>
                  <a:schemeClr val="bg1"/>
                </a:solidFill>
              </a:rPr>
              <a:t>주의 손이 주야로 나를 누르시오니 내 진액이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빠져서 </a:t>
            </a:r>
            <a:r>
              <a:rPr lang="ko-KR" altLang="en-US" sz="2400" dirty="0">
                <a:solidFill>
                  <a:schemeClr val="bg1"/>
                </a:solidFill>
              </a:rPr>
              <a:t>여름 가뭄에 마름 같이 되었나이다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ko-KR" altLang="en-US" sz="2400" dirty="0">
                <a:solidFill>
                  <a:schemeClr val="bg1"/>
                </a:solidFill>
              </a:rPr>
              <a:t>셀라</a:t>
            </a:r>
            <a:r>
              <a:rPr lang="en-US" sz="2400" dirty="0" smtClean="0">
                <a:solidFill>
                  <a:schemeClr val="bg1"/>
                </a:solidFill>
              </a:rPr>
              <a:t>). 5 </a:t>
            </a:r>
            <a:r>
              <a:rPr lang="ko-KR" altLang="en-US" sz="2400" dirty="0">
                <a:solidFill>
                  <a:schemeClr val="bg1"/>
                </a:solidFill>
              </a:rPr>
              <a:t>내가 이르기를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내 </a:t>
            </a:r>
            <a:r>
              <a:rPr lang="ko-KR" altLang="en-US" sz="2400" dirty="0">
                <a:solidFill>
                  <a:schemeClr val="bg1"/>
                </a:solidFill>
              </a:rPr>
              <a:t>허물을 여호와께 자복하리라 하고 주께 내 죄를 아뢰고 내 죄악을 숨기지 아니하였더니 곧 주께서 내 죄악을 사하셨나이다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ko-KR" altLang="en-US" sz="2400" dirty="0">
                <a:solidFill>
                  <a:schemeClr val="bg1"/>
                </a:solidFill>
              </a:rPr>
              <a:t>셀라</a:t>
            </a:r>
            <a:r>
              <a:rPr lang="en-US" sz="2400" dirty="0" smtClean="0">
                <a:solidFill>
                  <a:schemeClr val="bg1"/>
                </a:solidFill>
              </a:rPr>
              <a:t>).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    -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베드로 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마태</a:t>
            </a:r>
            <a:r>
              <a:rPr lang="en-US" sz="2400" b="1" dirty="0" smtClean="0">
                <a:solidFill>
                  <a:srgbClr val="FFFF00"/>
                </a:solidFill>
              </a:rPr>
              <a:t>26:75)  </a:t>
            </a:r>
            <a:r>
              <a:rPr lang="ko-KR" altLang="en-US" sz="2400" dirty="0" smtClean="0">
                <a:solidFill>
                  <a:schemeClr val="bg1"/>
                </a:solidFill>
              </a:rPr>
              <a:t>이에 </a:t>
            </a:r>
            <a:r>
              <a:rPr lang="ko-KR" altLang="en-US" sz="2400" dirty="0">
                <a:solidFill>
                  <a:schemeClr val="bg1"/>
                </a:solidFill>
              </a:rPr>
              <a:t>베드로가 예수의 말씀에 닭 울기 전에 네가 세 번 나를 부인하리라 하심이 생각나서 밖에 나가서 심히 </a:t>
            </a:r>
            <a:r>
              <a:rPr lang="ko-KR" altLang="en-US" sz="2400" dirty="0" smtClean="0">
                <a:solidFill>
                  <a:schemeClr val="bg1"/>
                </a:solidFill>
              </a:rPr>
              <a:t>통곡하니라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2. </a:t>
            </a:r>
            <a:r>
              <a:rPr lang="x-none" sz="2600" b="1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세상 근심</a:t>
            </a:r>
            <a:r>
              <a:rPr lang="en-US" sz="26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 (</a:t>
            </a:r>
            <a:r>
              <a:rPr lang="en-US" sz="2600" b="1" dirty="0">
                <a:solidFill>
                  <a:schemeClr val="bg1"/>
                </a:solidFill>
              </a:rPr>
              <a:t>worldly sorrow</a:t>
            </a:r>
            <a:r>
              <a:rPr lang="en-US" sz="26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)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     </a:t>
            </a:r>
            <a:r>
              <a:rPr lang="en-US" altLang="ko-KR" sz="2400" dirty="0" smtClean="0">
                <a:solidFill>
                  <a:schemeClr val="bg1"/>
                </a:solidFill>
              </a:rPr>
              <a:t>-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에서 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히</a:t>
            </a:r>
            <a:r>
              <a:rPr lang="en-US" sz="2400" b="1" dirty="0" smtClean="0">
                <a:solidFill>
                  <a:srgbClr val="FFFF00"/>
                </a:solidFill>
              </a:rPr>
              <a:t>12:16-17) </a:t>
            </a:r>
            <a:r>
              <a:rPr lang="ko-KR" altLang="en-US" sz="2400" dirty="0">
                <a:solidFill>
                  <a:schemeClr val="bg1"/>
                </a:solidFill>
              </a:rPr>
              <a:t>음행하는 자와 혹 한 그릇 음식을 위하여 장자의 명분을 판 에서와 같이 망령된 자가 없도록 살피라</a:t>
            </a:r>
            <a:r>
              <a:rPr lang="en-US" altLang="ko-KR" sz="2400" dirty="0">
                <a:solidFill>
                  <a:schemeClr val="bg1"/>
                </a:solidFill>
              </a:rPr>
              <a:t>. </a:t>
            </a:r>
            <a:r>
              <a:rPr lang="ko-KR" altLang="en-US" sz="2400" dirty="0">
                <a:solidFill>
                  <a:schemeClr val="bg1"/>
                </a:solidFill>
              </a:rPr>
              <a:t>너희가 아는 바와 같이 그가 그 후에 축복을 이어받으려고 눈물을 흘리며 구하되 버린 바가 되어 회개할 기회를 얻지 못하였느니라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     </a:t>
            </a:r>
            <a:r>
              <a:rPr lang="en-US" altLang="ko-KR" sz="2400" dirty="0" smtClean="0">
                <a:solidFill>
                  <a:schemeClr val="bg1"/>
                </a:solidFill>
              </a:rPr>
              <a:t>-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유다 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마태</a:t>
            </a:r>
            <a:r>
              <a:rPr lang="en-US" sz="2400" b="1" dirty="0" smtClean="0">
                <a:solidFill>
                  <a:srgbClr val="FFFF00"/>
                </a:solidFill>
              </a:rPr>
              <a:t>27:3-5) </a:t>
            </a:r>
            <a:r>
              <a:rPr lang="ko-KR" altLang="en-US" sz="2400" dirty="0">
                <a:solidFill>
                  <a:schemeClr val="bg1"/>
                </a:solidFill>
              </a:rPr>
              <a:t>그 때에 예수를 판 유다가 그의 정죄됨을 보고 스스로 뉘우쳐 </a:t>
            </a:r>
            <a:r>
              <a:rPr lang="en-US" altLang="ko-KR" sz="2400" dirty="0" smtClean="0">
                <a:solidFill>
                  <a:schemeClr val="bg1"/>
                </a:solidFill>
              </a:rPr>
              <a:t>…… </a:t>
            </a:r>
            <a:r>
              <a:rPr lang="ko-KR" altLang="en-US" sz="2400" dirty="0" smtClean="0">
                <a:solidFill>
                  <a:schemeClr val="bg1"/>
                </a:solidFill>
              </a:rPr>
              <a:t>내가 </a:t>
            </a:r>
            <a:r>
              <a:rPr lang="ko-KR" altLang="en-US" sz="2400" dirty="0">
                <a:solidFill>
                  <a:schemeClr val="bg1"/>
                </a:solidFill>
              </a:rPr>
              <a:t>무죄한 피를 팔고 죄를 범하였도다 </a:t>
            </a:r>
            <a:r>
              <a:rPr lang="ko-KR" altLang="en-US" sz="2400" dirty="0" smtClean="0">
                <a:solidFill>
                  <a:schemeClr val="bg1"/>
                </a:solidFill>
              </a:rPr>
              <a:t>하니</a:t>
            </a:r>
            <a:r>
              <a:rPr lang="en-US" altLang="ko-KR" sz="2400" dirty="0" smtClean="0">
                <a:solidFill>
                  <a:schemeClr val="bg1"/>
                </a:solidFill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그들이 이르되 그것이 우리에게 무슨 상관이냐 네가 당하라 하거늘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유다가 은을 성소에 던져 넣고 물러가서 스스로 목매어 죽은지라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3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4212" y="76200"/>
            <a:ext cx="8685211" cy="66684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근심 걱정 가득하여 한숨짓는 아기를 보았나요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?</a:t>
            </a:r>
            <a:endParaRPr lang="en-US" altLang="ko-KR" sz="2800" b="1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Picture 4" descr="Things Not To Worry About In Your Bab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5" y="914400"/>
            <a:ext cx="3671676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nxiety in children and childhood fears | Raising Children Netwo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3" y="3644165"/>
            <a:ext cx="34137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 think I have an anxiety disorder. Please help! | Femina.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543" y="1066800"/>
            <a:ext cx="329184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10 Ways to Help Your Child Manage Sports-Induced St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3689885"/>
            <a:ext cx="3327333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18012" y="1066800"/>
            <a:ext cx="3046412" cy="4770537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lvl="0"/>
            <a:endParaRPr lang="en-US" altLang="ko-KR" sz="800" b="1" dirty="0">
              <a:solidFill>
                <a:prstClr val="white"/>
              </a:solidFill>
              <a:latin typeface="맑은 고딕"/>
            </a:endParaRPr>
          </a:p>
          <a:p>
            <a:pPr lvl="0" algn="ctr"/>
            <a:r>
              <a:rPr lang="en-US" sz="3200" b="1" dirty="0" smtClean="0">
                <a:solidFill>
                  <a:srgbClr val="FF0000"/>
                </a:solidFill>
              </a:rPr>
              <a:t>Philippians 4:6</a:t>
            </a:r>
          </a:p>
          <a:p>
            <a:pPr lvl="0" algn="ctr"/>
            <a:endParaRPr lang="en-US" sz="800" dirty="0">
              <a:solidFill>
                <a:prstClr val="white"/>
              </a:solidFill>
            </a:endParaRPr>
          </a:p>
          <a:p>
            <a:pPr lvl="0" algn="ctr"/>
            <a:r>
              <a:rPr lang="ko-KR" altLang="en-US" sz="3200" dirty="0">
                <a:solidFill>
                  <a:prstClr val="white"/>
                </a:solidFill>
                <a:latin typeface="맑은 고딕"/>
              </a:rPr>
              <a:t>아무 것도 </a:t>
            </a:r>
            <a:r>
              <a:rPr lang="ko-KR" altLang="en-US" sz="3200" b="1" dirty="0">
                <a:solidFill>
                  <a:srgbClr val="FFFF00"/>
                </a:solidFill>
                <a:latin typeface="맑은 고딕"/>
              </a:rPr>
              <a:t>염려하지</a:t>
            </a:r>
            <a:r>
              <a:rPr lang="ko-KR" altLang="en-US" sz="3200" dirty="0">
                <a:solidFill>
                  <a:prstClr val="white"/>
                </a:solidFill>
                <a:latin typeface="맑은 고딕"/>
              </a:rPr>
              <a:t> </a:t>
            </a:r>
            <a:r>
              <a:rPr lang="ko-KR" altLang="en-US" sz="3200" b="1" dirty="0">
                <a:solidFill>
                  <a:srgbClr val="FFFF00"/>
                </a:solidFill>
                <a:latin typeface="맑은 고딕"/>
              </a:rPr>
              <a:t>말고</a:t>
            </a:r>
            <a:r>
              <a:rPr lang="ko-KR" altLang="en-US" sz="3200" dirty="0">
                <a:solidFill>
                  <a:prstClr val="white"/>
                </a:solidFill>
                <a:latin typeface="맑은 고딕"/>
              </a:rPr>
              <a:t> 오직 모든 일에 </a:t>
            </a:r>
            <a:r>
              <a:rPr lang="ko-KR" altLang="en-US" sz="3200" b="1" dirty="0">
                <a:solidFill>
                  <a:srgbClr val="FFFF00"/>
                </a:solidFill>
                <a:latin typeface="맑은 고딕"/>
              </a:rPr>
              <a:t>기도와 간구</a:t>
            </a:r>
            <a:r>
              <a:rPr lang="ko-KR" altLang="en-US" sz="3200" dirty="0">
                <a:solidFill>
                  <a:prstClr val="white"/>
                </a:solidFill>
                <a:latin typeface="맑은 고딕"/>
              </a:rPr>
              <a:t>로</a:t>
            </a:r>
            <a:r>
              <a:rPr lang="en-US" altLang="ko-KR" sz="3200" dirty="0">
                <a:solidFill>
                  <a:prstClr val="white"/>
                </a:solidFill>
                <a:latin typeface="맑은 고딕"/>
              </a:rPr>
              <a:t>, </a:t>
            </a:r>
            <a:r>
              <a:rPr lang="ko-KR" altLang="en-US" sz="3200" dirty="0">
                <a:solidFill>
                  <a:prstClr val="white"/>
                </a:solidFill>
                <a:latin typeface="맑은 고딕"/>
              </a:rPr>
              <a:t>너희 구할 것을 </a:t>
            </a:r>
            <a:r>
              <a:rPr lang="ko-KR" altLang="en-US" sz="3200" b="1" dirty="0">
                <a:solidFill>
                  <a:srgbClr val="FFFF00"/>
                </a:solidFill>
                <a:latin typeface="맑은 고딕"/>
              </a:rPr>
              <a:t>감사함으로</a:t>
            </a:r>
            <a:r>
              <a:rPr lang="ko-KR" altLang="en-US" sz="3200" dirty="0">
                <a:solidFill>
                  <a:prstClr val="white"/>
                </a:solidFill>
                <a:latin typeface="맑은 고딕"/>
              </a:rPr>
              <a:t> 하나님께 아뢰라</a:t>
            </a:r>
            <a:r>
              <a:rPr lang="en-US" altLang="ko-KR" sz="3200" dirty="0">
                <a:solidFill>
                  <a:prstClr val="white"/>
                </a:solidFill>
                <a:latin typeface="맑은 고딕"/>
              </a:rPr>
              <a:t>. </a:t>
            </a:r>
            <a:endParaRPr lang="en-US" altLang="ko-KR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8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3124200"/>
            <a:ext cx="10668000" cy="346464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chemeClr val="bg1"/>
                </a:solidFill>
              </a:rPr>
              <a:t> 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</a:t>
            </a:r>
            <a:r>
              <a:rPr lang="en-US" sz="3600" b="1" dirty="0" smtClean="0">
                <a:solidFill>
                  <a:srgbClr val="FFFF00"/>
                </a:solidFill>
              </a:rPr>
              <a:t>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2800" dirty="0" smtClean="0"/>
          </a:p>
          <a:p>
            <a:pPr algn="ctr" rtl="1"/>
            <a:endParaRPr lang="en-US" altLang="ko-K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/>
              <a:t>민수기 </a:t>
            </a:r>
            <a:r>
              <a:rPr lang="en-US" sz="3200" b="1" dirty="0" smtClean="0"/>
              <a:t>6:24-26</a:t>
            </a: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여호와는 </a:t>
            </a:r>
            <a:r>
              <a:rPr lang="ko-KR" altLang="en-US" sz="3200" dirty="0">
                <a:solidFill>
                  <a:schemeClr val="bg1"/>
                </a:solidFill>
              </a:rPr>
              <a:t>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5867</TotalTime>
  <Words>1066</Words>
  <Application>Microsoft Office PowerPoint</Application>
  <PresentationFormat>Custom</PresentationFormat>
  <Paragraphs>131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549</cp:revision>
  <dcterms:created xsi:type="dcterms:W3CDTF">2020-03-18T13:47:21Z</dcterms:created>
  <dcterms:modified xsi:type="dcterms:W3CDTF">2021-01-15T01:53:41Z</dcterms:modified>
</cp:coreProperties>
</file>