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1028" r:id="rId3"/>
    <p:sldId id="1031" r:id="rId4"/>
    <p:sldId id="1034" r:id="rId5"/>
    <p:sldId id="1035" r:id="rId6"/>
    <p:sldId id="1029" r:id="rId7"/>
    <p:sldId id="1039" r:id="rId8"/>
    <p:sldId id="1100" r:id="rId9"/>
    <p:sldId id="1040" r:id="rId10"/>
  </p:sldIdLst>
  <p:sldSz cx="12188825" cy="6858000"/>
  <p:notesSz cx="6858000" cy="9144000"/>
  <p:custDataLst>
    <p:tags r:id="rId12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>
          <p15:clr>
            <a:srgbClr val="A4A3A4"/>
          </p15:clr>
        </p15:guide>
        <p15:guide id="2" pos="2915">
          <p15:clr>
            <a:srgbClr val="A4A3A4"/>
          </p15:clr>
        </p15:guide>
        <p15:guide id="3" pos="388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816" y="60"/>
      </p:cViewPr>
      <p:guideLst>
        <p:guide orient="horz" pos="2208"/>
        <p:guide pos="2915"/>
        <p:guide pos="388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374BE-8425-4A34-97DD-12BD042D5B11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2576A-C8DA-4289-9320-1712AC58D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51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E2576A-C8DA-4289-9320-1712AC58D89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58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E2576A-C8DA-4289-9320-1712AC58D89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58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68472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634" y="1709739"/>
            <a:ext cx="10512862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634" y="4589464"/>
            <a:ext cx="10512862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752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4112" y="1600201"/>
            <a:ext cx="5375272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466" y="1778438"/>
            <a:ext cx="487230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466" y="2665379"/>
            <a:ext cx="4872306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5309" y="1778438"/>
            <a:ext cx="489630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5309" y="2665379"/>
            <a:ext cx="4896301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457200"/>
            <a:ext cx="3931213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569" y="2057400"/>
            <a:ext cx="393121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569" y="457200"/>
            <a:ext cx="4164265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1838" y="457201"/>
            <a:ext cx="6170593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569" y="2057400"/>
            <a:ext cx="4164265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 indent="-285750"/>
            <a:r>
              <a:rPr lang="zh-CN" altLang="en-US"/>
              <a:t>第二级</a:t>
            </a:r>
          </a:p>
          <a:p>
            <a:pPr lvl="2" indent="-228600"/>
            <a:r>
              <a:rPr lang="zh-CN" altLang="en-US"/>
              <a:t>第三级</a:t>
            </a:r>
          </a:p>
          <a:p>
            <a:pPr lvl="3" indent="-228600"/>
            <a:r>
              <a:rPr lang="zh-CN" altLang="en-US"/>
              <a:t>第四级</a:t>
            </a:r>
          </a:p>
          <a:p>
            <a:pPr lvl="4" indent="-228600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441" y="6245225"/>
            <a:ext cx="2844059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4515" y="6245225"/>
            <a:ext cx="3859795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5325" y="6245225"/>
            <a:ext cx="2844059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64944"/>
            <a:ext cx="8902723" cy="4216539"/>
          </a:xfrm>
          <a:prstGeom prst="rect">
            <a:avLst/>
          </a:prstGeom>
          <a:solidFill>
            <a:srgbClr val="002060"/>
          </a:solidFill>
        </p:spPr>
        <p:txBody>
          <a:bodyPr wrap="square" rtlCol="0" anchor="t">
            <a:spAutoFit/>
          </a:bodyPr>
          <a:lstStyle/>
          <a:p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聖經中亞蘭文經文 </a:t>
            </a:r>
            <a:r>
              <a:rPr lang="en-US" altLang="zh-TW" sz="3200" b="1" dirty="0">
                <a:solidFill>
                  <a:srgbClr val="FFFF00"/>
                </a:solidFill>
              </a:rPr>
              <a:t>(</a:t>
            </a:r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一</a:t>
            </a:r>
            <a:r>
              <a:rPr lang="en-US" altLang="zh-TW" sz="3200" b="1" dirty="0">
                <a:solidFill>
                  <a:srgbClr val="FFFF00"/>
                </a:solidFill>
              </a:rPr>
              <a:t>)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Aramaic Passages in the Hebrew Bible (I)</a:t>
            </a:r>
          </a:p>
          <a:p>
            <a:endParaRPr lang="en-US" altLang="zh-CN" sz="800" b="1" dirty="0">
              <a:solidFill>
                <a:srgbClr val="FFFF00"/>
              </a:solidFill>
            </a:endParaRPr>
          </a:p>
          <a:p>
            <a:pPr algn="ctr"/>
            <a:r>
              <a:rPr lang="zh-CN" altLang="en-US" sz="9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舊約中的</a:t>
            </a:r>
            <a:r>
              <a:rPr lang="zh-CN" altLang="en-US" sz="1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zh-CN" altLang="en-US" sz="9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亞蘭文</a:t>
            </a:r>
            <a:endParaRPr lang="en-US" altLang="zh-CN" sz="9600" b="1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  <a:p>
            <a:pPr algn="ctr"/>
            <a:r>
              <a:rPr lang="en-US" sz="4800" b="1" dirty="0">
                <a:solidFill>
                  <a:schemeClr val="bg1"/>
                </a:solidFill>
              </a:rPr>
              <a:t>Aramaic</a:t>
            </a:r>
          </a:p>
          <a:p>
            <a:pPr algn="ctr"/>
            <a:r>
              <a:rPr lang="en-US" sz="4800" b="1" dirty="0">
                <a:solidFill>
                  <a:schemeClr val="bg1"/>
                </a:solidFill>
              </a:rPr>
              <a:t>in the Old Testament</a:t>
            </a:r>
          </a:p>
          <a:p>
            <a:pPr algn="ctr"/>
            <a:endParaRPr lang="en-US" sz="800" b="1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86300" y="4631069"/>
            <a:ext cx="6774206" cy="120032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chemeClr val="bg1"/>
                </a:solidFill>
              </a:rPr>
              <a:t>Kyungrae</a:t>
            </a:r>
            <a:r>
              <a:rPr lang="en-US" sz="2400" b="1" dirty="0">
                <a:solidFill>
                  <a:schemeClr val="bg1"/>
                </a:solidFill>
              </a:rPr>
              <a:t> Kim, Ph.D. 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       (1995, Hebrew University of Jerusalem)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zh-TW" altLang="en-US" sz="2400" b="1" dirty="0">
                <a:solidFill>
                  <a:schemeClr val="bg1"/>
                </a:solidFill>
              </a:rPr>
              <a:t>金京來博士 </a:t>
            </a:r>
            <a:r>
              <a:rPr lang="en-US" sz="2400" b="1" dirty="0">
                <a:solidFill>
                  <a:schemeClr val="bg1"/>
                </a:solidFill>
              </a:rPr>
              <a:t>(1995, </a:t>
            </a:r>
            <a:r>
              <a:rPr lang="zh-TW" altLang="en-US" sz="2400" b="1" dirty="0">
                <a:solidFill>
                  <a:schemeClr val="bg1"/>
                </a:solidFill>
              </a:rPr>
              <a:t>以色列耶路撒冷 希伯來大學</a:t>
            </a:r>
            <a:r>
              <a:rPr lang="en-US" sz="2400" b="1" dirty="0">
                <a:solidFill>
                  <a:schemeClr val="bg1"/>
                </a:solidFill>
              </a:rPr>
              <a:t>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7748" y="4365104"/>
            <a:ext cx="4896544" cy="206210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‎ </a:t>
            </a:r>
            <a:r>
              <a:rPr lang="ar-SA" b="1" dirty="0">
                <a:solidFill>
                  <a:srgbClr val="C00000"/>
                </a:solidFill>
              </a:rPr>
              <a:t>يَنْبُوعَ الْمِيَاهِ الْحَيَّةِ،</a:t>
            </a:r>
            <a:r>
              <a:rPr lang="en-US" b="1" dirty="0">
                <a:solidFill>
                  <a:srgbClr val="C00000"/>
                </a:solidFill>
              </a:rPr>
              <a:t>    </a:t>
            </a:r>
            <a:r>
              <a:rPr lang="he-IL" sz="2000" b="1" dirty="0">
                <a:solidFill>
                  <a:srgbClr val="C00000"/>
                </a:solidFill>
              </a:rPr>
              <a:t>מְקוֹר מַיִם חַיִּים</a:t>
            </a:r>
            <a:r>
              <a:rPr lang="he-IL" b="1" dirty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  </a:t>
            </a:r>
          </a:p>
          <a:p>
            <a:pPr algn="ctr"/>
            <a:r>
              <a:rPr lang="el-GR" b="1" dirty="0"/>
              <a:t>ἡ πηγή ὕδατος ζωῆς </a:t>
            </a:r>
            <a:endParaRPr lang="en-US" dirty="0"/>
          </a:p>
          <a:p>
            <a:pPr algn="ctr"/>
            <a:r>
              <a:rPr lang="en-US" b="1" i="1" dirty="0">
                <a:solidFill>
                  <a:srgbClr val="7030A0"/>
                </a:solidFill>
              </a:rPr>
              <a:t>The Spring of Living Water </a:t>
            </a:r>
            <a:endParaRPr lang="en-US" dirty="0">
              <a:solidFill>
                <a:srgbClr val="7030A0"/>
              </a:solidFill>
            </a:endParaRPr>
          </a:p>
          <a:p>
            <a:pPr algn="ctr"/>
            <a:r>
              <a:rPr lang="ko-KR" altLang="en-US" b="1" dirty="0">
                <a:solidFill>
                  <a:srgbClr val="C00000"/>
                </a:solidFill>
                <a:latin typeface="Malgun Gothic" pitchFamily="34" charset="-127"/>
                <a:ea typeface="Malgun Gothic" pitchFamily="34" charset="-127"/>
              </a:rPr>
              <a:t>생명수 샘   </a:t>
            </a:r>
            <a:r>
              <a:rPr lang="zh-TW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生命水的泉源</a:t>
            </a:r>
            <a:endParaRPr lang="en-US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algn="ctr"/>
            <a:r>
              <a:rPr lang="en-US" b="1" i="1" dirty="0">
                <a:solidFill>
                  <a:srgbClr val="C00000"/>
                </a:solidFill>
              </a:rPr>
              <a:t>La </a:t>
            </a:r>
            <a:r>
              <a:rPr lang="en-US" b="1" i="1" dirty="0" err="1">
                <a:solidFill>
                  <a:srgbClr val="C00000"/>
                </a:solidFill>
              </a:rPr>
              <a:t>Fuente</a:t>
            </a:r>
            <a:r>
              <a:rPr lang="en-US" b="1" i="1" dirty="0">
                <a:solidFill>
                  <a:srgbClr val="C00000"/>
                </a:solidFill>
              </a:rPr>
              <a:t> de Agua Viva </a:t>
            </a:r>
          </a:p>
          <a:p>
            <a:pPr algn="ctr"/>
            <a:r>
              <a:rPr lang="en-US" b="1" i="1" dirty="0"/>
              <a:t>La Source </a:t>
            </a:r>
            <a:r>
              <a:rPr lang="en-US" b="1" i="1" dirty="0" err="1"/>
              <a:t>d'Eau</a:t>
            </a:r>
            <a:r>
              <a:rPr lang="en-US" b="1" i="1" dirty="0"/>
              <a:t> Vive   </a:t>
            </a:r>
            <a:r>
              <a:rPr lang="en-US" b="1" i="1" dirty="0" err="1"/>
              <a:t>Fonte</a:t>
            </a:r>
            <a:r>
              <a:rPr lang="en-US" b="1" i="1" dirty="0"/>
              <a:t> de </a:t>
            </a:r>
            <a:r>
              <a:rPr lang="en-US" b="1" i="1" dirty="0" err="1"/>
              <a:t>Água</a:t>
            </a:r>
            <a:r>
              <a:rPr lang="en-US" b="1" i="1" dirty="0"/>
              <a:t> Viva</a:t>
            </a:r>
            <a:endParaRPr lang="en-US" dirty="0"/>
          </a:p>
          <a:p>
            <a:pPr algn="ctr"/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Die </a:t>
            </a:r>
            <a:r>
              <a:rPr lang="en-US" b="1" i="1" dirty="0" err="1">
                <a:solidFill>
                  <a:schemeClr val="accent6">
                    <a:lumMod val="75000"/>
                  </a:schemeClr>
                </a:solidFill>
              </a:rPr>
              <a:t>Quelle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6">
                    <a:lumMod val="75000"/>
                  </a:schemeClr>
                </a:solidFill>
              </a:rPr>
              <a:t>Lebendigen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i="1" dirty="0" err="1">
                <a:solidFill>
                  <a:schemeClr val="accent6">
                    <a:lumMod val="75000"/>
                  </a:schemeClr>
                </a:solidFill>
              </a:rPr>
              <a:t>Wassers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6922" y="908720"/>
            <a:ext cx="2743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760" y="0"/>
            <a:ext cx="12171065" cy="686341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zh-TW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聖經中亞蘭文經文 </a:t>
            </a:r>
            <a:r>
              <a:rPr lang="en-US" sz="3000" b="1" dirty="0">
                <a:solidFill>
                  <a:srgbClr val="FFFF00"/>
                </a:solidFill>
              </a:rPr>
              <a:t>Aramaic Passages in the OT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en-US" sz="3000" b="1" dirty="0">
                <a:solidFill>
                  <a:schemeClr val="bg1"/>
                </a:solidFill>
              </a:rPr>
              <a:t>     -</a:t>
            </a:r>
            <a:r>
              <a:rPr lang="zh-CN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創世紀 </a:t>
            </a:r>
            <a:r>
              <a:rPr lang="en-US" sz="3000" b="1" dirty="0">
                <a:solidFill>
                  <a:schemeClr val="bg1"/>
                </a:solidFill>
              </a:rPr>
              <a:t>Genesis 31:47 (</a:t>
            </a:r>
            <a:r>
              <a:rPr lang="zh-CN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兩個字 </a:t>
            </a:r>
            <a:r>
              <a:rPr lang="en-US" sz="3000" b="1" dirty="0">
                <a:solidFill>
                  <a:schemeClr val="bg1"/>
                </a:solidFill>
              </a:rPr>
              <a:t>2 words)</a:t>
            </a:r>
          </a:p>
          <a:p>
            <a:r>
              <a:rPr lang="en-US" sz="3000" b="1" dirty="0">
                <a:solidFill>
                  <a:schemeClr val="bg1"/>
                </a:solidFill>
              </a:rPr>
              <a:t>     -</a:t>
            </a:r>
            <a:r>
              <a:rPr lang="zh-CN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耶利米 </a:t>
            </a:r>
            <a:r>
              <a:rPr lang="en-US" sz="3000" b="1" dirty="0">
                <a:solidFill>
                  <a:schemeClr val="bg1"/>
                </a:solidFill>
              </a:rPr>
              <a:t>Jeremiah 10:11 (</a:t>
            </a:r>
            <a:r>
              <a:rPr lang="zh-CN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一節 </a:t>
            </a:r>
            <a:r>
              <a:rPr lang="en-US" sz="3000" b="1" dirty="0">
                <a:solidFill>
                  <a:schemeClr val="bg1"/>
                </a:solidFill>
              </a:rPr>
              <a:t>1 verse) </a:t>
            </a:r>
            <a:endParaRPr lang="en-US" sz="3000" dirty="0">
              <a:solidFill>
                <a:schemeClr val="bg1"/>
              </a:solidFill>
            </a:endParaRPr>
          </a:p>
          <a:p>
            <a:r>
              <a:rPr lang="en-US" sz="3000" b="1" dirty="0">
                <a:solidFill>
                  <a:schemeClr val="bg1"/>
                </a:solidFill>
              </a:rPr>
              <a:t>     -</a:t>
            </a:r>
            <a:r>
              <a:rPr lang="zh-CN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但以理 </a:t>
            </a:r>
            <a:r>
              <a:rPr lang="en-US" sz="3000" b="1" dirty="0">
                <a:solidFill>
                  <a:schemeClr val="bg1"/>
                </a:solidFill>
              </a:rPr>
              <a:t>Daniel 2:4-7:28 (</a:t>
            </a:r>
            <a:r>
              <a:rPr lang="zh-CN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兩百節 </a:t>
            </a:r>
            <a:r>
              <a:rPr lang="en-US" sz="3000" b="1" dirty="0">
                <a:solidFill>
                  <a:schemeClr val="bg1"/>
                </a:solidFill>
              </a:rPr>
              <a:t>200 verses) </a:t>
            </a:r>
          </a:p>
          <a:p>
            <a:r>
              <a:rPr lang="en-US" sz="3000" b="1" dirty="0">
                <a:solidFill>
                  <a:schemeClr val="bg1"/>
                </a:solidFill>
              </a:rPr>
              <a:t>     -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以斯拉 </a:t>
            </a:r>
            <a:r>
              <a:rPr lang="en-US" sz="3000" b="1" dirty="0">
                <a:solidFill>
                  <a:schemeClr val="bg1"/>
                </a:solidFill>
              </a:rPr>
              <a:t>Ezra 4:8-6:18; 7:12-26 (</a:t>
            </a:r>
            <a:r>
              <a:rPr lang="zh-CN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六十七節 </a:t>
            </a:r>
            <a:r>
              <a:rPr lang="en-US" sz="3000" b="1" dirty="0">
                <a:solidFill>
                  <a:schemeClr val="bg1"/>
                </a:solidFill>
              </a:rPr>
              <a:t>67 verses)</a:t>
            </a:r>
            <a:endParaRPr lang="en-US" sz="30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舊約中的 </a:t>
            </a:r>
            <a:r>
              <a:rPr lang="en-US" sz="3600" b="1" dirty="0">
                <a:solidFill>
                  <a:srgbClr val="FFFF00"/>
                </a:solidFill>
              </a:rPr>
              <a:t>‘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亞蘭文</a:t>
            </a:r>
            <a:r>
              <a:rPr lang="en-US" sz="3600" b="1" dirty="0">
                <a:solidFill>
                  <a:srgbClr val="FFFF00"/>
                </a:solidFill>
              </a:rPr>
              <a:t>/</a:t>
            </a:r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亞蘭語</a:t>
            </a:r>
            <a:r>
              <a:rPr lang="en-US" sz="3600" b="1" dirty="0">
                <a:solidFill>
                  <a:srgbClr val="FFFF00"/>
                </a:solidFill>
              </a:rPr>
              <a:t>’ </a:t>
            </a:r>
            <a:r>
              <a:rPr lang="he-IL" sz="3600" b="1" dirty="0">
                <a:solidFill>
                  <a:srgbClr val="FFFF00"/>
                </a:solidFill>
              </a:rPr>
              <a:t>אֲרָמִית  </a:t>
            </a:r>
            <a:r>
              <a:rPr lang="en-US" sz="3600" b="1" dirty="0">
                <a:solidFill>
                  <a:srgbClr val="FFFF00"/>
                </a:solidFill>
              </a:rPr>
              <a:t> ‘Aramaic (language)’ 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-</a:t>
            </a:r>
            <a:r>
              <a:rPr lang="en-US" sz="2800" b="1" dirty="0">
                <a:solidFill>
                  <a:srgbClr val="FFFF00"/>
                </a:solidFill>
              </a:rPr>
              <a:t>2 Kings 18:26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zh-CN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希勒家的兒子以利亞敬、和舍伯那、並約亞、對拉伯沙基說、求你用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亞蘭言語</a:t>
            </a:r>
            <a:r>
              <a:rPr lang="zh-CN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和僕人說話、因為我們懂得．不要用猶大言語和我們說話、達到城上百姓的耳中</a:t>
            </a:r>
            <a:r>
              <a:rPr lang="en-US" altLang="zh-CN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 (</a:t>
            </a:r>
            <a:r>
              <a:rPr lang="he-IL" sz="2800" b="1" dirty="0">
                <a:solidFill>
                  <a:srgbClr val="FFFF00"/>
                </a:solidFill>
              </a:rPr>
              <a:t>אֲרָמִית</a:t>
            </a:r>
            <a:r>
              <a:rPr lang="en-US" altLang="zh-CN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endParaRPr lang="en-US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-</a:t>
            </a:r>
            <a:r>
              <a:rPr lang="en-US" sz="2800" b="1" dirty="0">
                <a:solidFill>
                  <a:srgbClr val="FFFF00"/>
                </a:solidFill>
              </a:rPr>
              <a:t>Isaiah 36:11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以利亞敬、舍伯那、約亞、對拉伯沙基說、求你</a:t>
            </a:r>
            <a:r>
              <a:rPr lang="zh-CN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用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亞蘭言語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和僕人說話、因為我們懂得、</a:t>
            </a:r>
            <a:r>
              <a:rPr lang="en-US" altLang="zh-TW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………  </a:t>
            </a:r>
            <a:r>
              <a:rPr lang="en-US" altLang="zh-CN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he-IL" sz="2800" b="1" dirty="0">
                <a:solidFill>
                  <a:srgbClr val="FFFF00"/>
                </a:solidFill>
              </a:rPr>
              <a:t>אֲרָמִית</a:t>
            </a:r>
            <a:r>
              <a:rPr lang="en-US" altLang="zh-CN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endParaRPr lang="en-US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-</a:t>
            </a:r>
            <a:r>
              <a:rPr lang="en-US" sz="2800" b="1" dirty="0">
                <a:solidFill>
                  <a:srgbClr val="FFFF00"/>
                </a:solidFill>
              </a:rPr>
              <a:t>Daniel 2:4; Ezra 4:7</a:t>
            </a:r>
            <a:endParaRPr lang="en-US" sz="2800" dirty="0">
              <a:solidFill>
                <a:srgbClr val="FFFF00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211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2328" y="0"/>
            <a:ext cx="12171065" cy="6817251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endParaRPr lang="en-US" sz="1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zh-CN" altLang="en-US" sz="33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舊約中的亞蘭文</a:t>
            </a:r>
            <a:r>
              <a:rPr lang="en-US" sz="3300" b="1" dirty="0">
                <a:solidFill>
                  <a:srgbClr val="FFFF00"/>
                </a:solidFill>
              </a:rPr>
              <a:t>/</a:t>
            </a:r>
            <a:r>
              <a:rPr lang="zh-CN" altLang="en-US" sz="33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亞蘭語</a:t>
            </a:r>
            <a:r>
              <a:rPr lang="en-US" sz="3300" b="1" dirty="0">
                <a:solidFill>
                  <a:srgbClr val="FFFF00"/>
                </a:solidFill>
              </a:rPr>
              <a:t> </a:t>
            </a:r>
            <a:r>
              <a:rPr lang="he-IL" sz="3300" b="1" dirty="0">
                <a:solidFill>
                  <a:srgbClr val="FFFF00"/>
                </a:solidFill>
              </a:rPr>
              <a:t>אֲרָמִית </a:t>
            </a:r>
            <a:r>
              <a:rPr lang="en-US" sz="3300" b="1" dirty="0">
                <a:solidFill>
                  <a:srgbClr val="FFFF00"/>
                </a:solidFill>
              </a:rPr>
              <a:t>  </a:t>
            </a:r>
            <a:r>
              <a:rPr lang="en-US" sz="2900" b="1" dirty="0">
                <a:solidFill>
                  <a:srgbClr val="FFFF00"/>
                </a:solidFill>
              </a:rPr>
              <a:t>Aramaic (language) 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-</a:t>
            </a:r>
            <a:r>
              <a:rPr lang="en-US" sz="2800" b="1" dirty="0">
                <a:solidFill>
                  <a:srgbClr val="FFFF00"/>
                </a:solidFill>
              </a:rPr>
              <a:t>2 Kings 18:26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altLang="zh-CN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</a:t>
            </a:r>
            <a:r>
              <a:rPr lang="zh-CN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求你用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亞蘭言語</a:t>
            </a:r>
            <a:r>
              <a:rPr lang="zh-CN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和僕人說話 </a:t>
            </a:r>
            <a:r>
              <a:rPr lang="en-US" altLang="zh-CN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</a:t>
            </a:r>
          </a:p>
          <a:p>
            <a:r>
              <a:rPr lang="en-US" sz="2800" b="1" dirty="0">
                <a:solidFill>
                  <a:schemeClr val="bg1"/>
                </a:solidFill>
              </a:rPr>
              <a:t>      -</a:t>
            </a:r>
            <a:r>
              <a:rPr lang="en-US" sz="2800" b="1" dirty="0">
                <a:solidFill>
                  <a:srgbClr val="FFFF00"/>
                </a:solidFill>
              </a:rPr>
              <a:t>Isaiah 36:11 </a:t>
            </a:r>
            <a:r>
              <a:rPr lang="en-US" altLang="zh-CN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求你</a:t>
            </a:r>
            <a:r>
              <a:rPr lang="zh-CN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用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亞蘭言語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和僕人說話 </a:t>
            </a:r>
            <a:r>
              <a:rPr lang="en-US" altLang="zh-CN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……</a:t>
            </a:r>
          </a:p>
          <a:p>
            <a:endParaRPr lang="en-US" altLang="zh-CN" sz="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b="1" dirty="0">
                <a:solidFill>
                  <a:schemeClr val="bg1"/>
                </a:solidFill>
              </a:rPr>
              <a:t>      -</a:t>
            </a:r>
            <a:r>
              <a:rPr lang="en-US" sz="3200" b="1" dirty="0">
                <a:solidFill>
                  <a:srgbClr val="FFFF00"/>
                </a:solidFill>
              </a:rPr>
              <a:t>Daniel 2:4   </a:t>
            </a:r>
            <a:r>
              <a:rPr lang="he-IL" sz="2800" dirty="0">
                <a:solidFill>
                  <a:schemeClr val="bg1"/>
                </a:solidFill>
              </a:rPr>
              <a:t>‎וַֽיְדַבְּר֧וּ הַכַּשְׂדִּ֛ים לַמֶּ֖לֶךְ</a:t>
            </a:r>
            <a:r>
              <a:rPr lang="he-IL" sz="3200" dirty="0">
                <a:solidFill>
                  <a:schemeClr val="bg1"/>
                </a:solidFill>
              </a:rPr>
              <a:t> </a:t>
            </a:r>
            <a:r>
              <a:rPr lang="he-IL" sz="3200" b="1" dirty="0">
                <a:solidFill>
                  <a:srgbClr val="FFFF00"/>
                </a:solidFill>
              </a:rPr>
              <a:t>אֲרָמִ֑ית</a:t>
            </a:r>
            <a:r>
              <a:rPr lang="he-IL" sz="3200" dirty="0">
                <a:solidFill>
                  <a:schemeClr val="bg1"/>
                </a:solidFill>
              </a:rPr>
              <a:t> </a:t>
            </a:r>
            <a:r>
              <a:rPr lang="he-IL" sz="2800" dirty="0">
                <a:solidFill>
                  <a:schemeClr val="bg1"/>
                </a:solidFill>
              </a:rPr>
              <a:t>מַלְכָּא֙ לְעָלְמִ֣ין חֱיִ֔י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                          </a:t>
            </a:r>
            <a:r>
              <a:rPr lang="he-IL" sz="2800" dirty="0">
                <a:solidFill>
                  <a:schemeClr val="bg1"/>
                </a:solidFill>
              </a:rPr>
              <a:t> אֱמַ֥ר חֶלְמָ֛א (לְעַבְדַּיִךְ) לְעַבְדָ֖ךְ וּפִשְׁרָ֥א נְחַוֵּֽא׃ </a:t>
            </a:r>
            <a:r>
              <a:rPr lang="en-US" sz="2800" dirty="0">
                <a:solidFill>
                  <a:schemeClr val="bg1"/>
                </a:solidFill>
              </a:rPr>
              <a:t>  </a:t>
            </a:r>
          </a:p>
          <a:p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迦勒底人</a:t>
            </a:r>
            <a:r>
              <a:rPr lang="zh-TW" altLang="en-US" sz="30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用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亞蘭的言語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對王說：願王萬歲！</a:t>
            </a:r>
            <a:endParaRPr lang="en-US" altLang="zh-TW" sz="30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請將那夢告訴僕人，僕人就可以講解。</a:t>
            </a:r>
            <a:endParaRPr lang="en-US" altLang="zh-TW" sz="30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      </a:t>
            </a:r>
            <a:r>
              <a:rPr lang="en-US" sz="2800" b="1" dirty="0">
                <a:solidFill>
                  <a:schemeClr val="bg1"/>
                </a:solidFill>
              </a:rPr>
              <a:t>-</a:t>
            </a:r>
            <a:r>
              <a:rPr lang="en-US" sz="3200" b="1" dirty="0">
                <a:solidFill>
                  <a:srgbClr val="FFFF00"/>
                </a:solidFill>
              </a:rPr>
              <a:t>Ezra 4:7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he-IL" sz="2800" dirty="0">
                <a:solidFill>
                  <a:schemeClr val="bg1"/>
                </a:solidFill>
              </a:rPr>
              <a:t>וּבִימֵ֣י אַרְתַּחְשַׁ֗שְׂתָּא כָּתַ֙ב בִּשְׁלָ֜ם מִתְרְדָ֤ת טָֽבְאֵל֙ וּשְׁאָ֣ר (כְּנָוֹתָו) כְּנָוֹתָ֔יו</a:t>
            </a:r>
            <a:endParaRPr lang="en-US" sz="2800" dirty="0">
              <a:solidFill>
                <a:schemeClr val="bg1"/>
              </a:solidFill>
            </a:endParaRPr>
          </a:p>
          <a:p>
            <a:pPr rtl="1"/>
            <a:r>
              <a:rPr lang="he-IL" sz="2800" dirty="0">
                <a:solidFill>
                  <a:schemeClr val="bg1"/>
                </a:solidFill>
              </a:rPr>
              <a:t> עַל־(אַרְתַּחְשַׁשְׂתָּא) אַרְתַּחְשַׁ֖שְׂתְּ מֶ֣לֶךְ פָּרָ֑ס וּכְתָב֙ הַֽנִּשְׁתְּוָ֔ן כָּת֥וּב </a:t>
            </a:r>
            <a:r>
              <a:rPr lang="he-IL" sz="3200" b="1" dirty="0">
                <a:solidFill>
                  <a:srgbClr val="FFFF00"/>
                </a:solidFill>
              </a:rPr>
              <a:t>אֲרָמִ֖ית</a:t>
            </a:r>
            <a:r>
              <a:rPr lang="he-IL" sz="2800" dirty="0">
                <a:solidFill>
                  <a:schemeClr val="bg1"/>
                </a:solidFill>
              </a:rPr>
              <a:t> וּמְתֻרְגָּ֥ם</a:t>
            </a:r>
            <a:r>
              <a:rPr lang="he-IL" sz="3200" dirty="0">
                <a:solidFill>
                  <a:schemeClr val="bg1"/>
                </a:solidFill>
              </a:rPr>
              <a:t> </a:t>
            </a:r>
            <a:r>
              <a:rPr lang="he-IL" sz="3200" b="1" dirty="0">
                <a:solidFill>
                  <a:srgbClr val="FFFF00"/>
                </a:solidFill>
              </a:rPr>
              <a:t>אֲרָמִֽית</a:t>
            </a:r>
            <a:r>
              <a:rPr lang="he-IL" sz="3000" dirty="0">
                <a:solidFill>
                  <a:schemeClr val="bg1"/>
                </a:solidFill>
              </a:rPr>
              <a:t>׃ </a:t>
            </a:r>
            <a:endParaRPr lang="en-US" sz="3000" dirty="0">
              <a:solidFill>
                <a:schemeClr val="bg1"/>
              </a:solidFill>
            </a:endParaRPr>
          </a:p>
          <a:p>
            <a:pPr rtl="1"/>
            <a:r>
              <a:rPr lang="en-US" altLang="zh-TW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亞達薛西年間、比施蘭、米特利達、他別、和他們的同黨、</a:t>
            </a:r>
            <a:endParaRPr lang="en-US" altLang="zh-TW" sz="30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pPr rtl="1"/>
            <a:r>
              <a:rPr lang="en-US" altLang="zh-TW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上本奏告波斯王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亞達薛西．本章是用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亞蘭文字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亞蘭方言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919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15032"/>
            <a:ext cx="12188825" cy="6837769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		</a:t>
            </a:r>
          </a:p>
          <a:p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創世紀  </a:t>
            </a:r>
            <a:r>
              <a:rPr lang="en-US" sz="3600" b="1" dirty="0">
                <a:solidFill>
                  <a:srgbClr val="FFFF00"/>
                </a:solidFill>
              </a:rPr>
              <a:t>Genesis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rgbClr val="FFFF00"/>
                </a:solidFill>
              </a:rPr>
              <a:t>31:47 (2 words)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he-IL" sz="3200" dirty="0">
                <a:solidFill>
                  <a:schemeClr val="bg1"/>
                </a:solidFill>
              </a:rPr>
              <a:t>‎</a:t>
            </a:r>
            <a:r>
              <a:rPr lang="he-IL" sz="3700" dirty="0">
                <a:solidFill>
                  <a:schemeClr val="bg1"/>
                </a:solidFill>
              </a:rPr>
              <a:t>וַיִּקְרָא־ל֣וֹ לָבָ֔ן </a:t>
            </a:r>
            <a:r>
              <a:rPr lang="he-IL" sz="3900" b="1" dirty="0">
                <a:solidFill>
                  <a:srgbClr val="FFFF00"/>
                </a:solidFill>
              </a:rPr>
              <a:t>יְגַ֖ר שָׂהֲדוּתָ֑א </a:t>
            </a:r>
            <a:r>
              <a:rPr lang="he-IL" sz="3700" dirty="0">
                <a:solidFill>
                  <a:schemeClr val="bg1"/>
                </a:solidFill>
              </a:rPr>
              <a:t>וְיַֽעֲקֹ֔ב קָ֥רָא ל֖וֹ </a:t>
            </a:r>
            <a:r>
              <a:rPr lang="he-IL" sz="3900" b="1" dirty="0">
                <a:solidFill>
                  <a:srgbClr val="92D050"/>
                </a:solidFill>
              </a:rPr>
              <a:t>גַּלְעֵֽד</a:t>
            </a:r>
            <a:r>
              <a:rPr lang="he-IL" sz="3900" dirty="0">
                <a:solidFill>
                  <a:schemeClr val="bg1"/>
                </a:solidFill>
              </a:rPr>
              <a:t>׃</a:t>
            </a:r>
            <a:r>
              <a:rPr lang="he-IL" sz="3200" dirty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  </a:t>
            </a:r>
          </a:p>
          <a:p>
            <a:endParaRPr lang="en-US" sz="800" baseline="30000" dirty="0">
              <a:solidFill>
                <a:schemeClr val="bg1"/>
              </a:solidFill>
            </a:endParaRPr>
          </a:p>
          <a:p>
            <a:r>
              <a:rPr lang="en-US" sz="3200" baseline="30000" dirty="0">
                <a:solidFill>
                  <a:schemeClr val="bg1"/>
                </a:solidFill>
              </a:rPr>
              <a:t>NKJ </a:t>
            </a:r>
            <a:r>
              <a:rPr lang="en-US" sz="3200" dirty="0">
                <a:solidFill>
                  <a:schemeClr val="bg1"/>
                </a:solidFill>
              </a:rPr>
              <a:t>Laban called it </a:t>
            </a:r>
            <a:r>
              <a:rPr lang="en-US" sz="3200" b="1" dirty="0" err="1">
                <a:solidFill>
                  <a:srgbClr val="FFFF00"/>
                </a:solidFill>
              </a:rPr>
              <a:t>Jegar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3200" b="1" dirty="0" err="1">
                <a:solidFill>
                  <a:srgbClr val="FFFF00"/>
                </a:solidFill>
              </a:rPr>
              <a:t>Sahadutha</a:t>
            </a:r>
            <a:r>
              <a:rPr lang="en-US" sz="3200" dirty="0">
                <a:solidFill>
                  <a:schemeClr val="bg1"/>
                </a:solidFill>
              </a:rPr>
              <a:t>, but Jacob </a:t>
            </a:r>
          </a:p>
          <a:p>
            <a:r>
              <a:rPr lang="en-US" sz="3200" dirty="0">
                <a:solidFill>
                  <a:schemeClr val="bg1"/>
                </a:solidFill>
              </a:rPr>
              <a:t>   called it </a:t>
            </a:r>
            <a:r>
              <a:rPr lang="en-US" sz="3200" dirty="0" err="1">
                <a:solidFill>
                  <a:schemeClr val="bg1"/>
                </a:solidFill>
              </a:rPr>
              <a:t>Galeed</a:t>
            </a:r>
            <a:r>
              <a:rPr lang="en-US" sz="3200" dirty="0">
                <a:solidFill>
                  <a:schemeClr val="bg1"/>
                </a:solidFill>
              </a:rPr>
              <a:t>.  </a:t>
            </a:r>
            <a:r>
              <a:rPr lang="en-US" altLang="zh-CN" sz="3200" dirty="0">
                <a:solidFill>
                  <a:schemeClr val="bg1"/>
                </a:solidFill>
              </a:rPr>
              <a:t>/  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拉班稱那石堆為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伊迦爾撒哈杜他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32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 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雅各卻稱那石堆為</a:t>
            </a:r>
            <a:r>
              <a:rPr lang="zh-TW" altLang="en-US" sz="3200" b="1" dirty="0">
                <a:solidFill>
                  <a:srgbClr val="92D050"/>
                </a:solidFill>
                <a:latin typeface="DFKai-SB" pitchFamily="65" charset="-120"/>
                <a:ea typeface="DFKai-SB" pitchFamily="65" charset="-120"/>
              </a:rPr>
              <a:t>迦累得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[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都是以</a:t>
            </a:r>
            <a:r>
              <a:rPr lang="zh-TW" altLang="en-US" sz="2600" b="1" u="sng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石堆為證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的意思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]</a:t>
            </a:r>
            <a:endParaRPr lang="en-US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	</a:t>
            </a:r>
            <a:r>
              <a:rPr lang="he-IL" sz="3200" dirty="0">
                <a:solidFill>
                  <a:srgbClr val="FFFF00"/>
                </a:solidFill>
              </a:rPr>
              <a:t>יְגַר </a:t>
            </a:r>
            <a:r>
              <a:rPr lang="en-US" sz="2800" dirty="0">
                <a:solidFill>
                  <a:schemeClr val="bg1"/>
                </a:solidFill>
              </a:rPr>
              <a:t>  heap of stones /</a:t>
            </a:r>
            <a:r>
              <a:rPr lang="he-IL" sz="3200" dirty="0">
                <a:solidFill>
                  <a:srgbClr val="FFFF00"/>
                </a:solidFill>
              </a:rPr>
              <a:t>יְגַר שָׂהֲדוּתָא 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= </a:t>
            </a:r>
            <a:r>
              <a:rPr lang="he-IL" sz="3200" dirty="0">
                <a:solidFill>
                  <a:srgbClr val="FFFF00"/>
                </a:solidFill>
              </a:rPr>
              <a:t>גַּלְעֵד</a:t>
            </a:r>
            <a:r>
              <a:rPr lang="he-IL" sz="2800" dirty="0">
                <a:solidFill>
                  <a:srgbClr val="FFFF00"/>
                </a:solidFill>
              </a:rPr>
              <a:t> </a:t>
            </a:r>
            <a:r>
              <a:rPr lang="en-US" sz="2800" dirty="0">
                <a:solidFill>
                  <a:srgbClr val="FFFF00"/>
                </a:solidFill>
              </a:rPr>
              <a:t>  </a:t>
            </a:r>
            <a:r>
              <a:rPr lang="en-US" sz="2800" dirty="0">
                <a:solidFill>
                  <a:schemeClr val="bg1"/>
                </a:solidFill>
              </a:rPr>
              <a:t>(Hebrew) heap of witness</a:t>
            </a:r>
          </a:p>
          <a:p>
            <a:r>
              <a:rPr lang="en-US" sz="2800" dirty="0">
                <a:solidFill>
                  <a:schemeClr val="bg1"/>
                </a:solidFill>
              </a:rPr>
              <a:t>	</a:t>
            </a:r>
            <a:r>
              <a:rPr lang="he-IL" sz="3200" dirty="0">
                <a:solidFill>
                  <a:srgbClr val="FFFF00"/>
                </a:solidFill>
              </a:rPr>
              <a:t>שָׂהֲדוּ </a:t>
            </a:r>
            <a:r>
              <a:rPr lang="en-US" sz="2800" dirty="0">
                <a:solidFill>
                  <a:schemeClr val="bg1"/>
                </a:solidFill>
              </a:rPr>
              <a:t>  testimony /  </a:t>
            </a:r>
            <a:r>
              <a:rPr lang="he-IL" sz="3200" dirty="0">
                <a:solidFill>
                  <a:srgbClr val="FFFF00"/>
                </a:solidFill>
              </a:rPr>
              <a:t>שָׂהֲדוּתָא</a:t>
            </a:r>
            <a:r>
              <a:rPr lang="en-US" sz="2800" dirty="0">
                <a:solidFill>
                  <a:srgbClr val="FFFF00"/>
                </a:solidFill>
              </a:rPr>
              <a:t>	</a:t>
            </a:r>
            <a:r>
              <a:rPr lang="en-US" sz="2600" dirty="0">
                <a:solidFill>
                  <a:schemeClr val="bg1"/>
                </a:solidFill>
              </a:rPr>
              <a:t>determined state (with the definite article)</a:t>
            </a:r>
          </a:p>
          <a:p>
            <a:r>
              <a:rPr lang="en-US" sz="2600" dirty="0">
                <a:solidFill>
                  <a:schemeClr val="bg1"/>
                </a:solidFill>
              </a:rPr>
              <a:t>		*The definite article </a:t>
            </a:r>
            <a:r>
              <a:rPr lang="en-US" sz="2600" dirty="0">
                <a:solidFill>
                  <a:srgbClr val="FFFF00"/>
                </a:solidFill>
              </a:rPr>
              <a:t>is postpositive the Aramaic language</a:t>
            </a:r>
            <a:r>
              <a:rPr lang="en-US" sz="2600" dirty="0">
                <a:solidFill>
                  <a:schemeClr val="bg1"/>
                </a:solidFill>
              </a:rPr>
              <a:t>, </a:t>
            </a:r>
          </a:p>
          <a:p>
            <a:r>
              <a:rPr lang="en-US" sz="2600" dirty="0">
                <a:solidFill>
                  <a:schemeClr val="bg1"/>
                </a:solidFill>
              </a:rPr>
              <a:t>		  while the Hebrew article is pre-positive.</a:t>
            </a:r>
          </a:p>
          <a:p>
            <a:r>
              <a:rPr lang="en-US" sz="2500" b="1" dirty="0">
                <a:solidFill>
                  <a:srgbClr val="FF0000"/>
                </a:solidFill>
              </a:rPr>
              <a:t>      *Genesis 31:48  </a:t>
            </a:r>
            <a:r>
              <a:rPr lang="he-IL" sz="2500" dirty="0">
                <a:solidFill>
                  <a:schemeClr val="bg1"/>
                </a:solidFill>
              </a:rPr>
              <a:t>‎</a:t>
            </a:r>
            <a:r>
              <a:rPr lang="he-IL" sz="2800" dirty="0">
                <a:solidFill>
                  <a:schemeClr val="bg1"/>
                </a:solidFill>
              </a:rPr>
              <a:t>וַיֹּ֣אמֶר לָבָ֔ן ה</a:t>
            </a:r>
            <a:r>
              <a:rPr lang="he-IL" sz="2800" dirty="0">
                <a:solidFill>
                  <a:srgbClr val="FFFF00"/>
                </a:solidFill>
              </a:rPr>
              <a:t>ַגַּ֙ל</a:t>
            </a:r>
            <a:r>
              <a:rPr lang="he-IL" sz="2800" dirty="0">
                <a:solidFill>
                  <a:schemeClr val="bg1"/>
                </a:solidFill>
              </a:rPr>
              <a:t> הַזֶּ֥ה</a:t>
            </a:r>
            <a:r>
              <a:rPr lang="he-IL" sz="2800" dirty="0">
                <a:solidFill>
                  <a:srgbClr val="FFFF00"/>
                </a:solidFill>
              </a:rPr>
              <a:t> עֵ֛ד </a:t>
            </a:r>
            <a:r>
              <a:rPr lang="he-IL" sz="2800" dirty="0">
                <a:solidFill>
                  <a:schemeClr val="bg1"/>
                </a:solidFill>
              </a:rPr>
              <a:t>בֵּינִ֥י וּבֵינְךָ֖ הַיּ֑וֹם עַל־כֵּ֥ן קָרָֽא־שְׁמ֖וֹ</a:t>
            </a:r>
            <a:r>
              <a:rPr lang="he-IL" sz="2800" dirty="0">
                <a:solidFill>
                  <a:srgbClr val="FFFF00"/>
                </a:solidFill>
              </a:rPr>
              <a:t> גַּלְעֵֽד</a:t>
            </a:r>
            <a:r>
              <a:rPr lang="he-IL" sz="2800" dirty="0">
                <a:solidFill>
                  <a:schemeClr val="bg1"/>
                </a:solidFill>
              </a:rPr>
              <a:t>׃</a:t>
            </a:r>
            <a:r>
              <a:rPr lang="he-IL" sz="2500" dirty="0">
                <a:solidFill>
                  <a:schemeClr val="bg1"/>
                </a:solidFill>
              </a:rPr>
              <a:t> </a:t>
            </a:r>
            <a:endParaRPr lang="en-US" sz="2500" dirty="0">
              <a:solidFill>
                <a:schemeClr val="bg1"/>
              </a:solidFill>
            </a:endParaRPr>
          </a:p>
          <a:p>
            <a:r>
              <a:rPr lang="en-US" sz="2500" baseline="30000" dirty="0">
                <a:solidFill>
                  <a:schemeClr val="bg1"/>
                </a:solidFill>
              </a:rPr>
              <a:t>ESV </a:t>
            </a:r>
            <a:r>
              <a:rPr lang="en-US" sz="2500" dirty="0">
                <a:solidFill>
                  <a:schemeClr val="bg1"/>
                </a:solidFill>
              </a:rPr>
              <a:t>Laban said, "</a:t>
            </a:r>
            <a:r>
              <a:rPr lang="en-US" sz="2500" b="1" dirty="0">
                <a:solidFill>
                  <a:schemeClr val="bg1"/>
                </a:solidFill>
              </a:rPr>
              <a:t>This</a:t>
            </a:r>
            <a:r>
              <a:rPr lang="en-US" sz="2500" b="1" dirty="0">
                <a:solidFill>
                  <a:srgbClr val="FFFF00"/>
                </a:solidFill>
              </a:rPr>
              <a:t> heap is a witness</a:t>
            </a:r>
            <a:r>
              <a:rPr lang="en-US" sz="2500" dirty="0">
                <a:solidFill>
                  <a:srgbClr val="FFFF00"/>
                </a:solidFill>
              </a:rPr>
              <a:t> </a:t>
            </a:r>
            <a:r>
              <a:rPr lang="en-US" sz="2500" dirty="0">
                <a:solidFill>
                  <a:schemeClr val="bg1"/>
                </a:solidFill>
              </a:rPr>
              <a:t>between you and me today." Therefore he named it </a:t>
            </a:r>
            <a:r>
              <a:rPr lang="en-US" sz="2500" b="1" dirty="0" err="1">
                <a:solidFill>
                  <a:srgbClr val="FFFF00"/>
                </a:solidFill>
              </a:rPr>
              <a:t>Galeed</a:t>
            </a:r>
            <a:r>
              <a:rPr lang="en-US" sz="2500" dirty="0">
                <a:solidFill>
                  <a:schemeClr val="bg1"/>
                </a:solidFill>
              </a:rPr>
              <a:t>, / </a:t>
            </a:r>
            <a:r>
              <a:rPr lang="zh-TW" altLang="en-US" sz="25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拉班說、今日</a:t>
            </a:r>
            <a:r>
              <a:rPr lang="zh-TW" altLang="en-US" sz="25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這</a:t>
            </a:r>
            <a:r>
              <a:rPr lang="zh-TW" altLang="en-US" sz="25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石堆</a:t>
            </a:r>
            <a:r>
              <a:rPr lang="zh-TW" altLang="en-US" sz="25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作你我中間的</a:t>
            </a:r>
            <a:r>
              <a:rPr lang="zh-TW" altLang="en-US" sz="25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證據</a:t>
            </a:r>
            <a:r>
              <a:rPr lang="zh-TW" altLang="en-US" sz="25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．因此這地方名叫</a:t>
            </a:r>
            <a:r>
              <a:rPr lang="zh-TW" altLang="en-US" sz="25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迦累得</a:t>
            </a:r>
            <a:r>
              <a:rPr lang="zh-TW" altLang="en-US" sz="25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endParaRPr lang="en-US" sz="25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294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15032"/>
            <a:ext cx="12188825" cy="6863417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			</a:t>
            </a:r>
          </a:p>
          <a:p>
            <a:r>
              <a:rPr lang="zh-CN" altLang="en-US" sz="4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3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見證</a:t>
            </a:r>
            <a:r>
              <a:rPr lang="en-US" altLang="zh-CN" sz="3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/</a:t>
            </a:r>
            <a:r>
              <a:rPr lang="zh-TW" altLang="en-US" sz="3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中保 </a:t>
            </a:r>
            <a:r>
              <a:rPr lang="he-IL" sz="3800" b="1" dirty="0">
                <a:solidFill>
                  <a:srgbClr val="FFFF00"/>
                </a:solidFill>
              </a:rPr>
              <a:t>שָׂהֵד </a:t>
            </a:r>
            <a:r>
              <a:rPr lang="en-US" sz="3800" b="1" dirty="0">
                <a:solidFill>
                  <a:srgbClr val="FFFF00"/>
                </a:solidFill>
              </a:rPr>
              <a:t> = </a:t>
            </a:r>
            <a:r>
              <a:rPr lang="ar-SA" sz="3800" b="1" dirty="0">
                <a:solidFill>
                  <a:srgbClr val="FFFF00"/>
                </a:solidFill>
              </a:rPr>
              <a:t>עֵד</a:t>
            </a:r>
            <a:r>
              <a:rPr lang="en-US" sz="3800" b="1" dirty="0">
                <a:solidFill>
                  <a:srgbClr val="FFFF00"/>
                </a:solidFill>
              </a:rPr>
              <a:t> </a:t>
            </a:r>
            <a:r>
              <a:rPr lang="en-US" sz="3600" b="1" dirty="0">
                <a:solidFill>
                  <a:schemeClr val="bg1"/>
                </a:solidFill>
              </a:rPr>
              <a:t>(</a:t>
            </a:r>
            <a:r>
              <a:rPr lang="zh-CN" altLang="en-US" sz="3600" b="1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約伯記 </a:t>
            </a:r>
            <a:r>
              <a:rPr lang="en-US" sz="3200" b="1" dirty="0">
                <a:solidFill>
                  <a:schemeClr val="bg1"/>
                </a:solidFill>
              </a:rPr>
              <a:t>Job 16:19</a:t>
            </a:r>
            <a:r>
              <a:rPr lang="en-US" sz="3600" b="1" dirty="0">
                <a:solidFill>
                  <a:schemeClr val="bg1"/>
                </a:solidFill>
              </a:rPr>
              <a:t>)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he-IL" sz="2800" dirty="0">
                <a:solidFill>
                  <a:srgbClr val="FF0000"/>
                </a:solidFill>
              </a:rPr>
              <a:t>‎</a:t>
            </a:r>
            <a:r>
              <a:rPr lang="en-US" sz="2800" b="1" dirty="0">
                <a:solidFill>
                  <a:srgbClr val="FF0000"/>
                </a:solidFill>
              </a:rPr>
              <a:t>-Job 16:19  </a:t>
            </a:r>
            <a:r>
              <a:rPr lang="he-IL" sz="2800" dirty="0">
                <a:solidFill>
                  <a:schemeClr val="bg1"/>
                </a:solidFill>
              </a:rPr>
              <a:t>‎</a:t>
            </a:r>
            <a:r>
              <a:rPr lang="he-IL" sz="3200" dirty="0">
                <a:solidFill>
                  <a:schemeClr val="bg1"/>
                </a:solidFill>
              </a:rPr>
              <a:t>גַּם־עַ֭תָּה הִנֵּה־בַשָּׁמַ֣יִם </a:t>
            </a:r>
            <a:r>
              <a:rPr lang="he-IL" sz="3600" b="1" dirty="0">
                <a:solidFill>
                  <a:srgbClr val="FFFF00"/>
                </a:solidFill>
              </a:rPr>
              <a:t>עֵדִ֑י</a:t>
            </a:r>
            <a:r>
              <a:rPr lang="he-IL" sz="3600" dirty="0">
                <a:solidFill>
                  <a:schemeClr val="bg1"/>
                </a:solidFill>
              </a:rPr>
              <a:t> ו</a:t>
            </a:r>
            <a:r>
              <a:rPr lang="he-IL" sz="3600" b="1" dirty="0">
                <a:solidFill>
                  <a:srgbClr val="FFFF00"/>
                </a:solidFill>
              </a:rPr>
              <a:t>ְ֜שָׂהֲדִ֗י</a:t>
            </a:r>
            <a:r>
              <a:rPr lang="he-IL" sz="3600" dirty="0">
                <a:solidFill>
                  <a:schemeClr val="bg1"/>
                </a:solidFill>
              </a:rPr>
              <a:t> </a:t>
            </a:r>
            <a:r>
              <a:rPr lang="he-IL" sz="3200" dirty="0">
                <a:solidFill>
                  <a:schemeClr val="bg1"/>
                </a:solidFill>
              </a:rPr>
              <a:t>בַּמְּרוֹמִֽים׃  </a:t>
            </a:r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baseline="30000" dirty="0">
                <a:solidFill>
                  <a:schemeClr val="bg1"/>
                </a:solidFill>
              </a:rPr>
              <a:t>CUV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現今，在天有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我的見證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，在上有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我的中保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endParaRPr lang="en-US" sz="32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3200" baseline="30000" dirty="0">
                <a:solidFill>
                  <a:schemeClr val="bg1"/>
                </a:solidFill>
              </a:rPr>
              <a:t>CNV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現今</a:t>
            </a:r>
            <a:r>
              <a:rPr 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在天上有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我的見證</a:t>
            </a:r>
            <a:r>
              <a:rPr 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在高天之上</a:t>
            </a:r>
            <a:r>
              <a:rPr 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有</a:t>
            </a:r>
            <a:r>
              <a:rPr lang="zh-TW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我的證人</a:t>
            </a:r>
            <a:r>
              <a:rPr lang="en-US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.</a:t>
            </a:r>
          </a:p>
          <a:p>
            <a:r>
              <a:rPr lang="en-US" sz="2600" baseline="30000" dirty="0">
                <a:solidFill>
                  <a:schemeClr val="bg1"/>
                </a:solidFill>
              </a:rPr>
              <a:t>NIV</a:t>
            </a:r>
            <a:r>
              <a:rPr lang="en-US" sz="2600" dirty="0">
                <a:solidFill>
                  <a:schemeClr val="bg1"/>
                </a:solidFill>
              </a:rPr>
              <a:t> Even now </a:t>
            </a:r>
            <a:r>
              <a:rPr lang="en-US" sz="2600" b="1" dirty="0">
                <a:solidFill>
                  <a:srgbClr val="FFFF00"/>
                </a:solidFill>
              </a:rPr>
              <a:t>my witness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is in heaven; </a:t>
            </a:r>
            <a:r>
              <a:rPr lang="en-US" sz="2600" b="1" dirty="0">
                <a:solidFill>
                  <a:srgbClr val="FFFF00"/>
                </a:solidFill>
              </a:rPr>
              <a:t>my advocate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is on high. </a:t>
            </a:r>
          </a:p>
          <a:p>
            <a:r>
              <a:rPr lang="en-US" sz="2600" baseline="30000" dirty="0">
                <a:solidFill>
                  <a:schemeClr val="bg1"/>
                </a:solidFill>
              </a:rPr>
              <a:t>NKJ </a:t>
            </a:r>
            <a:r>
              <a:rPr lang="en-US" sz="2600" dirty="0">
                <a:solidFill>
                  <a:schemeClr val="bg1"/>
                </a:solidFill>
              </a:rPr>
              <a:t>Surely even now </a:t>
            </a:r>
            <a:r>
              <a:rPr lang="en-US" sz="2600" b="1" dirty="0">
                <a:solidFill>
                  <a:srgbClr val="FFFF00"/>
                </a:solidFill>
              </a:rPr>
              <a:t>my witness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i="1" dirty="0">
                <a:solidFill>
                  <a:schemeClr val="bg1"/>
                </a:solidFill>
              </a:rPr>
              <a:t>is </a:t>
            </a:r>
            <a:r>
              <a:rPr lang="en-US" sz="2600" dirty="0">
                <a:solidFill>
                  <a:schemeClr val="bg1"/>
                </a:solidFill>
              </a:rPr>
              <a:t>in heaven, And </a:t>
            </a:r>
            <a:r>
              <a:rPr lang="en-US" sz="2600" b="1" dirty="0">
                <a:solidFill>
                  <a:srgbClr val="FFFF00"/>
                </a:solidFill>
              </a:rPr>
              <a:t>my evidence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i="1" dirty="0">
                <a:solidFill>
                  <a:schemeClr val="bg1"/>
                </a:solidFill>
              </a:rPr>
              <a:t>is </a:t>
            </a:r>
            <a:r>
              <a:rPr lang="en-US" sz="2600" dirty="0">
                <a:solidFill>
                  <a:schemeClr val="bg1"/>
                </a:solidFill>
              </a:rPr>
              <a:t>on high.</a:t>
            </a:r>
          </a:p>
          <a:p>
            <a:r>
              <a:rPr lang="en-US" sz="2600" baseline="30000" dirty="0">
                <a:solidFill>
                  <a:schemeClr val="bg1"/>
                </a:solidFill>
              </a:rPr>
              <a:t>TNK   </a:t>
            </a:r>
            <a:r>
              <a:rPr lang="en-US" sz="2600" dirty="0">
                <a:solidFill>
                  <a:schemeClr val="bg1"/>
                </a:solidFill>
              </a:rPr>
              <a:t>Surely now </a:t>
            </a:r>
            <a:r>
              <a:rPr lang="en-US" sz="2600" b="1" dirty="0">
                <a:solidFill>
                  <a:srgbClr val="FFFF00"/>
                </a:solidFill>
              </a:rPr>
              <a:t>my witness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is in heaven; </a:t>
            </a:r>
            <a:r>
              <a:rPr lang="en-US" sz="2600" b="1" dirty="0">
                <a:solidFill>
                  <a:srgbClr val="FFFF00"/>
                </a:solidFill>
              </a:rPr>
              <a:t>He who can testify for me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……</a:t>
            </a:r>
          </a:p>
          <a:p>
            <a:r>
              <a:rPr lang="en-US" sz="2600" baseline="30000" dirty="0">
                <a:solidFill>
                  <a:schemeClr val="bg1"/>
                </a:solidFill>
              </a:rPr>
              <a:t>RSV   </a:t>
            </a:r>
            <a:r>
              <a:rPr lang="en-US" sz="2600" dirty="0">
                <a:solidFill>
                  <a:schemeClr val="bg1"/>
                </a:solidFill>
              </a:rPr>
              <a:t>Even now, behold, </a:t>
            </a:r>
            <a:r>
              <a:rPr lang="en-US" sz="2600" b="1" dirty="0">
                <a:solidFill>
                  <a:srgbClr val="FFFF00"/>
                </a:solidFill>
              </a:rPr>
              <a:t>my witness</a:t>
            </a:r>
            <a:r>
              <a:rPr lang="en-US" sz="2600" dirty="0">
                <a:solidFill>
                  <a:srgbClr val="FFFF00"/>
                </a:solidFill>
              </a:rPr>
              <a:t> </a:t>
            </a:r>
            <a:r>
              <a:rPr lang="en-US" sz="2600" dirty="0">
                <a:solidFill>
                  <a:schemeClr val="bg1"/>
                </a:solidFill>
              </a:rPr>
              <a:t>is in heaven,  </a:t>
            </a:r>
          </a:p>
          <a:p>
            <a:r>
              <a:rPr lang="en-US" sz="2600" dirty="0">
                <a:solidFill>
                  <a:schemeClr val="bg1"/>
                </a:solidFill>
              </a:rPr>
              <a:t>       and </a:t>
            </a:r>
            <a:r>
              <a:rPr lang="en-US" sz="2600" b="1" dirty="0">
                <a:solidFill>
                  <a:srgbClr val="FFFF00"/>
                </a:solidFill>
              </a:rPr>
              <a:t>he that vouches for me</a:t>
            </a:r>
            <a:r>
              <a:rPr lang="en-US" sz="2600" dirty="0">
                <a:solidFill>
                  <a:schemeClr val="bg1"/>
                </a:solidFill>
              </a:rPr>
              <a:t> is on high.</a:t>
            </a: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    *Cf. </a:t>
            </a:r>
            <a:r>
              <a:rPr lang="zh-CN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創世紀 </a:t>
            </a:r>
            <a:r>
              <a:rPr lang="en-US" sz="2800" b="1" dirty="0">
                <a:solidFill>
                  <a:srgbClr val="FFFF00"/>
                </a:solidFill>
              </a:rPr>
              <a:t>31:47 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拉班稱那石堆為</a:t>
            </a:r>
            <a:r>
              <a:rPr lang="zh-TW" altLang="en-US" sz="30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伊迦爾撒哈杜他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r>
              <a:rPr lang="en-US" altLang="zh-TW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he-IL" sz="3200" b="1" dirty="0">
                <a:solidFill>
                  <a:srgbClr val="FFFF00"/>
                </a:solidFill>
              </a:rPr>
              <a:t>יְגַ֖ר שָׂהֲדוּתָ֑א</a:t>
            </a:r>
            <a:r>
              <a:rPr lang="en-US" altLang="zh-TW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</a:p>
          <a:p>
            <a:r>
              <a:rPr lang="en-US" altLang="zh-TW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          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雅各卻稱那石堆為</a:t>
            </a:r>
            <a:r>
              <a:rPr lang="zh-TW" altLang="en-US" sz="3000" b="1" dirty="0">
                <a:solidFill>
                  <a:srgbClr val="92D050"/>
                </a:solidFill>
                <a:latin typeface="DFKai-SB" pitchFamily="65" charset="-120"/>
                <a:ea typeface="DFKai-SB" pitchFamily="65" charset="-120"/>
              </a:rPr>
              <a:t>迦累得</a:t>
            </a:r>
            <a:r>
              <a:rPr lang="zh-TW" altLang="en-US" sz="30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   </a:t>
            </a:r>
            <a:r>
              <a:rPr lang="en-US" altLang="zh-TW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(</a:t>
            </a:r>
            <a:r>
              <a:rPr lang="he-IL" sz="3200" b="1" dirty="0">
                <a:solidFill>
                  <a:srgbClr val="92D050"/>
                </a:solidFill>
              </a:rPr>
              <a:t>גַּלְעֵֽד</a:t>
            </a:r>
            <a:r>
              <a:rPr lang="en-US" altLang="zh-TW" sz="32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)</a:t>
            </a:r>
            <a:endParaRPr lang="en-US" sz="3200" b="1" dirty="0">
              <a:solidFill>
                <a:schemeClr val="bg1"/>
              </a:solidFill>
            </a:endParaRPr>
          </a:p>
          <a:p>
            <a:r>
              <a:rPr lang="en-US" sz="2600" baseline="30000" dirty="0">
                <a:solidFill>
                  <a:schemeClr val="bg1"/>
                </a:solidFill>
              </a:rPr>
              <a:t>               NKJ </a:t>
            </a:r>
            <a:r>
              <a:rPr lang="en-US" sz="2600" dirty="0">
                <a:solidFill>
                  <a:schemeClr val="bg1"/>
                </a:solidFill>
              </a:rPr>
              <a:t>Laban called it </a:t>
            </a:r>
            <a:r>
              <a:rPr lang="en-US" sz="2600" b="1" dirty="0" err="1">
                <a:solidFill>
                  <a:srgbClr val="FFFF00"/>
                </a:solidFill>
              </a:rPr>
              <a:t>Jegar</a:t>
            </a:r>
            <a:r>
              <a:rPr lang="en-US" sz="2600" b="1" dirty="0">
                <a:solidFill>
                  <a:srgbClr val="FFFF00"/>
                </a:solidFill>
              </a:rPr>
              <a:t> </a:t>
            </a:r>
            <a:r>
              <a:rPr lang="en-US" sz="2600" b="1" dirty="0" err="1">
                <a:solidFill>
                  <a:srgbClr val="FFFF00"/>
                </a:solidFill>
              </a:rPr>
              <a:t>Sahadutha</a:t>
            </a:r>
            <a:r>
              <a:rPr lang="en-US" sz="2600" dirty="0">
                <a:solidFill>
                  <a:schemeClr val="bg1"/>
                </a:solidFill>
              </a:rPr>
              <a:t>, but Jacob called it </a:t>
            </a:r>
            <a:r>
              <a:rPr lang="en-US" sz="2600" b="1" dirty="0" err="1">
                <a:solidFill>
                  <a:srgbClr val="92D050"/>
                </a:solidFill>
              </a:rPr>
              <a:t>Galeed</a:t>
            </a:r>
            <a:r>
              <a:rPr lang="en-US" sz="2600" dirty="0">
                <a:solidFill>
                  <a:schemeClr val="bg1"/>
                </a:solidFill>
              </a:rPr>
              <a:t>. </a:t>
            </a:r>
            <a:r>
              <a:rPr lang="en-US" sz="2000" dirty="0">
                <a:solidFill>
                  <a:schemeClr val="bg1"/>
                </a:solidFill>
              </a:rPr>
              <a:t> 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675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15032"/>
            <a:ext cx="12188825" cy="685572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			</a:t>
            </a:r>
          </a:p>
          <a:p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耶利米 </a:t>
            </a:r>
            <a:r>
              <a:rPr lang="en-US" sz="3600" b="1" dirty="0">
                <a:solidFill>
                  <a:srgbClr val="FFFF00"/>
                </a:solidFill>
              </a:rPr>
              <a:t>Jeremiah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rgbClr val="FFFF00"/>
                </a:solidFill>
              </a:rPr>
              <a:t>10:11 (1 Verse)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endParaRPr lang="en-US" sz="20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 </a:t>
            </a:r>
            <a:r>
              <a:rPr lang="he-IL" sz="3600" dirty="0">
                <a:solidFill>
                  <a:srgbClr val="FFFF00"/>
                </a:solidFill>
              </a:rPr>
              <a:t>‎ כִּדְנָה֙ תֵּאמְר֣וּן לְה֔וֹם אֱלָ֣הַיָּ֔א דִּֽי־שְׁמַיָּ֥א וְאַרְקָ֖א לָ֣א עֲבַ֑דוּ</a:t>
            </a:r>
            <a:endParaRPr lang="en-US" sz="3600" dirty="0">
              <a:solidFill>
                <a:srgbClr val="FFFF00"/>
              </a:solidFill>
            </a:endParaRPr>
          </a:p>
          <a:p>
            <a:pPr rtl="1"/>
            <a:r>
              <a:rPr lang="he-IL" sz="3600" dirty="0">
                <a:solidFill>
                  <a:srgbClr val="FFFF00"/>
                </a:solidFill>
              </a:rPr>
              <a:t> יֵאבַ֧דוּ מֵֽאַרְעָ֛א וּמִן־תְּח֥וֹת שְׁמַיָּ֖א אֵֽלֶּה׃</a:t>
            </a:r>
            <a:r>
              <a:rPr lang="en-US" sz="3600" dirty="0">
                <a:solidFill>
                  <a:srgbClr val="FFFF00"/>
                </a:solidFill>
              </a:rPr>
              <a:t>             </a:t>
            </a:r>
            <a:r>
              <a:rPr lang="he-IL" sz="3600" dirty="0">
                <a:solidFill>
                  <a:srgbClr val="FFFF00"/>
                </a:solidFill>
              </a:rPr>
              <a:t> </a:t>
            </a:r>
            <a:endParaRPr lang="en-US" sz="3600" dirty="0">
              <a:solidFill>
                <a:srgbClr val="FFFF00"/>
              </a:solidFill>
            </a:endParaRPr>
          </a:p>
          <a:p>
            <a:r>
              <a:rPr lang="en-US" sz="2500" baseline="30000" dirty="0">
                <a:solidFill>
                  <a:schemeClr val="bg1"/>
                </a:solidFill>
              </a:rPr>
              <a:t>NKJ </a:t>
            </a:r>
            <a:r>
              <a:rPr lang="en-US" sz="2500" dirty="0">
                <a:solidFill>
                  <a:schemeClr val="bg1"/>
                </a:solidFill>
              </a:rPr>
              <a:t>Thus you shall say to them: "The gods that have not made the </a:t>
            </a:r>
          </a:p>
          <a:p>
            <a:r>
              <a:rPr lang="en-US" sz="2500" dirty="0">
                <a:solidFill>
                  <a:schemeClr val="bg1"/>
                </a:solidFill>
              </a:rPr>
              <a:t>heavens and the earth shall perish from the earth and from under these heavens."</a:t>
            </a:r>
          </a:p>
          <a:p>
            <a:r>
              <a:rPr lang="zh-TW" altLang="en-US" sz="295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你們要對他們如此說、不是那創造天地的神、必從地上從天下被除滅。</a:t>
            </a:r>
            <a:endParaRPr lang="en-US" sz="295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800" dirty="0">
                <a:solidFill>
                  <a:schemeClr val="bg1"/>
                </a:solidFill>
              </a:rPr>
              <a:t> </a:t>
            </a:r>
            <a:r>
              <a:rPr lang="he-IL" sz="2700" dirty="0">
                <a:solidFill>
                  <a:schemeClr val="bg1"/>
                </a:solidFill>
              </a:rPr>
              <a:t>‎</a:t>
            </a:r>
            <a:r>
              <a:rPr lang="en-US" sz="2700" dirty="0">
                <a:solidFill>
                  <a:schemeClr val="bg1"/>
                </a:solidFill>
              </a:rPr>
              <a:t>	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he-IL" sz="3200" b="1" dirty="0">
                <a:solidFill>
                  <a:srgbClr val="FFFF00"/>
                </a:solidFill>
              </a:rPr>
              <a:t>כּ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(prep) as, like			</a:t>
            </a:r>
            <a:r>
              <a:rPr lang="he-IL" sz="3200" dirty="0">
                <a:solidFill>
                  <a:srgbClr val="FFFF00"/>
                </a:solidFill>
              </a:rPr>
              <a:t>דְנָה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(demon </a:t>
            </a:r>
            <a:r>
              <a:rPr lang="en-US" sz="2700" dirty="0" err="1">
                <a:solidFill>
                  <a:schemeClr val="bg1"/>
                </a:solidFill>
              </a:rPr>
              <a:t>pron</a:t>
            </a:r>
            <a:r>
              <a:rPr lang="en-US" sz="2700" dirty="0">
                <a:solidFill>
                  <a:schemeClr val="bg1"/>
                </a:solidFill>
              </a:rPr>
              <a:t> m </a:t>
            </a:r>
            <a:r>
              <a:rPr lang="en-US" sz="2700" dirty="0" err="1">
                <a:solidFill>
                  <a:schemeClr val="bg1"/>
                </a:solidFill>
              </a:rPr>
              <a:t>sg</a:t>
            </a:r>
            <a:r>
              <a:rPr lang="en-US" sz="2700" dirty="0">
                <a:solidFill>
                  <a:schemeClr val="bg1"/>
                </a:solidFill>
              </a:rPr>
              <a:t>) this (</a:t>
            </a:r>
            <a:r>
              <a:rPr lang="he-IL" sz="3200" b="1" dirty="0">
                <a:solidFill>
                  <a:srgbClr val="FFFF00"/>
                </a:solidFill>
              </a:rPr>
              <a:t>זֶה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</a:p>
          <a:p>
            <a:r>
              <a:rPr lang="en-US" sz="2700" dirty="0">
                <a:solidFill>
                  <a:schemeClr val="bg1"/>
                </a:solidFill>
              </a:rPr>
              <a:t>	</a:t>
            </a:r>
            <a:r>
              <a:rPr lang="he-IL" sz="3200" b="1" dirty="0">
                <a:solidFill>
                  <a:srgbClr val="FFFF00"/>
                </a:solidFill>
              </a:rPr>
              <a:t>תֵּאמְרוּן</a:t>
            </a:r>
            <a:r>
              <a:rPr lang="he-IL" sz="2700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 (impf 2 m </a:t>
            </a:r>
            <a:r>
              <a:rPr lang="en-US" sz="2700" dirty="0" err="1">
                <a:solidFill>
                  <a:schemeClr val="bg1"/>
                </a:solidFill>
              </a:rPr>
              <a:t>pl</a:t>
            </a:r>
            <a:r>
              <a:rPr lang="en-US" sz="2700" dirty="0">
                <a:solidFill>
                  <a:schemeClr val="bg1"/>
                </a:solidFill>
              </a:rPr>
              <a:t>  </a:t>
            </a:r>
            <a:r>
              <a:rPr lang="he-IL" sz="2700" dirty="0">
                <a:solidFill>
                  <a:schemeClr val="bg1"/>
                </a:solidFill>
              </a:rPr>
              <a:t>אמר</a:t>
            </a:r>
            <a:r>
              <a:rPr lang="en-US" sz="2700" dirty="0">
                <a:solidFill>
                  <a:schemeClr val="bg1"/>
                </a:solidFill>
              </a:rPr>
              <a:t>)  you shall say, speak. </a:t>
            </a:r>
          </a:p>
          <a:p>
            <a:r>
              <a:rPr lang="en-US" sz="2700" dirty="0">
                <a:solidFill>
                  <a:schemeClr val="bg1"/>
                </a:solidFill>
              </a:rPr>
              <a:t>	</a:t>
            </a:r>
            <a:r>
              <a:rPr lang="he-IL" sz="3200" dirty="0">
                <a:solidFill>
                  <a:srgbClr val="FFFF00"/>
                </a:solidFill>
              </a:rPr>
              <a:t>לְהוֹם</a:t>
            </a:r>
            <a:r>
              <a:rPr lang="en-US" sz="2700" dirty="0">
                <a:solidFill>
                  <a:schemeClr val="bg1"/>
                </a:solidFill>
              </a:rPr>
              <a:t> (prep  </a:t>
            </a:r>
            <a:r>
              <a:rPr lang="he-IL" sz="2700" dirty="0">
                <a:solidFill>
                  <a:schemeClr val="bg1"/>
                </a:solidFill>
              </a:rPr>
              <a:t>לְ</a:t>
            </a:r>
            <a:r>
              <a:rPr lang="en-US" sz="2700" dirty="0">
                <a:solidFill>
                  <a:schemeClr val="bg1"/>
                </a:solidFill>
              </a:rPr>
              <a:t> + </a:t>
            </a:r>
            <a:r>
              <a:rPr lang="en-US" sz="2700" dirty="0" err="1">
                <a:solidFill>
                  <a:schemeClr val="bg1"/>
                </a:solidFill>
              </a:rPr>
              <a:t>suf</a:t>
            </a:r>
            <a:r>
              <a:rPr lang="en-US" sz="2700" dirty="0">
                <a:solidFill>
                  <a:schemeClr val="bg1"/>
                </a:solidFill>
              </a:rPr>
              <a:t>: 3 m </a:t>
            </a:r>
            <a:r>
              <a:rPr lang="en-US" sz="2700" dirty="0" err="1">
                <a:solidFill>
                  <a:schemeClr val="bg1"/>
                </a:solidFill>
              </a:rPr>
              <a:t>pl</a:t>
            </a:r>
            <a:r>
              <a:rPr lang="en-US" sz="2700" dirty="0">
                <a:solidFill>
                  <a:schemeClr val="bg1"/>
                </a:solidFill>
              </a:rPr>
              <a:t>) to them (</a:t>
            </a:r>
            <a:r>
              <a:rPr lang="he-IL" sz="3200" b="1" dirty="0">
                <a:solidFill>
                  <a:srgbClr val="FFFF00"/>
                </a:solidFill>
              </a:rPr>
              <a:t>לָהֶם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</a:p>
          <a:p>
            <a:r>
              <a:rPr lang="en-US" sz="2700" dirty="0">
                <a:solidFill>
                  <a:schemeClr val="bg1"/>
                </a:solidFill>
              </a:rPr>
              <a:t>	</a:t>
            </a:r>
            <a:r>
              <a:rPr lang="he-IL" sz="3200" b="1" dirty="0">
                <a:solidFill>
                  <a:srgbClr val="FFFF00"/>
                </a:solidFill>
              </a:rPr>
              <a:t>אֱלָהַיָּא</a:t>
            </a:r>
            <a:r>
              <a:rPr lang="he-IL" sz="3200" dirty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(</a:t>
            </a:r>
            <a:r>
              <a:rPr lang="he-IL" sz="2700" dirty="0">
                <a:solidFill>
                  <a:schemeClr val="bg1"/>
                </a:solidFill>
              </a:rPr>
              <a:t>אֱלָהּ</a:t>
            </a:r>
            <a:r>
              <a:rPr lang="en-US" sz="2700" dirty="0">
                <a:solidFill>
                  <a:schemeClr val="bg1"/>
                </a:solidFill>
              </a:rPr>
              <a:t> m </a:t>
            </a:r>
            <a:r>
              <a:rPr lang="en-US" sz="2700" dirty="0" err="1">
                <a:solidFill>
                  <a:schemeClr val="bg1"/>
                </a:solidFill>
              </a:rPr>
              <a:t>pl</a:t>
            </a:r>
            <a:r>
              <a:rPr lang="en-US" sz="2700" dirty="0">
                <a:solidFill>
                  <a:schemeClr val="bg1"/>
                </a:solidFill>
              </a:rPr>
              <a:t> + </a:t>
            </a:r>
            <a:r>
              <a:rPr lang="en-US" sz="2700" dirty="0" err="1">
                <a:solidFill>
                  <a:schemeClr val="bg1"/>
                </a:solidFill>
              </a:rPr>
              <a:t>det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he-IL" sz="2700" dirty="0">
                <a:solidFill>
                  <a:schemeClr val="bg1"/>
                </a:solidFill>
              </a:rPr>
              <a:t>אָ </a:t>
            </a:r>
            <a:r>
              <a:rPr lang="en-US" sz="2700" dirty="0">
                <a:solidFill>
                  <a:schemeClr val="bg1"/>
                </a:solidFill>
              </a:rPr>
              <a:t> art)  the gods (</a:t>
            </a:r>
            <a:r>
              <a:rPr lang="he-IL" sz="2700" dirty="0">
                <a:solidFill>
                  <a:schemeClr val="bg1"/>
                </a:solidFill>
              </a:rPr>
              <a:t>‎</a:t>
            </a:r>
            <a:r>
              <a:rPr lang="he-IL" sz="3200" b="1" dirty="0">
                <a:solidFill>
                  <a:srgbClr val="FFFF00"/>
                </a:solidFill>
              </a:rPr>
              <a:t>הָאֱלֹהִים</a:t>
            </a:r>
            <a:r>
              <a:rPr lang="en-US" sz="2700" dirty="0">
                <a:solidFill>
                  <a:schemeClr val="bg1"/>
                </a:solidFill>
              </a:rPr>
              <a:t>) </a:t>
            </a:r>
            <a:endParaRPr lang="en-US" sz="25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         	     *The article is pre-positive in Hebrew, while the Aramaic article is postpositive.</a:t>
            </a:r>
          </a:p>
          <a:p>
            <a:r>
              <a:rPr lang="en-US" sz="2700" dirty="0">
                <a:solidFill>
                  <a:schemeClr val="bg1"/>
                </a:solidFill>
              </a:rPr>
              <a:t>	</a:t>
            </a:r>
            <a:r>
              <a:rPr lang="he-IL" sz="3200" dirty="0">
                <a:solidFill>
                  <a:schemeClr val="bg1"/>
                </a:solidFill>
              </a:rPr>
              <a:t> </a:t>
            </a:r>
            <a:r>
              <a:rPr lang="he-IL" sz="3200" dirty="0">
                <a:solidFill>
                  <a:srgbClr val="FFFF00"/>
                </a:solidFill>
              </a:rPr>
              <a:t>וְ</a:t>
            </a:r>
            <a:r>
              <a:rPr lang="he-IL" sz="3200" b="1" dirty="0">
                <a:solidFill>
                  <a:srgbClr val="FFFF00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or </a:t>
            </a:r>
            <a:r>
              <a:rPr lang="he-IL" sz="3200" b="1" dirty="0">
                <a:solidFill>
                  <a:srgbClr val="FFFF00"/>
                </a:solidFill>
              </a:rPr>
              <a:t>וּ 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(</a:t>
            </a:r>
            <a:r>
              <a:rPr lang="en-US" sz="2700" dirty="0" err="1">
                <a:solidFill>
                  <a:schemeClr val="bg1"/>
                </a:solidFill>
              </a:rPr>
              <a:t>conj</a:t>
            </a:r>
            <a:r>
              <a:rPr lang="en-US" sz="2700" dirty="0">
                <a:solidFill>
                  <a:schemeClr val="bg1"/>
                </a:solidFill>
              </a:rPr>
              <a:t>) and			</a:t>
            </a:r>
            <a:r>
              <a:rPr lang="he-IL" sz="3200" b="1" dirty="0">
                <a:solidFill>
                  <a:srgbClr val="FFFF00"/>
                </a:solidFill>
              </a:rPr>
              <a:t>דִּי</a:t>
            </a:r>
            <a:r>
              <a:rPr lang="he-IL" sz="2700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 (relative part) who, that (</a:t>
            </a:r>
            <a:r>
              <a:rPr lang="he-IL" sz="3200" b="1" dirty="0">
                <a:solidFill>
                  <a:srgbClr val="FFFF00"/>
                </a:solidFill>
              </a:rPr>
              <a:t>אֲשֶׁר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or  </a:t>
            </a:r>
            <a:r>
              <a:rPr lang="he-IL" sz="3200" b="1" dirty="0">
                <a:solidFill>
                  <a:srgbClr val="FFFF00"/>
                </a:solidFill>
              </a:rPr>
              <a:t>שֶׁ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299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15032"/>
            <a:ext cx="12188825" cy="6855723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			</a:t>
            </a:r>
          </a:p>
          <a:p>
            <a:r>
              <a:rPr lang="zh-CN" altLang="en-US" sz="36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       耶利米 </a:t>
            </a:r>
            <a:r>
              <a:rPr lang="en-US" sz="3600" b="1" dirty="0">
                <a:solidFill>
                  <a:srgbClr val="FFFF00"/>
                </a:solidFill>
              </a:rPr>
              <a:t>Jeremiah</a:t>
            </a:r>
            <a:r>
              <a:rPr lang="en-US" sz="3600" b="1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rgbClr val="FFFF00"/>
                </a:solidFill>
              </a:rPr>
              <a:t>10:11 (1 Verse)</a:t>
            </a:r>
            <a:r>
              <a:rPr lang="en-US" sz="2000" b="1" dirty="0">
                <a:solidFill>
                  <a:schemeClr val="bg1"/>
                </a:solidFill>
              </a:rPr>
              <a:t> </a:t>
            </a:r>
            <a:endParaRPr lang="en-US" sz="20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3600" dirty="0">
                <a:solidFill>
                  <a:schemeClr val="bg1"/>
                </a:solidFill>
              </a:rPr>
              <a:t> </a:t>
            </a:r>
            <a:r>
              <a:rPr lang="he-IL" sz="3600" dirty="0">
                <a:solidFill>
                  <a:srgbClr val="FFFF00"/>
                </a:solidFill>
              </a:rPr>
              <a:t>‎ כִּדְנָה֙ תֵּאמְר֣וּן לְה֔וֹם אֱלָ֣הַיָּ֔א דִּֽי־שְׁמַיָּ֥א וְאַרְקָ֖א לָ֣א עֲבַ֑דוּ</a:t>
            </a:r>
            <a:endParaRPr lang="en-US" sz="3600" dirty="0">
              <a:solidFill>
                <a:srgbClr val="FFFF00"/>
              </a:solidFill>
            </a:endParaRPr>
          </a:p>
          <a:p>
            <a:pPr rtl="1"/>
            <a:r>
              <a:rPr lang="he-IL" sz="3600" dirty="0">
                <a:solidFill>
                  <a:srgbClr val="FFFF00"/>
                </a:solidFill>
              </a:rPr>
              <a:t> יֵאבַ֧דוּ מֵֽאַרְעָ֛א וּמִן־תְּח֥וֹת שְׁמַיָּ֖א אֵֽלֶּה׃</a:t>
            </a:r>
            <a:r>
              <a:rPr lang="en-US" sz="3600" dirty="0">
                <a:solidFill>
                  <a:srgbClr val="FFFF00"/>
                </a:solidFill>
              </a:rPr>
              <a:t>             </a:t>
            </a:r>
            <a:r>
              <a:rPr lang="he-IL" sz="3600" dirty="0">
                <a:solidFill>
                  <a:srgbClr val="FFFF00"/>
                </a:solidFill>
              </a:rPr>
              <a:t> </a:t>
            </a:r>
            <a:endParaRPr lang="en-US" sz="3600" dirty="0">
              <a:solidFill>
                <a:srgbClr val="FFFF00"/>
              </a:solidFill>
            </a:endParaRPr>
          </a:p>
          <a:p>
            <a:r>
              <a:rPr lang="en-US" sz="2500" baseline="30000" dirty="0">
                <a:solidFill>
                  <a:schemeClr val="bg1"/>
                </a:solidFill>
              </a:rPr>
              <a:t>NKJ </a:t>
            </a:r>
            <a:r>
              <a:rPr lang="en-US" sz="2500" dirty="0">
                <a:solidFill>
                  <a:schemeClr val="bg1"/>
                </a:solidFill>
              </a:rPr>
              <a:t>Thus you shall say to them: "The gods that have not made the </a:t>
            </a:r>
          </a:p>
          <a:p>
            <a:r>
              <a:rPr lang="en-US" sz="2500" dirty="0">
                <a:solidFill>
                  <a:schemeClr val="bg1"/>
                </a:solidFill>
              </a:rPr>
              <a:t>heavens and the earth shall perish from the earth and from under these heavens."</a:t>
            </a:r>
          </a:p>
          <a:p>
            <a:r>
              <a:rPr lang="zh-TW" altLang="en-US" sz="295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你們要對他們如此說、不是那創造天地的神、必從地上從天下被除滅。</a:t>
            </a:r>
            <a:endParaRPr lang="en-US" sz="295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sz="800" dirty="0">
                <a:solidFill>
                  <a:schemeClr val="bg1"/>
                </a:solidFill>
              </a:rPr>
              <a:t> </a:t>
            </a:r>
            <a:r>
              <a:rPr lang="en-US" sz="2700" dirty="0">
                <a:solidFill>
                  <a:schemeClr val="bg1"/>
                </a:solidFill>
              </a:rPr>
              <a:t>	</a:t>
            </a:r>
            <a:r>
              <a:rPr lang="he-IL" sz="3200" b="1" dirty="0">
                <a:solidFill>
                  <a:srgbClr val="FFFF00"/>
                </a:solidFill>
              </a:rPr>
              <a:t>שְׁמַיָּא</a:t>
            </a:r>
            <a:r>
              <a:rPr lang="he-IL" sz="2700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 (</a:t>
            </a:r>
            <a:r>
              <a:rPr lang="he-IL" sz="2800" b="1" dirty="0">
                <a:solidFill>
                  <a:srgbClr val="FFFF00"/>
                </a:solidFill>
              </a:rPr>
              <a:t>שְׁמַיִן</a:t>
            </a:r>
            <a:r>
              <a:rPr lang="en-US" sz="2700" dirty="0">
                <a:solidFill>
                  <a:schemeClr val="bg1"/>
                </a:solidFill>
              </a:rPr>
              <a:t> m </a:t>
            </a:r>
            <a:r>
              <a:rPr lang="en-US" sz="2700" dirty="0" err="1">
                <a:solidFill>
                  <a:schemeClr val="bg1"/>
                </a:solidFill>
              </a:rPr>
              <a:t>pl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en-US" sz="2700" dirty="0" err="1">
                <a:solidFill>
                  <a:schemeClr val="bg1"/>
                </a:solidFill>
              </a:rPr>
              <a:t>det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he-IL" sz="3200" b="1" dirty="0">
                <a:solidFill>
                  <a:srgbClr val="FFFF00"/>
                </a:solidFill>
              </a:rPr>
              <a:t>אָ</a:t>
            </a:r>
            <a:r>
              <a:rPr lang="en-US" sz="2700" dirty="0">
                <a:solidFill>
                  <a:schemeClr val="bg1"/>
                </a:solidFill>
              </a:rPr>
              <a:t> art) heaven, the heavens (</a:t>
            </a:r>
            <a:r>
              <a:rPr lang="he-IL" sz="3200" b="1" dirty="0">
                <a:solidFill>
                  <a:srgbClr val="FFFF00"/>
                </a:solidFill>
              </a:rPr>
              <a:t>הַשָּׁמַיִם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</a:p>
          <a:p>
            <a:r>
              <a:rPr lang="en-US" sz="2700" dirty="0">
                <a:solidFill>
                  <a:schemeClr val="bg1"/>
                </a:solidFill>
              </a:rPr>
              <a:t>	</a:t>
            </a:r>
            <a:r>
              <a:rPr lang="he-IL" sz="3200" b="1" dirty="0">
                <a:solidFill>
                  <a:srgbClr val="FFFF00"/>
                </a:solidFill>
              </a:rPr>
              <a:t>אַרְקָא</a:t>
            </a:r>
            <a:r>
              <a:rPr lang="en-US" sz="2700" dirty="0">
                <a:solidFill>
                  <a:schemeClr val="bg1"/>
                </a:solidFill>
              </a:rPr>
              <a:t> (</a:t>
            </a:r>
            <a:r>
              <a:rPr lang="he-IL" sz="3200" b="1" dirty="0">
                <a:solidFill>
                  <a:srgbClr val="FFFF00"/>
                </a:solidFill>
              </a:rPr>
              <a:t>אֲרַק</a:t>
            </a:r>
            <a:r>
              <a:rPr lang="en-US" sz="2700" dirty="0">
                <a:solidFill>
                  <a:schemeClr val="bg1"/>
                </a:solidFill>
              </a:rPr>
              <a:t> f </a:t>
            </a:r>
            <a:r>
              <a:rPr lang="en-US" sz="2700" dirty="0" err="1">
                <a:solidFill>
                  <a:schemeClr val="bg1"/>
                </a:solidFill>
              </a:rPr>
              <a:t>sg</a:t>
            </a:r>
            <a:r>
              <a:rPr lang="en-US" sz="2700" dirty="0">
                <a:solidFill>
                  <a:schemeClr val="bg1"/>
                </a:solidFill>
              </a:rPr>
              <a:t> + </a:t>
            </a:r>
            <a:r>
              <a:rPr lang="en-US" sz="2700" dirty="0" err="1">
                <a:solidFill>
                  <a:schemeClr val="bg1"/>
                </a:solidFill>
              </a:rPr>
              <a:t>det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he-IL" sz="3200" b="1" dirty="0">
                <a:solidFill>
                  <a:srgbClr val="FFFF00"/>
                </a:solidFill>
              </a:rPr>
              <a:t>אָ</a:t>
            </a:r>
            <a:r>
              <a:rPr lang="en-US" sz="2700" dirty="0">
                <a:solidFill>
                  <a:schemeClr val="bg1"/>
                </a:solidFill>
              </a:rPr>
              <a:t> art) the earth, world, ground (</a:t>
            </a:r>
            <a:r>
              <a:rPr lang="he-IL" sz="3200" b="1" dirty="0">
                <a:solidFill>
                  <a:srgbClr val="FFFF00"/>
                </a:solidFill>
              </a:rPr>
              <a:t>הָאָרֶץ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</a:p>
          <a:p>
            <a:r>
              <a:rPr lang="en-US" sz="2700" dirty="0">
                <a:solidFill>
                  <a:schemeClr val="bg1"/>
                </a:solidFill>
              </a:rPr>
              <a:t>	</a:t>
            </a:r>
            <a:r>
              <a:rPr lang="he-IL" sz="3200" b="1" dirty="0">
                <a:solidFill>
                  <a:srgbClr val="FFFF00"/>
                </a:solidFill>
              </a:rPr>
              <a:t>לָא</a:t>
            </a:r>
            <a:r>
              <a:rPr lang="he-IL" sz="3200" dirty="0">
                <a:solidFill>
                  <a:srgbClr val="FFFF00"/>
                </a:solidFill>
              </a:rPr>
              <a:t> 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(or </a:t>
            </a:r>
            <a:r>
              <a:rPr lang="he-IL" sz="3200" b="1" dirty="0">
                <a:solidFill>
                  <a:srgbClr val="FFFF00"/>
                </a:solidFill>
              </a:rPr>
              <a:t>לָה</a:t>
            </a:r>
            <a:r>
              <a:rPr lang="en-US" sz="2700" dirty="0">
                <a:solidFill>
                  <a:schemeClr val="bg1"/>
                </a:solidFill>
              </a:rPr>
              <a:t>) no, not   	</a:t>
            </a:r>
            <a:r>
              <a:rPr lang="he-IL" sz="3200" b="1" dirty="0">
                <a:solidFill>
                  <a:srgbClr val="FFFF00"/>
                </a:solidFill>
              </a:rPr>
              <a:t>עֲבַדו</a:t>
            </a:r>
            <a:r>
              <a:rPr lang="he-IL" sz="2700" dirty="0">
                <a:solidFill>
                  <a:schemeClr val="bg1"/>
                </a:solidFill>
              </a:rPr>
              <a:t>ּ </a:t>
            </a:r>
            <a:r>
              <a:rPr lang="en-US" sz="2700" dirty="0">
                <a:solidFill>
                  <a:schemeClr val="bg1"/>
                </a:solidFill>
              </a:rPr>
              <a:t> (</a:t>
            </a:r>
            <a:r>
              <a:rPr lang="en-US" sz="2700" dirty="0" err="1">
                <a:solidFill>
                  <a:schemeClr val="bg1"/>
                </a:solidFill>
              </a:rPr>
              <a:t>pf</a:t>
            </a:r>
            <a:r>
              <a:rPr lang="en-US" sz="2700" dirty="0">
                <a:solidFill>
                  <a:schemeClr val="bg1"/>
                </a:solidFill>
              </a:rPr>
              <a:t> 3 </a:t>
            </a:r>
            <a:r>
              <a:rPr lang="en-US" sz="2700" dirty="0" err="1">
                <a:solidFill>
                  <a:schemeClr val="bg1"/>
                </a:solidFill>
              </a:rPr>
              <a:t>pl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he-IL" sz="3200" dirty="0">
                <a:solidFill>
                  <a:srgbClr val="FFFF00"/>
                </a:solidFill>
              </a:rPr>
              <a:t>עבד</a:t>
            </a:r>
            <a:r>
              <a:rPr lang="en-US" sz="2700" dirty="0">
                <a:solidFill>
                  <a:schemeClr val="bg1"/>
                </a:solidFill>
              </a:rPr>
              <a:t>) (they) made, did, created</a:t>
            </a:r>
          </a:p>
          <a:p>
            <a:r>
              <a:rPr lang="en-US" sz="2700" dirty="0">
                <a:solidFill>
                  <a:schemeClr val="bg1"/>
                </a:solidFill>
              </a:rPr>
              <a:t>	</a:t>
            </a:r>
            <a:r>
              <a:rPr lang="he-IL" sz="3200" dirty="0">
                <a:solidFill>
                  <a:srgbClr val="FFFF00"/>
                </a:solidFill>
              </a:rPr>
              <a:t>מ</a:t>
            </a:r>
            <a:r>
              <a:rPr lang="he-IL" sz="3200" dirty="0">
                <a:solidFill>
                  <a:schemeClr val="bg1"/>
                </a:solidFill>
              </a:rPr>
              <a:t>ֵ </a:t>
            </a:r>
            <a:r>
              <a:rPr lang="en-US" sz="2700" dirty="0">
                <a:solidFill>
                  <a:schemeClr val="bg1"/>
                </a:solidFill>
              </a:rPr>
              <a:t> or </a:t>
            </a:r>
            <a:r>
              <a:rPr lang="he-IL" sz="3200" b="1" dirty="0">
                <a:solidFill>
                  <a:srgbClr val="FFFF00"/>
                </a:solidFill>
              </a:rPr>
              <a:t>מִן </a:t>
            </a:r>
            <a:r>
              <a:rPr lang="en-US" sz="2700" dirty="0">
                <a:solidFill>
                  <a:schemeClr val="bg1"/>
                </a:solidFill>
              </a:rPr>
              <a:t> (prep) from	</a:t>
            </a:r>
            <a:r>
              <a:rPr lang="he-IL" sz="3200" b="1" dirty="0">
                <a:solidFill>
                  <a:srgbClr val="FFFF00"/>
                </a:solidFill>
              </a:rPr>
              <a:t>יֵאבַדוּ </a:t>
            </a:r>
            <a:r>
              <a:rPr lang="en-US" sz="2700" dirty="0">
                <a:solidFill>
                  <a:schemeClr val="bg1"/>
                </a:solidFill>
              </a:rPr>
              <a:t> (impf 3 m </a:t>
            </a:r>
            <a:r>
              <a:rPr lang="en-US" sz="2700" dirty="0" err="1">
                <a:solidFill>
                  <a:schemeClr val="bg1"/>
                </a:solidFill>
              </a:rPr>
              <a:t>pl</a:t>
            </a:r>
            <a:r>
              <a:rPr lang="en-US" sz="2700" dirty="0">
                <a:solidFill>
                  <a:schemeClr val="bg1"/>
                </a:solidFill>
              </a:rPr>
              <a:t> </a:t>
            </a:r>
            <a:r>
              <a:rPr lang="he-IL" sz="3200" dirty="0">
                <a:solidFill>
                  <a:srgbClr val="FFFF00"/>
                </a:solidFill>
              </a:rPr>
              <a:t>אבד</a:t>
            </a:r>
            <a:r>
              <a:rPr lang="en-US" sz="2700" dirty="0">
                <a:solidFill>
                  <a:schemeClr val="bg1"/>
                </a:solidFill>
              </a:rPr>
              <a:t>) they will perish, vanish</a:t>
            </a:r>
          </a:p>
          <a:p>
            <a:r>
              <a:rPr lang="en-US" sz="2700" dirty="0">
                <a:solidFill>
                  <a:schemeClr val="bg1"/>
                </a:solidFill>
              </a:rPr>
              <a:t>	</a:t>
            </a:r>
            <a:r>
              <a:rPr lang="he-IL" sz="3200" b="1" dirty="0">
                <a:solidFill>
                  <a:srgbClr val="FFFF00"/>
                </a:solidFill>
              </a:rPr>
              <a:t>אַרְעָא</a:t>
            </a:r>
            <a:r>
              <a:rPr lang="he-IL" sz="2700" dirty="0">
                <a:solidFill>
                  <a:schemeClr val="bg1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 (</a:t>
            </a:r>
            <a:r>
              <a:rPr lang="he-IL" sz="3200" b="1" dirty="0">
                <a:solidFill>
                  <a:srgbClr val="FFFF00"/>
                </a:solidFill>
              </a:rPr>
              <a:t>אֲרַע</a:t>
            </a:r>
            <a:r>
              <a:rPr lang="en-US" sz="2700" dirty="0">
                <a:solidFill>
                  <a:schemeClr val="bg1"/>
                </a:solidFill>
              </a:rPr>
              <a:t> f </a:t>
            </a:r>
            <a:r>
              <a:rPr lang="en-US" sz="2700" dirty="0" err="1">
                <a:solidFill>
                  <a:schemeClr val="bg1"/>
                </a:solidFill>
              </a:rPr>
              <a:t>sg</a:t>
            </a:r>
            <a:r>
              <a:rPr lang="en-US" sz="2700" dirty="0">
                <a:solidFill>
                  <a:schemeClr val="bg1"/>
                </a:solidFill>
              </a:rPr>
              <a:t> + </a:t>
            </a:r>
            <a:r>
              <a:rPr lang="en-US" sz="2700" dirty="0" err="1">
                <a:solidFill>
                  <a:schemeClr val="bg1"/>
                </a:solidFill>
              </a:rPr>
              <a:t>det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he-IL" sz="3200" b="1" dirty="0">
                <a:solidFill>
                  <a:srgbClr val="FFFF00"/>
                </a:solidFill>
              </a:rPr>
              <a:t>אָ</a:t>
            </a:r>
            <a:r>
              <a:rPr lang="en-US" sz="2700" dirty="0">
                <a:solidFill>
                  <a:schemeClr val="bg1"/>
                </a:solidFill>
              </a:rPr>
              <a:t> art) the earth, world, ground (</a:t>
            </a:r>
            <a:r>
              <a:rPr lang="he-IL" sz="3200" b="1" dirty="0">
                <a:solidFill>
                  <a:srgbClr val="FFFF00"/>
                </a:solidFill>
              </a:rPr>
              <a:t>הָאָרֶץ</a:t>
            </a:r>
            <a:r>
              <a:rPr lang="en-US" sz="2700" dirty="0">
                <a:solidFill>
                  <a:schemeClr val="bg1"/>
                </a:solidFill>
              </a:rPr>
              <a:t>)</a:t>
            </a:r>
          </a:p>
          <a:p>
            <a:r>
              <a:rPr lang="en-US" sz="2700" dirty="0">
                <a:solidFill>
                  <a:schemeClr val="bg1"/>
                </a:solidFill>
              </a:rPr>
              <a:t>	</a:t>
            </a:r>
            <a:r>
              <a:rPr lang="he-IL" sz="3200" dirty="0">
                <a:solidFill>
                  <a:srgbClr val="FFFF00"/>
                </a:solidFill>
              </a:rPr>
              <a:t>תְּחוֹת </a:t>
            </a:r>
            <a:r>
              <a:rPr lang="en-US" sz="2700" dirty="0">
                <a:solidFill>
                  <a:schemeClr val="bg1"/>
                </a:solidFill>
              </a:rPr>
              <a:t> (prep) under	</a:t>
            </a:r>
            <a:r>
              <a:rPr lang="he-IL" sz="3200" b="1" dirty="0">
                <a:solidFill>
                  <a:srgbClr val="FFFF00"/>
                </a:solidFill>
              </a:rPr>
              <a:t>אֵלֶּה </a:t>
            </a:r>
            <a:r>
              <a:rPr lang="en-US" sz="3200" b="1" dirty="0">
                <a:solidFill>
                  <a:srgbClr val="FFFF00"/>
                </a:solidFill>
              </a:rPr>
              <a:t> </a:t>
            </a:r>
            <a:r>
              <a:rPr lang="en-US" sz="2700" dirty="0">
                <a:solidFill>
                  <a:schemeClr val="bg1"/>
                </a:solidFill>
              </a:rPr>
              <a:t>these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536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15032"/>
            <a:ext cx="12188825" cy="6806992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</a:rPr>
              <a:t>		</a:t>
            </a:r>
          </a:p>
          <a:p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創世紀 </a:t>
            </a:r>
            <a:r>
              <a:rPr lang="en-US" sz="3200" b="1" dirty="0">
                <a:solidFill>
                  <a:srgbClr val="FFFF00"/>
                </a:solidFill>
              </a:rPr>
              <a:t>31:47 (2 words)</a:t>
            </a:r>
          </a:p>
          <a:p>
            <a:endParaRPr lang="en-US" sz="800" b="1" dirty="0">
              <a:solidFill>
                <a:schemeClr val="bg1"/>
              </a:solidFill>
            </a:endParaRPr>
          </a:p>
          <a:p>
            <a:r>
              <a:rPr lang="he-IL" sz="3200" dirty="0">
                <a:solidFill>
                  <a:schemeClr val="bg1"/>
                </a:solidFill>
              </a:rPr>
              <a:t>‎</a:t>
            </a:r>
            <a:r>
              <a:rPr lang="he-IL" sz="3700" dirty="0">
                <a:solidFill>
                  <a:schemeClr val="bg1"/>
                </a:solidFill>
              </a:rPr>
              <a:t>וַיִּקְרָא־ל֣וֹ לָבָ֔ן </a:t>
            </a:r>
            <a:r>
              <a:rPr lang="he-IL" sz="3900" b="1" dirty="0">
                <a:solidFill>
                  <a:srgbClr val="FFFF00"/>
                </a:solidFill>
              </a:rPr>
              <a:t>יְגַ֖ר שָׂהֲדוּתָ֑א </a:t>
            </a:r>
            <a:r>
              <a:rPr lang="he-IL" sz="3700" dirty="0">
                <a:solidFill>
                  <a:schemeClr val="bg1"/>
                </a:solidFill>
              </a:rPr>
              <a:t>וְיַֽעֲקֹ֔ב קָ֥רָא ל֖וֹ </a:t>
            </a:r>
            <a:r>
              <a:rPr lang="he-IL" sz="3900" b="1" dirty="0">
                <a:solidFill>
                  <a:srgbClr val="92D050"/>
                </a:solidFill>
              </a:rPr>
              <a:t>גַּלְעֵֽד</a:t>
            </a:r>
            <a:r>
              <a:rPr lang="he-IL" sz="3900" dirty="0">
                <a:solidFill>
                  <a:schemeClr val="bg1"/>
                </a:solidFill>
              </a:rPr>
              <a:t>׃</a:t>
            </a:r>
            <a:r>
              <a:rPr lang="he-IL" sz="3200" dirty="0">
                <a:solidFill>
                  <a:schemeClr val="bg1"/>
                </a:solidFill>
              </a:rPr>
              <a:t> </a:t>
            </a:r>
            <a:r>
              <a:rPr lang="en-US" sz="3200" dirty="0">
                <a:solidFill>
                  <a:schemeClr val="bg1"/>
                </a:solidFill>
              </a:rPr>
              <a:t>  </a:t>
            </a:r>
          </a:p>
          <a:p>
            <a:endParaRPr lang="en-US" sz="800" baseline="30000" dirty="0">
              <a:solidFill>
                <a:schemeClr val="bg1"/>
              </a:solidFill>
            </a:endParaRPr>
          </a:p>
          <a:p>
            <a:r>
              <a:rPr lang="en-US" sz="2800" baseline="30000" dirty="0">
                <a:solidFill>
                  <a:schemeClr val="bg1"/>
                </a:solidFill>
              </a:rPr>
              <a:t>NKJ </a:t>
            </a:r>
            <a:r>
              <a:rPr lang="en-US" sz="2800" dirty="0">
                <a:solidFill>
                  <a:schemeClr val="bg1"/>
                </a:solidFill>
              </a:rPr>
              <a:t>Laban called it </a:t>
            </a:r>
            <a:r>
              <a:rPr lang="en-US" sz="2800" b="1" dirty="0" err="1">
                <a:solidFill>
                  <a:srgbClr val="FFFF00"/>
                </a:solidFill>
              </a:rPr>
              <a:t>Jegar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Sahadutha</a:t>
            </a:r>
            <a:r>
              <a:rPr lang="en-US" sz="2800" dirty="0">
                <a:solidFill>
                  <a:schemeClr val="bg1"/>
                </a:solidFill>
              </a:rPr>
              <a:t>, but Jacob </a:t>
            </a:r>
          </a:p>
          <a:p>
            <a:r>
              <a:rPr lang="en-US" sz="2800" dirty="0">
                <a:solidFill>
                  <a:schemeClr val="bg1"/>
                </a:solidFill>
              </a:rPr>
              <a:t>   called it </a:t>
            </a:r>
            <a:r>
              <a:rPr lang="en-US" sz="2800" dirty="0" err="1">
                <a:solidFill>
                  <a:schemeClr val="bg1"/>
                </a:solidFill>
              </a:rPr>
              <a:t>Galeed</a:t>
            </a:r>
            <a:r>
              <a:rPr lang="en-US" sz="2800" dirty="0">
                <a:solidFill>
                  <a:schemeClr val="bg1"/>
                </a:solidFill>
              </a:rPr>
              <a:t>.  </a:t>
            </a:r>
            <a:r>
              <a:rPr lang="en-US" altLang="zh-CN" sz="2800" dirty="0">
                <a:solidFill>
                  <a:schemeClr val="bg1"/>
                </a:solidFill>
              </a:rPr>
              <a:t>/ 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拉班稱那石堆為</a:t>
            </a:r>
            <a:r>
              <a:rPr lang="zh-TW" altLang="en-US" sz="28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伊迦爾撒哈杜他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、</a:t>
            </a:r>
            <a:endParaRPr lang="en-US" altLang="zh-TW" sz="28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en-US" altLang="zh-TW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            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雅各卻稱那石堆為</a:t>
            </a:r>
            <a:r>
              <a:rPr lang="zh-TW" altLang="en-US" sz="2800" b="1" dirty="0">
                <a:solidFill>
                  <a:srgbClr val="92D050"/>
                </a:solidFill>
                <a:latin typeface="DFKai-SB" pitchFamily="65" charset="-120"/>
                <a:ea typeface="DFKai-SB" pitchFamily="65" charset="-120"/>
              </a:rPr>
              <a:t>迦累得</a:t>
            </a:r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。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[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都是以</a:t>
            </a:r>
            <a:r>
              <a:rPr lang="zh-TW" altLang="en-US" sz="2600" b="1" u="sng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石堆為證</a:t>
            </a:r>
            <a:r>
              <a:rPr lang="zh-TW" altLang="en-US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的意思</a:t>
            </a:r>
            <a:r>
              <a:rPr lang="en-US" altLang="zh-TW" sz="26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]</a:t>
            </a:r>
            <a:endParaRPr lang="en-US" sz="2600" dirty="0">
              <a:solidFill>
                <a:schemeClr val="bg1"/>
              </a:solidFill>
              <a:latin typeface="DFKai-SB" pitchFamily="65" charset="-120"/>
              <a:ea typeface="DFKai-SB" pitchFamily="65" charset="-120"/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zh-CN" altLang="en-US" sz="3200" b="1" dirty="0">
                <a:solidFill>
                  <a:srgbClr val="FFFF00"/>
                </a:solidFill>
                <a:latin typeface="DFKai-SB" pitchFamily="65" charset="-120"/>
                <a:ea typeface="DFKai-SB" pitchFamily="65" charset="-120"/>
              </a:rPr>
              <a:t> 耶利米 </a:t>
            </a:r>
            <a:r>
              <a:rPr lang="en-US" sz="3200" b="1" dirty="0">
                <a:solidFill>
                  <a:srgbClr val="FFFF00"/>
                </a:solidFill>
              </a:rPr>
              <a:t>10:11 (1 Verse)</a:t>
            </a:r>
            <a:r>
              <a:rPr lang="en-US" sz="3200" b="1" dirty="0">
                <a:solidFill>
                  <a:schemeClr val="bg1"/>
                </a:solidFill>
              </a:rPr>
              <a:t> </a:t>
            </a:r>
            <a:endParaRPr lang="en-US" sz="3200" dirty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 </a:t>
            </a:r>
            <a:r>
              <a:rPr lang="he-IL" sz="4000" dirty="0">
                <a:solidFill>
                  <a:srgbClr val="FFFF00"/>
                </a:solidFill>
              </a:rPr>
              <a:t>‎ כִּדְנָה֙ תֵּאמְר֣וּן לְה֔וֹם אֱלָ֣הַיָּ֔א דִּֽי־שְׁמַיָּ֥א וְאַרְקָ֖א לָ֣א עֲבַ֑דוּ</a:t>
            </a:r>
            <a:endParaRPr lang="en-US" sz="4000" dirty="0">
              <a:solidFill>
                <a:srgbClr val="FFFF00"/>
              </a:solidFill>
            </a:endParaRPr>
          </a:p>
          <a:p>
            <a:pPr rtl="1"/>
            <a:r>
              <a:rPr lang="he-IL" sz="4000" dirty="0">
                <a:solidFill>
                  <a:srgbClr val="FFFF00"/>
                </a:solidFill>
              </a:rPr>
              <a:t> יֵאבַ֧דוּ מֵֽאַרְעָ֛א וּמִן־תְּח֥וֹת שְׁמַיָּ֖א אֵֽלֶּה׃</a:t>
            </a:r>
            <a:r>
              <a:rPr lang="en-US" sz="4000" dirty="0">
                <a:solidFill>
                  <a:srgbClr val="FFFF00"/>
                </a:solidFill>
              </a:rPr>
              <a:t>             </a:t>
            </a:r>
            <a:r>
              <a:rPr lang="he-IL" sz="4000" dirty="0">
                <a:solidFill>
                  <a:srgbClr val="FFFF00"/>
                </a:solidFill>
              </a:rPr>
              <a:t> </a:t>
            </a:r>
            <a:endParaRPr lang="en-US" sz="4000" dirty="0">
              <a:solidFill>
                <a:srgbClr val="FFFF00"/>
              </a:solidFill>
            </a:endParaRPr>
          </a:p>
          <a:p>
            <a:r>
              <a:rPr lang="en-US" sz="2600" baseline="30000" dirty="0">
                <a:solidFill>
                  <a:schemeClr val="bg1"/>
                </a:solidFill>
              </a:rPr>
              <a:t>NKJ </a:t>
            </a:r>
            <a:r>
              <a:rPr lang="en-US" sz="2600" dirty="0">
                <a:solidFill>
                  <a:schemeClr val="bg1"/>
                </a:solidFill>
              </a:rPr>
              <a:t>Thus you shall say to them: "The gods that have not made the </a:t>
            </a:r>
          </a:p>
          <a:p>
            <a:r>
              <a:rPr lang="en-US" sz="2600" dirty="0">
                <a:solidFill>
                  <a:schemeClr val="bg1"/>
                </a:solidFill>
              </a:rPr>
              <a:t>heavens and the earth shall perish from the earth and from under these heavens."</a:t>
            </a:r>
          </a:p>
          <a:p>
            <a:r>
              <a:rPr lang="zh-TW" altLang="en-US" sz="2800" dirty="0">
                <a:solidFill>
                  <a:schemeClr val="bg1"/>
                </a:solidFill>
                <a:latin typeface="DFKai-SB" pitchFamily="65" charset="-120"/>
                <a:ea typeface="DFKai-SB" pitchFamily="65" charset="-120"/>
              </a:rPr>
              <a:t>你們要對他們如此說、不是那創造天地的神、必從地上從天下被除滅。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18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>
            <a:spLocks noChangeArrowheads="1"/>
          </p:cNvSpPr>
          <p:nvPr/>
        </p:nvSpPr>
        <p:spPr bwMode="auto">
          <a:xfrm>
            <a:off x="484188" y="3094236"/>
            <a:ext cx="11233150" cy="3341539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21" tIns="54411" rIns="108821" bIns="54411">
            <a:spAutoFit/>
          </a:bodyPr>
          <a:lstStyle/>
          <a:p>
            <a:pPr rtl="1"/>
            <a:r>
              <a:rPr lang="en-US" sz="4800" b="1" dirty="0">
                <a:solidFill>
                  <a:schemeClr val="bg1"/>
                </a:solidFill>
              </a:rPr>
              <a:t> </a:t>
            </a:r>
            <a:r>
              <a:rPr lang="en-US" sz="4800" dirty="0">
                <a:solidFill>
                  <a:schemeClr val="bg1"/>
                </a:solidFill>
              </a:rPr>
              <a:t>‎  </a:t>
            </a:r>
            <a:r>
              <a:rPr lang="he-IL" sz="5400" b="1" dirty="0">
                <a:solidFill>
                  <a:schemeClr val="bg1"/>
                </a:solidFill>
              </a:rPr>
              <a:t>יְבָרֶכְךָ יְהוָה וְיִשְׁמְרֶךָ׃</a:t>
            </a:r>
            <a:r>
              <a:rPr lang="en-US" sz="5400" b="1" dirty="0">
                <a:solidFill>
                  <a:schemeClr val="bg1"/>
                </a:solidFill>
              </a:rPr>
              <a:t>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r>
              <a:rPr lang="en-US" sz="3600" b="1" dirty="0">
                <a:solidFill>
                  <a:srgbClr val="FFFF00"/>
                </a:solidFill>
              </a:rPr>
              <a:t>Numbers 6:24-26</a:t>
            </a:r>
            <a:r>
              <a:rPr lang="el-GR" sz="3600" b="1" dirty="0">
                <a:solidFill>
                  <a:srgbClr val="FFFF00"/>
                </a:solidFill>
              </a:rPr>
              <a:t> </a:t>
            </a:r>
            <a:endParaRPr lang="en-US" sz="3600" b="1" dirty="0">
              <a:solidFill>
                <a:srgbClr val="FFFF00"/>
              </a:solidFill>
            </a:endParaRPr>
          </a:p>
          <a:p>
            <a:pPr rtl="1"/>
            <a:r>
              <a:rPr lang="he-IL" sz="5400" b="1" dirty="0">
                <a:solidFill>
                  <a:schemeClr val="bg1"/>
                </a:solidFill>
              </a:rPr>
              <a:t>יָאֵר יְהוָה פָּנָיו אֵלֶיךָ וִיחֻנֶּךָּ׃</a:t>
            </a:r>
            <a:r>
              <a:rPr lang="en-US" sz="5400" b="1" dirty="0">
                <a:solidFill>
                  <a:schemeClr val="bg1"/>
                </a:solidFill>
              </a:rPr>
              <a:t>                  </a:t>
            </a:r>
          </a:p>
          <a:p>
            <a:pPr rtl="1"/>
            <a:r>
              <a:rPr lang="en-US" sz="5400" b="1" dirty="0">
                <a:solidFill>
                  <a:schemeClr val="bg1"/>
                </a:solidFill>
              </a:rPr>
              <a:t>‎</a:t>
            </a:r>
            <a:r>
              <a:rPr lang="he-IL" sz="5400" b="1" dirty="0">
                <a:solidFill>
                  <a:schemeClr val="bg1"/>
                </a:solidFill>
              </a:rPr>
              <a:t>יִשָּׂא יְהוָה פָּנָיו אֵלֶיךָ וְיָשֵׂם לְךָ שָׁלוֹם׃</a:t>
            </a:r>
            <a:r>
              <a:rPr lang="en-US" sz="5400" b="1" dirty="0">
                <a:solidFill>
                  <a:schemeClr val="bg1"/>
                </a:solidFill>
              </a:rPr>
              <a:t>     </a:t>
            </a:r>
            <a:r>
              <a:rPr lang="he-IL" sz="5400" b="1" dirty="0">
                <a:solidFill>
                  <a:schemeClr val="bg1"/>
                </a:solidFill>
              </a:rPr>
              <a:t> </a:t>
            </a:r>
            <a:endParaRPr lang="en-US" sz="5400" b="1" dirty="0">
              <a:solidFill>
                <a:schemeClr val="bg1"/>
              </a:solidFill>
            </a:endParaRPr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  <a:p>
            <a:pPr algn="ctr" rtl="1"/>
            <a:endParaRPr lang="en-US" altLang="ko-KR" sz="1600" dirty="0"/>
          </a:p>
        </p:txBody>
      </p:sp>
      <p:sp>
        <p:nvSpPr>
          <p:cNvPr id="92163" name="Rectangle 2"/>
          <p:cNvSpPr>
            <a:spLocks noChangeArrowheads="1"/>
          </p:cNvSpPr>
          <p:nvPr/>
        </p:nvSpPr>
        <p:spPr bwMode="auto">
          <a:xfrm>
            <a:off x="826557" y="141513"/>
            <a:ext cx="8763000" cy="273921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CN" altLang="en-US" sz="3600" b="1" dirty="0">
                <a:latin typeface="DFKai-SB" pitchFamily="65" charset="-120"/>
                <a:ea typeface="DFKai-SB" pitchFamily="65" charset="-120"/>
              </a:rPr>
              <a:t>民數記</a:t>
            </a:r>
            <a:r>
              <a:rPr lang="ko-KR" altLang="en-US" sz="3600" b="1" dirty="0">
                <a:latin typeface="新細明體" pitchFamily="18" charset="-120"/>
              </a:rPr>
              <a:t> </a:t>
            </a:r>
            <a:r>
              <a:rPr lang="en-US" sz="3600" b="1" dirty="0"/>
              <a:t>6:24-26</a:t>
            </a:r>
          </a:p>
          <a:p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願耶和華賜福給你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保護你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  </a:t>
            </a:r>
          </a:p>
          <a:p>
            <a:endParaRPr lang="en-US" altLang="zh-TW" sz="8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  <a:p>
            <a:r>
              <a:rPr lang="zh-TW" altLang="en-US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願耶和華使他的臉光照你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賜恩給你</a:t>
            </a:r>
            <a:r>
              <a:rPr lang="en-US" altLang="zh-CN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</a:p>
          <a:p>
            <a:r>
              <a:rPr lang="en-US" altLang="zh-CN" sz="8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</a:t>
            </a:r>
          </a:p>
          <a:p>
            <a:r>
              <a:rPr lang="en-US" altLang="zh-TW" sz="34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  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願耶和華向你仰臉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,</a:t>
            </a:r>
            <a:r>
              <a:rPr lang="zh-TW" altLang="en-US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賜你平安</a:t>
            </a:r>
            <a:r>
              <a:rPr lang="en-US" altLang="zh-TW" sz="4000" b="1" dirty="0">
                <a:solidFill>
                  <a:srgbClr val="FF0000"/>
                </a:solidFill>
                <a:latin typeface="DFKai-SB" pitchFamily="65" charset="-120"/>
                <a:ea typeface="DFKai-SB" pitchFamily="65" charset="-120"/>
              </a:rPr>
              <a:t>.</a:t>
            </a:r>
            <a:endParaRPr lang="en-US" sz="4000" b="1" dirty="0">
              <a:solidFill>
                <a:srgbClr val="FF0000"/>
              </a:solidFill>
              <a:latin typeface="DFKai-SB" pitchFamily="65" charset="-120"/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83435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78d58d64-a3ed-403f-9071-bd86c321099f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4306</TotalTime>
  <Words>1611</Words>
  <Application>Microsoft Office PowerPoint</Application>
  <PresentationFormat>Custom</PresentationFormat>
  <Paragraphs>151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DFKai-SB</vt:lpstr>
      <vt:lpstr>Malgun Gothic</vt:lpstr>
      <vt:lpstr>新細明體</vt:lpstr>
      <vt:lpstr>SimSun</vt:lpstr>
      <vt:lpstr>Arial</vt:lpstr>
      <vt:lpstr>Calibri</vt:lpstr>
      <vt:lpstr>默认设计模板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Jung-Hyun (Daniel) Song</cp:lastModifiedBy>
  <cp:revision>450</cp:revision>
  <dcterms:created xsi:type="dcterms:W3CDTF">2019-04-01T15:31:00Z</dcterms:created>
  <dcterms:modified xsi:type="dcterms:W3CDTF">2021-04-13T02:00:39Z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2052-11.1.0.8612</vt:lpwstr>
  </property>
</Properties>
</file>