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1028" r:id="rId3"/>
    <p:sldId id="1031" r:id="rId4"/>
    <p:sldId id="1034" r:id="rId5"/>
    <p:sldId id="1035" r:id="rId6"/>
    <p:sldId id="1029" r:id="rId7"/>
    <p:sldId id="1039" r:id="rId8"/>
    <p:sldId id="1100" r:id="rId9"/>
    <p:sldId id="1040" r:id="rId10"/>
  </p:sldIdLst>
  <p:sldSz cx="12188825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  <p15:guide id="3" pos="38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816" y="60"/>
      </p:cViewPr>
      <p:guideLst>
        <p:guide orient="horz" pos="2208"/>
        <p:guide pos="2915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64944"/>
            <a:ext cx="8902723" cy="4216539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聖經中亞蘭文經文 </a:t>
            </a:r>
            <a:r>
              <a:rPr lang="en-US" altLang="zh-TW" sz="3200" b="1" dirty="0">
                <a:solidFill>
                  <a:srgbClr val="FFFF00"/>
                </a:solidFill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</a:t>
            </a:r>
            <a:r>
              <a:rPr lang="en-US" altLang="zh-TW" sz="3200" b="1" dirty="0">
                <a:solidFill>
                  <a:srgbClr val="FFFF00"/>
                </a:solidFill>
              </a:rPr>
              <a:t>)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Aramaic Passages in the Hebrew Bible (I)</a:t>
            </a:r>
          </a:p>
          <a:p>
            <a:endParaRPr lang="en-US" altLang="zh-CN" sz="800" b="1" dirty="0">
              <a:solidFill>
                <a:srgbClr val="FFFF00"/>
              </a:solidFill>
            </a:endParaRPr>
          </a:p>
          <a:p>
            <a:pPr algn="ctr"/>
            <a:r>
              <a:rPr lang="zh-CN" altLang="en-US" sz="9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</a:t>
            </a:r>
            <a:r>
              <a:rPr lang="zh-CN" altLang="en-US" sz="1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9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</a:t>
            </a:r>
            <a:endParaRPr lang="en-US" altLang="zh-CN" sz="9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Aramaic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in the Old Testament</a:t>
            </a:r>
          </a:p>
          <a:p>
            <a:pPr algn="ctr"/>
            <a:endParaRPr lang="en-US" sz="8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6300" y="4631069"/>
            <a:ext cx="6774206" cy="12003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Kyungrae</a:t>
            </a:r>
            <a:r>
              <a:rPr lang="en-US" sz="2400" b="1" dirty="0">
                <a:solidFill>
                  <a:schemeClr val="bg1"/>
                </a:solidFill>
              </a:rPr>
              <a:t> Kim, Ph.D.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(1995, Hebrew University of Jerusalem)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zh-TW" altLang="en-US" sz="2400" b="1" dirty="0">
                <a:solidFill>
                  <a:schemeClr val="bg1"/>
                </a:solidFill>
              </a:rPr>
              <a:t>金京來博士 </a:t>
            </a:r>
            <a:r>
              <a:rPr lang="en-US" sz="2400" b="1" dirty="0">
                <a:solidFill>
                  <a:schemeClr val="bg1"/>
                </a:solidFill>
              </a:rPr>
              <a:t>(1995, </a:t>
            </a:r>
            <a:r>
              <a:rPr lang="zh-TW" altLang="en-US" sz="2400" b="1" dirty="0">
                <a:solidFill>
                  <a:schemeClr val="bg1"/>
                </a:solidFill>
              </a:rPr>
              <a:t>以色列耶路撒冷 希伯來大學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748" y="4365104"/>
            <a:ext cx="4896544" cy="206210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‎ </a:t>
            </a:r>
            <a:r>
              <a:rPr lang="ar-SA" b="1" dirty="0">
                <a:solidFill>
                  <a:srgbClr val="C00000"/>
                </a:solidFill>
              </a:rPr>
              <a:t>يَنْبُوعَ الْمِيَاهِ الْحَيَّةِ،</a:t>
            </a:r>
            <a:r>
              <a:rPr lang="en-US" b="1" dirty="0">
                <a:solidFill>
                  <a:srgbClr val="C00000"/>
                </a:solidFill>
              </a:rPr>
              <a:t>    </a:t>
            </a:r>
            <a:r>
              <a:rPr lang="he-IL" sz="2000" b="1" dirty="0">
                <a:solidFill>
                  <a:srgbClr val="C00000"/>
                </a:solidFill>
              </a:rPr>
              <a:t>מְקוֹר מַיִם חַיִּים</a:t>
            </a:r>
            <a:r>
              <a:rPr lang="he-IL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el-GR" b="1" dirty="0"/>
              <a:t>ἡ πηγή ὕδατος ζωῆς </a:t>
            </a:r>
            <a:endParaRPr lang="en-US" dirty="0"/>
          </a:p>
          <a:p>
            <a:pPr algn="ctr"/>
            <a:r>
              <a:rPr lang="en-US" b="1" i="1" dirty="0">
                <a:solidFill>
                  <a:srgbClr val="7030A0"/>
                </a:solidFill>
              </a:rPr>
              <a:t>The Spring of Living Water </a:t>
            </a:r>
            <a:endParaRPr lang="en-US" dirty="0">
              <a:solidFill>
                <a:srgbClr val="7030A0"/>
              </a:solidFill>
            </a:endParaRPr>
          </a:p>
          <a:p>
            <a:pPr algn="ctr"/>
            <a:r>
              <a:rPr lang="ko-KR" altLang="en-US" b="1" dirty="0">
                <a:solidFill>
                  <a:srgbClr val="C00000"/>
                </a:solidFill>
                <a:latin typeface="Malgun Gothic" pitchFamily="34" charset="-127"/>
                <a:ea typeface="Malgun Gothic" pitchFamily="34" charset="-127"/>
              </a:rPr>
              <a:t>생명수 샘   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b="1" i="1" dirty="0">
                <a:solidFill>
                  <a:srgbClr val="C00000"/>
                </a:solidFill>
              </a:rPr>
              <a:t>La </a:t>
            </a:r>
            <a:r>
              <a:rPr lang="en-US" b="1" i="1" dirty="0" err="1">
                <a:solidFill>
                  <a:srgbClr val="C00000"/>
                </a:solidFill>
              </a:rPr>
              <a:t>Fuente</a:t>
            </a:r>
            <a:r>
              <a:rPr lang="en-US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b="1" i="1" dirty="0"/>
              <a:t>La Source </a:t>
            </a:r>
            <a:r>
              <a:rPr lang="en-US" b="1" i="1" dirty="0" err="1"/>
              <a:t>d'Eau</a:t>
            </a:r>
            <a:r>
              <a:rPr lang="en-US" b="1" i="1" dirty="0"/>
              <a:t> Vive   </a:t>
            </a:r>
            <a:r>
              <a:rPr lang="en-US" b="1" i="1" dirty="0" err="1"/>
              <a:t>Fonte</a:t>
            </a:r>
            <a:r>
              <a:rPr lang="en-US" b="1" i="1" dirty="0"/>
              <a:t> de </a:t>
            </a:r>
            <a:r>
              <a:rPr lang="en-US" b="1" i="1" dirty="0" err="1"/>
              <a:t>Água</a:t>
            </a:r>
            <a:r>
              <a:rPr lang="en-US" b="1" i="1" dirty="0"/>
              <a:t> Viva</a:t>
            </a:r>
            <a:endParaRPr lang="en-US" dirty="0"/>
          </a:p>
          <a:p>
            <a:pPr algn="ctr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908720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60" y="0"/>
            <a:ext cx="1217106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聖經中亞蘭文經文 </a:t>
            </a:r>
            <a:r>
              <a:rPr lang="en-US" sz="3000" b="1" dirty="0">
                <a:solidFill>
                  <a:srgbClr val="FFFF00"/>
                </a:solidFill>
              </a:rPr>
              <a:t>Aramaic Passages in the OT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創世記 </a:t>
            </a:r>
            <a:r>
              <a:rPr lang="en-US" sz="3000" b="1" dirty="0">
                <a:solidFill>
                  <a:schemeClr val="bg1"/>
                </a:solidFill>
              </a:rPr>
              <a:t>Genesis 31:47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兩個字 </a:t>
            </a:r>
            <a:r>
              <a:rPr lang="en-US" sz="3000" b="1" dirty="0">
                <a:solidFill>
                  <a:schemeClr val="bg1"/>
                </a:solidFill>
              </a:rPr>
              <a:t>2 words)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耶利米 </a:t>
            </a:r>
            <a:r>
              <a:rPr lang="en-US" sz="3000" b="1" dirty="0">
                <a:solidFill>
                  <a:schemeClr val="bg1"/>
                </a:solidFill>
              </a:rPr>
              <a:t>Jeremiah 10:11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一節 </a:t>
            </a:r>
            <a:r>
              <a:rPr lang="en-US" sz="3000" b="1" dirty="0">
                <a:solidFill>
                  <a:schemeClr val="bg1"/>
                </a:solidFill>
              </a:rPr>
              <a:t>1 verse) </a:t>
            </a:r>
            <a:endParaRPr lang="en-US" sz="3000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3000" b="1" dirty="0">
                <a:solidFill>
                  <a:schemeClr val="bg1"/>
                </a:solidFill>
              </a:rPr>
              <a:t>Daniel 2:4-7:28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兩百節 </a:t>
            </a:r>
            <a:r>
              <a:rPr lang="en-US" sz="3000" b="1" dirty="0">
                <a:solidFill>
                  <a:schemeClr val="bg1"/>
                </a:solidFill>
              </a:rPr>
              <a:t>200 verses) 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以斯拉 </a:t>
            </a:r>
            <a:r>
              <a:rPr lang="en-US" sz="3000" b="1" dirty="0">
                <a:solidFill>
                  <a:schemeClr val="bg1"/>
                </a:solidFill>
              </a:rPr>
              <a:t>Ezra 4:8-6:18; 7:12-26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六十七節 </a:t>
            </a:r>
            <a:r>
              <a:rPr lang="en-US" sz="3000" b="1" dirty="0">
                <a:solidFill>
                  <a:schemeClr val="bg1"/>
                </a:solidFill>
              </a:rPr>
              <a:t>67 verses)</a:t>
            </a:r>
            <a:endParaRPr lang="en-US" sz="3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 </a:t>
            </a:r>
            <a:r>
              <a:rPr lang="en-US" sz="3600" b="1" dirty="0">
                <a:solidFill>
                  <a:srgbClr val="FFFF00"/>
                </a:solidFill>
              </a:rPr>
              <a:t>‘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</a:t>
            </a:r>
            <a:r>
              <a:rPr lang="en-US" sz="3600" b="1" dirty="0">
                <a:solidFill>
                  <a:srgbClr val="FFFF00"/>
                </a:solidFill>
              </a:rPr>
              <a:t>/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亞蘭語</a:t>
            </a:r>
            <a:r>
              <a:rPr lang="en-US" sz="3600" b="1" dirty="0">
                <a:solidFill>
                  <a:srgbClr val="FFFF00"/>
                </a:solidFill>
              </a:rPr>
              <a:t>’ </a:t>
            </a:r>
            <a:r>
              <a:rPr lang="he-IL" sz="3600" b="1" dirty="0">
                <a:solidFill>
                  <a:srgbClr val="FFFF00"/>
                </a:solidFill>
              </a:rPr>
              <a:t>אֲרָמִית  </a:t>
            </a:r>
            <a:r>
              <a:rPr lang="en-US" sz="3600" b="1" dirty="0">
                <a:solidFill>
                  <a:srgbClr val="FFFF00"/>
                </a:solidFill>
              </a:rPr>
              <a:t> ‘Aramaic (language)’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2 Kings 18:26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希勒家的兒子以利亞敬、和舍伯那、並約亞、對拉伯沙基說、求你用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和僕人說話、因為我們懂得．不要用猶大言語和我們說話、達到城上百姓的耳中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(</a:t>
            </a:r>
            <a:r>
              <a:rPr lang="he-IL" sz="2800" b="1" dirty="0">
                <a:solidFill>
                  <a:srgbClr val="FFFF00"/>
                </a:solidFill>
              </a:rPr>
              <a:t>אֲרָמִית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Isaiah 36:11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以利亞敬、舍伯那、約亞、對拉伯沙基說、求你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和僕人說話、因為我們懂得、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……… 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אֲרָמִית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Daniel 2:4; Ezra 4:7</a:t>
            </a:r>
            <a:endParaRPr lang="en-US" sz="2800" dirty="0">
              <a:solidFill>
                <a:srgbClr val="FFFF00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1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81725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1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舊約中的亞蘭文</a:t>
            </a:r>
            <a:r>
              <a:rPr lang="en-US" sz="3300" b="1" dirty="0">
                <a:solidFill>
                  <a:srgbClr val="FFFF00"/>
                </a:solidFill>
              </a:rPr>
              <a:t>/</a:t>
            </a:r>
            <a:r>
              <a:rPr lang="zh-CN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亞蘭語</a:t>
            </a:r>
            <a:r>
              <a:rPr lang="en-US" sz="3300" b="1" dirty="0">
                <a:solidFill>
                  <a:srgbClr val="FFFF00"/>
                </a:solidFill>
              </a:rPr>
              <a:t> </a:t>
            </a:r>
            <a:r>
              <a:rPr lang="he-IL" sz="3300" b="1" dirty="0">
                <a:solidFill>
                  <a:srgbClr val="FFFF00"/>
                </a:solidFill>
              </a:rPr>
              <a:t>אֲרָמִית </a:t>
            </a:r>
            <a:r>
              <a:rPr lang="en-US" sz="3300" b="1" dirty="0">
                <a:solidFill>
                  <a:srgbClr val="FFFF00"/>
                </a:solidFill>
              </a:rPr>
              <a:t>  </a:t>
            </a:r>
            <a:r>
              <a:rPr lang="en-US" sz="2900" b="1" dirty="0">
                <a:solidFill>
                  <a:srgbClr val="FFFF00"/>
                </a:solidFill>
              </a:rPr>
              <a:t>Aramaic (language)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2 Kings 18:26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求你用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Isaiah 36:11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求你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</a:p>
          <a:p>
            <a:endParaRPr lang="en-US" altLang="zh-CN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3200" b="1" dirty="0">
                <a:solidFill>
                  <a:srgbClr val="FFFF00"/>
                </a:solidFill>
              </a:rPr>
              <a:t>Daniel 2:4   </a:t>
            </a:r>
            <a:r>
              <a:rPr lang="he-IL" sz="2800" dirty="0">
                <a:solidFill>
                  <a:schemeClr val="bg1"/>
                </a:solidFill>
              </a:rPr>
              <a:t>‎וַֽיְדַבְּר֧וּ הַכַּשְׂדִּ֛ים לַמֶּ֖לֶךְ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אֲרָמִ֑ית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מַלְכָּא֙ לְעָלְמִ֣ין חֱיִ֔י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                    </a:t>
            </a:r>
            <a:r>
              <a:rPr lang="he-IL" sz="2800" dirty="0">
                <a:solidFill>
                  <a:schemeClr val="bg1"/>
                </a:solidFill>
              </a:rPr>
              <a:t> אֱמַ֥ר חֶלְמָ֛א (לְעַבְדַּיִךְ) לְעַבְדָ֖ךְ וּפִשְׁרָ֥א נְחַוֵּֽא׃ 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迦勒底人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亞蘭的言語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對王說：願王萬歲！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請將那夢告訴僕人，僕人就可以講解。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</a:t>
            </a:r>
            <a:r>
              <a:rPr lang="en-US" sz="2800" b="1" dirty="0">
                <a:solidFill>
                  <a:schemeClr val="bg1"/>
                </a:solidFill>
              </a:rPr>
              <a:t>-</a:t>
            </a:r>
            <a:r>
              <a:rPr lang="en-US" sz="3200" b="1" dirty="0">
                <a:solidFill>
                  <a:srgbClr val="FFFF00"/>
                </a:solidFill>
              </a:rPr>
              <a:t>Ezra 4:7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וּבִימֵ֣י אַרְתַּחְשַׁ֗שְׂתָּא כָּתַ֙ב בִּשְׁלָ֜ם מִתְרְדָ֤ת טָֽבְאֵל֙ וּשְׁאָ֣ר (כְּנָוֹתָו) כְּנָוֹתָ֔יו</a:t>
            </a:r>
            <a:endParaRPr lang="en-US" sz="2800" dirty="0">
              <a:solidFill>
                <a:schemeClr val="bg1"/>
              </a:solidFill>
            </a:endParaRPr>
          </a:p>
          <a:p>
            <a:pPr rtl="1"/>
            <a:r>
              <a:rPr lang="he-IL" sz="2800" dirty="0">
                <a:solidFill>
                  <a:schemeClr val="bg1"/>
                </a:solidFill>
              </a:rPr>
              <a:t> עַל־(אַרְתַּחְשַׁשְׂתָּא) אַרְתַּחְשַׁ֖שְׂתְּ מֶ֣לֶךְ פָּרָ֑ס וּכְתָב֙ הַֽנִּשְׁתְּוָ֔ן כָּת֥וּב </a:t>
            </a:r>
            <a:r>
              <a:rPr lang="he-IL" sz="3200" b="1" dirty="0">
                <a:solidFill>
                  <a:srgbClr val="FFFF00"/>
                </a:solidFill>
              </a:rPr>
              <a:t>אֲרָמִ֖ית</a:t>
            </a:r>
            <a:r>
              <a:rPr lang="he-IL" sz="2800" dirty="0">
                <a:solidFill>
                  <a:schemeClr val="bg1"/>
                </a:solidFill>
              </a:rPr>
              <a:t> וּמְתֻרְגָּ֥ם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אֲרָמִֽית</a:t>
            </a:r>
            <a:r>
              <a:rPr lang="he-IL" sz="3000" dirty="0">
                <a:solidFill>
                  <a:schemeClr val="bg1"/>
                </a:solidFill>
              </a:rPr>
              <a:t>׃ </a:t>
            </a:r>
            <a:endParaRPr lang="en-US" sz="3000" dirty="0">
              <a:solidFill>
                <a:schemeClr val="bg1"/>
              </a:solidFill>
            </a:endParaRPr>
          </a:p>
          <a:p>
            <a:pPr rtl="1"/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亞達薛西年間、比施蘭、米特利達、他別、和他們的同黨、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rtl="1"/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上本奏告波斯王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亞達薛西．本章是用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亞蘭文字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亞蘭方言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1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37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創世記  </a:t>
            </a:r>
            <a:r>
              <a:rPr lang="en-US" sz="3600" b="1" dirty="0">
                <a:solidFill>
                  <a:srgbClr val="FFFF00"/>
                </a:solidFill>
              </a:rPr>
              <a:t>Genesis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31:47 (2 words)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he-IL" sz="3700" dirty="0">
                <a:solidFill>
                  <a:schemeClr val="bg1"/>
                </a:solidFill>
              </a:rPr>
              <a:t>וַיִּקְרָא־ל֣וֹ לָבָ֔ן </a:t>
            </a:r>
            <a:r>
              <a:rPr lang="he-IL" sz="3900" b="1" dirty="0">
                <a:solidFill>
                  <a:srgbClr val="FFFF00"/>
                </a:solidFill>
              </a:rPr>
              <a:t>יְגַ֖ר שָׂהֲדוּתָ֑א </a:t>
            </a:r>
            <a:r>
              <a:rPr lang="he-IL" sz="3700" dirty="0">
                <a:solidFill>
                  <a:schemeClr val="bg1"/>
                </a:solidFill>
              </a:rPr>
              <a:t>וְיַֽעֲקֹ֔ב קָ֥רָא ל֖וֹ </a:t>
            </a:r>
            <a:r>
              <a:rPr lang="he-IL" sz="3900" b="1" dirty="0">
                <a:solidFill>
                  <a:srgbClr val="92D050"/>
                </a:solidFill>
              </a:rPr>
              <a:t>גַּלְעֵֽד</a:t>
            </a:r>
            <a:r>
              <a:rPr lang="he-IL" sz="3900" dirty="0">
                <a:solidFill>
                  <a:schemeClr val="bg1"/>
                </a:solidFill>
              </a:rPr>
              <a:t>׃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 </a:t>
            </a:r>
          </a:p>
          <a:p>
            <a:endParaRPr lang="en-US" sz="800" baseline="30000" dirty="0">
              <a:solidFill>
                <a:schemeClr val="bg1"/>
              </a:solidFill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NKJ </a:t>
            </a:r>
            <a:r>
              <a:rPr lang="en-US" sz="3200" dirty="0">
                <a:solidFill>
                  <a:schemeClr val="bg1"/>
                </a:solidFill>
              </a:rPr>
              <a:t>Laban called it </a:t>
            </a:r>
            <a:r>
              <a:rPr lang="en-US" sz="3200" b="1" dirty="0" err="1">
                <a:solidFill>
                  <a:srgbClr val="FFFF00"/>
                </a:solidFill>
              </a:rPr>
              <a:t>Jegar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Sahadutha</a:t>
            </a:r>
            <a:r>
              <a:rPr lang="en-US" sz="3200" dirty="0">
                <a:solidFill>
                  <a:schemeClr val="bg1"/>
                </a:solidFill>
              </a:rPr>
              <a:t>, but Jacob 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called it </a:t>
            </a:r>
            <a:r>
              <a:rPr lang="en-US" sz="3200" dirty="0" err="1">
                <a:solidFill>
                  <a:schemeClr val="bg1"/>
                </a:solidFill>
              </a:rPr>
              <a:t>Galeed</a:t>
            </a:r>
            <a:r>
              <a:rPr lang="en-US" sz="3200" dirty="0">
                <a:solidFill>
                  <a:schemeClr val="bg1"/>
                </a:solidFill>
              </a:rPr>
              <a:t>.  </a:t>
            </a:r>
            <a:r>
              <a:rPr lang="en-US" altLang="zh-CN" sz="3200" dirty="0">
                <a:solidFill>
                  <a:schemeClr val="bg1"/>
                </a:solidFill>
              </a:rPr>
              <a:t>/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32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都是以</a:t>
            </a:r>
            <a:r>
              <a:rPr lang="zh-TW" altLang="en-US" sz="26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石堆為證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的意思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יְגַר </a:t>
            </a:r>
            <a:r>
              <a:rPr lang="en-US" sz="2800" dirty="0">
                <a:solidFill>
                  <a:schemeClr val="bg1"/>
                </a:solidFill>
              </a:rPr>
              <a:t>  heap of stones /</a:t>
            </a:r>
            <a:r>
              <a:rPr lang="he-IL" sz="3200" dirty="0">
                <a:solidFill>
                  <a:srgbClr val="FFFF00"/>
                </a:solidFill>
              </a:rPr>
              <a:t>יְגַר שָׂהֲדוּתָא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  <a:r>
              <a:rPr lang="he-IL" sz="3200" dirty="0">
                <a:solidFill>
                  <a:srgbClr val="FFFF00"/>
                </a:solidFill>
              </a:rPr>
              <a:t>גַּלְעֵד</a:t>
            </a:r>
            <a:r>
              <a:rPr lang="he-IL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</a:rPr>
              <a:t>(Hebrew) heap of witness</a:t>
            </a: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שָׂהֲדוּ </a:t>
            </a:r>
            <a:r>
              <a:rPr lang="en-US" sz="2800" dirty="0">
                <a:solidFill>
                  <a:schemeClr val="bg1"/>
                </a:solidFill>
              </a:rPr>
              <a:t>  testimony /  </a:t>
            </a:r>
            <a:r>
              <a:rPr lang="he-IL" sz="3200" dirty="0">
                <a:solidFill>
                  <a:srgbClr val="FFFF00"/>
                </a:solidFill>
              </a:rPr>
              <a:t>שָׂהֲדוּתָא</a:t>
            </a:r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600" dirty="0">
                <a:solidFill>
                  <a:schemeClr val="bg1"/>
                </a:solidFill>
              </a:rPr>
              <a:t>determined state (with the definite article)</a:t>
            </a:r>
          </a:p>
          <a:p>
            <a:r>
              <a:rPr lang="en-US" sz="2600" dirty="0">
                <a:solidFill>
                  <a:schemeClr val="bg1"/>
                </a:solidFill>
              </a:rPr>
              <a:t>		*The definite article </a:t>
            </a:r>
            <a:r>
              <a:rPr lang="en-US" sz="2600" dirty="0">
                <a:solidFill>
                  <a:srgbClr val="FFFF00"/>
                </a:solidFill>
              </a:rPr>
              <a:t>is postpositive the Aramaic language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</a:p>
          <a:p>
            <a:r>
              <a:rPr lang="en-US" sz="2600" dirty="0">
                <a:solidFill>
                  <a:schemeClr val="bg1"/>
                </a:solidFill>
              </a:rPr>
              <a:t>		  while the Hebrew article is pre-positive.</a:t>
            </a:r>
          </a:p>
          <a:p>
            <a:r>
              <a:rPr lang="en-US" sz="2500" b="1" dirty="0">
                <a:solidFill>
                  <a:srgbClr val="FF0000"/>
                </a:solidFill>
              </a:rPr>
              <a:t>      *Genesis 31:48  </a:t>
            </a:r>
            <a:r>
              <a:rPr lang="he-IL" sz="2500" dirty="0">
                <a:solidFill>
                  <a:schemeClr val="bg1"/>
                </a:solidFill>
              </a:rPr>
              <a:t>‎</a:t>
            </a:r>
            <a:r>
              <a:rPr lang="he-IL" sz="2800" dirty="0">
                <a:solidFill>
                  <a:schemeClr val="bg1"/>
                </a:solidFill>
              </a:rPr>
              <a:t>וַיֹּ֣אמֶר לָבָ֔ן ה</a:t>
            </a:r>
            <a:r>
              <a:rPr lang="he-IL" sz="2800" dirty="0">
                <a:solidFill>
                  <a:srgbClr val="FFFF00"/>
                </a:solidFill>
              </a:rPr>
              <a:t>ַגַּ֙ל</a:t>
            </a:r>
            <a:r>
              <a:rPr lang="he-IL" sz="2800" dirty="0">
                <a:solidFill>
                  <a:schemeClr val="bg1"/>
                </a:solidFill>
              </a:rPr>
              <a:t> הַזֶּ֥ה</a:t>
            </a:r>
            <a:r>
              <a:rPr lang="he-IL" sz="2800" dirty="0">
                <a:solidFill>
                  <a:srgbClr val="FFFF00"/>
                </a:solidFill>
              </a:rPr>
              <a:t> עֵ֛ד </a:t>
            </a:r>
            <a:r>
              <a:rPr lang="he-IL" sz="2800" dirty="0">
                <a:solidFill>
                  <a:schemeClr val="bg1"/>
                </a:solidFill>
              </a:rPr>
              <a:t>בֵּינִ֥י וּבֵינְךָ֖ הַיּ֑וֹם עַל־כֵּ֥ן קָרָֽא־שְׁמ֖וֹ</a:t>
            </a:r>
            <a:r>
              <a:rPr lang="he-IL" sz="2800" dirty="0">
                <a:solidFill>
                  <a:srgbClr val="FFFF00"/>
                </a:solidFill>
              </a:rPr>
              <a:t> גַּלְעֵֽד</a:t>
            </a:r>
            <a:r>
              <a:rPr lang="he-IL" sz="2800" dirty="0">
                <a:solidFill>
                  <a:schemeClr val="bg1"/>
                </a:solidFill>
              </a:rPr>
              <a:t>׃</a:t>
            </a:r>
            <a:r>
              <a:rPr lang="he-IL" sz="2500" dirty="0">
                <a:solidFill>
                  <a:schemeClr val="bg1"/>
                </a:solidFill>
              </a:rPr>
              <a:t>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ESV </a:t>
            </a:r>
            <a:r>
              <a:rPr lang="en-US" sz="2500" dirty="0">
                <a:solidFill>
                  <a:schemeClr val="bg1"/>
                </a:solidFill>
              </a:rPr>
              <a:t>Laban said, "</a:t>
            </a:r>
            <a:r>
              <a:rPr lang="en-US" sz="2500" b="1" dirty="0">
                <a:solidFill>
                  <a:schemeClr val="bg1"/>
                </a:solidFill>
              </a:rPr>
              <a:t>This</a:t>
            </a:r>
            <a:r>
              <a:rPr lang="en-US" sz="2500" b="1" dirty="0">
                <a:solidFill>
                  <a:srgbClr val="FFFF00"/>
                </a:solidFill>
              </a:rPr>
              <a:t> heap is a witness</a:t>
            </a:r>
            <a:r>
              <a:rPr lang="en-US" sz="2500" dirty="0">
                <a:solidFill>
                  <a:srgbClr val="FFFF00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between you and me today." Therefore he named it </a:t>
            </a:r>
            <a:r>
              <a:rPr lang="en-US" sz="2500" b="1" dirty="0" err="1">
                <a:solidFill>
                  <a:srgbClr val="FFFF00"/>
                </a:solidFill>
              </a:rPr>
              <a:t>Galeed</a:t>
            </a:r>
            <a:r>
              <a:rPr lang="en-US" sz="2500" dirty="0">
                <a:solidFill>
                  <a:schemeClr val="bg1"/>
                </a:solidFill>
              </a:rPr>
              <a:t>, / 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拉班說、今日</a:t>
            </a:r>
            <a:r>
              <a:rPr lang="zh-TW" altLang="en-US" sz="2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石堆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作你我中間的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證據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．因此這地方名叫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sz="25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9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見證</a:t>
            </a:r>
            <a:r>
              <a:rPr lang="en-US" altLang="zh-CN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中保 </a:t>
            </a:r>
            <a:r>
              <a:rPr lang="he-IL" sz="3800" b="1" dirty="0">
                <a:solidFill>
                  <a:srgbClr val="FFFF00"/>
                </a:solidFill>
              </a:rPr>
              <a:t>שָׂהֵד </a:t>
            </a:r>
            <a:r>
              <a:rPr lang="en-US" sz="3800" b="1" dirty="0">
                <a:solidFill>
                  <a:srgbClr val="FFFF00"/>
                </a:solidFill>
              </a:rPr>
              <a:t> = </a:t>
            </a:r>
            <a:r>
              <a:rPr lang="ar-SA" sz="3800" b="1" dirty="0">
                <a:solidFill>
                  <a:srgbClr val="FFFF00"/>
                </a:solidFill>
              </a:rPr>
              <a:t>עֵד</a:t>
            </a:r>
            <a:r>
              <a:rPr lang="en-US" sz="3800" b="1" dirty="0">
                <a:solidFill>
                  <a:srgbClr val="FFFF00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(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約伯記 </a:t>
            </a:r>
            <a:r>
              <a:rPr lang="en-US" sz="3200" b="1" dirty="0">
                <a:solidFill>
                  <a:schemeClr val="bg1"/>
                </a:solidFill>
              </a:rPr>
              <a:t>Job 16:19</a:t>
            </a:r>
            <a:r>
              <a:rPr lang="en-US" sz="3600" b="1" dirty="0">
                <a:solidFill>
                  <a:schemeClr val="bg1"/>
                </a:solidFill>
              </a:rPr>
              <a:t>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2800" dirty="0">
                <a:solidFill>
                  <a:srgbClr val="FF0000"/>
                </a:solidFill>
              </a:rPr>
              <a:t>‎</a:t>
            </a:r>
            <a:r>
              <a:rPr lang="en-US" sz="2800" b="1" dirty="0">
                <a:solidFill>
                  <a:srgbClr val="FF0000"/>
                </a:solidFill>
              </a:rPr>
              <a:t>-Job 16:19  </a:t>
            </a:r>
            <a:r>
              <a:rPr lang="he-IL" sz="2800" dirty="0">
                <a:solidFill>
                  <a:schemeClr val="bg1"/>
                </a:solidFill>
              </a:rPr>
              <a:t>‎</a:t>
            </a:r>
            <a:r>
              <a:rPr lang="he-IL" sz="3200" dirty="0">
                <a:solidFill>
                  <a:schemeClr val="bg1"/>
                </a:solidFill>
              </a:rPr>
              <a:t>גַּם־עַ֭תָּה הִנֵּה־בַשָּׁמַ֣יִם </a:t>
            </a:r>
            <a:r>
              <a:rPr lang="he-IL" sz="3600" b="1" dirty="0">
                <a:solidFill>
                  <a:srgbClr val="FFFF00"/>
                </a:solidFill>
              </a:rPr>
              <a:t>עֵדִ֑י</a:t>
            </a:r>
            <a:r>
              <a:rPr lang="he-IL" sz="3600" dirty="0">
                <a:solidFill>
                  <a:schemeClr val="bg1"/>
                </a:solidFill>
              </a:rPr>
              <a:t> ו</a:t>
            </a:r>
            <a:r>
              <a:rPr lang="he-IL" sz="3600" b="1" dirty="0">
                <a:solidFill>
                  <a:srgbClr val="FFFF00"/>
                </a:solidFill>
              </a:rPr>
              <a:t>ְ֜שָׂהֲדִ֗י</a:t>
            </a:r>
            <a:r>
              <a:rPr lang="he-IL" sz="36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chemeClr val="bg1"/>
                </a:solidFill>
              </a:rPr>
              <a:t>בַּמְּרוֹמִֽים׃  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CUV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現今，在天有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我的見證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，在上有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我的中保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CNV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現今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在天上有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我的見證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在高天之上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我的證人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NIV</a:t>
            </a:r>
            <a:r>
              <a:rPr lang="en-US" sz="2600" dirty="0">
                <a:solidFill>
                  <a:schemeClr val="bg1"/>
                </a:solidFill>
              </a:rPr>
              <a:t> Even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heaven; </a:t>
            </a:r>
            <a:r>
              <a:rPr lang="en-US" sz="2600" b="1" dirty="0">
                <a:solidFill>
                  <a:srgbClr val="FFFF00"/>
                </a:solidFill>
              </a:rPr>
              <a:t>my advocate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on high. 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NKJ </a:t>
            </a:r>
            <a:r>
              <a:rPr lang="en-US" sz="2600" dirty="0">
                <a:solidFill>
                  <a:schemeClr val="bg1"/>
                </a:solidFill>
              </a:rPr>
              <a:t>Surely even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i="1" dirty="0">
                <a:solidFill>
                  <a:schemeClr val="bg1"/>
                </a:solidFill>
              </a:rPr>
              <a:t>is </a:t>
            </a:r>
            <a:r>
              <a:rPr lang="en-US" sz="2600" dirty="0">
                <a:solidFill>
                  <a:schemeClr val="bg1"/>
                </a:solidFill>
              </a:rPr>
              <a:t>in heaven, And </a:t>
            </a:r>
            <a:r>
              <a:rPr lang="en-US" sz="2600" b="1" dirty="0">
                <a:solidFill>
                  <a:srgbClr val="FFFF00"/>
                </a:solidFill>
              </a:rPr>
              <a:t>my evidence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i="1" dirty="0">
                <a:solidFill>
                  <a:schemeClr val="bg1"/>
                </a:solidFill>
              </a:rPr>
              <a:t>is </a:t>
            </a:r>
            <a:r>
              <a:rPr lang="en-US" sz="2600" dirty="0">
                <a:solidFill>
                  <a:schemeClr val="bg1"/>
                </a:solidFill>
              </a:rPr>
              <a:t>on high.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TNK   </a:t>
            </a:r>
            <a:r>
              <a:rPr lang="en-US" sz="2600" dirty="0">
                <a:solidFill>
                  <a:schemeClr val="bg1"/>
                </a:solidFill>
              </a:rPr>
              <a:t>Surely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heaven; </a:t>
            </a:r>
            <a:r>
              <a:rPr lang="en-US" sz="2600" b="1" dirty="0">
                <a:solidFill>
                  <a:srgbClr val="FFFF00"/>
                </a:solidFill>
              </a:rPr>
              <a:t>He who can testify for me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……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RSV   </a:t>
            </a:r>
            <a:r>
              <a:rPr lang="en-US" sz="2600" dirty="0">
                <a:solidFill>
                  <a:schemeClr val="bg1"/>
                </a:solidFill>
              </a:rPr>
              <a:t>Even now, behold,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heaven,  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    and </a:t>
            </a:r>
            <a:r>
              <a:rPr lang="en-US" sz="2600" b="1" dirty="0">
                <a:solidFill>
                  <a:srgbClr val="FFFF00"/>
                </a:solidFill>
              </a:rPr>
              <a:t>he that vouches for me</a:t>
            </a:r>
            <a:r>
              <a:rPr lang="en-US" sz="2600" dirty="0">
                <a:solidFill>
                  <a:schemeClr val="bg1"/>
                </a:solidFill>
              </a:rPr>
              <a:t> is on high.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*Cf. 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創世記 </a:t>
            </a:r>
            <a:r>
              <a:rPr lang="en-US" sz="2800" b="1" dirty="0">
                <a:solidFill>
                  <a:srgbClr val="FFFF00"/>
                </a:solidFill>
              </a:rPr>
              <a:t>31:47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3200" b="1" dirty="0">
                <a:solidFill>
                  <a:srgbClr val="FFFF00"/>
                </a:solidFill>
              </a:rPr>
              <a:t>יְגַ֖ר שָׂהֲדוּתָ֑א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30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  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3200" b="1" dirty="0">
                <a:solidFill>
                  <a:srgbClr val="92D050"/>
                </a:solidFill>
              </a:rPr>
              <a:t>גַּלְעֵֽד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600" baseline="30000" dirty="0">
                <a:solidFill>
                  <a:schemeClr val="bg1"/>
                </a:solidFill>
              </a:rPr>
              <a:t>               NKJ </a:t>
            </a:r>
            <a:r>
              <a:rPr lang="en-US" sz="2600" dirty="0">
                <a:solidFill>
                  <a:schemeClr val="bg1"/>
                </a:solidFill>
              </a:rPr>
              <a:t>Laban called it </a:t>
            </a:r>
            <a:r>
              <a:rPr lang="en-US" sz="2600" b="1" dirty="0" err="1">
                <a:solidFill>
                  <a:srgbClr val="FFFF00"/>
                </a:solidFill>
              </a:rPr>
              <a:t>Jegar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Sahadutha</a:t>
            </a:r>
            <a:r>
              <a:rPr lang="en-US" sz="2600" dirty="0">
                <a:solidFill>
                  <a:schemeClr val="bg1"/>
                </a:solidFill>
              </a:rPr>
              <a:t>, but Jacob called it </a:t>
            </a:r>
            <a:r>
              <a:rPr lang="en-US" sz="2600" b="1" dirty="0" err="1">
                <a:solidFill>
                  <a:srgbClr val="92D050"/>
                </a:solidFill>
              </a:rPr>
              <a:t>Galeed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7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5572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耶利米 </a:t>
            </a:r>
            <a:r>
              <a:rPr lang="en-US" sz="3600" b="1" dirty="0">
                <a:solidFill>
                  <a:srgbClr val="FFFF00"/>
                </a:solidFill>
              </a:rPr>
              <a:t>Jeremiah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10:11 (1 Verse)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he-IL" sz="36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3600" dirty="0">
              <a:solidFill>
                <a:srgbClr val="FFFF00"/>
              </a:solidFill>
            </a:endParaRP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3600" dirty="0">
                <a:solidFill>
                  <a:srgbClr val="FFFF00"/>
                </a:solidFill>
              </a:rPr>
              <a:t>             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NKJ </a:t>
            </a:r>
            <a:r>
              <a:rPr lang="en-US" sz="25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5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95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95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r>
              <a:rPr lang="he-IL" sz="2700" dirty="0">
                <a:solidFill>
                  <a:schemeClr val="bg1"/>
                </a:solidFill>
              </a:rPr>
              <a:t>‎</a:t>
            </a:r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כּ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(prep) as, like			</a:t>
            </a:r>
            <a:r>
              <a:rPr lang="he-IL" sz="3200" dirty="0">
                <a:solidFill>
                  <a:srgbClr val="FFFF00"/>
                </a:solidFill>
              </a:rPr>
              <a:t>דְנָה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(demon </a:t>
            </a:r>
            <a:r>
              <a:rPr lang="en-US" sz="2700" dirty="0" err="1">
                <a:solidFill>
                  <a:schemeClr val="bg1"/>
                </a:solidFill>
              </a:rPr>
              <a:t>pron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this (</a:t>
            </a:r>
            <a:r>
              <a:rPr lang="he-IL" sz="3200" b="1" dirty="0">
                <a:solidFill>
                  <a:srgbClr val="FFFF00"/>
                </a:solidFill>
              </a:rPr>
              <a:t>זֶה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תֵּאמְרוּן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(impf 2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 </a:t>
            </a:r>
            <a:r>
              <a:rPr lang="he-IL" sz="2700" dirty="0">
                <a:solidFill>
                  <a:schemeClr val="bg1"/>
                </a:solidFill>
              </a:rPr>
              <a:t>אמר</a:t>
            </a:r>
            <a:r>
              <a:rPr lang="en-US" sz="2700" dirty="0">
                <a:solidFill>
                  <a:schemeClr val="bg1"/>
                </a:solidFill>
              </a:rPr>
              <a:t>)  you shall say, speak. 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לְהוֹם</a:t>
            </a:r>
            <a:r>
              <a:rPr lang="en-US" sz="2700" dirty="0">
                <a:solidFill>
                  <a:schemeClr val="bg1"/>
                </a:solidFill>
              </a:rPr>
              <a:t> (prep  </a:t>
            </a:r>
            <a:r>
              <a:rPr lang="he-IL" sz="2700" dirty="0">
                <a:solidFill>
                  <a:schemeClr val="bg1"/>
                </a:solidFill>
              </a:rPr>
              <a:t>לְ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: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) to them (</a:t>
            </a:r>
            <a:r>
              <a:rPr lang="he-IL" sz="3200" b="1" dirty="0">
                <a:solidFill>
                  <a:srgbClr val="FFFF00"/>
                </a:solidFill>
              </a:rPr>
              <a:t>לָהֶם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אֱלָהַיָּא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he-IL" sz="2700" dirty="0">
                <a:solidFill>
                  <a:schemeClr val="bg1"/>
                </a:solidFill>
              </a:rPr>
              <a:t>אֱלָהּ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dirty="0">
                <a:solidFill>
                  <a:schemeClr val="bg1"/>
                </a:solidFill>
              </a:rPr>
              <a:t>אָ </a:t>
            </a:r>
            <a:r>
              <a:rPr lang="en-US" sz="2700" dirty="0">
                <a:solidFill>
                  <a:schemeClr val="bg1"/>
                </a:solidFill>
              </a:rPr>
              <a:t> art)  the gods (</a:t>
            </a:r>
            <a:r>
              <a:rPr lang="he-IL" sz="2700" dirty="0">
                <a:solidFill>
                  <a:schemeClr val="bg1"/>
                </a:solidFill>
              </a:rPr>
              <a:t>‎</a:t>
            </a:r>
            <a:r>
              <a:rPr lang="he-IL" sz="3200" b="1" dirty="0">
                <a:solidFill>
                  <a:srgbClr val="FFFF00"/>
                </a:solidFill>
              </a:rPr>
              <a:t>הָאֱלֹהִים</a:t>
            </a:r>
            <a:r>
              <a:rPr lang="en-US" sz="2700" dirty="0">
                <a:solidFill>
                  <a:schemeClr val="bg1"/>
                </a:solidFill>
              </a:rPr>
              <a:t>)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 	     *The article is pre-positive in Hebrew, while the Aramaic article is postpositive.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וְ</a:t>
            </a:r>
            <a:r>
              <a:rPr lang="he-IL" sz="3200" b="1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or </a:t>
            </a:r>
            <a:r>
              <a:rPr lang="he-IL" sz="3200" b="1" dirty="0">
                <a:solidFill>
                  <a:srgbClr val="FFFF00"/>
                </a:solidFill>
              </a:rPr>
              <a:t>וּ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dirty="0" err="1">
                <a:solidFill>
                  <a:schemeClr val="bg1"/>
                </a:solidFill>
              </a:rPr>
              <a:t>conj</a:t>
            </a:r>
            <a:r>
              <a:rPr lang="en-US" sz="2700" dirty="0">
                <a:solidFill>
                  <a:schemeClr val="bg1"/>
                </a:solidFill>
              </a:rPr>
              <a:t>) and			</a:t>
            </a:r>
            <a:r>
              <a:rPr lang="he-IL" sz="3200" b="1" dirty="0">
                <a:solidFill>
                  <a:srgbClr val="FFFF00"/>
                </a:solidFill>
              </a:rPr>
              <a:t>דִּי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(relative part) who, that (</a:t>
            </a:r>
            <a:r>
              <a:rPr lang="he-IL" sz="3200" b="1" dirty="0">
                <a:solidFill>
                  <a:srgbClr val="FFFF00"/>
                </a:solidFill>
              </a:rPr>
              <a:t>אֲשֶׁר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or  </a:t>
            </a:r>
            <a:r>
              <a:rPr lang="he-IL" sz="3200" b="1" dirty="0">
                <a:solidFill>
                  <a:srgbClr val="FFFF00"/>
                </a:solidFill>
              </a:rPr>
              <a:t>שֶׁ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9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5572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耶利米 </a:t>
            </a:r>
            <a:r>
              <a:rPr lang="en-US" sz="3600" b="1" dirty="0">
                <a:solidFill>
                  <a:srgbClr val="FFFF00"/>
                </a:solidFill>
              </a:rPr>
              <a:t>Jeremiah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10:11 (1 Verse)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he-IL" sz="36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3600" dirty="0">
              <a:solidFill>
                <a:srgbClr val="FFFF00"/>
              </a:solidFill>
            </a:endParaRP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3600" dirty="0">
                <a:solidFill>
                  <a:srgbClr val="FFFF00"/>
                </a:solidFill>
              </a:rPr>
              <a:t>             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NKJ </a:t>
            </a:r>
            <a:r>
              <a:rPr lang="en-US" sz="25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5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95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95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שְׁמַיָּא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שְׁמַיִן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heaven, the heavens (</a:t>
            </a:r>
            <a:r>
              <a:rPr lang="he-IL" sz="3200" b="1" dirty="0">
                <a:solidFill>
                  <a:srgbClr val="FFFF00"/>
                </a:solidFill>
              </a:rPr>
              <a:t>הַשָּׁמַיִם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אַרְקָא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3200" b="1" dirty="0">
                <a:solidFill>
                  <a:srgbClr val="FFFF00"/>
                </a:solidFill>
              </a:rPr>
              <a:t>אֲרַק</a:t>
            </a:r>
            <a:r>
              <a:rPr lang="en-US" sz="2700" dirty="0">
                <a:solidFill>
                  <a:schemeClr val="bg1"/>
                </a:solidFill>
              </a:rPr>
              <a:t>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the earth, world, ground (</a:t>
            </a:r>
            <a:r>
              <a:rPr lang="he-IL" sz="3200" b="1" dirty="0">
                <a:solidFill>
                  <a:srgbClr val="FFFF00"/>
                </a:solidFill>
              </a:rPr>
              <a:t>הָאָרֶץ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לָא</a:t>
            </a:r>
            <a:r>
              <a:rPr lang="he-IL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(or </a:t>
            </a:r>
            <a:r>
              <a:rPr lang="he-IL" sz="3200" b="1" dirty="0">
                <a:solidFill>
                  <a:srgbClr val="FFFF00"/>
                </a:solidFill>
              </a:rPr>
              <a:t>לָה</a:t>
            </a:r>
            <a:r>
              <a:rPr lang="en-US" sz="2700" dirty="0">
                <a:solidFill>
                  <a:schemeClr val="bg1"/>
                </a:solidFill>
              </a:rPr>
              <a:t>) no, not   	</a:t>
            </a:r>
            <a:r>
              <a:rPr lang="he-IL" sz="3200" b="1" dirty="0">
                <a:solidFill>
                  <a:srgbClr val="FFFF00"/>
                </a:solidFill>
              </a:rPr>
              <a:t>עֲבַדו</a:t>
            </a:r>
            <a:r>
              <a:rPr lang="he-IL" sz="2700" dirty="0">
                <a:solidFill>
                  <a:schemeClr val="bg1"/>
                </a:solidFill>
              </a:rPr>
              <a:t>ּ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en-US" sz="2700" dirty="0" err="1">
                <a:solidFill>
                  <a:schemeClr val="bg1"/>
                </a:solidFill>
              </a:rPr>
              <a:t>pf</a:t>
            </a:r>
            <a:r>
              <a:rPr lang="en-US" sz="2700" dirty="0">
                <a:solidFill>
                  <a:schemeClr val="bg1"/>
                </a:solidFill>
              </a:rPr>
              <a:t> 3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עבד</a:t>
            </a:r>
            <a:r>
              <a:rPr lang="en-US" sz="2700" dirty="0">
                <a:solidFill>
                  <a:schemeClr val="bg1"/>
                </a:solidFill>
              </a:rPr>
              <a:t>) (they) made, did, created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מ</a:t>
            </a:r>
            <a:r>
              <a:rPr lang="he-IL" sz="3200" dirty="0">
                <a:solidFill>
                  <a:schemeClr val="bg1"/>
                </a:solidFill>
              </a:rPr>
              <a:t>ֵ </a:t>
            </a:r>
            <a:r>
              <a:rPr lang="en-US" sz="2700" dirty="0">
                <a:solidFill>
                  <a:schemeClr val="bg1"/>
                </a:solidFill>
              </a:rPr>
              <a:t> or </a:t>
            </a:r>
            <a:r>
              <a:rPr lang="he-IL" sz="3200" b="1" dirty="0">
                <a:solidFill>
                  <a:srgbClr val="FFFF00"/>
                </a:solidFill>
              </a:rPr>
              <a:t>מִן </a:t>
            </a:r>
            <a:r>
              <a:rPr lang="en-US" sz="2700" dirty="0">
                <a:solidFill>
                  <a:schemeClr val="bg1"/>
                </a:solidFill>
              </a:rPr>
              <a:t> (prep) from	</a:t>
            </a:r>
            <a:r>
              <a:rPr lang="he-IL" sz="3200" b="1" dirty="0">
                <a:solidFill>
                  <a:srgbClr val="FFFF00"/>
                </a:solidFill>
              </a:rPr>
              <a:t>יֵאבַדוּ </a:t>
            </a:r>
            <a:r>
              <a:rPr lang="en-US" sz="2700" dirty="0">
                <a:solidFill>
                  <a:schemeClr val="bg1"/>
                </a:solidFill>
              </a:rPr>
              <a:t> (impf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אבד</a:t>
            </a:r>
            <a:r>
              <a:rPr lang="en-US" sz="2700" dirty="0">
                <a:solidFill>
                  <a:schemeClr val="bg1"/>
                </a:solidFill>
              </a:rPr>
              <a:t>) they will perish, vanish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אַרְעָא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3200" b="1" dirty="0">
                <a:solidFill>
                  <a:srgbClr val="FFFF00"/>
                </a:solidFill>
              </a:rPr>
              <a:t>אֲרַע</a:t>
            </a:r>
            <a:r>
              <a:rPr lang="en-US" sz="2700" dirty="0">
                <a:solidFill>
                  <a:schemeClr val="bg1"/>
                </a:solidFill>
              </a:rPr>
              <a:t>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the earth, world, ground (</a:t>
            </a:r>
            <a:r>
              <a:rPr lang="he-IL" sz="3200" b="1" dirty="0">
                <a:solidFill>
                  <a:srgbClr val="FFFF00"/>
                </a:solidFill>
              </a:rPr>
              <a:t>הָאָרֶץ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תְּחוֹת </a:t>
            </a:r>
            <a:r>
              <a:rPr lang="en-US" sz="2700" dirty="0">
                <a:solidFill>
                  <a:schemeClr val="bg1"/>
                </a:solidFill>
              </a:rPr>
              <a:t> (prep) under	</a:t>
            </a:r>
            <a:r>
              <a:rPr lang="he-IL" sz="3200" b="1" dirty="0">
                <a:solidFill>
                  <a:srgbClr val="FFFF00"/>
                </a:solidFill>
              </a:rPr>
              <a:t>אֵלֶּה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these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069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</a:t>
            </a:r>
          </a:p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創世記 </a:t>
            </a:r>
            <a:r>
              <a:rPr lang="en-US" sz="3200" b="1" dirty="0">
                <a:solidFill>
                  <a:srgbClr val="FFFF00"/>
                </a:solidFill>
              </a:rPr>
              <a:t>31:47 (2 words)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he-IL" sz="3700" dirty="0">
                <a:solidFill>
                  <a:schemeClr val="bg1"/>
                </a:solidFill>
              </a:rPr>
              <a:t>וַיִּקְרָא־ל֣וֹ לָבָ֔ן </a:t>
            </a:r>
            <a:r>
              <a:rPr lang="he-IL" sz="3900" b="1" dirty="0">
                <a:solidFill>
                  <a:srgbClr val="FFFF00"/>
                </a:solidFill>
              </a:rPr>
              <a:t>יְגַ֖ר שָׂהֲדוּתָ֑א </a:t>
            </a:r>
            <a:r>
              <a:rPr lang="he-IL" sz="3700" dirty="0">
                <a:solidFill>
                  <a:schemeClr val="bg1"/>
                </a:solidFill>
              </a:rPr>
              <a:t>וְיַֽעֲקֹ֔ב קָ֥רָא ל֖וֹ </a:t>
            </a:r>
            <a:r>
              <a:rPr lang="he-IL" sz="3900" b="1" dirty="0">
                <a:solidFill>
                  <a:srgbClr val="92D050"/>
                </a:solidFill>
              </a:rPr>
              <a:t>גַּלְעֵֽד</a:t>
            </a:r>
            <a:r>
              <a:rPr lang="he-IL" sz="3900" dirty="0">
                <a:solidFill>
                  <a:schemeClr val="bg1"/>
                </a:solidFill>
              </a:rPr>
              <a:t>׃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 </a:t>
            </a:r>
          </a:p>
          <a:p>
            <a:endParaRPr lang="en-US" sz="800" baseline="300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NKJ </a:t>
            </a:r>
            <a:r>
              <a:rPr lang="en-US" sz="2800" dirty="0">
                <a:solidFill>
                  <a:schemeClr val="bg1"/>
                </a:solidFill>
              </a:rPr>
              <a:t>Laban called it </a:t>
            </a:r>
            <a:r>
              <a:rPr lang="en-US" sz="2800" b="1" dirty="0" err="1">
                <a:solidFill>
                  <a:srgbClr val="FFFF00"/>
                </a:solidFill>
              </a:rPr>
              <a:t>Jegar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Sahadutha</a:t>
            </a:r>
            <a:r>
              <a:rPr lang="en-US" sz="2800" dirty="0">
                <a:solidFill>
                  <a:schemeClr val="bg1"/>
                </a:solidFill>
              </a:rPr>
              <a:t>, but Jacob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called it </a:t>
            </a:r>
            <a:r>
              <a:rPr lang="en-US" sz="2800" dirty="0" err="1">
                <a:solidFill>
                  <a:schemeClr val="bg1"/>
                </a:solidFill>
              </a:rPr>
              <a:t>Galeed</a:t>
            </a:r>
            <a:r>
              <a:rPr lang="en-US" sz="2800" dirty="0">
                <a:solidFill>
                  <a:schemeClr val="bg1"/>
                </a:solidFill>
              </a:rPr>
              <a:t>.  </a:t>
            </a:r>
            <a:r>
              <a:rPr lang="en-US" altLang="zh-CN" sz="2800" dirty="0">
                <a:solidFill>
                  <a:schemeClr val="bg1"/>
                </a:solidFill>
              </a:rPr>
              <a:t>/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28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都是以</a:t>
            </a:r>
            <a:r>
              <a:rPr lang="zh-TW" altLang="en-US" sz="26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石堆為證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的意思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耶利米 </a:t>
            </a:r>
            <a:r>
              <a:rPr lang="en-US" sz="3200" b="1" dirty="0">
                <a:solidFill>
                  <a:srgbClr val="FFFF00"/>
                </a:solidFill>
              </a:rPr>
              <a:t>10:11 (1 Verse)</a:t>
            </a:r>
            <a:r>
              <a:rPr lang="en-US" sz="3200" b="1" dirty="0">
                <a:solidFill>
                  <a:schemeClr val="bg1"/>
                </a:solidFill>
              </a:rPr>
              <a:t> 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 </a:t>
            </a:r>
            <a:r>
              <a:rPr lang="he-IL" sz="40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4000" dirty="0">
              <a:solidFill>
                <a:srgbClr val="FFFF00"/>
              </a:solidFill>
            </a:endParaRP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4000" dirty="0">
                <a:solidFill>
                  <a:srgbClr val="FFFF00"/>
                </a:solidFill>
              </a:rPr>
              <a:t>             </a:t>
            </a:r>
            <a:r>
              <a:rPr lang="he-IL" sz="4000" dirty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600" baseline="30000" dirty="0">
                <a:solidFill>
                  <a:schemeClr val="bg1"/>
                </a:solidFill>
              </a:rPr>
              <a:t>NKJ </a:t>
            </a:r>
            <a:r>
              <a:rPr lang="en-US" sz="26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6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3094236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343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</TotalTime>
  <Words>1611</Words>
  <Application>Microsoft Office PowerPoint</Application>
  <PresentationFormat>Custom</PresentationFormat>
  <Paragraphs>151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DFKai-SB</vt:lpstr>
      <vt:lpstr>Malgun Gothic</vt:lpstr>
      <vt:lpstr>新細明體</vt:lpstr>
      <vt:lpstr>SimSun</vt:lpstr>
      <vt:lpstr>Arial</vt:lpstr>
      <vt:lpstr>Calibri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Jung-Hyun (Daniel) Song</cp:lastModifiedBy>
  <cp:revision>452</cp:revision>
  <dcterms:created xsi:type="dcterms:W3CDTF">2019-04-01T15:31:00Z</dcterms:created>
  <dcterms:modified xsi:type="dcterms:W3CDTF">2021-04-13T01:59:13Z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