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1041" r:id="rId2"/>
    <p:sldId id="1102" r:id="rId3"/>
    <p:sldId id="1105" r:id="rId4"/>
    <p:sldId id="1116" r:id="rId5"/>
    <p:sldId id="1108" r:id="rId6"/>
    <p:sldId id="1110" r:id="rId7"/>
    <p:sldId id="1113" r:id="rId8"/>
    <p:sldId id="1112" r:id="rId9"/>
    <p:sldId id="1114" r:id="rId10"/>
    <p:sldId id="1117" r:id="rId11"/>
    <p:sldId id="1119" r:id="rId12"/>
    <p:sldId id="1120" r:id="rId13"/>
    <p:sldId id="1121" r:id="rId14"/>
    <p:sldId id="1042" r:id="rId15"/>
  </p:sldIdLst>
  <p:sldSz cx="12188825" cy="6858000"/>
  <p:notesSz cx="6858000" cy="9144000"/>
  <p:custDataLst>
    <p:tags r:id="rId1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915">
          <p15:clr>
            <a:srgbClr val="A4A3A4"/>
          </p15:clr>
        </p15:guide>
        <p15:guide id="3" pos="38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816" y="60"/>
      </p:cViewPr>
      <p:guideLst>
        <p:guide orient="horz" pos="2208"/>
        <p:guide pos="2915"/>
        <p:guide pos="38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374BE-8425-4A34-97DD-12BD042D5B11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2576A-C8DA-4289-9320-1712AC58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576A-C8DA-4289-9320-1712AC58D8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51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576A-C8DA-4289-9320-1712AC58D8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5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68472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634" y="1709739"/>
            <a:ext cx="10512862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634" y="4589464"/>
            <a:ext cx="1051286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4112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466" y="1778438"/>
            <a:ext cx="487230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466" y="2665379"/>
            <a:ext cx="487230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5309" y="1778438"/>
            <a:ext cx="489630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5309" y="2665379"/>
            <a:ext cx="489630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3931213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4164265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838" y="457201"/>
            <a:ext cx="6170593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4164265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441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4515" y="6245225"/>
            <a:ext cx="385979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5325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64944"/>
            <a:ext cx="8902723" cy="4124206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t">
            <a:spAutoFit/>
          </a:bodyPr>
          <a:lstStyle/>
          <a:p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聖經中亞蘭文經文 </a:t>
            </a:r>
            <a:r>
              <a:rPr lang="en-US" altLang="zh-TW" sz="3200" b="1" dirty="0">
                <a:solidFill>
                  <a:srgbClr val="FFFF00"/>
                </a:solidFill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二</a:t>
            </a:r>
            <a:r>
              <a:rPr lang="en-US" altLang="zh-TW" sz="3200" b="1" dirty="0">
                <a:solidFill>
                  <a:srgbClr val="FFFF00"/>
                </a:solidFill>
              </a:rPr>
              <a:t>)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Aramaic Passages in the Hebrew Bible (II)</a:t>
            </a:r>
          </a:p>
          <a:p>
            <a:endParaRPr lang="en-US" altLang="zh-CN" sz="800" b="1" dirty="0">
              <a:solidFill>
                <a:srgbClr val="FFFF00"/>
              </a:solidFill>
            </a:endParaRPr>
          </a:p>
          <a:p>
            <a:pPr algn="ctr"/>
            <a:r>
              <a:rPr lang="zh-CN" altLang="en-US" sz="9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但以理書</a:t>
            </a:r>
            <a:r>
              <a:rPr lang="zh-CN" altLang="en-US" sz="1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en-US" sz="9000" b="1" dirty="0">
                <a:solidFill>
                  <a:srgbClr val="FFFF00"/>
                </a:solidFill>
              </a:rPr>
              <a:t>2:4-13</a:t>
            </a:r>
            <a:endParaRPr lang="en-US" altLang="zh-CN" sz="90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900" b="1" dirty="0">
              <a:solidFill>
                <a:schemeClr val="bg1"/>
              </a:solidFill>
            </a:endParaRPr>
          </a:p>
          <a:p>
            <a:pPr algn="ctr"/>
            <a:endParaRPr lang="en-US" sz="900" b="1" dirty="0">
              <a:solidFill>
                <a:schemeClr val="bg1"/>
              </a:solidFill>
            </a:endParaRPr>
          </a:p>
          <a:p>
            <a:pPr algn="ctr"/>
            <a:endParaRPr lang="en-US" sz="900" b="1" dirty="0">
              <a:solidFill>
                <a:schemeClr val="bg1"/>
              </a:solidFill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</a:rPr>
              <a:t>Daniel 2:4-13 (Aramaic)</a:t>
            </a:r>
          </a:p>
          <a:p>
            <a:pPr algn="ctr"/>
            <a:endParaRPr lang="en-US" sz="8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86300" y="4631069"/>
            <a:ext cx="6774206" cy="12003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Kyungrae</a:t>
            </a:r>
            <a:r>
              <a:rPr lang="en-US" sz="2400" b="1" dirty="0">
                <a:solidFill>
                  <a:schemeClr val="bg1"/>
                </a:solidFill>
              </a:rPr>
              <a:t> Kim, Ph.D.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      (1995, Hebrew University of Jerusalem)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zh-TW" altLang="en-US" sz="2400" b="1" dirty="0">
                <a:solidFill>
                  <a:schemeClr val="bg1"/>
                </a:solidFill>
              </a:rPr>
              <a:t>金京來博士 </a:t>
            </a:r>
            <a:r>
              <a:rPr lang="en-US" sz="2400" b="1" dirty="0">
                <a:solidFill>
                  <a:schemeClr val="bg1"/>
                </a:solidFill>
              </a:rPr>
              <a:t>(1995, </a:t>
            </a:r>
            <a:r>
              <a:rPr lang="zh-TW" altLang="en-US" sz="2400" b="1" dirty="0">
                <a:solidFill>
                  <a:schemeClr val="bg1"/>
                </a:solidFill>
              </a:rPr>
              <a:t>以色列耶路撒冷 希伯來大學</a:t>
            </a:r>
            <a:r>
              <a:rPr lang="en-US" sz="2400" b="1" dirty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748" y="4365104"/>
            <a:ext cx="4896544" cy="206210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‎ </a:t>
            </a:r>
            <a:r>
              <a:rPr lang="ar-SA" b="1" dirty="0">
                <a:solidFill>
                  <a:srgbClr val="C00000"/>
                </a:solidFill>
              </a:rPr>
              <a:t>يَنْبُوعَ الْمِيَاهِ الْحَيَّةِ،</a:t>
            </a:r>
            <a:r>
              <a:rPr lang="en-US" b="1" dirty="0">
                <a:solidFill>
                  <a:srgbClr val="C00000"/>
                </a:solidFill>
              </a:rPr>
              <a:t>    </a:t>
            </a:r>
            <a:r>
              <a:rPr lang="he-IL" sz="2000" b="1" dirty="0">
                <a:solidFill>
                  <a:srgbClr val="C00000"/>
                </a:solidFill>
              </a:rPr>
              <a:t>מְקוֹר מַיִם חַיִּים</a:t>
            </a:r>
            <a:r>
              <a:rPr lang="he-IL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  </a:t>
            </a:r>
          </a:p>
          <a:p>
            <a:pPr algn="ctr"/>
            <a:r>
              <a:rPr lang="el-GR" b="1" dirty="0"/>
              <a:t>ἡ πηγή ὕδατος ζωῆς </a:t>
            </a:r>
            <a:endParaRPr lang="en-US" dirty="0"/>
          </a:p>
          <a:p>
            <a:pPr algn="ctr"/>
            <a:r>
              <a:rPr lang="en-US" b="1" i="1" dirty="0">
                <a:solidFill>
                  <a:srgbClr val="7030A0"/>
                </a:solidFill>
              </a:rPr>
              <a:t>The Spring of Living Water </a:t>
            </a:r>
            <a:endParaRPr lang="en-US" dirty="0">
              <a:solidFill>
                <a:srgbClr val="7030A0"/>
              </a:solidFill>
            </a:endParaRPr>
          </a:p>
          <a:p>
            <a:pPr algn="ctr"/>
            <a:r>
              <a:rPr lang="ko-KR" altLang="en-US" b="1" dirty="0">
                <a:solidFill>
                  <a:srgbClr val="C00000"/>
                </a:solidFill>
                <a:latin typeface="Malgun Gothic" pitchFamily="34" charset="-127"/>
                <a:ea typeface="Malgun Gothic" pitchFamily="34" charset="-127"/>
              </a:rPr>
              <a:t>생명수 샘   </a:t>
            </a:r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生命水的泉源</a:t>
            </a:r>
            <a:endParaRPr lang="en-US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b="1" i="1" dirty="0">
                <a:solidFill>
                  <a:srgbClr val="C00000"/>
                </a:solidFill>
              </a:rPr>
              <a:t>La </a:t>
            </a:r>
            <a:r>
              <a:rPr lang="en-US" b="1" i="1" dirty="0" err="1">
                <a:solidFill>
                  <a:srgbClr val="C00000"/>
                </a:solidFill>
              </a:rPr>
              <a:t>Fuente</a:t>
            </a:r>
            <a:r>
              <a:rPr lang="en-US" b="1" i="1" dirty="0">
                <a:solidFill>
                  <a:srgbClr val="C00000"/>
                </a:solidFill>
              </a:rPr>
              <a:t> de Agua Viva </a:t>
            </a:r>
          </a:p>
          <a:p>
            <a:pPr algn="ctr"/>
            <a:r>
              <a:rPr lang="en-US" b="1" i="1" dirty="0"/>
              <a:t>La Source </a:t>
            </a:r>
            <a:r>
              <a:rPr lang="en-US" b="1" i="1" dirty="0" err="1"/>
              <a:t>d'Eau</a:t>
            </a:r>
            <a:r>
              <a:rPr lang="en-US" b="1" i="1" dirty="0"/>
              <a:t> Vive   </a:t>
            </a:r>
            <a:r>
              <a:rPr lang="en-US" b="1" i="1" dirty="0" err="1"/>
              <a:t>Fonte</a:t>
            </a:r>
            <a:r>
              <a:rPr lang="en-US" b="1" i="1" dirty="0"/>
              <a:t> de </a:t>
            </a:r>
            <a:r>
              <a:rPr lang="en-US" b="1" i="1" dirty="0" err="1"/>
              <a:t>Água</a:t>
            </a:r>
            <a:r>
              <a:rPr lang="en-US" b="1" i="1" dirty="0"/>
              <a:t> Viva</a:t>
            </a:r>
            <a:endParaRPr lang="en-US" dirty="0"/>
          </a:p>
          <a:p>
            <a:pPr algn="ctr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Die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</a:rPr>
              <a:t>Quelle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</a:rPr>
              <a:t>Lebendigen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</a:rPr>
              <a:t>Wassers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922" y="908720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022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695575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但以理 </a:t>
            </a:r>
            <a:r>
              <a:rPr lang="en-US" sz="2800" b="1" dirty="0">
                <a:solidFill>
                  <a:srgbClr val="FFFF00"/>
                </a:solidFill>
              </a:rPr>
              <a:t>Daniel 2:10 </a:t>
            </a:r>
            <a:r>
              <a:rPr lang="en-US" sz="2800" b="1" dirty="0">
                <a:solidFill>
                  <a:schemeClr val="bg1"/>
                </a:solidFill>
              </a:rPr>
              <a:t> </a:t>
            </a:r>
          </a:p>
          <a:p>
            <a:r>
              <a:rPr lang="he-IL" sz="4000" dirty="0">
                <a:solidFill>
                  <a:schemeClr val="bg1"/>
                </a:solidFill>
              </a:rPr>
              <a:t>‎‎</a:t>
            </a:r>
            <a:r>
              <a:rPr lang="he-IL" sz="3800" dirty="0">
                <a:solidFill>
                  <a:srgbClr val="FFFF00"/>
                </a:solidFill>
              </a:rPr>
              <a:t>עֲנ֙וֹ (כַשְׂדָּיֵא) [כַשְׂדָּאֵ֤י] קֳדָם־מַלְכָּא֙ וְאָ֣מְרִ֔ין לָֽא־אִיתַ֤י אֲנָשׁ֙</a:t>
            </a:r>
            <a:r>
              <a:rPr lang="en-US" sz="3800" dirty="0">
                <a:solidFill>
                  <a:srgbClr val="FFFF00"/>
                </a:solidFill>
              </a:rPr>
              <a:t> </a:t>
            </a:r>
          </a:p>
          <a:p>
            <a:pPr rtl="1"/>
            <a:r>
              <a:rPr lang="he-IL" sz="3800" dirty="0">
                <a:solidFill>
                  <a:srgbClr val="FFFF00"/>
                </a:solidFill>
              </a:rPr>
              <a:t>עַל־יַבֶּשְׁתָּ֔א דִּ֚י מִלַּ֣ת מַלְכָּ֔א יוּכַ֖ל לְהַחֲוָיָ֑ה</a:t>
            </a:r>
            <a:r>
              <a:rPr lang="en-US" sz="3800" dirty="0">
                <a:solidFill>
                  <a:srgbClr val="FFFF00"/>
                </a:solidFill>
              </a:rPr>
              <a:t> </a:t>
            </a:r>
            <a:r>
              <a:rPr lang="he-IL" sz="3800" dirty="0">
                <a:solidFill>
                  <a:srgbClr val="FFFF00"/>
                </a:solidFill>
              </a:rPr>
              <a:t> כָּל־קֳבֵ֗ל דִּ֚י כָּל־מֶ֙לֶךְ֙</a:t>
            </a:r>
            <a:endParaRPr lang="en-US" sz="3800" dirty="0">
              <a:solidFill>
                <a:srgbClr val="FFFF00"/>
              </a:solidFill>
            </a:endParaRPr>
          </a:p>
          <a:p>
            <a:pPr rtl="1"/>
            <a:r>
              <a:rPr lang="he-IL" sz="3800" dirty="0">
                <a:solidFill>
                  <a:srgbClr val="FFFF00"/>
                </a:solidFill>
              </a:rPr>
              <a:t>רַ֣ב וְשַׁלִּ֔יט מִלָּ֤ה כִדְנָה֙ לָ֣א שְׁאֵ֔ל לְכָל־חַרְטֹּ֖ם וְאָשַׁ֥ף וְכַשְׂדָּֽי׃ </a:t>
            </a:r>
            <a:endParaRPr lang="en-US" sz="3800" dirty="0">
              <a:solidFill>
                <a:srgbClr val="FFFF00"/>
              </a:solidFill>
            </a:endParaRPr>
          </a:p>
          <a:p>
            <a:pPr rtl="1"/>
            <a:r>
              <a:rPr lang="en-US" sz="2300" b="1" baseline="30000" dirty="0">
                <a:solidFill>
                  <a:srgbClr val="FFFF00"/>
                </a:solidFill>
              </a:rPr>
              <a:t>NKJ</a:t>
            </a:r>
            <a:r>
              <a:rPr lang="en-US" sz="2300" baseline="30000" dirty="0">
                <a:solidFill>
                  <a:schemeClr val="bg1"/>
                </a:solidFill>
              </a:rPr>
              <a:t> </a:t>
            </a:r>
            <a:r>
              <a:rPr lang="en-US" sz="2300" dirty="0">
                <a:solidFill>
                  <a:schemeClr val="bg1"/>
                </a:solidFill>
              </a:rPr>
              <a:t>The Chaldeans answered the king, and said, "There is not a man on earth who can tell the king's matter; therefore no </a:t>
            </a:r>
            <a:r>
              <a:rPr lang="en-US" sz="2300" b="1" dirty="0">
                <a:solidFill>
                  <a:srgbClr val="FF0000"/>
                </a:solidFill>
              </a:rPr>
              <a:t>king, lord, or ruler </a:t>
            </a:r>
            <a:r>
              <a:rPr lang="en-US" sz="2300" dirty="0">
                <a:solidFill>
                  <a:schemeClr val="bg1"/>
                </a:solidFill>
              </a:rPr>
              <a:t>has </a:t>
            </a:r>
            <a:r>
              <a:rPr lang="en-US" sz="2300" i="1" dirty="0">
                <a:solidFill>
                  <a:schemeClr val="bg1"/>
                </a:solidFill>
              </a:rPr>
              <a:t>ever </a:t>
            </a:r>
            <a:r>
              <a:rPr lang="en-US" sz="2300" dirty="0">
                <a:solidFill>
                  <a:schemeClr val="bg1"/>
                </a:solidFill>
              </a:rPr>
              <a:t>asked such things of any  magician, astrologer, or Chaldean.</a:t>
            </a:r>
            <a:r>
              <a:rPr lang="en-US" altLang="zh-TW" sz="23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/ 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迦勒底人在王面前回答說</a:t>
            </a:r>
            <a:r>
              <a:rPr lang="en-US" altLang="zh-TW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世上沒有人能將王所問的事說出來</a:t>
            </a:r>
            <a:r>
              <a:rPr lang="en-US" altLang="zh-TW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因為沒有</a:t>
            </a:r>
            <a:r>
              <a:rPr lang="zh-TW" altLang="en-US" sz="2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君王</a:t>
            </a:r>
            <a:r>
              <a:rPr lang="en-US" altLang="zh-TW" sz="2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大臣</a:t>
            </a:r>
            <a:r>
              <a:rPr lang="en-US" altLang="zh-TW" sz="2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掌權的</a:t>
            </a:r>
            <a:r>
              <a:rPr lang="en-US" altLang="zh-TW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向術士</a:t>
            </a:r>
            <a:r>
              <a:rPr lang="en-US" altLang="zh-TW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或用法術的</a:t>
            </a:r>
            <a:r>
              <a:rPr lang="en-US" altLang="zh-TW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或迦勒底人</a:t>
            </a:r>
            <a:r>
              <a:rPr lang="en-US" altLang="zh-TW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問過這樣的事．</a:t>
            </a:r>
            <a:endParaRPr lang="en-US" sz="24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 </a:t>
            </a:r>
            <a:r>
              <a:rPr lang="he-IL" sz="2500" b="1" dirty="0">
                <a:solidFill>
                  <a:srgbClr val="FFFF00"/>
                </a:solidFill>
              </a:rPr>
              <a:t>עֲנוֹ</a:t>
            </a:r>
            <a:r>
              <a:rPr lang="he-IL" sz="2500" dirty="0">
                <a:solidFill>
                  <a:schemeClr val="bg1"/>
                </a:solidFill>
              </a:rPr>
              <a:t> </a:t>
            </a:r>
            <a:r>
              <a:rPr lang="en-US" sz="2500" dirty="0">
                <a:solidFill>
                  <a:schemeClr val="bg1"/>
                </a:solidFill>
              </a:rPr>
              <a:t> (peal </a:t>
            </a:r>
            <a:r>
              <a:rPr lang="en-US" sz="2500" dirty="0" err="1">
                <a:solidFill>
                  <a:schemeClr val="bg1"/>
                </a:solidFill>
              </a:rPr>
              <a:t>pf</a:t>
            </a:r>
            <a:r>
              <a:rPr lang="en-US" sz="2500" dirty="0">
                <a:solidFill>
                  <a:schemeClr val="bg1"/>
                </a:solidFill>
              </a:rPr>
              <a:t> 3 m </a:t>
            </a:r>
            <a:r>
              <a:rPr lang="en-US" sz="2500" dirty="0" err="1">
                <a:solidFill>
                  <a:schemeClr val="bg1"/>
                </a:solidFill>
              </a:rPr>
              <a:t>pl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he-IL" sz="2500" b="1" dirty="0">
                <a:solidFill>
                  <a:srgbClr val="FFFF00"/>
                </a:solidFill>
              </a:rPr>
              <a:t>ענה</a:t>
            </a:r>
            <a:r>
              <a:rPr lang="en-US" sz="2500" dirty="0">
                <a:solidFill>
                  <a:schemeClr val="bg1"/>
                </a:solidFill>
              </a:rPr>
              <a:t>) answer   //     </a:t>
            </a:r>
            <a:r>
              <a:rPr lang="he-IL" sz="2500" b="1" dirty="0">
                <a:solidFill>
                  <a:srgbClr val="FFFF00"/>
                </a:solidFill>
              </a:rPr>
              <a:t>אִיתַי</a:t>
            </a:r>
            <a:r>
              <a:rPr lang="en-US" sz="2500" dirty="0">
                <a:solidFill>
                  <a:schemeClr val="bg1"/>
                </a:solidFill>
              </a:rPr>
              <a:t>    there is, there are </a:t>
            </a:r>
            <a:r>
              <a:rPr lang="en-US" sz="2400" dirty="0">
                <a:solidFill>
                  <a:schemeClr val="bg1"/>
                </a:solidFill>
              </a:rPr>
              <a:t>(Heb. </a:t>
            </a:r>
            <a:r>
              <a:rPr lang="he-IL" sz="2400" b="1" dirty="0">
                <a:solidFill>
                  <a:srgbClr val="FFFF00"/>
                </a:solidFill>
              </a:rPr>
              <a:t>יֵשׁ</a:t>
            </a:r>
            <a:r>
              <a:rPr lang="en-US" sz="2400" dirty="0">
                <a:solidFill>
                  <a:schemeClr val="bg1"/>
                </a:solidFill>
              </a:rPr>
              <a:t>) </a:t>
            </a:r>
          </a:p>
          <a:p>
            <a:r>
              <a:rPr lang="he-IL" sz="2500" b="1" dirty="0">
                <a:solidFill>
                  <a:srgbClr val="FFFF00"/>
                </a:solidFill>
              </a:rPr>
              <a:t>אֲנָשׁ</a:t>
            </a:r>
            <a:r>
              <a:rPr lang="en-US" sz="2500" dirty="0">
                <a:solidFill>
                  <a:schemeClr val="bg1"/>
                </a:solidFill>
              </a:rPr>
              <a:t>    man, mankind (m </a:t>
            </a:r>
            <a:r>
              <a:rPr lang="en-US" sz="2500" dirty="0" err="1">
                <a:solidFill>
                  <a:schemeClr val="bg1"/>
                </a:solidFill>
              </a:rPr>
              <a:t>sg</a:t>
            </a:r>
            <a:r>
              <a:rPr lang="en-US" sz="2500" dirty="0">
                <a:solidFill>
                  <a:schemeClr val="bg1"/>
                </a:solidFill>
              </a:rPr>
              <a:t> / Heb. </a:t>
            </a:r>
            <a:r>
              <a:rPr lang="he-IL" sz="2500" b="1" dirty="0">
                <a:solidFill>
                  <a:srgbClr val="FFFF00"/>
                </a:solidFill>
              </a:rPr>
              <a:t>אֱנוֹשׁ</a:t>
            </a:r>
            <a:r>
              <a:rPr lang="en-US" sz="2500" dirty="0">
                <a:solidFill>
                  <a:schemeClr val="bg1"/>
                </a:solidFill>
              </a:rPr>
              <a:t>)</a:t>
            </a:r>
          </a:p>
          <a:p>
            <a:r>
              <a:rPr lang="he-IL" sz="2500" b="1" dirty="0">
                <a:solidFill>
                  <a:srgbClr val="FFFF00"/>
                </a:solidFill>
              </a:rPr>
              <a:t>יַבֶּשְׁתָּא </a:t>
            </a:r>
            <a:r>
              <a:rPr lang="en-US" sz="2500" dirty="0">
                <a:solidFill>
                  <a:schemeClr val="bg1"/>
                </a:solidFill>
              </a:rPr>
              <a:t>    (f </a:t>
            </a:r>
            <a:r>
              <a:rPr lang="en-US" sz="2500" dirty="0" err="1">
                <a:solidFill>
                  <a:schemeClr val="bg1"/>
                </a:solidFill>
              </a:rPr>
              <a:t>sg</a:t>
            </a:r>
            <a:r>
              <a:rPr lang="en-US" sz="2500" dirty="0">
                <a:solidFill>
                  <a:schemeClr val="bg1"/>
                </a:solidFill>
              </a:rPr>
              <a:t> + </a:t>
            </a:r>
            <a:r>
              <a:rPr lang="en-US" sz="2500" dirty="0" err="1">
                <a:solidFill>
                  <a:schemeClr val="bg1"/>
                </a:solidFill>
              </a:rPr>
              <a:t>det</a:t>
            </a:r>
            <a:r>
              <a:rPr lang="en-US" sz="2500" b="1" dirty="0">
                <a:solidFill>
                  <a:srgbClr val="FFFF00"/>
                </a:solidFill>
              </a:rPr>
              <a:t> </a:t>
            </a:r>
            <a:r>
              <a:rPr lang="he-IL" sz="2500" b="1" dirty="0">
                <a:solidFill>
                  <a:srgbClr val="FFFF00"/>
                </a:solidFill>
              </a:rPr>
              <a:t>אָ</a:t>
            </a:r>
            <a:r>
              <a:rPr lang="en-US" sz="2500" dirty="0">
                <a:solidFill>
                  <a:schemeClr val="bg1"/>
                </a:solidFill>
              </a:rPr>
              <a:t> art) the earth, dry land (Heb. </a:t>
            </a:r>
            <a:r>
              <a:rPr lang="he-IL" sz="2500" b="1" dirty="0">
                <a:solidFill>
                  <a:srgbClr val="FFFF00"/>
                </a:solidFill>
              </a:rPr>
              <a:t>יַבָּשָׁה</a:t>
            </a:r>
            <a:r>
              <a:rPr lang="en-US" sz="2500" dirty="0">
                <a:solidFill>
                  <a:schemeClr val="bg1"/>
                </a:solidFill>
              </a:rPr>
              <a:t>)</a:t>
            </a:r>
          </a:p>
          <a:p>
            <a:r>
              <a:rPr lang="he-IL" sz="2500" b="1" dirty="0">
                <a:solidFill>
                  <a:srgbClr val="FFFF00"/>
                </a:solidFill>
              </a:rPr>
              <a:t>יוּכַל</a:t>
            </a:r>
            <a:r>
              <a:rPr lang="en-US" sz="2500" b="1" dirty="0">
                <a:solidFill>
                  <a:srgbClr val="FFFF00"/>
                </a:solidFill>
              </a:rPr>
              <a:t>   </a:t>
            </a:r>
            <a:r>
              <a:rPr lang="en-US" sz="2500" dirty="0">
                <a:solidFill>
                  <a:schemeClr val="bg1"/>
                </a:solidFill>
              </a:rPr>
              <a:t> (peal impf 3 m </a:t>
            </a:r>
            <a:r>
              <a:rPr lang="en-US" sz="2500" dirty="0" err="1">
                <a:solidFill>
                  <a:schemeClr val="bg1"/>
                </a:solidFill>
              </a:rPr>
              <a:t>sg</a:t>
            </a:r>
            <a:r>
              <a:rPr lang="en-US" sz="2500" dirty="0">
                <a:solidFill>
                  <a:schemeClr val="bg1"/>
                </a:solidFill>
              </a:rPr>
              <a:t>  </a:t>
            </a:r>
            <a:r>
              <a:rPr lang="he-IL" sz="2500" b="1" dirty="0">
                <a:solidFill>
                  <a:srgbClr val="FFFF00"/>
                </a:solidFill>
              </a:rPr>
              <a:t>יכל</a:t>
            </a:r>
            <a:r>
              <a:rPr lang="en-US" sz="2500" dirty="0">
                <a:solidFill>
                  <a:schemeClr val="bg1"/>
                </a:solidFill>
              </a:rPr>
              <a:t>) be able  (= Heb.) </a:t>
            </a:r>
          </a:p>
          <a:p>
            <a:r>
              <a:rPr lang="he-IL" sz="2500" b="1" dirty="0">
                <a:solidFill>
                  <a:srgbClr val="FFFF00"/>
                </a:solidFill>
              </a:rPr>
              <a:t>לְהַחֲוָיָה</a:t>
            </a:r>
            <a:r>
              <a:rPr lang="en-US" sz="2500" dirty="0">
                <a:solidFill>
                  <a:schemeClr val="bg1"/>
                </a:solidFill>
              </a:rPr>
              <a:t>   (prep  </a:t>
            </a:r>
            <a:r>
              <a:rPr lang="he-IL" sz="2500" b="1" dirty="0">
                <a:solidFill>
                  <a:srgbClr val="FFFF00"/>
                </a:solidFill>
              </a:rPr>
              <a:t>לְ</a:t>
            </a:r>
            <a:r>
              <a:rPr lang="en-US" sz="2500" b="1" dirty="0">
                <a:solidFill>
                  <a:srgbClr val="FFFF00"/>
                </a:solidFill>
              </a:rPr>
              <a:t> </a:t>
            </a:r>
            <a:r>
              <a:rPr lang="en-US" sz="2500" dirty="0">
                <a:solidFill>
                  <a:schemeClr val="bg1"/>
                </a:solidFill>
              </a:rPr>
              <a:t>+ </a:t>
            </a:r>
            <a:r>
              <a:rPr lang="en-US" sz="2500" dirty="0" err="1">
                <a:solidFill>
                  <a:schemeClr val="bg1"/>
                </a:solidFill>
              </a:rPr>
              <a:t>haphel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inf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he-IL" sz="2500" b="1" dirty="0">
                <a:solidFill>
                  <a:srgbClr val="FFFF00"/>
                </a:solidFill>
              </a:rPr>
              <a:t>חוה</a:t>
            </a:r>
            <a:r>
              <a:rPr lang="en-US" sz="2500" dirty="0">
                <a:solidFill>
                  <a:schemeClr val="bg1"/>
                </a:solidFill>
              </a:rPr>
              <a:t>) make known, interpret   </a:t>
            </a:r>
          </a:p>
          <a:p>
            <a:r>
              <a:rPr lang="he-IL" sz="2500" b="1" dirty="0">
                <a:solidFill>
                  <a:srgbClr val="FFFF00"/>
                </a:solidFill>
              </a:rPr>
              <a:t>שַׁלִּיט</a:t>
            </a:r>
            <a:r>
              <a:rPr lang="en-US" sz="2500" dirty="0">
                <a:solidFill>
                  <a:schemeClr val="bg1"/>
                </a:solidFill>
              </a:rPr>
              <a:t> (</a:t>
            </a:r>
            <a:r>
              <a:rPr lang="en-US" sz="2500" dirty="0" err="1">
                <a:solidFill>
                  <a:schemeClr val="bg1"/>
                </a:solidFill>
              </a:rPr>
              <a:t>adj</a:t>
            </a:r>
            <a:r>
              <a:rPr lang="en-US" sz="2500" dirty="0">
                <a:solidFill>
                  <a:schemeClr val="bg1"/>
                </a:solidFill>
              </a:rPr>
              <a:t> m </a:t>
            </a:r>
            <a:r>
              <a:rPr lang="en-US" sz="2500" dirty="0" err="1">
                <a:solidFill>
                  <a:schemeClr val="bg1"/>
                </a:solidFill>
              </a:rPr>
              <a:t>sg</a:t>
            </a:r>
            <a:r>
              <a:rPr lang="en-US" sz="2500" dirty="0">
                <a:solidFill>
                  <a:schemeClr val="bg1"/>
                </a:solidFill>
              </a:rPr>
              <a:t>) mighty, powerful (= Heb.)  // </a:t>
            </a:r>
            <a:r>
              <a:rPr lang="he-IL" sz="2500" b="1" dirty="0">
                <a:solidFill>
                  <a:srgbClr val="FFFF00"/>
                </a:solidFill>
              </a:rPr>
              <a:t>שְׁאֵל</a:t>
            </a:r>
            <a:r>
              <a:rPr lang="en-US" sz="2500" b="1" dirty="0">
                <a:solidFill>
                  <a:srgbClr val="FFFF00"/>
                </a:solidFill>
              </a:rPr>
              <a:t> </a:t>
            </a:r>
            <a:r>
              <a:rPr lang="en-US" sz="2500" dirty="0">
                <a:solidFill>
                  <a:schemeClr val="bg1"/>
                </a:solidFill>
              </a:rPr>
              <a:t>(peal </a:t>
            </a:r>
            <a:r>
              <a:rPr lang="en-US" sz="2500" dirty="0" err="1">
                <a:solidFill>
                  <a:schemeClr val="bg1"/>
                </a:solidFill>
              </a:rPr>
              <a:t>pf</a:t>
            </a:r>
            <a:r>
              <a:rPr lang="en-US" sz="2500" dirty="0">
                <a:solidFill>
                  <a:schemeClr val="bg1"/>
                </a:solidFill>
              </a:rPr>
              <a:t> 3 m </a:t>
            </a:r>
            <a:r>
              <a:rPr lang="en-US" sz="2500" dirty="0" err="1">
                <a:solidFill>
                  <a:schemeClr val="bg1"/>
                </a:solidFill>
              </a:rPr>
              <a:t>sg</a:t>
            </a:r>
            <a:r>
              <a:rPr lang="en-US" sz="2500" dirty="0">
                <a:solidFill>
                  <a:schemeClr val="bg1"/>
                </a:solidFill>
              </a:rPr>
              <a:t> = Heb.)</a:t>
            </a:r>
          </a:p>
          <a:p>
            <a:r>
              <a:rPr lang="he-IL" sz="2500" b="1" dirty="0">
                <a:solidFill>
                  <a:srgbClr val="FFFF00"/>
                </a:solidFill>
              </a:rPr>
              <a:t>חַרְטֹּם</a:t>
            </a:r>
            <a:r>
              <a:rPr lang="en-US" sz="2500" b="1" dirty="0">
                <a:solidFill>
                  <a:srgbClr val="FFFF00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(noun m </a:t>
            </a:r>
            <a:r>
              <a:rPr lang="en-US" sz="2200" dirty="0" err="1">
                <a:solidFill>
                  <a:schemeClr val="bg1"/>
                </a:solidFill>
              </a:rPr>
              <a:t>sg</a:t>
            </a:r>
            <a:r>
              <a:rPr lang="en-US" sz="2200" dirty="0">
                <a:solidFill>
                  <a:schemeClr val="bg1"/>
                </a:solidFill>
              </a:rPr>
              <a:t>) magician, engraver (= Heb.)   </a:t>
            </a:r>
            <a:r>
              <a:rPr lang="he-IL" sz="2800" b="1" dirty="0">
                <a:solidFill>
                  <a:srgbClr val="FFFF00"/>
                </a:solidFill>
              </a:rPr>
              <a:t>אָשַׁף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(noun m </a:t>
            </a:r>
            <a:r>
              <a:rPr lang="en-US" sz="2200" dirty="0" err="1">
                <a:solidFill>
                  <a:schemeClr val="bg1"/>
                </a:solidFill>
              </a:rPr>
              <a:t>sg</a:t>
            </a:r>
            <a:r>
              <a:rPr lang="en-US" sz="2200" dirty="0">
                <a:solidFill>
                  <a:schemeClr val="bg1"/>
                </a:solidFill>
              </a:rPr>
              <a:t>) enchanter, conjurer (= Heb.)</a:t>
            </a:r>
            <a:endParaRPr lang="en-US" sz="2200" b="1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704808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但以理 </a:t>
            </a:r>
            <a:r>
              <a:rPr lang="en-US" sz="2800" b="1" dirty="0">
                <a:solidFill>
                  <a:srgbClr val="FFFF00"/>
                </a:solidFill>
              </a:rPr>
              <a:t>Daniel 2:11 </a:t>
            </a:r>
            <a:r>
              <a:rPr lang="en-US" sz="2800" b="1" dirty="0">
                <a:solidFill>
                  <a:schemeClr val="bg1"/>
                </a:solidFill>
              </a:rPr>
              <a:t> </a:t>
            </a:r>
          </a:p>
          <a:p>
            <a:r>
              <a:rPr lang="en-US" sz="4000" dirty="0">
                <a:solidFill>
                  <a:schemeClr val="bg1"/>
                </a:solidFill>
              </a:rPr>
              <a:t>  </a:t>
            </a:r>
            <a:r>
              <a:rPr lang="he-IL" sz="4000" dirty="0">
                <a:solidFill>
                  <a:schemeClr val="bg1"/>
                </a:solidFill>
              </a:rPr>
              <a:t>‎‎‎</a:t>
            </a:r>
            <a:r>
              <a:rPr lang="he-IL" sz="4000" dirty="0">
                <a:solidFill>
                  <a:srgbClr val="FFFF00"/>
                </a:solidFill>
              </a:rPr>
              <a:t>וּמִלְּתָ֙א דִֽי־מַלְכָּ֤ה שָׁאֵל֙ יַקִּירָ֔ה וְאָחֳרָן֙ לָ֣א אִיתַ֔י</a:t>
            </a:r>
            <a:endParaRPr lang="en-US" sz="4000" dirty="0">
              <a:solidFill>
                <a:srgbClr val="FFFF00"/>
              </a:solidFill>
            </a:endParaRPr>
          </a:p>
          <a:p>
            <a:pPr rtl="1"/>
            <a:r>
              <a:rPr lang="he-IL" sz="4000" dirty="0">
                <a:solidFill>
                  <a:srgbClr val="FFFF00"/>
                </a:solidFill>
              </a:rPr>
              <a:t> דִּ֥י יְחַוִּנַּ֖הּ קֳדָ֣ם מַלְכָּ֑א לָהֵ֣ן אֱלָהִ֔ין</a:t>
            </a:r>
            <a:r>
              <a:rPr lang="en-US" sz="4000" dirty="0">
                <a:solidFill>
                  <a:srgbClr val="FFFF00"/>
                </a:solidFill>
              </a:rPr>
              <a:t>         </a:t>
            </a:r>
          </a:p>
          <a:p>
            <a:pPr rtl="1"/>
            <a:r>
              <a:rPr lang="he-IL" sz="4000" dirty="0">
                <a:solidFill>
                  <a:srgbClr val="FFFF00"/>
                </a:solidFill>
              </a:rPr>
              <a:t> דִּ֚י מְדָ֣רְה֔וֹן עִם־בִּשְׂרָ֖א לָ֥א אִיתֽוֹהִי׃</a:t>
            </a:r>
            <a:r>
              <a:rPr lang="en-US" sz="4000" dirty="0">
                <a:solidFill>
                  <a:srgbClr val="FFFF00"/>
                </a:solidFill>
              </a:rPr>
              <a:t>       </a:t>
            </a:r>
            <a:r>
              <a:rPr lang="he-IL" sz="4000" dirty="0">
                <a:solidFill>
                  <a:srgbClr val="FFFF00"/>
                </a:solidFill>
              </a:rPr>
              <a:t>  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sz="2400" b="1" baseline="30000" dirty="0">
                <a:solidFill>
                  <a:srgbClr val="FFFF00"/>
                </a:solidFill>
              </a:rPr>
              <a:t>NKJ </a:t>
            </a:r>
            <a:r>
              <a:rPr lang="en-US" sz="2400" dirty="0">
                <a:solidFill>
                  <a:schemeClr val="bg1"/>
                </a:solidFill>
              </a:rPr>
              <a:t>"</a:t>
            </a:r>
            <a:r>
              <a:rPr lang="en-US" sz="2400" i="1" dirty="0">
                <a:solidFill>
                  <a:schemeClr val="bg1"/>
                </a:solidFill>
              </a:rPr>
              <a:t>It is </a:t>
            </a:r>
            <a:r>
              <a:rPr lang="en-US" sz="2400" dirty="0">
                <a:solidFill>
                  <a:schemeClr val="bg1"/>
                </a:solidFill>
              </a:rPr>
              <a:t>a difficult thing that the king requests, and there is no other who can tell it to the king except the gods, whose dwelling is not with flesh."</a:t>
            </a:r>
          </a:p>
          <a:p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王所問的事甚難、除了不與世人同居的神明、沒有人在王面前能說出來。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800" b="1" dirty="0">
                <a:solidFill>
                  <a:srgbClr val="FFFF00"/>
                </a:solidFill>
              </a:rPr>
              <a:t>   </a:t>
            </a:r>
            <a:r>
              <a:rPr lang="he-IL" sz="2800" b="1" dirty="0">
                <a:solidFill>
                  <a:srgbClr val="FFFF00"/>
                </a:solidFill>
              </a:rPr>
              <a:t>י</a:t>
            </a:r>
            <a:r>
              <a:rPr lang="he-IL" sz="2700" b="1" dirty="0">
                <a:solidFill>
                  <a:srgbClr val="FFFF00"/>
                </a:solidFill>
              </a:rPr>
              <a:t>ַקִּירָה</a:t>
            </a:r>
            <a:r>
              <a:rPr lang="en-US" sz="2700" dirty="0">
                <a:solidFill>
                  <a:schemeClr val="bg1"/>
                </a:solidFill>
              </a:rPr>
              <a:t>   (</a:t>
            </a:r>
            <a:r>
              <a:rPr lang="en-US" sz="2700" dirty="0" err="1">
                <a:solidFill>
                  <a:schemeClr val="bg1"/>
                </a:solidFill>
              </a:rPr>
              <a:t>adj</a:t>
            </a:r>
            <a:r>
              <a:rPr lang="en-US" sz="2700" dirty="0">
                <a:solidFill>
                  <a:schemeClr val="bg1"/>
                </a:solidFill>
              </a:rPr>
              <a:t> f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:) difficult; noble (= Heb.)</a:t>
            </a:r>
          </a:p>
          <a:p>
            <a:r>
              <a:rPr lang="en-US" sz="2700" b="1" dirty="0">
                <a:solidFill>
                  <a:srgbClr val="FFFF00"/>
                </a:solidFill>
              </a:rPr>
              <a:t> </a:t>
            </a:r>
            <a:r>
              <a:rPr lang="he-IL" sz="2700" b="1" dirty="0">
                <a:solidFill>
                  <a:srgbClr val="FFFF00"/>
                </a:solidFill>
              </a:rPr>
              <a:t>אָחֳרָן</a:t>
            </a:r>
            <a:r>
              <a:rPr lang="en-US" sz="2700" dirty="0">
                <a:solidFill>
                  <a:schemeClr val="bg1"/>
                </a:solidFill>
              </a:rPr>
              <a:t>    (</a:t>
            </a:r>
            <a:r>
              <a:rPr lang="en-US" sz="2700" dirty="0" err="1">
                <a:solidFill>
                  <a:schemeClr val="bg1"/>
                </a:solidFill>
              </a:rPr>
              <a:t>adj</a:t>
            </a:r>
            <a:r>
              <a:rPr lang="en-US" sz="2700" dirty="0">
                <a:solidFill>
                  <a:schemeClr val="bg1"/>
                </a:solidFill>
              </a:rPr>
              <a:t> m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) another (Heb. </a:t>
            </a:r>
            <a:r>
              <a:rPr lang="he-IL" sz="2700" b="1" dirty="0">
                <a:solidFill>
                  <a:srgbClr val="FFFF00"/>
                </a:solidFill>
              </a:rPr>
              <a:t>אַחֵר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r>
              <a:rPr lang="he-IL" sz="2700" dirty="0">
                <a:solidFill>
                  <a:srgbClr val="FFFF00"/>
                </a:solidFill>
              </a:rPr>
              <a:t>יְחַוִּנַּה</a:t>
            </a:r>
            <a:r>
              <a:rPr lang="he-IL" sz="2700" dirty="0">
                <a:solidFill>
                  <a:schemeClr val="bg1"/>
                </a:solidFill>
              </a:rPr>
              <a:t>ּ</a:t>
            </a:r>
            <a:r>
              <a:rPr lang="en-US" sz="2700" dirty="0">
                <a:solidFill>
                  <a:schemeClr val="bg1"/>
                </a:solidFill>
              </a:rPr>
              <a:t>    (</a:t>
            </a:r>
            <a:r>
              <a:rPr lang="en-US" sz="2700" dirty="0" err="1">
                <a:solidFill>
                  <a:schemeClr val="bg1"/>
                </a:solidFill>
              </a:rPr>
              <a:t>pael</a:t>
            </a:r>
            <a:r>
              <a:rPr lang="en-US" sz="2700" dirty="0">
                <a:solidFill>
                  <a:schemeClr val="bg1"/>
                </a:solidFill>
              </a:rPr>
              <a:t> impf 3 m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 + </a:t>
            </a:r>
            <a:r>
              <a:rPr lang="en-US" sz="2700" dirty="0" err="1">
                <a:solidFill>
                  <a:schemeClr val="bg1"/>
                </a:solidFill>
              </a:rPr>
              <a:t>suf</a:t>
            </a:r>
            <a:r>
              <a:rPr lang="en-US" sz="2700" dirty="0">
                <a:solidFill>
                  <a:schemeClr val="bg1"/>
                </a:solidFill>
              </a:rPr>
              <a:t> 3 f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he-IL" sz="2700" b="1" dirty="0">
                <a:solidFill>
                  <a:srgbClr val="FFFF00"/>
                </a:solidFill>
              </a:rPr>
              <a:t>חוה</a:t>
            </a:r>
            <a:r>
              <a:rPr lang="en-US" sz="2700" dirty="0">
                <a:solidFill>
                  <a:schemeClr val="bg1"/>
                </a:solidFill>
              </a:rPr>
              <a:t>) make known, interpret</a:t>
            </a:r>
          </a:p>
          <a:p>
            <a:pPr rtl="1"/>
            <a:r>
              <a:rPr lang="en-US" sz="2700" dirty="0">
                <a:solidFill>
                  <a:schemeClr val="bg1"/>
                </a:solidFill>
              </a:rPr>
              <a:t>     except, but, unless; therefore     </a:t>
            </a:r>
            <a:r>
              <a:rPr lang="he-IL" sz="2700" b="1" dirty="0">
                <a:solidFill>
                  <a:srgbClr val="FFFF00"/>
                </a:solidFill>
              </a:rPr>
              <a:t>לָהֵן</a:t>
            </a:r>
            <a:endParaRPr lang="en-US" sz="2700" b="1" dirty="0">
              <a:solidFill>
                <a:srgbClr val="FFFF00"/>
              </a:solidFill>
            </a:endParaRPr>
          </a:p>
          <a:p>
            <a:r>
              <a:rPr lang="he-IL" sz="2700" b="1" dirty="0">
                <a:solidFill>
                  <a:srgbClr val="FFFF00"/>
                </a:solidFill>
              </a:rPr>
              <a:t>מְדָרְהוֹן</a:t>
            </a:r>
            <a:r>
              <a:rPr lang="en-US" sz="2700" dirty="0">
                <a:solidFill>
                  <a:schemeClr val="bg1"/>
                </a:solidFill>
              </a:rPr>
              <a:t>   (n m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he-IL" sz="2700" b="1" dirty="0">
                <a:solidFill>
                  <a:srgbClr val="FFFF00"/>
                </a:solidFill>
              </a:rPr>
              <a:t>מְדוֹר</a:t>
            </a:r>
            <a:r>
              <a:rPr lang="en-US" sz="2700" dirty="0">
                <a:solidFill>
                  <a:schemeClr val="bg1"/>
                </a:solidFill>
              </a:rPr>
              <a:t> + </a:t>
            </a:r>
            <a:r>
              <a:rPr lang="en-US" sz="2700" dirty="0" err="1">
                <a:solidFill>
                  <a:schemeClr val="bg1"/>
                </a:solidFill>
              </a:rPr>
              <a:t>suf</a:t>
            </a:r>
            <a:r>
              <a:rPr lang="en-US" sz="2700" dirty="0">
                <a:solidFill>
                  <a:schemeClr val="bg1"/>
                </a:solidFill>
              </a:rPr>
              <a:t> 3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) dwelling, dwelling place</a:t>
            </a:r>
          </a:p>
          <a:p>
            <a:r>
              <a:rPr lang="he-IL" sz="2700" b="1" dirty="0">
                <a:solidFill>
                  <a:srgbClr val="FFFF00"/>
                </a:solidFill>
              </a:rPr>
              <a:t>בִּשְׂרָא</a:t>
            </a:r>
            <a:r>
              <a:rPr lang="en-US" sz="2700" dirty="0">
                <a:solidFill>
                  <a:schemeClr val="bg1"/>
                </a:solidFill>
              </a:rPr>
              <a:t>   (m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 + </a:t>
            </a:r>
            <a:r>
              <a:rPr lang="en-US" sz="2700" dirty="0" err="1">
                <a:solidFill>
                  <a:schemeClr val="bg1"/>
                </a:solidFill>
              </a:rPr>
              <a:t>det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he-IL" sz="2700" b="1" dirty="0">
                <a:solidFill>
                  <a:srgbClr val="FFFF00"/>
                </a:solidFill>
              </a:rPr>
              <a:t>אָ</a:t>
            </a:r>
            <a:r>
              <a:rPr lang="en-US" sz="2700" dirty="0">
                <a:solidFill>
                  <a:schemeClr val="bg1"/>
                </a:solidFill>
              </a:rPr>
              <a:t> art) flesh, dry land (= Heb.)</a:t>
            </a:r>
          </a:p>
          <a:p>
            <a:r>
              <a:rPr lang="he-IL" sz="2700" b="1" dirty="0">
                <a:solidFill>
                  <a:srgbClr val="FFFF00"/>
                </a:solidFill>
              </a:rPr>
              <a:t>אִיתוֹהִי</a:t>
            </a:r>
            <a:r>
              <a:rPr lang="en-US" sz="2700" b="1" dirty="0">
                <a:solidFill>
                  <a:srgbClr val="FFFF00"/>
                </a:solidFill>
              </a:rPr>
              <a:t>   </a:t>
            </a:r>
            <a:r>
              <a:rPr lang="en-US" sz="2700" dirty="0">
                <a:solidFill>
                  <a:schemeClr val="bg1"/>
                </a:solidFill>
              </a:rPr>
              <a:t>(there is, there are </a:t>
            </a:r>
            <a:r>
              <a:rPr lang="he-IL" sz="2700" b="1" dirty="0">
                <a:solidFill>
                  <a:srgbClr val="FFFF00"/>
                </a:solidFill>
              </a:rPr>
              <a:t>אִיתַי</a:t>
            </a:r>
            <a:r>
              <a:rPr lang="en-US" sz="2700" dirty="0">
                <a:solidFill>
                  <a:schemeClr val="bg1"/>
                </a:solidFill>
              </a:rPr>
              <a:t>  + </a:t>
            </a:r>
            <a:r>
              <a:rPr lang="en-US" sz="2700" dirty="0" err="1">
                <a:solidFill>
                  <a:schemeClr val="bg1"/>
                </a:solidFill>
              </a:rPr>
              <a:t>suf</a:t>
            </a:r>
            <a:r>
              <a:rPr lang="en-US" sz="2700" dirty="0">
                <a:solidFill>
                  <a:schemeClr val="bg1"/>
                </a:solidFill>
              </a:rPr>
              <a:t> 3 m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) (Heb. </a:t>
            </a:r>
            <a:r>
              <a:rPr lang="he-IL" sz="2700" b="1" dirty="0">
                <a:solidFill>
                  <a:srgbClr val="FFFF00"/>
                </a:solidFill>
              </a:rPr>
              <a:t>יֵשׁ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7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689419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但以理 </a:t>
            </a:r>
            <a:r>
              <a:rPr lang="en-US" sz="3600" b="1" dirty="0">
                <a:solidFill>
                  <a:srgbClr val="FFFF00"/>
                </a:solidFill>
              </a:rPr>
              <a:t>Daniel 2:12 </a:t>
            </a:r>
            <a:r>
              <a:rPr lang="en-US" sz="3600" b="1" dirty="0">
                <a:solidFill>
                  <a:schemeClr val="bg1"/>
                </a:solidFill>
              </a:rPr>
              <a:t> </a:t>
            </a:r>
          </a:p>
          <a:p>
            <a:r>
              <a:rPr lang="en-US" sz="4000" dirty="0">
                <a:solidFill>
                  <a:schemeClr val="bg1"/>
                </a:solidFill>
              </a:rPr>
              <a:t>   </a:t>
            </a:r>
            <a:r>
              <a:rPr lang="he-IL" sz="4000" dirty="0">
                <a:solidFill>
                  <a:schemeClr val="bg1"/>
                </a:solidFill>
              </a:rPr>
              <a:t>‎‎</a:t>
            </a:r>
            <a:r>
              <a:rPr lang="he-IL" sz="4400" dirty="0">
                <a:solidFill>
                  <a:srgbClr val="FFFF00"/>
                </a:solidFill>
              </a:rPr>
              <a:t>כָּל־קֳבֵ֣ל דְּנָ֔ה מַלְכָּ֕א בְּנַ֖ס וּקְצַ֣ף שַׂגִּ֑יא</a:t>
            </a:r>
            <a:endParaRPr lang="en-US" sz="4400" dirty="0">
              <a:solidFill>
                <a:srgbClr val="FFFF00"/>
              </a:solidFill>
            </a:endParaRPr>
          </a:p>
          <a:p>
            <a:r>
              <a:rPr lang="he-IL" sz="4400" dirty="0">
                <a:solidFill>
                  <a:srgbClr val="FFFF00"/>
                </a:solidFill>
              </a:rPr>
              <a:t> וַאֲמַר֙ לְה֣וֹבָדָ֔ה לְכֹ֖ל חַכִּימֵ֥י בָבֶֽל׃  </a:t>
            </a:r>
            <a:endParaRPr lang="en-US" sz="4400" dirty="0">
              <a:solidFill>
                <a:srgbClr val="FFFF00"/>
              </a:solidFill>
            </a:endParaRPr>
          </a:p>
          <a:p>
            <a:r>
              <a:rPr lang="en-US" sz="2800" b="1" baseline="30000" dirty="0">
                <a:solidFill>
                  <a:srgbClr val="FFFF00"/>
                </a:solidFill>
              </a:rPr>
              <a:t>NKJ</a:t>
            </a:r>
            <a:r>
              <a:rPr lang="en-US" sz="2800" dirty="0">
                <a:solidFill>
                  <a:schemeClr val="bg1"/>
                </a:solidFill>
              </a:rPr>
              <a:t> For this reason the king was angry and very furious,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and gave a command to destroy all the wise </a:t>
            </a:r>
            <a:r>
              <a:rPr lang="en-US" sz="2800" i="1" dirty="0">
                <a:solidFill>
                  <a:schemeClr val="bg1"/>
                </a:solidFill>
              </a:rPr>
              <a:t>men </a:t>
            </a:r>
            <a:r>
              <a:rPr lang="en-US" sz="2800" dirty="0">
                <a:solidFill>
                  <a:schemeClr val="bg1"/>
                </a:solidFill>
              </a:rPr>
              <a:t>of Babylon.  </a:t>
            </a:r>
          </a:p>
          <a:p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因此王氣忿忿的大發烈怒、吩咐滅絕巴比倫所有的哲士．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800" b="1" dirty="0">
                <a:solidFill>
                  <a:schemeClr val="bg1"/>
                </a:solidFill>
              </a:rPr>
              <a:t> 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he-IL" sz="3200" dirty="0">
                <a:solidFill>
                  <a:schemeClr val="bg1"/>
                </a:solidFill>
              </a:rPr>
              <a:t>‎</a:t>
            </a:r>
            <a:r>
              <a:rPr lang="he-IL" sz="3200" b="1" dirty="0">
                <a:solidFill>
                  <a:srgbClr val="FFFF00"/>
                </a:solidFill>
              </a:rPr>
              <a:t> בְּנַס </a:t>
            </a:r>
            <a:r>
              <a:rPr lang="en-US" sz="3200" dirty="0">
                <a:solidFill>
                  <a:schemeClr val="bg1"/>
                </a:solidFill>
              </a:rPr>
              <a:t>(peal </a:t>
            </a:r>
            <a:r>
              <a:rPr lang="en-US" sz="3200" dirty="0" err="1">
                <a:solidFill>
                  <a:schemeClr val="bg1"/>
                </a:solidFill>
              </a:rPr>
              <a:t>pf</a:t>
            </a:r>
            <a:r>
              <a:rPr lang="en-US" sz="3200" dirty="0">
                <a:solidFill>
                  <a:schemeClr val="bg1"/>
                </a:solidFill>
              </a:rPr>
              <a:t> 3 m </a:t>
            </a:r>
            <a:r>
              <a:rPr lang="en-US" sz="3200" dirty="0" err="1">
                <a:solidFill>
                  <a:schemeClr val="bg1"/>
                </a:solidFill>
              </a:rPr>
              <a:t>sg</a:t>
            </a:r>
            <a:r>
              <a:rPr lang="en-US" sz="3200" dirty="0">
                <a:solidFill>
                  <a:schemeClr val="bg1"/>
                </a:solidFill>
              </a:rPr>
              <a:t>) become angry</a:t>
            </a:r>
          </a:p>
          <a:p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קְצַף</a:t>
            </a:r>
            <a:r>
              <a:rPr lang="he-IL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(peal </a:t>
            </a:r>
            <a:r>
              <a:rPr lang="en-US" sz="3200" dirty="0" err="1">
                <a:solidFill>
                  <a:schemeClr val="bg1"/>
                </a:solidFill>
              </a:rPr>
              <a:t>pf</a:t>
            </a:r>
            <a:r>
              <a:rPr lang="en-US" sz="3200" dirty="0">
                <a:solidFill>
                  <a:schemeClr val="bg1"/>
                </a:solidFill>
              </a:rPr>
              <a:t> 3 m </a:t>
            </a:r>
            <a:r>
              <a:rPr lang="en-US" sz="3200" dirty="0" err="1">
                <a:solidFill>
                  <a:schemeClr val="bg1"/>
                </a:solidFill>
              </a:rPr>
              <a:t>sg</a:t>
            </a:r>
            <a:r>
              <a:rPr lang="en-US" sz="3200" dirty="0">
                <a:solidFill>
                  <a:schemeClr val="bg1"/>
                </a:solidFill>
              </a:rPr>
              <a:t>) become angry, become furious (= Heb.)</a:t>
            </a:r>
          </a:p>
          <a:p>
            <a:r>
              <a:rPr lang="he-IL" sz="3200" b="1" dirty="0">
                <a:solidFill>
                  <a:srgbClr val="FFFF00"/>
                </a:solidFill>
              </a:rPr>
              <a:t>לְהוֹבָדָה</a:t>
            </a:r>
            <a:r>
              <a:rPr lang="en-US" sz="3200" dirty="0">
                <a:solidFill>
                  <a:schemeClr val="bg1"/>
                </a:solidFill>
              </a:rPr>
              <a:t>   (prep 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he-IL" sz="3200" dirty="0">
                <a:solidFill>
                  <a:srgbClr val="FFFF00"/>
                </a:solidFill>
              </a:rPr>
              <a:t>לְ</a:t>
            </a:r>
            <a:r>
              <a:rPr lang="en-US" sz="3200" dirty="0">
                <a:solidFill>
                  <a:schemeClr val="bg1"/>
                </a:solidFill>
              </a:rPr>
              <a:t> + </a:t>
            </a:r>
            <a:r>
              <a:rPr lang="en-US" sz="3200" dirty="0" err="1">
                <a:solidFill>
                  <a:schemeClr val="bg1"/>
                </a:solidFill>
              </a:rPr>
              <a:t>haphel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inf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אבד</a:t>
            </a:r>
            <a:r>
              <a:rPr lang="en-US" sz="3200" dirty="0">
                <a:solidFill>
                  <a:schemeClr val="bg1"/>
                </a:solidFill>
              </a:rPr>
              <a:t>) </a:t>
            </a:r>
            <a:r>
              <a:rPr lang="en-US" sz="3000" dirty="0">
                <a:solidFill>
                  <a:schemeClr val="bg1"/>
                </a:solidFill>
              </a:rPr>
              <a:t>slay, kill; destroy, perish, vanish</a:t>
            </a:r>
          </a:p>
          <a:p>
            <a:r>
              <a:rPr lang="he-IL" sz="3200" b="1" dirty="0">
                <a:solidFill>
                  <a:srgbClr val="FFFF00"/>
                </a:solidFill>
              </a:rPr>
              <a:t>חַכִּי</a:t>
            </a:r>
            <a:r>
              <a:rPr lang="he-IL" sz="3200" dirty="0">
                <a:solidFill>
                  <a:srgbClr val="FFFF00"/>
                </a:solidFill>
              </a:rPr>
              <a:t>מֵ</a:t>
            </a:r>
            <a:r>
              <a:rPr lang="he-IL" sz="3200" b="1" dirty="0">
                <a:solidFill>
                  <a:srgbClr val="FFFF00"/>
                </a:solidFill>
              </a:rPr>
              <a:t>י</a:t>
            </a:r>
            <a:r>
              <a:rPr lang="en-US" sz="3200" dirty="0">
                <a:solidFill>
                  <a:schemeClr val="bg1"/>
                </a:solidFill>
              </a:rPr>
              <a:t>   (noun m </a:t>
            </a:r>
            <a:r>
              <a:rPr lang="en-US" sz="3200" dirty="0" err="1">
                <a:solidFill>
                  <a:schemeClr val="bg1"/>
                </a:solidFill>
              </a:rPr>
              <a:t>pl</a:t>
            </a:r>
            <a:r>
              <a:rPr lang="en-US" sz="3200" dirty="0">
                <a:solidFill>
                  <a:schemeClr val="bg1"/>
                </a:solidFill>
              </a:rPr>
              <a:t> construct) (Heb. </a:t>
            </a:r>
            <a:r>
              <a:rPr lang="he-IL" sz="3200" b="1" dirty="0">
                <a:solidFill>
                  <a:srgbClr val="FFFF00"/>
                </a:solidFill>
              </a:rPr>
              <a:t>חָכָם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3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68018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但以理 </a:t>
            </a:r>
            <a:r>
              <a:rPr lang="en-US" sz="3600" b="1" dirty="0">
                <a:solidFill>
                  <a:srgbClr val="FFFF00"/>
                </a:solidFill>
              </a:rPr>
              <a:t>Daniel 2:13 </a:t>
            </a:r>
            <a:r>
              <a:rPr lang="en-US" sz="3600" b="1" dirty="0">
                <a:solidFill>
                  <a:schemeClr val="bg1"/>
                </a:solidFill>
              </a:rPr>
              <a:t> </a:t>
            </a:r>
          </a:p>
          <a:p>
            <a:r>
              <a:rPr lang="en-US" sz="4000" dirty="0">
                <a:solidFill>
                  <a:srgbClr val="FFFF00"/>
                </a:solidFill>
              </a:rPr>
              <a:t>     </a:t>
            </a:r>
            <a:r>
              <a:rPr lang="he-IL" sz="4000" dirty="0">
                <a:solidFill>
                  <a:srgbClr val="FFFF00"/>
                </a:solidFill>
              </a:rPr>
              <a:t>‎‎</a:t>
            </a:r>
            <a:r>
              <a:rPr lang="he-IL" sz="4400" dirty="0">
                <a:solidFill>
                  <a:srgbClr val="FFFF00"/>
                </a:solidFill>
              </a:rPr>
              <a:t>וְדָתָ֣א נֶפְקַ֔ת וְחַכִּֽימַיָּ֖א מִֽתְקַטְּלִ֑ין</a:t>
            </a:r>
            <a:endParaRPr lang="en-US" sz="4400" dirty="0">
              <a:solidFill>
                <a:srgbClr val="FFFF00"/>
              </a:solidFill>
            </a:endParaRPr>
          </a:p>
          <a:p>
            <a:r>
              <a:rPr lang="he-IL" sz="4400" dirty="0">
                <a:solidFill>
                  <a:srgbClr val="FFFF00"/>
                </a:solidFill>
              </a:rPr>
              <a:t> וּבְע֛וֹ דָּנִיֵּ֥אל וְחַבְר֖וֹהִי לְהִתְקְטָלָֽה׃   </a:t>
            </a:r>
            <a:endParaRPr lang="en-US" sz="4400" dirty="0">
              <a:solidFill>
                <a:srgbClr val="FFFF00"/>
              </a:solidFill>
            </a:endParaRPr>
          </a:p>
          <a:p>
            <a:r>
              <a:rPr lang="en-US" sz="2600" b="1" baseline="30000" dirty="0">
                <a:solidFill>
                  <a:srgbClr val="FFFF00"/>
                </a:solidFill>
              </a:rPr>
              <a:t>NKJ </a:t>
            </a:r>
            <a:r>
              <a:rPr lang="en-US" sz="2600" dirty="0">
                <a:solidFill>
                  <a:schemeClr val="bg1"/>
                </a:solidFill>
              </a:rPr>
              <a:t>So the decree went out, </a:t>
            </a:r>
            <a:r>
              <a:rPr lang="en-US" sz="2600" b="1" dirty="0">
                <a:solidFill>
                  <a:srgbClr val="FF0000"/>
                </a:solidFill>
              </a:rPr>
              <a:t>and they began killing the wise </a:t>
            </a:r>
            <a:r>
              <a:rPr lang="en-US" sz="2600" b="1" i="1" dirty="0">
                <a:solidFill>
                  <a:srgbClr val="FF0000"/>
                </a:solidFill>
              </a:rPr>
              <a:t>men</a:t>
            </a:r>
            <a:r>
              <a:rPr lang="en-US" sz="2600" i="1" dirty="0">
                <a:solidFill>
                  <a:schemeClr val="bg1"/>
                </a:solidFill>
              </a:rPr>
              <a:t>; </a:t>
            </a:r>
            <a:r>
              <a:rPr lang="en-US" sz="2600" dirty="0">
                <a:solidFill>
                  <a:schemeClr val="bg1"/>
                </a:solidFill>
              </a:rPr>
              <a:t>and they sought Daniel and his companions, to kill </a:t>
            </a:r>
            <a:r>
              <a:rPr lang="en-US" sz="2600" i="1" dirty="0">
                <a:solidFill>
                  <a:schemeClr val="bg1"/>
                </a:solidFill>
              </a:rPr>
              <a:t>them.</a:t>
            </a:r>
            <a:r>
              <a:rPr lang="en-US" sz="2600" dirty="0">
                <a:solidFill>
                  <a:schemeClr val="bg1"/>
                </a:solidFill>
              </a:rPr>
              <a:t> /</a:t>
            </a:r>
            <a:r>
              <a:rPr lang="en-US" sz="2600" i="1" dirty="0">
                <a:solidFill>
                  <a:schemeClr val="bg1"/>
                </a:solidFill>
              </a:rPr>
              <a:t> </a:t>
            </a:r>
            <a:r>
              <a:rPr lang="en-US" sz="2600" b="1" baseline="30000" dirty="0">
                <a:solidFill>
                  <a:srgbClr val="FFFF00"/>
                </a:solidFill>
              </a:rPr>
              <a:t>NIV</a:t>
            </a:r>
            <a:r>
              <a:rPr lang="en-US" sz="2600" baseline="30000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So the decree was issued </a:t>
            </a:r>
            <a:r>
              <a:rPr lang="en-US" sz="2600" b="1" dirty="0">
                <a:solidFill>
                  <a:srgbClr val="FF0000"/>
                </a:solidFill>
              </a:rPr>
              <a:t>to put the wise men to death</a:t>
            </a:r>
            <a:r>
              <a:rPr lang="en-US" sz="2600" dirty="0">
                <a:solidFill>
                  <a:schemeClr val="bg1"/>
                </a:solidFill>
              </a:rPr>
              <a:t>, and men were sent to look for Daniel …….</a:t>
            </a:r>
          </a:p>
          <a:p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於是命令發出、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哲士將要見殺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、人就尋找但以理和他的同伴、要殺他們。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       *NKJ is not correct. See Daniel 2:14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he-IL" sz="2800" dirty="0">
                <a:solidFill>
                  <a:srgbClr val="FFFF00"/>
                </a:solidFill>
              </a:rPr>
              <a:t>דִּ֚י נְפַ֣ק לְקַטָּלָ֔ה לְחַכִּימֵ֖י בָּבֶֽל </a:t>
            </a:r>
            <a:r>
              <a:rPr lang="en-US" sz="2800" dirty="0">
                <a:solidFill>
                  <a:schemeClr val="bg1"/>
                </a:solidFill>
              </a:rPr>
              <a:t>……)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נֶפְקַת</a:t>
            </a:r>
            <a:r>
              <a:rPr lang="en-US" sz="2800" dirty="0">
                <a:solidFill>
                  <a:schemeClr val="bg1"/>
                </a:solidFill>
              </a:rPr>
              <a:t>   (peal </a:t>
            </a:r>
            <a:r>
              <a:rPr lang="en-US" sz="2800" dirty="0" err="1">
                <a:solidFill>
                  <a:schemeClr val="bg1"/>
                </a:solidFill>
              </a:rPr>
              <a:t>pf</a:t>
            </a:r>
            <a:r>
              <a:rPr lang="en-US" sz="2800" dirty="0">
                <a:solidFill>
                  <a:schemeClr val="bg1"/>
                </a:solidFill>
              </a:rPr>
              <a:t> 3 f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 </a:t>
            </a:r>
            <a:r>
              <a:rPr lang="he-IL" sz="2800" b="1" dirty="0">
                <a:solidFill>
                  <a:srgbClr val="FFFF00"/>
                </a:solidFill>
              </a:rPr>
              <a:t>נפק</a:t>
            </a:r>
            <a:r>
              <a:rPr lang="en-US" sz="2800" dirty="0">
                <a:solidFill>
                  <a:schemeClr val="bg1"/>
                </a:solidFill>
              </a:rPr>
              <a:t>) go out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מִתְקַטְּלִין</a:t>
            </a:r>
            <a:r>
              <a:rPr lang="en-US" sz="2800" dirty="0">
                <a:solidFill>
                  <a:schemeClr val="bg1"/>
                </a:solidFill>
              </a:rPr>
              <a:t>   (</a:t>
            </a:r>
            <a:r>
              <a:rPr lang="en-US" sz="2800" dirty="0" err="1">
                <a:solidFill>
                  <a:schemeClr val="bg1"/>
                </a:solidFill>
              </a:rPr>
              <a:t>hithpaal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ptcp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קטל</a:t>
            </a:r>
            <a:r>
              <a:rPr lang="en-US" sz="2800" dirty="0">
                <a:solidFill>
                  <a:schemeClr val="bg1"/>
                </a:solidFill>
              </a:rPr>
              <a:t>) be killed, slain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 בְעוֹ</a:t>
            </a:r>
            <a:r>
              <a:rPr lang="en-US" sz="2800" b="1" dirty="0">
                <a:solidFill>
                  <a:srgbClr val="FFFF00"/>
                </a:solidFill>
              </a:rPr>
              <a:t>  </a:t>
            </a:r>
            <a:r>
              <a:rPr lang="en-US" sz="2800" dirty="0">
                <a:solidFill>
                  <a:schemeClr val="bg1"/>
                </a:solidFill>
              </a:rPr>
              <a:t>(peal </a:t>
            </a:r>
            <a:r>
              <a:rPr lang="en-US" sz="2800" dirty="0" err="1">
                <a:solidFill>
                  <a:schemeClr val="bg1"/>
                </a:solidFill>
              </a:rPr>
              <a:t>pf</a:t>
            </a:r>
            <a:r>
              <a:rPr lang="en-US" sz="2800" dirty="0">
                <a:solidFill>
                  <a:schemeClr val="bg1"/>
                </a:solidFill>
              </a:rPr>
              <a:t> 3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בעה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&amp; </a:t>
            </a:r>
            <a:r>
              <a:rPr lang="he-IL" sz="2800" b="1" dirty="0">
                <a:solidFill>
                  <a:srgbClr val="FFFF00"/>
                </a:solidFill>
              </a:rPr>
              <a:t>בעא</a:t>
            </a:r>
            <a:r>
              <a:rPr lang="en-US" sz="2800" dirty="0">
                <a:solidFill>
                  <a:schemeClr val="bg1"/>
                </a:solidFill>
              </a:rPr>
              <a:t>) seek, ask	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חַבְרוֹהִי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(noun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suf</a:t>
            </a:r>
            <a:r>
              <a:rPr lang="en-US" sz="2800" dirty="0">
                <a:solidFill>
                  <a:schemeClr val="bg1"/>
                </a:solidFill>
              </a:rPr>
              <a:t> 3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) (= Heb.) companion, comrade, fellow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לְהִתְקְטָלָה</a:t>
            </a:r>
            <a:r>
              <a:rPr lang="en-US" sz="2800" dirty="0">
                <a:solidFill>
                  <a:schemeClr val="bg1"/>
                </a:solidFill>
              </a:rPr>
              <a:t>  (prep  </a:t>
            </a:r>
            <a:r>
              <a:rPr lang="he-IL" sz="2800" b="1" dirty="0">
                <a:solidFill>
                  <a:srgbClr val="FFFF00"/>
                </a:solidFill>
              </a:rPr>
              <a:t>לְ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hithpeel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inf</a:t>
            </a:r>
            <a:r>
              <a:rPr lang="en-US" sz="2800" dirty="0">
                <a:solidFill>
                  <a:schemeClr val="bg1"/>
                </a:solidFill>
              </a:rPr>
              <a:t>  </a:t>
            </a:r>
            <a:r>
              <a:rPr lang="he-IL" sz="2800" b="1" dirty="0">
                <a:solidFill>
                  <a:srgbClr val="FFFF00"/>
                </a:solidFill>
              </a:rPr>
              <a:t>קטל</a:t>
            </a:r>
            <a:r>
              <a:rPr lang="en-US" sz="2800" dirty="0">
                <a:solidFill>
                  <a:schemeClr val="bg1"/>
                </a:solidFill>
              </a:rPr>
              <a:t>) be killed, be slain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26557" y="141513"/>
            <a:ext cx="8763000" cy="273921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>
                <a:latin typeface="新細明體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871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697883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但以理 </a:t>
            </a:r>
            <a:r>
              <a:rPr lang="en-US" sz="3200" b="1" dirty="0">
                <a:solidFill>
                  <a:srgbClr val="FFFF00"/>
                </a:solidFill>
              </a:rPr>
              <a:t>Daniel 2:4 </a:t>
            </a:r>
            <a:r>
              <a:rPr lang="en-US" sz="3600" b="1" dirty="0">
                <a:solidFill>
                  <a:schemeClr val="bg1"/>
                </a:solidFill>
              </a:rPr>
              <a:t> </a:t>
            </a:r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  </a:t>
            </a:r>
            <a:r>
              <a:rPr lang="he-IL" sz="4000" dirty="0">
                <a:solidFill>
                  <a:schemeClr val="bg1"/>
                </a:solidFill>
              </a:rPr>
              <a:t>‎</a:t>
            </a:r>
            <a:r>
              <a:rPr lang="he-IL" sz="3800" dirty="0">
                <a:solidFill>
                  <a:schemeClr val="bg1"/>
                </a:solidFill>
              </a:rPr>
              <a:t>וַֽיְדַבְּר֧וּ הַכַּשְׂדִּ֛ים לַמֶּ֖לֶךְ אֲרָמִ֑ית </a:t>
            </a:r>
            <a:r>
              <a:rPr lang="he-IL" sz="3800" b="1" dirty="0">
                <a:solidFill>
                  <a:srgbClr val="FFFF00"/>
                </a:solidFill>
              </a:rPr>
              <a:t>מַלְכָּא֙ לְעָלְמִ֣ין חֱיִ֔י</a:t>
            </a:r>
            <a:endParaRPr lang="en-US" sz="3800" b="1" dirty="0">
              <a:solidFill>
                <a:srgbClr val="FFFF00"/>
              </a:solidFill>
            </a:endParaRPr>
          </a:p>
          <a:p>
            <a:r>
              <a:rPr lang="en-US" sz="3800" dirty="0">
                <a:solidFill>
                  <a:schemeClr val="bg1"/>
                </a:solidFill>
              </a:rPr>
              <a:t>    </a:t>
            </a:r>
            <a:r>
              <a:rPr lang="he-IL" sz="3800" b="1" dirty="0">
                <a:solidFill>
                  <a:srgbClr val="FFFF00"/>
                </a:solidFill>
              </a:rPr>
              <a:t>אֱמַ֥ר חֶלְמָ֛א (לְעַבְדַּיִךְ) לְעַבְדָ֖ךְ וּפִשְׁרָ֥א נְחַוֵּֽא׃</a:t>
            </a:r>
            <a:r>
              <a:rPr lang="he-IL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   </a:t>
            </a:r>
          </a:p>
          <a:p>
            <a:r>
              <a:rPr lang="en-US" sz="2800" b="1" baseline="30000" dirty="0">
                <a:solidFill>
                  <a:srgbClr val="FFFF00"/>
                </a:solidFill>
              </a:rPr>
              <a:t>NIV </a:t>
            </a:r>
            <a:r>
              <a:rPr lang="en-US" sz="2800" i="1" dirty="0">
                <a:solidFill>
                  <a:schemeClr val="bg1"/>
                </a:solidFill>
              </a:rPr>
              <a:t>Then the astrologers answered the king in Aramaic</a:t>
            </a:r>
            <a:r>
              <a:rPr lang="en-US" sz="2800" dirty="0">
                <a:solidFill>
                  <a:schemeClr val="bg1"/>
                </a:solidFill>
              </a:rPr>
              <a:t>, "O king,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live forever! Tell your servants the dream, and we will interpret it."  / </a:t>
            </a:r>
            <a:r>
              <a:rPr lang="zh-TW" altLang="en-US" sz="2800" i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迦勒底人</a:t>
            </a:r>
            <a:r>
              <a:rPr lang="zh-TW" altLang="en-US" sz="2800" b="1" i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zh-TW" altLang="en-US" sz="2800" i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亞蘭的言語</a:t>
            </a:r>
            <a:r>
              <a:rPr lang="zh-TW" altLang="en-US" sz="2800" i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對王說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：願王萬歲！請將那夢告訴僕人，僕人就可以講解。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900" dirty="0">
                <a:solidFill>
                  <a:schemeClr val="bg1"/>
                </a:solidFill>
              </a:rPr>
              <a:t> </a:t>
            </a:r>
            <a:r>
              <a:rPr lang="he-IL" sz="2800" b="1" dirty="0">
                <a:solidFill>
                  <a:srgbClr val="FFFF00"/>
                </a:solidFill>
              </a:rPr>
              <a:t>מַלְכָּא</a:t>
            </a:r>
            <a:r>
              <a:rPr lang="he-IL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det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אָ</a:t>
            </a:r>
            <a:r>
              <a:rPr lang="en-US" sz="2800" dirty="0">
                <a:solidFill>
                  <a:schemeClr val="bg1"/>
                </a:solidFill>
              </a:rPr>
              <a:t> art) the king, O, king! (</a:t>
            </a:r>
            <a:r>
              <a:rPr lang="he-IL" sz="2800" b="1" dirty="0">
                <a:solidFill>
                  <a:srgbClr val="FFFF00"/>
                </a:solidFill>
              </a:rPr>
              <a:t>הַמֶּלֶךְ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לְעָלְמִין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) (</a:t>
            </a:r>
            <a:r>
              <a:rPr lang="he-IL" sz="2800" b="1" dirty="0">
                <a:solidFill>
                  <a:srgbClr val="FFFF00"/>
                </a:solidFill>
              </a:rPr>
              <a:t>לְעֹלָמִים</a:t>
            </a:r>
            <a:r>
              <a:rPr lang="en-US" sz="2800" dirty="0">
                <a:solidFill>
                  <a:schemeClr val="bg1"/>
                </a:solidFill>
              </a:rPr>
              <a:t>)		  	   </a:t>
            </a:r>
            <a:r>
              <a:rPr lang="he-IL" sz="2800" b="1" dirty="0">
                <a:solidFill>
                  <a:srgbClr val="FFFF00"/>
                </a:solidFill>
              </a:rPr>
              <a:t>חֱיִי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(peal </a:t>
            </a:r>
            <a:r>
              <a:rPr lang="en-US" sz="2800" dirty="0" err="1">
                <a:solidFill>
                  <a:schemeClr val="bg1"/>
                </a:solidFill>
              </a:rPr>
              <a:t>impv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חיה</a:t>
            </a:r>
            <a:r>
              <a:rPr lang="en-US" sz="2800" dirty="0">
                <a:solidFill>
                  <a:schemeClr val="bg1"/>
                </a:solidFill>
              </a:rPr>
              <a:t> /  </a:t>
            </a:r>
            <a:r>
              <a:rPr lang="he-IL" sz="2800" b="1" dirty="0">
                <a:solidFill>
                  <a:srgbClr val="FFFF00"/>
                </a:solidFill>
              </a:rPr>
              <a:t>חיא</a:t>
            </a:r>
            <a:r>
              <a:rPr lang="en-US" sz="2800" dirty="0">
                <a:solidFill>
                  <a:schemeClr val="bg1"/>
                </a:solidFill>
              </a:rPr>
              <a:t>) live</a:t>
            </a:r>
          </a:p>
          <a:p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אֱמַר</a:t>
            </a:r>
            <a:r>
              <a:rPr lang="en-US" sz="2800" dirty="0">
                <a:solidFill>
                  <a:schemeClr val="bg1"/>
                </a:solidFill>
              </a:rPr>
              <a:t>(peal </a:t>
            </a:r>
            <a:r>
              <a:rPr lang="en-US" sz="2800" dirty="0" err="1">
                <a:solidFill>
                  <a:schemeClr val="bg1"/>
                </a:solidFill>
              </a:rPr>
              <a:t>impv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אמר</a:t>
            </a:r>
            <a:r>
              <a:rPr lang="en-US" sz="2800" dirty="0">
                <a:solidFill>
                  <a:schemeClr val="bg1"/>
                </a:solidFill>
              </a:rPr>
              <a:t>)  say, tell</a:t>
            </a:r>
          </a:p>
          <a:p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חֶלְמָא</a:t>
            </a:r>
            <a:r>
              <a:rPr lang="en-US" sz="2800" dirty="0">
                <a:solidFill>
                  <a:schemeClr val="bg1"/>
                </a:solidFill>
              </a:rPr>
              <a:t>(m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det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אָ</a:t>
            </a:r>
            <a:r>
              <a:rPr lang="en-US" sz="2800" dirty="0">
                <a:solidFill>
                  <a:schemeClr val="bg1"/>
                </a:solidFill>
              </a:rPr>
              <a:t> art) the dream (</a:t>
            </a:r>
            <a:r>
              <a:rPr lang="he-IL" sz="2800" b="1" dirty="0">
                <a:solidFill>
                  <a:srgbClr val="FFFF00"/>
                </a:solidFill>
              </a:rPr>
              <a:t>הַחֲלוֹם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(לְעַבְדַּיִךְ) [לְעַבְדָךְ]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b="1" i="1" dirty="0" err="1">
                <a:solidFill>
                  <a:srgbClr val="FF0000"/>
                </a:solidFill>
              </a:rPr>
              <a:t>Qere</a:t>
            </a:r>
            <a:r>
              <a:rPr lang="en-US" sz="2800" b="1" i="1" dirty="0">
                <a:solidFill>
                  <a:srgbClr val="FF0000"/>
                </a:solidFill>
              </a:rPr>
              <a:t> / </a:t>
            </a:r>
            <a:r>
              <a:rPr lang="en-US" sz="2800" b="1" i="1" dirty="0" err="1">
                <a:solidFill>
                  <a:srgbClr val="FF0000"/>
                </a:solidFill>
              </a:rPr>
              <a:t>Ketiv</a:t>
            </a:r>
            <a:r>
              <a:rPr lang="en-US" sz="2800" dirty="0">
                <a:solidFill>
                  <a:schemeClr val="bg1"/>
                </a:solidFill>
              </a:rPr>
              <a:t>) (prep  </a:t>
            </a:r>
            <a:r>
              <a:rPr lang="he-IL" sz="2800" b="1" dirty="0">
                <a:solidFill>
                  <a:srgbClr val="FFFF00"/>
                </a:solidFill>
              </a:rPr>
              <a:t>לְ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he-IL" sz="2800" b="1" dirty="0">
                <a:solidFill>
                  <a:srgbClr val="FFFF00"/>
                </a:solidFill>
              </a:rPr>
              <a:t>עֲבֵד 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suf</a:t>
            </a:r>
            <a:r>
              <a:rPr lang="en-US" sz="2800" dirty="0">
                <a:solidFill>
                  <a:schemeClr val="bg1"/>
                </a:solidFill>
              </a:rPr>
              <a:t>: 2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) servant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וּפִשְׁרָא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he-IL" sz="2800" b="1" dirty="0">
                <a:solidFill>
                  <a:srgbClr val="FFFF00"/>
                </a:solidFill>
              </a:rPr>
              <a:t>ו</a:t>
            </a:r>
            <a:r>
              <a:rPr lang="he-IL" sz="2800" b="1" dirty="0">
                <a:solidFill>
                  <a:schemeClr val="bg1"/>
                </a:solidFill>
              </a:rPr>
              <a:t>ּ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and +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det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אָ</a:t>
            </a:r>
            <a:r>
              <a:rPr lang="en-US" sz="2800" dirty="0">
                <a:solidFill>
                  <a:schemeClr val="bg1"/>
                </a:solidFill>
              </a:rPr>
              <a:t> art) the interpretation (</a:t>
            </a:r>
            <a:r>
              <a:rPr lang="he-IL" sz="2800" b="1" dirty="0">
                <a:solidFill>
                  <a:srgbClr val="FFFF00"/>
                </a:solidFill>
              </a:rPr>
              <a:t>הַפֵּשֶׁר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נְחַוֵּא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dirty="0" err="1">
                <a:solidFill>
                  <a:schemeClr val="bg1"/>
                </a:solidFill>
              </a:rPr>
              <a:t>pael</a:t>
            </a:r>
            <a:r>
              <a:rPr lang="en-US" sz="2800" dirty="0">
                <a:solidFill>
                  <a:schemeClr val="bg1"/>
                </a:solidFill>
              </a:rPr>
              <a:t> impf 1 c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3200" b="1" dirty="0">
                <a:solidFill>
                  <a:srgbClr val="FFFF00"/>
                </a:solidFill>
              </a:rPr>
              <a:t>חוה</a:t>
            </a:r>
            <a:r>
              <a:rPr lang="en-US" sz="2800" dirty="0">
                <a:solidFill>
                  <a:schemeClr val="bg1"/>
                </a:solidFill>
              </a:rPr>
              <a:t>) declare, make known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50" dirty="0">
              <a:solidFill>
                <a:schemeClr val="bg1"/>
              </a:solidFill>
            </a:endParaRPr>
          </a:p>
          <a:p>
            <a:endParaRPr lang="en-US" sz="1050" dirty="0">
              <a:solidFill>
                <a:schemeClr val="bg1"/>
              </a:solidFill>
            </a:endParaRPr>
          </a:p>
          <a:p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1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678647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但以理 </a:t>
            </a:r>
            <a:r>
              <a:rPr lang="en-US" sz="2800" b="1" dirty="0">
                <a:solidFill>
                  <a:srgbClr val="FFFF00"/>
                </a:solidFill>
              </a:rPr>
              <a:t>Daniel 2:5 (a)</a:t>
            </a:r>
          </a:p>
          <a:p>
            <a:r>
              <a:rPr lang="en-US" sz="4000" dirty="0">
                <a:solidFill>
                  <a:schemeClr val="bg1"/>
                </a:solidFill>
              </a:rPr>
              <a:t>    </a:t>
            </a:r>
            <a:r>
              <a:rPr lang="he-IL" sz="4000" dirty="0">
                <a:solidFill>
                  <a:schemeClr val="bg1"/>
                </a:solidFill>
              </a:rPr>
              <a:t>‎‎</a:t>
            </a:r>
            <a:r>
              <a:rPr lang="he-IL" sz="4000" dirty="0">
                <a:solidFill>
                  <a:srgbClr val="FFFF00"/>
                </a:solidFill>
              </a:rPr>
              <a:t>עָנֵ֤ה מַלְכָּא֙ וְאָמַ֣ר (לְכַשְׂדָּיֵא) [לְכַשְׂדָּאֵ֔י] 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he-IL" sz="3900" dirty="0">
                <a:solidFill>
                  <a:srgbClr val="FFFF00"/>
                </a:solidFill>
              </a:rPr>
              <a:t>הֵ֣ן לָ֤א תְהֽוֹדְעוּנַּ֙נִי֙ חֶלְמָ֣א וּפִשְׁרֵ֔הּ</a:t>
            </a:r>
            <a:r>
              <a:rPr lang="en-US" sz="3900" dirty="0">
                <a:solidFill>
                  <a:srgbClr val="FFFF00"/>
                </a:solidFill>
              </a:rPr>
              <a:t> </a:t>
            </a:r>
            <a:r>
              <a:rPr lang="he-IL" sz="3900" dirty="0">
                <a:solidFill>
                  <a:srgbClr val="FFFF00"/>
                </a:solidFill>
              </a:rPr>
              <a:t>מִלְּתָ֖א מִנִּ֣י אַזְדָּ֑א</a:t>
            </a:r>
            <a:r>
              <a:rPr lang="en-US" sz="3900" dirty="0">
                <a:solidFill>
                  <a:srgbClr val="FFFF00"/>
                </a:solidFill>
              </a:rPr>
              <a:t> </a:t>
            </a:r>
          </a:p>
          <a:p>
            <a:pPr rtl="1"/>
            <a:r>
              <a:rPr lang="he-IL" sz="4000" dirty="0">
                <a:solidFill>
                  <a:srgbClr val="FFFF00"/>
                </a:solidFill>
              </a:rPr>
              <a:t>הַדָּמִין֙ תִּתְעַבְד֔וּן וּבָתֵּיכ֖וֹן נְוָלִ֥י יִתְּשָׂמֽוּן׃</a:t>
            </a:r>
            <a:r>
              <a:rPr lang="en-US" sz="4000" dirty="0">
                <a:solidFill>
                  <a:srgbClr val="FFFF00"/>
                </a:solidFill>
              </a:rPr>
              <a:t>     </a:t>
            </a:r>
            <a:r>
              <a:rPr lang="he-IL" sz="4000" dirty="0">
                <a:solidFill>
                  <a:srgbClr val="FFFF00"/>
                </a:solidFill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sz="2400" b="1" baseline="30000" dirty="0">
                <a:solidFill>
                  <a:srgbClr val="FFFF00"/>
                </a:solidFill>
              </a:rPr>
              <a:t>NKJ </a:t>
            </a:r>
            <a:r>
              <a:rPr lang="en-US" sz="2400" dirty="0">
                <a:solidFill>
                  <a:schemeClr val="bg1"/>
                </a:solidFill>
              </a:rPr>
              <a:t>The king answered and said to the Chaldeans, "My decision is firm: if you do not make known the dream to me, and its interpretation, you shall be cut in pieces, and your houses shall be made an ash heap. /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王回答迦勒底人說、</a:t>
            </a:r>
            <a:r>
              <a:rPr lang="zh-TW" altLang="en-US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夢我已經忘了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en-US" altLang="zh-TW" sz="2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[</a:t>
            </a:r>
            <a:r>
              <a:rPr lang="zh-TW" altLang="en-US" sz="2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或作</a:t>
            </a:r>
            <a:r>
              <a:rPr lang="zh-TW" altLang="en-US" sz="2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我已定命</a:t>
            </a:r>
            <a:r>
              <a:rPr lang="zh-TW" altLang="en-US" sz="2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八節同</a:t>
            </a:r>
            <a:r>
              <a:rPr lang="en-US" altLang="zh-TW" sz="2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]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你們若不將夢和夢的講解告訴我、就必被凌遲、你們的房屋必成為糞堆．</a:t>
            </a:r>
            <a:endParaRPr lang="en-US" altLang="zh-TW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+mn-lt"/>
              <a:ea typeface="DFKai-SB" pitchFamily="65" charset="-120"/>
            </a:endParaRPr>
          </a:p>
          <a:p>
            <a:r>
              <a:rPr lang="he-IL" sz="2800" b="1" dirty="0">
                <a:solidFill>
                  <a:srgbClr val="FFFF00"/>
                </a:solidFill>
              </a:rPr>
              <a:t>עָנֵה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(peal </a:t>
            </a:r>
            <a:r>
              <a:rPr lang="en-US" sz="2800" dirty="0" err="1">
                <a:solidFill>
                  <a:schemeClr val="bg1"/>
                </a:solidFill>
              </a:rPr>
              <a:t>ptcp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ענה</a:t>
            </a:r>
            <a:r>
              <a:rPr lang="en-US" sz="2800" dirty="0">
                <a:solidFill>
                  <a:schemeClr val="bg1"/>
                </a:solidFill>
              </a:rPr>
              <a:t>) answer // </a:t>
            </a:r>
            <a:r>
              <a:rPr lang="he-IL" sz="2800" b="1" dirty="0">
                <a:solidFill>
                  <a:srgbClr val="FFFF00"/>
                </a:solidFill>
              </a:rPr>
              <a:t>וְאָמַר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he-IL" sz="2800" b="1" dirty="0">
                <a:solidFill>
                  <a:srgbClr val="FFFF00"/>
                </a:solidFill>
              </a:rPr>
              <a:t>וְ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+ peal </a:t>
            </a:r>
            <a:r>
              <a:rPr lang="en-US" sz="2800" dirty="0" err="1">
                <a:solidFill>
                  <a:schemeClr val="bg1"/>
                </a:solidFill>
              </a:rPr>
              <a:t>ptcp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אמר</a:t>
            </a:r>
            <a:r>
              <a:rPr lang="en-US" sz="2800" dirty="0">
                <a:solidFill>
                  <a:schemeClr val="bg1"/>
                </a:solidFill>
              </a:rPr>
              <a:t>)  say, tell</a:t>
            </a:r>
          </a:p>
          <a:p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(לְכַשְׂדָּיֵא) [לְכַשְׂדָּאֵי]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i="1" dirty="0" err="1">
                <a:solidFill>
                  <a:srgbClr val="FF0000"/>
                </a:solidFill>
              </a:rPr>
              <a:t>Qere</a:t>
            </a:r>
            <a:r>
              <a:rPr lang="en-US" sz="2400" i="1" dirty="0">
                <a:solidFill>
                  <a:srgbClr val="FF0000"/>
                </a:solidFill>
              </a:rPr>
              <a:t> / </a:t>
            </a:r>
            <a:r>
              <a:rPr lang="en-US" sz="2400" i="1" dirty="0" err="1">
                <a:solidFill>
                  <a:srgbClr val="FF0000"/>
                </a:solidFill>
              </a:rPr>
              <a:t>Ketiv</a:t>
            </a:r>
            <a:r>
              <a:rPr lang="en-US" sz="2400" dirty="0">
                <a:solidFill>
                  <a:schemeClr val="bg1"/>
                </a:solidFill>
              </a:rPr>
              <a:t>) </a:t>
            </a:r>
            <a:r>
              <a:rPr lang="en-US" sz="2800" dirty="0">
                <a:solidFill>
                  <a:schemeClr val="bg1"/>
                </a:solidFill>
              </a:rPr>
              <a:t>(prep </a:t>
            </a:r>
            <a:r>
              <a:rPr lang="he-IL" sz="2800" b="1" dirty="0">
                <a:solidFill>
                  <a:srgbClr val="FFFF00"/>
                </a:solidFill>
              </a:rPr>
              <a:t>לְ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+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of  </a:t>
            </a:r>
            <a:r>
              <a:rPr lang="he-IL" sz="2800" b="1" dirty="0">
                <a:solidFill>
                  <a:srgbClr val="FFFF00"/>
                </a:solidFill>
              </a:rPr>
              <a:t>כַּשְׂדָּי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+ </a:t>
            </a:r>
            <a:r>
              <a:rPr lang="en-US" sz="2800" dirty="0" err="1">
                <a:solidFill>
                  <a:schemeClr val="bg1"/>
                </a:solidFill>
              </a:rPr>
              <a:t>det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אָ</a:t>
            </a:r>
            <a:r>
              <a:rPr lang="en-US" sz="2800" dirty="0">
                <a:solidFill>
                  <a:schemeClr val="bg1"/>
                </a:solidFill>
              </a:rPr>
              <a:t> art) </a:t>
            </a:r>
            <a:r>
              <a:rPr lang="en-US" sz="2400" dirty="0">
                <a:solidFill>
                  <a:schemeClr val="bg1"/>
                </a:solidFill>
              </a:rPr>
              <a:t>the Chaldeans</a:t>
            </a:r>
          </a:p>
          <a:p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מִלְּתָא</a:t>
            </a:r>
            <a:r>
              <a:rPr lang="en-US" sz="2800" dirty="0">
                <a:solidFill>
                  <a:schemeClr val="bg1"/>
                </a:solidFill>
              </a:rPr>
              <a:t>(f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det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אָ</a:t>
            </a:r>
            <a:r>
              <a:rPr lang="en-US" sz="2800" dirty="0">
                <a:solidFill>
                  <a:schemeClr val="bg1"/>
                </a:solidFill>
              </a:rPr>
              <a:t> art / </a:t>
            </a:r>
            <a:r>
              <a:rPr lang="he-IL" sz="2800" b="1" dirty="0">
                <a:solidFill>
                  <a:srgbClr val="FFFF00"/>
                </a:solidFill>
              </a:rPr>
              <a:t>מִלָּה</a:t>
            </a:r>
            <a:r>
              <a:rPr lang="en-US" sz="2800" dirty="0">
                <a:solidFill>
                  <a:schemeClr val="bg1"/>
                </a:solidFill>
              </a:rPr>
              <a:t>) word   //    </a:t>
            </a:r>
            <a:r>
              <a:rPr lang="he-IL" sz="2800" b="1" dirty="0">
                <a:solidFill>
                  <a:srgbClr val="FFFF00"/>
                </a:solidFill>
              </a:rPr>
              <a:t> מִנִּי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he-IL" sz="2800" b="1" dirty="0">
                <a:solidFill>
                  <a:srgbClr val="FFFF00"/>
                </a:solidFill>
              </a:rPr>
              <a:t>מִן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prep + </a:t>
            </a:r>
            <a:r>
              <a:rPr lang="en-US" sz="2800" dirty="0" err="1">
                <a:solidFill>
                  <a:schemeClr val="bg1"/>
                </a:solidFill>
              </a:rPr>
              <a:t>suf</a:t>
            </a:r>
            <a:r>
              <a:rPr lang="en-US" sz="2800" dirty="0">
                <a:solidFill>
                  <a:schemeClr val="bg1"/>
                </a:solidFill>
              </a:rPr>
              <a:t> 1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) from me</a:t>
            </a:r>
          </a:p>
          <a:p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אַזְדָּא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dirty="0" err="1">
                <a:solidFill>
                  <a:schemeClr val="bg1"/>
                </a:solidFill>
              </a:rPr>
              <a:t>adj</a:t>
            </a:r>
            <a:r>
              <a:rPr lang="en-US" sz="2800" dirty="0">
                <a:solidFill>
                  <a:schemeClr val="bg1"/>
                </a:solidFill>
              </a:rPr>
              <a:t> f s) firm, sure, assured, promulgated	 //        </a:t>
            </a:r>
            <a:r>
              <a:rPr lang="he-IL" sz="2800" b="1" dirty="0">
                <a:solidFill>
                  <a:srgbClr val="FFFF00"/>
                </a:solidFill>
              </a:rPr>
              <a:t>הֵן</a:t>
            </a:r>
            <a:r>
              <a:rPr lang="en-US" sz="2800" b="1" dirty="0">
                <a:solidFill>
                  <a:srgbClr val="FFFF00"/>
                </a:solidFill>
              </a:rPr>
              <a:t>     </a:t>
            </a:r>
            <a:r>
              <a:rPr lang="en-US" sz="2800" dirty="0">
                <a:solidFill>
                  <a:schemeClr val="bg1"/>
                </a:solidFill>
              </a:rPr>
              <a:t>if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תְהוֹדְעוּנַּנִי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haphel</a:t>
            </a:r>
            <a:r>
              <a:rPr lang="en-US" sz="2800" dirty="0">
                <a:solidFill>
                  <a:schemeClr val="bg1"/>
                </a:solidFill>
              </a:rPr>
              <a:t> impf 2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suf</a:t>
            </a:r>
            <a:r>
              <a:rPr lang="en-US" sz="2800" dirty="0">
                <a:solidFill>
                  <a:schemeClr val="bg1"/>
                </a:solidFill>
              </a:rPr>
              <a:t>: 1 </a:t>
            </a:r>
            <a:r>
              <a:rPr lang="he-IL" sz="2800" b="1" dirty="0">
                <a:solidFill>
                  <a:srgbClr val="FFFF00"/>
                </a:solidFill>
              </a:rPr>
              <a:t>ידע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) inform  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8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678647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但以理 </a:t>
            </a:r>
            <a:r>
              <a:rPr lang="en-US" sz="2800" b="1" dirty="0">
                <a:solidFill>
                  <a:srgbClr val="FFFF00"/>
                </a:solidFill>
              </a:rPr>
              <a:t>Daniel 2:5 (b)</a:t>
            </a:r>
          </a:p>
          <a:p>
            <a:r>
              <a:rPr lang="en-US" sz="4400" dirty="0">
                <a:solidFill>
                  <a:schemeClr val="bg1"/>
                </a:solidFill>
              </a:rPr>
              <a:t>    </a:t>
            </a:r>
            <a:r>
              <a:rPr lang="he-IL" sz="4400" dirty="0">
                <a:solidFill>
                  <a:schemeClr val="bg1"/>
                </a:solidFill>
              </a:rPr>
              <a:t>‎‎</a:t>
            </a:r>
            <a:r>
              <a:rPr lang="he-IL" sz="4000" dirty="0">
                <a:solidFill>
                  <a:srgbClr val="FFFF00"/>
                </a:solidFill>
              </a:rPr>
              <a:t>עָנֵ֤ה מַלְכָּא֙ וְאָמַ֣ר (לְכַשְׂדָּיֵא) [לְכַשְׂדָּאֵ֔י] 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he-IL" sz="3900" dirty="0">
                <a:solidFill>
                  <a:srgbClr val="FFFF00"/>
                </a:solidFill>
              </a:rPr>
              <a:t>הֵ֣ן לָ֤א תְהֽוֹדְעוּנַּ֙נִי֙ חֶלְמָ֣א וּפִשְׁרֵ֔הּ</a:t>
            </a:r>
            <a:r>
              <a:rPr lang="en-US" sz="3900" dirty="0">
                <a:solidFill>
                  <a:srgbClr val="FFFF00"/>
                </a:solidFill>
              </a:rPr>
              <a:t> </a:t>
            </a:r>
            <a:r>
              <a:rPr lang="he-IL" sz="3900" dirty="0">
                <a:solidFill>
                  <a:srgbClr val="FFFF00"/>
                </a:solidFill>
              </a:rPr>
              <a:t>מִלְּתָ֖א מִנִּ֣י אַזְדָּ֑א</a:t>
            </a:r>
            <a:endParaRPr lang="en-US" sz="3900" dirty="0">
              <a:solidFill>
                <a:srgbClr val="FFFF00"/>
              </a:solidFill>
            </a:endParaRPr>
          </a:p>
          <a:p>
            <a:pPr rtl="1"/>
            <a:r>
              <a:rPr lang="he-IL" sz="4000" dirty="0">
                <a:solidFill>
                  <a:srgbClr val="FFFF00"/>
                </a:solidFill>
              </a:rPr>
              <a:t>הַדָּמִין֙ תִּתְעַבְד֔וּן וּבָתֵּיכ֖וֹן נְוָלִ֥י יִתְּשָׂמֽוּן׃</a:t>
            </a:r>
            <a:r>
              <a:rPr lang="en-US" sz="4000" dirty="0">
                <a:solidFill>
                  <a:srgbClr val="FFFF00"/>
                </a:solidFill>
              </a:rPr>
              <a:t>     </a:t>
            </a:r>
            <a:r>
              <a:rPr lang="he-IL" sz="4000" dirty="0">
                <a:solidFill>
                  <a:srgbClr val="FFFF00"/>
                </a:solidFill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sz="2400" b="1" baseline="30000" dirty="0">
                <a:solidFill>
                  <a:srgbClr val="FFFF00"/>
                </a:solidFill>
              </a:rPr>
              <a:t>NKJ </a:t>
            </a:r>
            <a:r>
              <a:rPr lang="en-US" sz="2400" dirty="0">
                <a:solidFill>
                  <a:schemeClr val="bg1"/>
                </a:solidFill>
              </a:rPr>
              <a:t>The king answered and said to the Chaldeans, "My decision is firm: if you do not make known the dream to me, and its interpretation, you shall be cut in pieces, and your houses shall be made an ash heap. / 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王回答迦勒底人說、</a:t>
            </a:r>
            <a:r>
              <a:rPr lang="zh-TW" altLang="en-US" sz="2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夢我已經忘了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en-US" altLang="zh-TW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[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或作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我已定命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八節同</a:t>
            </a:r>
            <a:r>
              <a:rPr lang="en-US" altLang="zh-TW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]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你們若不將夢和夢的講解告訴我、就必被凌遲、你們的房屋必成為糞堆．</a:t>
            </a:r>
            <a:endParaRPr lang="en-US" altLang="zh-TW" sz="24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he-IL" sz="2800" b="1" dirty="0">
                <a:solidFill>
                  <a:srgbClr val="FFFF00"/>
                </a:solidFill>
              </a:rPr>
              <a:t>ו</a:t>
            </a:r>
            <a:r>
              <a:rPr lang="he-IL" sz="2700" b="1" dirty="0">
                <a:solidFill>
                  <a:srgbClr val="FFFF00"/>
                </a:solidFill>
              </a:rPr>
              <a:t>ּפִשְׁרֵהּ </a:t>
            </a:r>
            <a:r>
              <a:rPr lang="en-US" sz="2700" b="1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he-IL" sz="2700" b="1" dirty="0">
                <a:solidFill>
                  <a:srgbClr val="FFFF00"/>
                </a:solidFill>
              </a:rPr>
              <a:t>ו</a:t>
            </a:r>
            <a:r>
              <a:rPr lang="he-IL" sz="2700" b="1" dirty="0">
                <a:solidFill>
                  <a:schemeClr val="bg1"/>
                </a:solidFill>
              </a:rPr>
              <a:t>ּ</a:t>
            </a:r>
            <a:r>
              <a:rPr lang="en-US" sz="2700" b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and + m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 + </a:t>
            </a:r>
            <a:r>
              <a:rPr lang="en-US" sz="2700" dirty="0" err="1">
                <a:solidFill>
                  <a:schemeClr val="bg1"/>
                </a:solidFill>
              </a:rPr>
              <a:t>suf</a:t>
            </a:r>
            <a:r>
              <a:rPr lang="en-US" sz="2700" dirty="0">
                <a:solidFill>
                  <a:schemeClr val="bg1"/>
                </a:solidFill>
              </a:rPr>
              <a:t>: 3 m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) interpretation </a:t>
            </a:r>
          </a:p>
          <a:p>
            <a:r>
              <a:rPr lang="he-IL" sz="2700" b="1" dirty="0">
                <a:solidFill>
                  <a:srgbClr val="FFFF00"/>
                </a:solidFill>
              </a:rPr>
              <a:t>הַדָּמִין</a:t>
            </a:r>
            <a:r>
              <a:rPr lang="en-US" sz="2700" dirty="0">
                <a:solidFill>
                  <a:schemeClr val="bg1"/>
                </a:solidFill>
              </a:rPr>
              <a:t> (noun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he-IL" sz="2700" b="1" dirty="0">
                <a:solidFill>
                  <a:srgbClr val="FFFF00"/>
                </a:solidFill>
              </a:rPr>
              <a:t>הַדָּם</a:t>
            </a:r>
            <a:r>
              <a:rPr lang="he-IL" sz="27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) member, limb </a:t>
            </a:r>
          </a:p>
          <a:p>
            <a:pPr rtl="1"/>
            <a:r>
              <a:rPr lang="en-US" sz="2700" dirty="0">
                <a:solidFill>
                  <a:schemeClr val="bg1"/>
                </a:solidFill>
              </a:rPr>
              <a:t> be done, made)</a:t>
            </a:r>
            <a:r>
              <a:rPr lang="he-IL" sz="2700" b="1" dirty="0">
                <a:solidFill>
                  <a:srgbClr val="FFFF00"/>
                </a:solidFill>
              </a:rPr>
              <a:t>עבד</a:t>
            </a:r>
            <a:r>
              <a:rPr lang="en-US" sz="2700" dirty="0">
                <a:solidFill>
                  <a:schemeClr val="bg1"/>
                </a:solidFill>
              </a:rPr>
              <a:t>  (</a:t>
            </a:r>
            <a:r>
              <a:rPr lang="en-US" sz="2700" dirty="0" err="1">
                <a:solidFill>
                  <a:schemeClr val="bg1"/>
                </a:solidFill>
              </a:rPr>
              <a:t>hithpeel</a:t>
            </a:r>
            <a:r>
              <a:rPr lang="en-US" sz="2700" dirty="0">
                <a:solidFill>
                  <a:schemeClr val="bg1"/>
                </a:solidFill>
              </a:rPr>
              <a:t> impf 2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he-IL" sz="2700" b="1" dirty="0">
                <a:solidFill>
                  <a:srgbClr val="FFFF00"/>
                </a:solidFill>
              </a:rPr>
              <a:t>תִּתְעַבְדוּן</a:t>
            </a:r>
            <a:endParaRPr lang="en-US" sz="2700" b="1" dirty="0">
              <a:solidFill>
                <a:srgbClr val="FFFF00"/>
              </a:solidFill>
            </a:endParaRPr>
          </a:p>
          <a:p>
            <a:r>
              <a:rPr lang="he-IL" sz="2700" b="1" dirty="0">
                <a:solidFill>
                  <a:srgbClr val="FFFF00"/>
                </a:solidFill>
              </a:rPr>
              <a:t>וּבָתֵּיכוֹן</a:t>
            </a:r>
            <a:r>
              <a:rPr lang="he-IL" sz="27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 (</a:t>
            </a:r>
            <a:r>
              <a:rPr lang="he-IL" sz="2700" b="1" dirty="0">
                <a:solidFill>
                  <a:srgbClr val="FFFF00"/>
                </a:solidFill>
              </a:rPr>
              <a:t>ו</a:t>
            </a:r>
            <a:r>
              <a:rPr lang="he-IL" sz="2700" b="1" dirty="0">
                <a:solidFill>
                  <a:schemeClr val="bg1"/>
                </a:solidFill>
              </a:rPr>
              <a:t>ּ</a:t>
            </a:r>
            <a:r>
              <a:rPr lang="en-US" sz="2700" b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and +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 + </a:t>
            </a:r>
            <a:r>
              <a:rPr lang="en-US" sz="2700" dirty="0" err="1">
                <a:solidFill>
                  <a:schemeClr val="bg1"/>
                </a:solidFill>
              </a:rPr>
              <a:t>suf</a:t>
            </a:r>
            <a:r>
              <a:rPr lang="en-US" sz="2700" dirty="0">
                <a:solidFill>
                  <a:schemeClr val="bg1"/>
                </a:solidFill>
              </a:rPr>
              <a:t>: 2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en-US" sz="2700" dirty="0">
                <a:solidFill>
                  <a:schemeClr val="bg1"/>
                </a:solidFill>
              </a:rPr>
              <a:t>) and your houses (</a:t>
            </a:r>
            <a:r>
              <a:rPr lang="he-IL" sz="2700" b="1" dirty="0">
                <a:solidFill>
                  <a:srgbClr val="FFFF00"/>
                </a:solidFill>
              </a:rPr>
              <a:t>‎וּבָּתֵּיכֶם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</a:p>
          <a:p>
            <a:r>
              <a:rPr lang="he-IL" sz="2700" b="1" dirty="0">
                <a:solidFill>
                  <a:srgbClr val="FFFF00"/>
                </a:solidFill>
              </a:rPr>
              <a:t>נְוָלוּ </a:t>
            </a:r>
            <a:r>
              <a:rPr lang="en-US" sz="2700" dirty="0">
                <a:solidFill>
                  <a:schemeClr val="bg1"/>
                </a:solidFill>
              </a:rPr>
              <a:t> or </a:t>
            </a:r>
            <a:r>
              <a:rPr lang="he-IL" sz="2700" b="1" dirty="0">
                <a:solidFill>
                  <a:srgbClr val="FFFF00"/>
                </a:solidFill>
              </a:rPr>
              <a:t> נְוָלִי</a:t>
            </a:r>
            <a:r>
              <a:rPr lang="en-US" sz="2700" b="1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(noun f </a:t>
            </a:r>
            <a:r>
              <a:rPr lang="en-US" sz="2700" dirty="0" err="1">
                <a:solidFill>
                  <a:schemeClr val="bg1"/>
                </a:solidFill>
              </a:rPr>
              <a:t>sg</a:t>
            </a:r>
            <a:r>
              <a:rPr lang="en-US" sz="2700" dirty="0">
                <a:solidFill>
                  <a:schemeClr val="bg1"/>
                </a:solidFill>
              </a:rPr>
              <a:t>) heap of ruins, debris  </a:t>
            </a:r>
          </a:p>
          <a:p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he-IL" sz="2700" b="1" dirty="0">
                <a:solidFill>
                  <a:srgbClr val="FFFF00"/>
                </a:solidFill>
              </a:rPr>
              <a:t>יִתְּשָׂמוּן</a:t>
            </a:r>
            <a:r>
              <a:rPr lang="en-US" sz="2700" dirty="0">
                <a:solidFill>
                  <a:schemeClr val="bg1"/>
                </a:solidFill>
              </a:rPr>
              <a:t> (</a:t>
            </a:r>
            <a:r>
              <a:rPr lang="en-US" sz="2700" dirty="0" err="1">
                <a:solidFill>
                  <a:schemeClr val="bg1"/>
                </a:solidFill>
              </a:rPr>
              <a:t>hithpeel</a:t>
            </a:r>
            <a:r>
              <a:rPr lang="en-US" sz="2700" dirty="0">
                <a:solidFill>
                  <a:schemeClr val="bg1"/>
                </a:solidFill>
              </a:rPr>
              <a:t> impf 3 m </a:t>
            </a:r>
            <a:r>
              <a:rPr lang="en-US" sz="2700" dirty="0" err="1">
                <a:solidFill>
                  <a:schemeClr val="bg1"/>
                </a:solidFill>
              </a:rPr>
              <a:t>pl</a:t>
            </a:r>
            <a:r>
              <a:rPr lang="he-IL" sz="2700" b="1" dirty="0">
                <a:solidFill>
                  <a:srgbClr val="FFFF00"/>
                </a:solidFill>
              </a:rPr>
              <a:t>שׂים</a:t>
            </a:r>
            <a:r>
              <a:rPr lang="he-IL" sz="27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) be put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4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692497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但以理 </a:t>
            </a:r>
            <a:r>
              <a:rPr lang="en-US" sz="2800" b="1" dirty="0">
                <a:solidFill>
                  <a:srgbClr val="FFFF00"/>
                </a:solidFill>
              </a:rPr>
              <a:t>Daniel 2:6 </a:t>
            </a:r>
            <a:r>
              <a:rPr lang="en-US" sz="2800" b="1" dirty="0">
                <a:solidFill>
                  <a:schemeClr val="bg1"/>
                </a:solidFill>
              </a:rPr>
              <a:t> </a:t>
            </a:r>
          </a:p>
          <a:p>
            <a:r>
              <a:rPr lang="he-IL" sz="4000" dirty="0">
                <a:solidFill>
                  <a:schemeClr val="bg1"/>
                </a:solidFill>
              </a:rPr>
              <a:t>‎</a:t>
            </a:r>
            <a:r>
              <a:rPr lang="en-US" sz="4000" dirty="0">
                <a:solidFill>
                  <a:srgbClr val="FFFF00"/>
                </a:solidFill>
              </a:rPr>
              <a:t> </a:t>
            </a:r>
            <a:r>
              <a:rPr lang="he-IL" sz="3800" dirty="0">
                <a:solidFill>
                  <a:srgbClr val="FFFF00"/>
                </a:solidFill>
              </a:rPr>
              <a:t>וְהֵ֙ן חֶלְמָ֤א וּפִשְׁרֵהּ֙ תְּֽהַחֲוֹ֔ן מַתְּנָ֤ן וּנְבִזְבָּה֙ וִיקָ֣ר שַׂגִּ֔יא</a:t>
            </a:r>
            <a:endParaRPr lang="en-US" sz="3800" dirty="0">
              <a:solidFill>
                <a:srgbClr val="FFFF00"/>
              </a:solidFill>
            </a:endParaRPr>
          </a:p>
          <a:p>
            <a:pPr rtl="1"/>
            <a:r>
              <a:rPr lang="he-IL" sz="3800" dirty="0">
                <a:solidFill>
                  <a:schemeClr val="bg1"/>
                </a:solidFill>
              </a:rPr>
              <a:t> </a:t>
            </a:r>
            <a:r>
              <a:rPr lang="he-IL" sz="3800" dirty="0">
                <a:solidFill>
                  <a:srgbClr val="FFFF00"/>
                </a:solidFill>
              </a:rPr>
              <a:t>תְּקַבְּל֖וּן מִן־קֳדָמָ֑י לָהֵ֕ן חֶלְמָ֥א וּפִשְׁרֵ֖הּ הַחֲוֹֽנִי׃</a:t>
            </a:r>
            <a:r>
              <a:rPr lang="en-US" sz="3800" dirty="0">
                <a:solidFill>
                  <a:srgbClr val="FFFF00"/>
                </a:solidFill>
              </a:rPr>
              <a:t>  </a:t>
            </a:r>
            <a:r>
              <a:rPr lang="he-IL" sz="3800" dirty="0">
                <a:solidFill>
                  <a:srgbClr val="FFFF00"/>
                </a:solidFill>
              </a:rPr>
              <a:t> </a:t>
            </a:r>
            <a:r>
              <a:rPr lang="en-US" sz="3800" dirty="0">
                <a:solidFill>
                  <a:srgbClr val="FFFF00"/>
                </a:solidFill>
              </a:rPr>
              <a:t> </a:t>
            </a:r>
          </a:p>
          <a:p>
            <a:r>
              <a:rPr lang="en-US" sz="2800" b="1" baseline="30000" dirty="0">
                <a:solidFill>
                  <a:srgbClr val="FFFF00"/>
                </a:solidFill>
              </a:rPr>
              <a:t>NKJ</a:t>
            </a:r>
            <a:r>
              <a:rPr lang="en-US" sz="2800" baseline="300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"However, if you tell the dream and its interpretation,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you shall receive from me gifts, rewards, and great honor. Therefore tell me the dream and its interpretation.“   /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你們若將夢和夢的講解告訴我、就必從我這裏得贈品、和賞賜、並大尊榮。現在你們要將夢和夢的講解告訴我。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he-IL" sz="2800" b="1" dirty="0">
                <a:solidFill>
                  <a:srgbClr val="FFFF00"/>
                </a:solidFill>
              </a:rPr>
              <a:t>תְּהַחֲוֹן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haphel</a:t>
            </a:r>
            <a:r>
              <a:rPr lang="en-US" sz="2800" dirty="0">
                <a:solidFill>
                  <a:schemeClr val="bg1"/>
                </a:solidFill>
              </a:rPr>
              <a:t> impf 2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חוה</a:t>
            </a:r>
            <a:r>
              <a:rPr lang="en-US" sz="2800" dirty="0">
                <a:solidFill>
                  <a:schemeClr val="bg1"/>
                </a:solidFill>
              </a:rPr>
              <a:t>) make known, interpret  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מַתְּנָן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he-IL" sz="2800" b="1" dirty="0">
                <a:solidFill>
                  <a:srgbClr val="FFFF00"/>
                </a:solidFill>
              </a:rPr>
              <a:t>מַתְּנָה</a:t>
            </a:r>
            <a:r>
              <a:rPr lang="he-IL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noun f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) gift  	//	</a:t>
            </a:r>
            <a:r>
              <a:rPr lang="he-IL" sz="2800" b="1" dirty="0">
                <a:solidFill>
                  <a:srgbClr val="FFFF00"/>
                </a:solidFill>
              </a:rPr>
              <a:t>נְבִזְבָּה</a:t>
            </a:r>
            <a:r>
              <a:rPr lang="en-US" sz="2800" dirty="0">
                <a:solidFill>
                  <a:schemeClr val="bg1"/>
                </a:solidFill>
              </a:rPr>
              <a:t> (noun f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) present, gift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he-IL" sz="2800" b="1" dirty="0">
                <a:solidFill>
                  <a:srgbClr val="FFFF00"/>
                </a:solidFill>
              </a:rPr>
              <a:t>וִיקָר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he-IL" sz="2800" dirty="0">
                <a:solidFill>
                  <a:srgbClr val="FFFF00"/>
                </a:solidFill>
              </a:rPr>
              <a:t>וְ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and + </a:t>
            </a:r>
            <a:r>
              <a:rPr lang="he-IL" sz="2800" b="1" dirty="0">
                <a:solidFill>
                  <a:srgbClr val="FFFF00"/>
                </a:solidFill>
              </a:rPr>
              <a:t>יְקָר</a:t>
            </a:r>
            <a:r>
              <a:rPr lang="en-US" sz="2800" dirty="0">
                <a:solidFill>
                  <a:schemeClr val="bg1"/>
                </a:solidFill>
              </a:rPr>
              <a:t>  noun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) honor, majesty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שַׂגִּיא </a:t>
            </a:r>
            <a:r>
              <a:rPr lang="en-US" sz="2800" dirty="0">
                <a:solidFill>
                  <a:schemeClr val="bg1"/>
                </a:solidFill>
              </a:rPr>
              <a:t>	(</a:t>
            </a:r>
            <a:r>
              <a:rPr lang="en-US" sz="2800" dirty="0" err="1">
                <a:solidFill>
                  <a:schemeClr val="bg1"/>
                </a:solidFill>
              </a:rPr>
              <a:t>adj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) great; much, many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//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תְּקַבְּלוּן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pael</a:t>
            </a:r>
            <a:r>
              <a:rPr lang="en-US" sz="2800" dirty="0">
                <a:solidFill>
                  <a:schemeClr val="bg1"/>
                </a:solidFill>
              </a:rPr>
              <a:t> impf 2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קבל</a:t>
            </a:r>
            <a:r>
              <a:rPr lang="en-US" sz="2800" dirty="0">
                <a:solidFill>
                  <a:schemeClr val="bg1"/>
                </a:solidFill>
              </a:rPr>
              <a:t>) receive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קֳדָמָי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he-IL" sz="2800" b="1" dirty="0">
                <a:solidFill>
                  <a:srgbClr val="FFFF00"/>
                </a:solidFill>
              </a:rPr>
              <a:t>קֳדָם</a:t>
            </a:r>
            <a:r>
              <a:rPr lang="en-US" sz="2800" dirty="0">
                <a:solidFill>
                  <a:schemeClr val="bg1"/>
                </a:solidFill>
              </a:rPr>
              <a:t>  prep + </a:t>
            </a:r>
            <a:r>
              <a:rPr lang="en-US" sz="2800" dirty="0" err="1">
                <a:solidFill>
                  <a:schemeClr val="bg1"/>
                </a:solidFill>
              </a:rPr>
              <a:t>suf</a:t>
            </a:r>
            <a:r>
              <a:rPr lang="en-US" sz="2800" dirty="0">
                <a:solidFill>
                  <a:schemeClr val="bg1"/>
                </a:solidFill>
              </a:rPr>
              <a:t>: 1sg) before		 </a:t>
            </a:r>
            <a:r>
              <a:rPr lang="he-IL" sz="2800" b="1" dirty="0">
                <a:solidFill>
                  <a:srgbClr val="FFFF00"/>
                </a:solidFill>
              </a:rPr>
              <a:t>לָהֵן</a:t>
            </a:r>
            <a:r>
              <a:rPr lang="en-US" sz="2800" b="1" dirty="0">
                <a:solidFill>
                  <a:srgbClr val="FFFF00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therefore </a:t>
            </a:r>
            <a:endParaRPr lang="en-US" sz="2800" b="1" dirty="0">
              <a:solidFill>
                <a:srgbClr val="FFFF00"/>
              </a:solidFill>
            </a:endParaRPr>
          </a:p>
          <a:p>
            <a:r>
              <a:rPr lang="he-IL" sz="2800" b="1" dirty="0">
                <a:solidFill>
                  <a:srgbClr val="FFFF00"/>
                </a:solidFill>
              </a:rPr>
              <a:t>הַחֲוֹנִי</a:t>
            </a:r>
            <a:r>
              <a:rPr lang="en-US" sz="2800" b="1" dirty="0">
                <a:solidFill>
                  <a:srgbClr val="FFFF00"/>
                </a:solidFill>
              </a:rPr>
              <a:t> 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dirty="0" err="1">
                <a:solidFill>
                  <a:schemeClr val="bg1"/>
                </a:solidFill>
              </a:rPr>
              <a:t>haphel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impv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suf</a:t>
            </a:r>
            <a:r>
              <a:rPr lang="en-US" sz="2800" dirty="0">
                <a:solidFill>
                  <a:schemeClr val="bg1"/>
                </a:solidFill>
              </a:rPr>
              <a:t> 1 </a:t>
            </a:r>
            <a:r>
              <a:rPr lang="he-IL" sz="2800" b="1" dirty="0">
                <a:solidFill>
                  <a:srgbClr val="FFFF00"/>
                </a:solidFill>
              </a:rPr>
              <a:t>חוה</a:t>
            </a:r>
            <a:r>
              <a:rPr lang="en-US" sz="2800" dirty="0">
                <a:solidFill>
                  <a:schemeClr val="bg1"/>
                </a:solidFill>
              </a:rPr>
              <a:t>) make known, interpret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12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683264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但以理 </a:t>
            </a:r>
            <a:r>
              <a:rPr lang="en-US" sz="2800" b="1" dirty="0">
                <a:solidFill>
                  <a:srgbClr val="FFFF00"/>
                </a:solidFill>
              </a:rPr>
              <a:t>Daniel 2:7 </a:t>
            </a:r>
            <a:r>
              <a:rPr lang="en-US" sz="2800" b="1" dirty="0">
                <a:solidFill>
                  <a:schemeClr val="bg1"/>
                </a:solidFill>
              </a:rPr>
              <a:t> 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                </a:t>
            </a:r>
            <a:r>
              <a:rPr lang="he-IL" sz="4000" dirty="0">
                <a:solidFill>
                  <a:schemeClr val="bg1"/>
                </a:solidFill>
              </a:rPr>
              <a:t>‎‎</a:t>
            </a:r>
            <a:r>
              <a:rPr lang="he-IL" sz="4400" dirty="0">
                <a:solidFill>
                  <a:srgbClr val="FFFF00"/>
                </a:solidFill>
              </a:rPr>
              <a:t>עֲנ֥וֹ תִנְיָנ֖וּת וְאָמְרִ֑ין מַלְכָּ֕א</a:t>
            </a:r>
            <a:r>
              <a:rPr lang="en-US" sz="4400" dirty="0">
                <a:solidFill>
                  <a:srgbClr val="FFFF00"/>
                </a:solidFill>
              </a:rPr>
              <a:t>  </a:t>
            </a:r>
          </a:p>
          <a:p>
            <a:r>
              <a:rPr lang="he-IL" sz="4400" dirty="0">
                <a:solidFill>
                  <a:srgbClr val="FFFF00"/>
                </a:solidFill>
              </a:rPr>
              <a:t> חֶלְמָ֛א יֵאמַ֥ר לְעַבְד֖וֹהִי וּפִשְׁרָ֥ה נְהַחֲוֵֽה׃  </a:t>
            </a:r>
            <a:r>
              <a:rPr lang="en-US" sz="4400" dirty="0">
                <a:solidFill>
                  <a:srgbClr val="FFFF00"/>
                </a:solidFill>
              </a:rPr>
              <a:t>  </a:t>
            </a:r>
          </a:p>
          <a:p>
            <a:r>
              <a:rPr lang="he-IL" sz="4000" dirty="0">
                <a:solidFill>
                  <a:srgbClr val="FFFF00"/>
                </a:solidFill>
              </a:rPr>
              <a:t>‎</a:t>
            </a:r>
            <a:r>
              <a:rPr lang="en-US" sz="2800" baseline="30000" dirty="0">
                <a:solidFill>
                  <a:srgbClr val="FFFF00"/>
                </a:solidFill>
              </a:rPr>
              <a:t>NKJ </a:t>
            </a:r>
            <a:r>
              <a:rPr lang="en-US" sz="2800" dirty="0">
                <a:solidFill>
                  <a:schemeClr val="bg1"/>
                </a:solidFill>
              </a:rPr>
              <a:t>They answered again and said, "Let the king tell his </a:t>
            </a:r>
          </a:p>
          <a:p>
            <a:r>
              <a:rPr lang="en-US" sz="2800" dirty="0">
                <a:solidFill>
                  <a:schemeClr val="bg1"/>
                </a:solidFill>
              </a:rPr>
              <a:t>servants the dream, and we will give its interpretation." </a:t>
            </a:r>
          </a:p>
          <a:p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他們第二次對王說、請王將夢告訴僕人、僕人就可以講解。</a:t>
            </a:r>
            <a:endParaRPr lang="en-US" altLang="zh-TW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he-IL" sz="2800" b="1" dirty="0">
                <a:solidFill>
                  <a:srgbClr val="FFFF00"/>
                </a:solidFill>
              </a:rPr>
              <a:t>עֲנוֹ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(peal </a:t>
            </a:r>
            <a:r>
              <a:rPr lang="en-US" sz="2800" dirty="0" err="1">
                <a:solidFill>
                  <a:schemeClr val="bg1"/>
                </a:solidFill>
              </a:rPr>
              <a:t>pf</a:t>
            </a:r>
            <a:r>
              <a:rPr lang="en-US" sz="2800" dirty="0">
                <a:solidFill>
                  <a:schemeClr val="bg1"/>
                </a:solidFill>
              </a:rPr>
              <a:t> 3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ענה</a:t>
            </a:r>
            <a:r>
              <a:rPr lang="en-US" sz="2800" dirty="0">
                <a:solidFill>
                  <a:schemeClr val="bg1"/>
                </a:solidFill>
              </a:rPr>
              <a:t>) answer	//	</a:t>
            </a:r>
            <a:r>
              <a:rPr lang="he-IL" sz="2800" b="1" dirty="0">
                <a:solidFill>
                  <a:srgbClr val="FFFF00"/>
                </a:solidFill>
              </a:rPr>
              <a:t> תִנְיָנוּת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dirty="0" err="1">
                <a:solidFill>
                  <a:schemeClr val="bg1"/>
                </a:solidFill>
              </a:rPr>
              <a:t>adv</a:t>
            </a:r>
            <a:r>
              <a:rPr lang="en-US" sz="2800" dirty="0">
                <a:solidFill>
                  <a:schemeClr val="bg1"/>
                </a:solidFill>
              </a:rPr>
              <a:t>) a second time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 אָמְרִין</a:t>
            </a:r>
            <a:r>
              <a:rPr lang="en-US" sz="2800" dirty="0">
                <a:solidFill>
                  <a:schemeClr val="bg1"/>
                </a:solidFill>
              </a:rPr>
              <a:t>(peal </a:t>
            </a:r>
            <a:r>
              <a:rPr lang="en-US" sz="2800" dirty="0" err="1">
                <a:solidFill>
                  <a:schemeClr val="bg1"/>
                </a:solidFill>
              </a:rPr>
              <a:t>ptcp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אמר</a:t>
            </a:r>
            <a:r>
              <a:rPr lang="en-US" sz="2800" dirty="0">
                <a:solidFill>
                  <a:schemeClr val="bg1"/>
                </a:solidFill>
              </a:rPr>
              <a:t>)  say, tell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יֵאמַר </a:t>
            </a:r>
            <a:r>
              <a:rPr lang="en-US" sz="2800" dirty="0">
                <a:solidFill>
                  <a:schemeClr val="bg1"/>
                </a:solidFill>
              </a:rPr>
              <a:t> (peal impf 3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jussive </a:t>
            </a:r>
            <a:r>
              <a:rPr lang="he-IL" sz="2800" b="1" dirty="0">
                <a:solidFill>
                  <a:srgbClr val="FFFF00"/>
                </a:solidFill>
              </a:rPr>
              <a:t>אמר</a:t>
            </a:r>
            <a:r>
              <a:rPr lang="en-US" sz="2800" dirty="0">
                <a:solidFill>
                  <a:schemeClr val="bg1"/>
                </a:solidFill>
              </a:rPr>
              <a:t>)  say, tell</a:t>
            </a:r>
          </a:p>
          <a:p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לְעַבְדוֹהִי</a:t>
            </a:r>
            <a:r>
              <a:rPr lang="en-US" sz="2800" dirty="0">
                <a:solidFill>
                  <a:schemeClr val="bg1"/>
                </a:solidFill>
              </a:rPr>
              <a:t>(prep  </a:t>
            </a:r>
            <a:r>
              <a:rPr lang="he-IL" sz="2800" b="1" dirty="0">
                <a:solidFill>
                  <a:srgbClr val="FFFF00"/>
                </a:solidFill>
              </a:rPr>
              <a:t>לְ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+ </a:t>
            </a:r>
            <a:r>
              <a:rPr lang="he-IL" sz="2800" b="1" dirty="0">
                <a:solidFill>
                  <a:srgbClr val="FFFF00"/>
                </a:solidFill>
              </a:rPr>
              <a:t>עֲבֵד 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suf</a:t>
            </a:r>
            <a:r>
              <a:rPr lang="en-US" sz="2800" dirty="0">
                <a:solidFill>
                  <a:schemeClr val="bg1"/>
                </a:solidFill>
              </a:rPr>
              <a:t>: 3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פִשְׁרָה</a:t>
            </a:r>
            <a:r>
              <a:rPr lang="en-US" sz="2800" dirty="0">
                <a:solidFill>
                  <a:schemeClr val="bg1"/>
                </a:solidFill>
              </a:rPr>
              <a:t>= </a:t>
            </a:r>
            <a:r>
              <a:rPr lang="he-IL" sz="2800" b="1" dirty="0">
                <a:solidFill>
                  <a:srgbClr val="FFFF00"/>
                </a:solidFill>
              </a:rPr>
              <a:t>פִשְׁרָא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he-IL" sz="2800" b="1" dirty="0">
                <a:solidFill>
                  <a:srgbClr val="FFFF00"/>
                </a:solidFill>
              </a:rPr>
              <a:t>ו</a:t>
            </a:r>
            <a:r>
              <a:rPr lang="he-IL" sz="2800" b="1" dirty="0">
                <a:solidFill>
                  <a:schemeClr val="bg1"/>
                </a:solidFill>
              </a:rPr>
              <a:t>ּ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and +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det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אָ</a:t>
            </a:r>
            <a:r>
              <a:rPr lang="en-US" sz="2800" dirty="0">
                <a:solidFill>
                  <a:schemeClr val="bg1"/>
                </a:solidFill>
              </a:rPr>
              <a:t> art) the interpretation (</a:t>
            </a:r>
            <a:r>
              <a:rPr lang="he-IL" sz="2800" b="1" dirty="0">
                <a:solidFill>
                  <a:srgbClr val="FFFF00"/>
                </a:solidFill>
              </a:rPr>
              <a:t>הַפֵּשֶׁר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 נְהַחֲוֵה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dirty="0" err="1">
                <a:solidFill>
                  <a:schemeClr val="bg1"/>
                </a:solidFill>
              </a:rPr>
              <a:t>haphel</a:t>
            </a:r>
            <a:r>
              <a:rPr lang="en-US" sz="2800" dirty="0">
                <a:solidFill>
                  <a:schemeClr val="bg1"/>
                </a:solidFill>
              </a:rPr>
              <a:t> impf 1 c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חוה</a:t>
            </a:r>
            <a:r>
              <a:rPr lang="en-US" sz="2800" dirty="0">
                <a:solidFill>
                  <a:schemeClr val="bg1"/>
                </a:solidFill>
              </a:rPr>
              <a:t>) make known, interpret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692497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但以理 </a:t>
            </a:r>
            <a:r>
              <a:rPr lang="en-US" sz="2800" b="1" dirty="0">
                <a:solidFill>
                  <a:srgbClr val="FFFF00"/>
                </a:solidFill>
              </a:rPr>
              <a:t>Daniel 2:8 </a:t>
            </a:r>
            <a:r>
              <a:rPr lang="en-US" sz="2800" b="1" dirty="0">
                <a:solidFill>
                  <a:schemeClr val="bg1"/>
                </a:solidFill>
              </a:rPr>
              <a:t> </a:t>
            </a:r>
          </a:p>
          <a:p>
            <a:r>
              <a:rPr lang="en-US" sz="4000" dirty="0">
                <a:solidFill>
                  <a:schemeClr val="bg1"/>
                </a:solidFill>
              </a:rPr>
              <a:t>  </a:t>
            </a:r>
            <a:r>
              <a:rPr lang="he-IL" sz="4000" dirty="0">
                <a:solidFill>
                  <a:schemeClr val="bg1"/>
                </a:solidFill>
              </a:rPr>
              <a:t>‎‎</a:t>
            </a:r>
            <a:r>
              <a:rPr lang="he-IL" sz="4000" dirty="0">
                <a:solidFill>
                  <a:srgbClr val="FFFF00"/>
                </a:solidFill>
              </a:rPr>
              <a:t>עָנֵ֤ה מַלְכָּא֙ וְאָמַ֔ר מִן־יַצִּיב֙ יָדַ֣ע אֲנָ֔ה דִּ֥י עִדָּנָ֖א</a:t>
            </a:r>
            <a:endParaRPr lang="en-US" sz="4000" dirty="0">
              <a:solidFill>
                <a:srgbClr val="FFFF00"/>
              </a:solidFill>
            </a:endParaRPr>
          </a:p>
          <a:p>
            <a:pPr rtl="1"/>
            <a:r>
              <a:rPr lang="he-IL" sz="3800" dirty="0">
                <a:solidFill>
                  <a:srgbClr val="FFFF00"/>
                </a:solidFill>
              </a:rPr>
              <a:t>אַנְתּ֣וּן זָבְנִ֑ין כָּל־קֳבֵל֙ דִּ֣י חֲזֵית֔וֹן דִּ֥י אַזְדָּ֖א מִנִּ֥י מִלְּתָֽא׃</a:t>
            </a:r>
            <a:endParaRPr lang="en-US" sz="3800" dirty="0">
              <a:solidFill>
                <a:srgbClr val="FFFF00"/>
              </a:solidFill>
            </a:endParaRPr>
          </a:p>
          <a:p>
            <a:r>
              <a:rPr lang="he-IL" sz="2800" dirty="0">
                <a:solidFill>
                  <a:srgbClr val="FFFF00"/>
                </a:solidFill>
              </a:rPr>
              <a:t>‎</a:t>
            </a:r>
            <a:r>
              <a:rPr lang="en-US" sz="2800" baseline="30000" dirty="0">
                <a:solidFill>
                  <a:srgbClr val="FFFF00"/>
                </a:solidFill>
              </a:rPr>
              <a:t> NKJ </a:t>
            </a:r>
            <a:r>
              <a:rPr lang="en-US" sz="2800" dirty="0">
                <a:solidFill>
                  <a:schemeClr val="bg1"/>
                </a:solidFill>
              </a:rPr>
              <a:t>The king answered and said, "I know for certain that </a:t>
            </a:r>
          </a:p>
          <a:p>
            <a:r>
              <a:rPr lang="en-US" sz="2800" dirty="0">
                <a:solidFill>
                  <a:schemeClr val="bg1"/>
                </a:solidFill>
              </a:rPr>
              <a:t>you would gain time, because you see that my decision is firm: </a:t>
            </a:r>
          </a:p>
          <a:p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王回答說我准知道你們是故意遲延、因為你們知道</a:t>
            </a:r>
            <a:r>
              <a:rPr lang="zh-TW" altLang="en-US" sz="2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那夢我已經忘了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pPr rtl="1"/>
            <a:r>
              <a:rPr lang="en-US" sz="2600" dirty="0">
                <a:solidFill>
                  <a:schemeClr val="bg1"/>
                </a:solidFill>
              </a:rPr>
              <a:t> (</a:t>
            </a:r>
            <a:r>
              <a:rPr lang="en-US" sz="2600" dirty="0" err="1">
                <a:solidFill>
                  <a:schemeClr val="bg1"/>
                </a:solidFill>
              </a:rPr>
              <a:t>adj</a:t>
            </a:r>
            <a:r>
              <a:rPr lang="en-US" sz="2600" dirty="0">
                <a:solidFill>
                  <a:schemeClr val="bg1"/>
                </a:solidFill>
              </a:rPr>
              <a:t> m </a:t>
            </a:r>
            <a:r>
              <a:rPr lang="en-US" sz="2600" dirty="0" err="1">
                <a:solidFill>
                  <a:schemeClr val="bg1"/>
                </a:solidFill>
              </a:rPr>
              <a:t>sg</a:t>
            </a:r>
            <a:r>
              <a:rPr lang="en-US" sz="2600" dirty="0">
                <a:solidFill>
                  <a:schemeClr val="bg1"/>
                </a:solidFill>
              </a:rPr>
              <a:t>) certain, true, reliable</a:t>
            </a: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he-IL" sz="2800" b="1" dirty="0">
                <a:solidFill>
                  <a:srgbClr val="FFFF00"/>
                </a:solidFill>
              </a:rPr>
              <a:t>יַצִּיב</a:t>
            </a:r>
            <a:endParaRPr lang="en-US" sz="2800" b="1" dirty="0">
              <a:solidFill>
                <a:srgbClr val="FFFF00"/>
              </a:solidFill>
            </a:endParaRPr>
          </a:p>
          <a:p>
            <a:pPr rtl="1"/>
            <a:r>
              <a:rPr lang="en-US" sz="2800" dirty="0">
                <a:solidFill>
                  <a:schemeClr val="bg1"/>
                </a:solidFill>
              </a:rPr>
              <a:t>     (peal </a:t>
            </a:r>
            <a:r>
              <a:rPr lang="en-US" sz="2800" dirty="0" err="1">
                <a:solidFill>
                  <a:schemeClr val="bg1"/>
                </a:solidFill>
              </a:rPr>
              <a:t>ptcp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) know     </a:t>
            </a:r>
            <a:r>
              <a:rPr lang="he-IL" sz="2800" b="1" dirty="0">
                <a:solidFill>
                  <a:srgbClr val="FFFF00"/>
                </a:solidFill>
              </a:rPr>
              <a:t> יָדַע</a:t>
            </a:r>
            <a:endParaRPr lang="en-US" sz="2800" b="1" dirty="0">
              <a:solidFill>
                <a:srgbClr val="FFFF00"/>
              </a:solidFill>
            </a:endParaRPr>
          </a:p>
          <a:p>
            <a:r>
              <a:rPr lang="he-IL" sz="2800" b="1" dirty="0">
                <a:solidFill>
                  <a:srgbClr val="FFFF00"/>
                </a:solidFill>
              </a:rPr>
              <a:t>אֲנָה</a:t>
            </a:r>
            <a:r>
              <a:rPr lang="en-US" sz="2800" dirty="0">
                <a:solidFill>
                  <a:schemeClr val="bg1"/>
                </a:solidFill>
              </a:rPr>
              <a:t>       I (Heb. </a:t>
            </a:r>
            <a:r>
              <a:rPr lang="he-IL" sz="2800" b="1" dirty="0">
                <a:solidFill>
                  <a:srgbClr val="FFFF00"/>
                </a:solidFill>
              </a:rPr>
              <a:t>אֲנִי</a:t>
            </a:r>
            <a:r>
              <a:rPr lang="en-US" sz="2800" dirty="0">
                <a:solidFill>
                  <a:schemeClr val="bg1"/>
                </a:solidFill>
              </a:rPr>
              <a:t>) 			</a:t>
            </a:r>
            <a:r>
              <a:rPr lang="he-IL" sz="2800" b="1" dirty="0">
                <a:solidFill>
                  <a:srgbClr val="FFFF00"/>
                </a:solidFill>
              </a:rPr>
              <a:t>עִדָּנָא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det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אָ</a:t>
            </a:r>
            <a:r>
              <a:rPr lang="en-US" sz="2800" dirty="0">
                <a:solidFill>
                  <a:schemeClr val="bg1"/>
                </a:solidFill>
              </a:rPr>
              <a:t> art) time, duration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אַנְתּוּן</a:t>
            </a:r>
            <a:r>
              <a:rPr lang="en-US" sz="2800" b="1" dirty="0">
                <a:solidFill>
                  <a:srgbClr val="FFFF00"/>
                </a:solidFill>
              </a:rPr>
              <a:t>  </a:t>
            </a:r>
            <a:r>
              <a:rPr lang="en-US" sz="2800" dirty="0">
                <a:solidFill>
                  <a:schemeClr val="bg1"/>
                </a:solidFill>
              </a:rPr>
              <a:t>  you (plural) (Heb. </a:t>
            </a:r>
            <a:r>
              <a:rPr lang="he-IL" sz="2800" b="1" dirty="0">
                <a:solidFill>
                  <a:srgbClr val="FFFF00"/>
                </a:solidFill>
              </a:rPr>
              <a:t>אַתֶּם</a:t>
            </a:r>
            <a:r>
              <a:rPr lang="en-US" sz="2800" dirty="0">
                <a:solidFill>
                  <a:schemeClr val="bg1"/>
                </a:solidFill>
              </a:rPr>
              <a:t>)	</a:t>
            </a:r>
            <a:r>
              <a:rPr lang="he-IL" sz="2800" b="1" dirty="0">
                <a:solidFill>
                  <a:srgbClr val="FFFF00"/>
                </a:solidFill>
              </a:rPr>
              <a:t>זָבְנִין</a:t>
            </a:r>
            <a:r>
              <a:rPr lang="en-US" sz="2800" dirty="0">
                <a:solidFill>
                  <a:schemeClr val="bg1"/>
                </a:solidFill>
              </a:rPr>
              <a:t> (peal </a:t>
            </a:r>
            <a:r>
              <a:rPr lang="en-US" sz="2800" dirty="0" err="1">
                <a:solidFill>
                  <a:schemeClr val="bg1"/>
                </a:solidFill>
              </a:rPr>
              <a:t>ptcp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זבן</a:t>
            </a:r>
            <a:r>
              <a:rPr lang="en-US" sz="2800" dirty="0">
                <a:solidFill>
                  <a:schemeClr val="bg1"/>
                </a:solidFill>
              </a:rPr>
              <a:t>) gain, buy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כָּל־קֳבֵל דִּי</a:t>
            </a:r>
            <a:r>
              <a:rPr lang="en-US" sz="2800" b="1" dirty="0">
                <a:solidFill>
                  <a:srgbClr val="FFFF00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because; although; accordingly, therefore 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קֳבֵל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(with a prep </a:t>
            </a:r>
            <a:r>
              <a:rPr lang="he-IL" sz="2800" b="1" dirty="0">
                <a:solidFill>
                  <a:srgbClr val="FFFF00"/>
                </a:solidFill>
              </a:rPr>
              <a:t>לָקֳבֵל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he-IL" sz="2800" b="1" dirty="0">
                <a:solidFill>
                  <a:srgbClr val="FFFF00"/>
                </a:solidFill>
              </a:rPr>
              <a:t>לְקָבְלָךְ</a:t>
            </a:r>
            <a:r>
              <a:rPr lang="en-US" sz="2800" dirty="0">
                <a:solidFill>
                  <a:schemeClr val="bg1"/>
                </a:solidFill>
              </a:rPr>
              <a:t>) before, in front of, opposite; because of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חֲזֵיתוֹן</a:t>
            </a:r>
            <a:r>
              <a:rPr lang="en-US" sz="2800" dirty="0">
                <a:solidFill>
                  <a:schemeClr val="bg1"/>
                </a:solidFill>
              </a:rPr>
              <a:t>    (peal </a:t>
            </a:r>
            <a:r>
              <a:rPr lang="en-US" sz="2800" dirty="0" err="1">
                <a:solidFill>
                  <a:schemeClr val="bg1"/>
                </a:solidFill>
              </a:rPr>
              <a:t>pf</a:t>
            </a:r>
            <a:r>
              <a:rPr lang="en-US" sz="2800" dirty="0">
                <a:solidFill>
                  <a:schemeClr val="bg1"/>
                </a:solidFill>
              </a:rPr>
              <a:t> 2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חזה</a:t>
            </a:r>
            <a:r>
              <a:rPr lang="en-US" sz="2800" dirty="0">
                <a:solidFill>
                  <a:schemeClr val="bg1"/>
                </a:solidFill>
              </a:rPr>
              <a:t>) see, perceive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3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727891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但以理 </a:t>
            </a:r>
            <a:r>
              <a:rPr lang="en-US" sz="2800" b="1" dirty="0">
                <a:solidFill>
                  <a:srgbClr val="FFFF00"/>
                </a:solidFill>
              </a:rPr>
              <a:t>Daniel 2:9 (a) </a:t>
            </a:r>
            <a:r>
              <a:rPr lang="en-US" sz="2800" b="1" dirty="0">
                <a:solidFill>
                  <a:schemeClr val="bg1"/>
                </a:solidFill>
              </a:rPr>
              <a:t> </a:t>
            </a:r>
          </a:p>
          <a:p>
            <a:r>
              <a:rPr lang="he-IL" sz="4000" dirty="0">
                <a:solidFill>
                  <a:schemeClr val="bg1"/>
                </a:solidFill>
              </a:rPr>
              <a:t>‎‎</a:t>
            </a:r>
            <a:r>
              <a:rPr lang="he-IL" sz="3800" dirty="0">
                <a:solidFill>
                  <a:srgbClr val="FFFF00"/>
                </a:solidFill>
              </a:rPr>
              <a:t>דִּ֣י הֵן־חֶלְמָא֩ לָ֙א תְהֽוֹדְעֻנַּ֜נִי חֲדָה־הִ֣יא דָֽתְכ֗וֹן וּמִלָּ֙ה כִדְבָ֤ה וּשְׁחִיתָה֙ </a:t>
            </a:r>
            <a:endParaRPr lang="en-US" sz="3800" dirty="0">
              <a:solidFill>
                <a:srgbClr val="FFFF00"/>
              </a:solidFill>
            </a:endParaRPr>
          </a:p>
          <a:p>
            <a:pPr rtl="1"/>
            <a:r>
              <a:rPr lang="he-IL" sz="3800" dirty="0">
                <a:solidFill>
                  <a:srgbClr val="FFFF00"/>
                </a:solidFill>
              </a:rPr>
              <a:t>(הִזַּמִּנְתּוּן) [הִזְדְּמִנְתּוּן֙] לְמֵאמַ֣ר קָֽדָמַ֔י עַ֛ד דִּ֥י עִדָּנָ֖א יִשְׁתַּנֵּ֑א</a:t>
            </a:r>
            <a:r>
              <a:rPr lang="en-US" sz="3800" dirty="0">
                <a:solidFill>
                  <a:srgbClr val="FFFF00"/>
                </a:solidFill>
              </a:rPr>
              <a:t>     </a:t>
            </a:r>
          </a:p>
          <a:p>
            <a:pPr rtl="1"/>
            <a:r>
              <a:rPr lang="he-IL" sz="3800" dirty="0">
                <a:solidFill>
                  <a:srgbClr val="FFFF00"/>
                </a:solidFill>
              </a:rPr>
              <a:t> לָהֵ֗ן חֶלְמָא֙ אֱמַ֣רוּ לִ֔י וְֽאִנְדַּ֕ע דִּ֥י פִשְׁרֵ֖הּ תְּהַחֲוֻנַּֽנִי׃ </a:t>
            </a:r>
            <a:r>
              <a:rPr lang="en-US" sz="3800" dirty="0">
                <a:solidFill>
                  <a:srgbClr val="FFFF00"/>
                </a:solidFill>
              </a:rPr>
              <a:t>         </a:t>
            </a:r>
          </a:p>
          <a:p>
            <a:r>
              <a:rPr lang="en-US" sz="2500" b="1" baseline="30000" dirty="0">
                <a:solidFill>
                  <a:srgbClr val="FFFF00"/>
                </a:solidFill>
              </a:rPr>
              <a:t>NKJ</a:t>
            </a:r>
            <a:r>
              <a:rPr lang="en-US" sz="2500" baseline="30000" dirty="0">
                <a:solidFill>
                  <a:schemeClr val="bg1"/>
                </a:solidFill>
              </a:rPr>
              <a:t> </a:t>
            </a:r>
            <a:r>
              <a:rPr lang="en-US" sz="2500" dirty="0">
                <a:solidFill>
                  <a:schemeClr val="bg1"/>
                </a:solidFill>
              </a:rPr>
              <a:t>if you do not make known the dream to me, </a:t>
            </a:r>
            <a:r>
              <a:rPr lang="en-US" sz="2500" i="1" dirty="0">
                <a:solidFill>
                  <a:schemeClr val="bg1"/>
                </a:solidFill>
              </a:rPr>
              <a:t>there is only </a:t>
            </a:r>
            <a:r>
              <a:rPr lang="en-US" sz="2500" dirty="0">
                <a:solidFill>
                  <a:schemeClr val="bg1"/>
                </a:solidFill>
              </a:rPr>
              <a:t>one decree for you! </a:t>
            </a:r>
          </a:p>
          <a:p>
            <a:r>
              <a:rPr lang="en-US" sz="2500" dirty="0">
                <a:solidFill>
                  <a:schemeClr val="bg1"/>
                </a:solidFill>
              </a:rPr>
              <a:t>For you have agreed to speak lying and corrupt words before me till the time has changed. Therefore tell me the dream, and I shall know that you can give me its interpretation. / 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你們若不將夢告訴我、只有一法待你們、因為你們預備了謊言亂語向我說、要等候時勢改變。現在你們要將夢告訴我、因我知道你們能將夢的講解告訴我。</a:t>
            </a:r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rtl="1"/>
            <a:r>
              <a:rPr lang="he-IL" sz="800" dirty="0">
                <a:solidFill>
                  <a:schemeClr val="bg1"/>
                </a:solidFill>
              </a:rPr>
              <a:t>‎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he-IL" sz="2800" b="1" dirty="0">
                <a:solidFill>
                  <a:srgbClr val="FFFF00"/>
                </a:solidFill>
              </a:rPr>
              <a:t>תְהוֹדְעוּנַּנִי</a:t>
            </a:r>
            <a:r>
              <a:rPr lang="en-US" sz="2800" dirty="0">
                <a:solidFill>
                  <a:schemeClr val="bg1"/>
                </a:solidFill>
              </a:rPr>
              <a:t>  (</a:t>
            </a:r>
            <a:r>
              <a:rPr lang="en-US" sz="2800" dirty="0" err="1">
                <a:solidFill>
                  <a:schemeClr val="bg1"/>
                </a:solidFill>
              </a:rPr>
              <a:t>haphel</a:t>
            </a:r>
            <a:r>
              <a:rPr lang="en-US" sz="2800" dirty="0">
                <a:solidFill>
                  <a:schemeClr val="bg1"/>
                </a:solidFill>
              </a:rPr>
              <a:t> impf 2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suf</a:t>
            </a:r>
            <a:r>
              <a:rPr lang="en-US" sz="2800" dirty="0">
                <a:solidFill>
                  <a:schemeClr val="bg1"/>
                </a:solidFill>
              </a:rPr>
              <a:t> 1 </a:t>
            </a:r>
            <a:r>
              <a:rPr lang="he-IL" sz="2800" b="1" dirty="0">
                <a:solidFill>
                  <a:srgbClr val="FFFF00"/>
                </a:solidFill>
              </a:rPr>
              <a:t>ידע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) inform  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חֲדָה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he-IL" sz="2800" b="1" dirty="0">
                <a:solidFill>
                  <a:srgbClr val="FFFF00"/>
                </a:solidFill>
              </a:rPr>
              <a:t>חַד</a:t>
            </a:r>
            <a:r>
              <a:rPr lang="en-US" sz="2800" dirty="0">
                <a:solidFill>
                  <a:schemeClr val="bg1"/>
                </a:solidFill>
              </a:rPr>
              <a:t> numeral f, Heb. </a:t>
            </a:r>
            <a:r>
              <a:rPr lang="he-IL" sz="2800" b="1" dirty="0">
                <a:solidFill>
                  <a:srgbClr val="FFFF00"/>
                </a:solidFill>
              </a:rPr>
              <a:t>אֶחָד</a:t>
            </a:r>
            <a:r>
              <a:rPr lang="en-US" sz="2800" dirty="0">
                <a:solidFill>
                  <a:schemeClr val="bg1"/>
                </a:solidFill>
              </a:rPr>
              <a:t>) one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דָתְכ֗וֹן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(f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he-IL" sz="2800" b="1" dirty="0">
                <a:solidFill>
                  <a:srgbClr val="FFFF00"/>
                </a:solidFill>
              </a:rPr>
              <a:t>דָּת   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+ </a:t>
            </a:r>
            <a:r>
              <a:rPr lang="en-US" sz="2800" dirty="0" err="1">
                <a:solidFill>
                  <a:schemeClr val="bg1"/>
                </a:solidFill>
              </a:rPr>
              <a:t>suf</a:t>
            </a:r>
            <a:r>
              <a:rPr lang="en-US" sz="2800" dirty="0">
                <a:solidFill>
                  <a:schemeClr val="bg1"/>
                </a:solidFill>
              </a:rPr>
              <a:t> 2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) decree, law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כִדְבָה</a:t>
            </a:r>
            <a:r>
              <a:rPr lang="en-US" sz="2800" dirty="0">
                <a:solidFill>
                  <a:schemeClr val="bg1"/>
                </a:solidFill>
              </a:rPr>
              <a:t>  (</a:t>
            </a:r>
            <a:r>
              <a:rPr lang="en-US" sz="2800" dirty="0" err="1">
                <a:solidFill>
                  <a:schemeClr val="bg1"/>
                </a:solidFill>
              </a:rPr>
              <a:t>adj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= Heb. </a:t>
            </a:r>
            <a:r>
              <a:rPr lang="he-IL" sz="2800" b="1" dirty="0">
                <a:solidFill>
                  <a:srgbClr val="FFFF00"/>
                </a:solidFill>
              </a:rPr>
              <a:t>כָּזָב</a:t>
            </a:r>
            <a:r>
              <a:rPr lang="en-US" sz="2800" dirty="0">
                <a:solidFill>
                  <a:schemeClr val="bg1"/>
                </a:solidFill>
              </a:rPr>
              <a:t>) lie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שְׁחִיתָה 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(peal pass </a:t>
            </a:r>
            <a:r>
              <a:rPr lang="en-US" sz="2800" dirty="0" err="1">
                <a:solidFill>
                  <a:schemeClr val="bg1"/>
                </a:solidFill>
              </a:rPr>
              <a:t>ptcp</a:t>
            </a:r>
            <a:r>
              <a:rPr lang="en-US" sz="2800" dirty="0">
                <a:solidFill>
                  <a:schemeClr val="bg1"/>
                </a:solidFill>
              </a:rPr>
              <a:t> f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שׁחת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) corrupt, spoil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4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328" y="0"/>
            <a:ext cx="12171065" cy="720197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但以理 </a:t>
            </a:r>
            <a:r>
              <a:rPr lang="en-US" sz="2800" b="1" dirty="0">
                <a:solidFill>
                  <a:srgbClr val="FFFF00"/>
                </a:solidFill>
              </a:rPr>
              <a:t>Daniel 2:9 (b) </a:t>
            </a:r>
            <a:r>
              <a:rPr lang="en-US" sz="2800" b="1" dirty="0">
                <a:solidFill>
                  <a:schemeClr val="bg1"/>
                </a:solidFill>
              </a:rPr>
              <a:t> </a:t>
            </a:r>
          </a:p>
          <a:p>
            <a:r>
              <a:rPr lang="he-IL" sz="4000" dirty="0">
                <a:solidFill>
                  <a:schemeClr val="bg1"/>
                </a:solidFill>
              </a:rPr>
              <a:t>‎‎</a:t>
            </a:r>
            <a:r>
              <a:rPr lang="he-IL" sz="3800" dirty="0">
                <a:solidFill>
                  <a:srgbClr val="FFFF00"/>
                </a:solidFill>
              </a:rPr>
              <a:t>דִּ֣י הֵן־חֶלְמָא֩ לָ֙א תְהֽוֹדְעֻנַּ֜נִי חֲדָה־הִ֣יא דָֽתְכ֗וֹן וּמִלָּ֙ה כִדְבָ֤ה וּשְׁחִיתָה֙ </a:t>
            </a:r>
            <a:endParaRPr lang="en-US" sz="3800" dirty="0">
              <a:solidFill>
                <a:srgbClr val="FFFF00"/>
              </a:solidFill>
            </a:endParaRPr>
          </a:p>
          <a:p>
            <a:pPr rtl="1"/>
            <a:r>
              <a:rPr lang="he-IL" sz="3800" dirty="0">
                <a:solidFill>
                  <a:srgbClr val="FFFF00"/>
                </a:solidFill>
              </a:rPr>
              <a:t>(הִזַּמִּנְתּוּן) [הִזְדְּמִנְתּוּן֙] לְמֵאמַ֣ר קָֽדָמַ֔י עַ֛ד דִּ֥י עִדָּנָ֖א יִשְׁתַּנֵּ֑א</a:t>
            </a:r>
            <a:r>
              <a:rPr lang="en-US" sz="3800" dirty="0">
                <a:solidFill>
                  <a:srgbClr val="FFFF00"/>
                </a:solidFill>
              </a:rPr>
              <a:t>     </a:t>
            </a:r>
          </a:p>
          <a:p>
            <a:pPr rtl="1"/>
            <a:r>
              <a:rPr lang="he-IL" sz="3800" dirty="0">
                <a:solidFill>
                  <a:srgbClr val="FFFF00"/>
                </a:solidFill>
              </a:rPr>
              <a:t> לָהֵ֗ן חֶלְמָא֙ אֱמַ֣רוּ לִ֔י וְֽאִנְדַּ֕ע דִּ֥י פִשְׁרֵ֖הּ תְּהַחֲוֻנַּֽנִי׃ </a:t>
            </a:r>
            <a:r>
              <a:rPr lang="en-US" sz="3800" dirty="0">
                <a:solidFill>
                  <a:srgbClr val="FFFF00"/>
                </a:solidFill>
              </a:rPr>
              <a:t>         </a:t>
            </a:r>
          </a:p>
          <a:p>
            <a:r>
              <a:rPr lang="en-US" sz="2500" b="1" baseline="30000" dirty="0">
                <a:solidFill>
                  <a:srgbClr val="FFFF00"/>
                </a:solidFill>
              </a:rPr>
              <a:t>NKJ</a:t>
            </a:r>
            <a:r>
              <a:rPr lang="en-US" sz="2500" baseline="30000" dirty="0">
                <a:solidFill>
                  <a:schemeClr val="bg1"/>
                </a:solidFill>
              </a:rPr>
              <a:t> </a:t>
            </a:r>
            <a:r>
              <a:rPr lang="en-US" sz="2500" dirty="0">
                <a:solidFill>
                  <a:schemeClr val="bg1"/>
                </a:solidFill>
              </a:rPr>
              <a:t> …… For you have agreed to speak lying and corrupt words before me till the time has changed. Therefore tell me the dream, and I shall know that you can give me its interpretation. / …… 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因為你們預備了謊言亂語向我說、要等候時勢改變。現在你們要將夢告訴我、因我知道你們能將夢的講解告訴我。</a:t>
            </a:r>
            <a:endParaRPr lang="en-US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(הִזַּמִּנְתּוּן) [הִזְדְּמִנְתּוּן]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i="1" dirty="0" err="1">
                <a:solidFill>
                  <a:srgbClr val="FF0000"/>
                </a:solidFill>
              </a:rPr>
              <a:t>Qere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hithpeel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Ketiv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haphel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pf</a:t>
            </a:r>
            <a:r>
              <a:rPr lang="en-US" sz="2800" dirty="0">
                <a:solidFill>
                  <a:schemeClr val="bg1"/>
                </a:solidFill>
              </a:rPr>
              <a:t> 2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זמן</a:t>
            </a:r>
            <a:r>
              <a:rPr lang="en-US" sz="2800" dirty="0">
                <a:solidFill>
                  <a:schemeClr val="bg1"/>
                </a:solidFill>
              </a:rPr>
              <a:t>) </a:t>
            </a:r>
          </a:p>
          <a:p>
            <a:r>
              <a:rPr lang="en-US" sz="2600" dirty="0">
                <a:solidFill>
                  <a:schemeClr val="bg1"/>
                </a:solidFill>
              </a:rPr>
              <a:t>                                agree together, come to a decision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לְמֵאמַר</a:t>
            </a:r>
            <a:r>
              <a:rPr lang="en-US" sz="2800" dirty="0">
                <a:solidFill>
                  <a:schemeClr val="bg1"/>
                </a:solidFill>
              </a:rPr>
              <a:t> (prep 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לְ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+ </a:t>
            </a:r>
            <a:r>
              <a:rPr lang="he-IL" sz="2800" b="1" dirty="0">
                <a:solidFill>
                  <a:srgbClr val="FFFF00"/>
                </a:solidFill>
              </a:rPr>
              <a:t>אמר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inf</a:t>
            </a:r>
            <a:r>
              <a:rPr lang="en-US" sz="2800" dirty="0">
                <a:solidFill>
                  <a:schemeClr val="bg1"/>
                </a:solidFill>
              </a:rPr>
              <a:t>) say, tell	    //	</a:t>
            </a:r>
            <a:r>
              <a:rPr lang="he-IL" sz="2800" b="1" dirty="0">
                <a:solidFill>
                  <a:srgbClr val="FFFF00"/>
                </a:solidFill>
              </a:rPr>
              <a:t>עַד דִּי</a:t>
            </a:r>
            <a:r>
              <a:rPr lang="en-US" sz="2800" dirty="0">
                <a:solidFill>
                  <a:schemeClr val="bg1"/>
                </a:solidFill>
              </a:rPr>
              <a:t>   until that </a:t>
            </a:r>
          </a:p>
          <a:p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יִשְׁתַּנֵּא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dirty="0" err="1">
                <a:solidFill>
                  <a:schemeClr val="bg1"/>
                </a:solidFill>
              </a:rPr>
              <a:t>hithpaal</a:t>
            </a:r>
            <a:r>
              <a:rPr lang="en-US" sz="2800" dirty="0">
                <a:solidFill>
                  <a:schemeClr val="bg1"/>
                </a:solidFill>
              </a:rPr>
              <a:t> impf 3 m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שׁנה</a:t>
            </a:r>
            <a:r>
              <a:rPr lang="en-US" sz="2800" dirty="0">
                <a:solidFill>
                  <a:schemeClr val="bg1"/>
                </a:solidFill>
              </a:rPr>
              <a:t>) change, be changed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אֱמַרוּ 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(peal </a:t>
            </a:r>
            <a:r>
              <a:rPr lang="en-US" sz="2800" dirty="0" err="1">
                <a:solidFill>
                  <a:schemeClr val="bg1"/>
                </a:solidFill>
              </a:rPr>
              <a:t>impv</a:t>
            </a:r>
            <a:r>
              <a:rPr lang="en-US" sz="2800" dirty="0">
                <a:solidFill>
                  <a:schemeClr val="bg1"/>
                </a:solidFill>
              </a:rPr>
              <a:t>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אמר</a:t>
            </a:r>
            <a:r>
              <a:rPr lang="en-US" sz="2800" dirty="0">
                <a:solidFill>
                  <a:schemeClr val="bg1"/>
                </a:solidFill>
              </a:rPr>
              <a:t>)  say, tell   //   </a:t>
            </a:r>
            <a:r>
              <a:rPr lang="he-IL" sz="2800" b="1" dirty="0">
                <a:solidFill>
                  <a:srgbClr val="FFFF00"/>
                </a:solidFill>
              </a:rPr>
              <a:t>אִנְדַּע</a:t>
            </a:r>
            <a:r>
              <a:rPr lang="en-US" sz="2800" dirty="0">
                <a:solidFill>
                  <a:schemeClr val="bg1"/>
                </a:solidFill>
              </a:rPr>
              <a:t>  (peal impf 1 c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ידע</a:t>
            </a:r>
            <a:r>
              <a:rPr lang="en-US" sz="2800" dirty="0">
                <a:solidFill>
                  <a:schemeClr val="bg1"/>
                </a:solidFill>
              </a:rPr>
              <a:t>) know </a:t>
            </a:r>
          </a:p>
          <a:p>
            <a:r>
              <a:rPr lang="he-IL" sz="2800" b="1" dirty="0">
                <a:solidFill>
                  <a:srgbClr val="FFFF00"/>
                </a:solidFill>
              </a:rPr>
              <a:t>תְּהַחֲוֻנַּנִי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haphel</a:t>
            </a:r>
            <a:r>
              <a:rPr lang="en-US" sz="2800" dirty="0">
                <a:solidFill>
                  <a:schemeClr val="bg1"/>
                </a:solidFill>
              </a:rPr>
              <a:t> impf 2 m </a:t>
            </a:r>
            <a:r>
              <a:rPr lang="en-US" sz="2800" dirty="0" err="1">
                <a:solidFill>
                  <a:schemeClr val="bg1"/>
                </a:solidFill>
              </a:rPr>
              <a:t>pl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he-IL" sz="2800" b="1" dirty="0">
                <a:solidFill>
                  <a:srgbClr val="FFFF00"/>
                </a:solidFill>
              </a:rPr>
              <a:t>חוה</a:t>
            </a:r>
            <a:r>
              <a:rPr lang="he-IL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suf</a:t>
            </a:r>
            <a:r>
              <a:rPr lang="en-US" sz="2800" dirty="0">
                <a:solidFill>
                  <a:schemeClr val="bg1"/>
                </a:solidFill>
              </a:rPr>
              <a:t> 1 </a:t>
            </a:r>
            <a:r>
              <a:rPr lang="en-US" sz="2800" dirty="0" err="1">
                <a:solidFill>
                  <a:schemeClr val="bg1"/>
                </a:solidFill>
              </a:rPr>
              <a:t>sg</a:t>
            </a:r>
            <a:r>
              <a:rPr lang="en-US" sz="2800" dirty="0">
                <a:solidFill>
                  <a:schemeClr val="bg1"/>
                </a:solidFill>
              </a:rPr>
              <a:t>) make known, interpret   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84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8d58d64-a3ed-403f-9071-bd86c321099f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5105</TotalTime>
  <Words>2732</Words>
  <Application>Microsoft Office PowerPoint</Application>
  <PresentationFormat>Custom</PresentationFormat>
  <Paragraphs>206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DFKai-SB</vt:lpstr>
      <vt:lpstr>Malgun Gothic</vt:lpstr>
      <vt:lpstr>新細明體</vt:lpstr>
      <vt:lpstr>SimSun</vt:lpstr>
      <vt:lpstr>Arial</vt:lpstr>
      <vt:lpstr>Calibri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Jung-Hyun (Daniel) Song</cp:lastModifiedBy>
  <cp:revision>493</cp:revision>
  <dcterms:created xsi:type="dcterms:W3CDTF">2019-04-01T15:31:00Z</dcterms:created>
  <dcterms:modified xsi:type="dcterms:W3CDTF">2021-04-13T01:58:53Z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