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6"/>
  </p:notesMasterIdLst>
  <p:sldIdLst>
    <p:sldId id="1041" r:id="rId2"/>
    <p:sldId id="1102" r:id="rId3"/>
    <p:sldId id="1105" r:id="rId4"/>
    <p:sldId id="1116" r:id="rId5"/>
    <p:sldId id="1108" r:id="rId6"/>
    <p:sldId id="1110" r:id="rId7"/>
    <p:sldId id="1113" r:id="rId8"/>
    <p:sldId id="1112" r:id="rId9"/>
    <p:sldId id="1114" r:id="rId10"/>
    <p:sldId id="1117" r:id="rId11"/>
    <p:sldId id="1119" r:id="rId12"/>
    <p:sldId id="1120" r:id="rId13"/>
    <p:sldId id="1121" r:id="rId14"/>
    <p:sldId id="1042" r:id="rId15"/>
  </p:sldIdLst>
  <p:sldSz cx="12188825" cy="6858000"/>
  <p:notesSz cx="6858000" cy="9144000"/>
  <p:custDataLst>
    <p:tags r:id="rId17"/>
  </p:custDataLst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08">
          <p15:clr>
            <a:srgbClr val="A4A3A4"/>
          </p15:clr>
        </p15:guide>
        <p15:guide id="2" pos="2915">
          <p15:clr>
            <a:srgbClr val="A4A3A4"/>
          </p15:clr>
        </p15:guide>
        <p15:guide id="3" pos="388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72" d="100"/>
          <a:sy n="72" d="100"/>
        </p:scale>
        <p:origin x="816" y="60"/>
      </p:cViewPr>
      <p:guideLst>
        <p:guide orient="horz" pos="2208"/>
        <p:guide pos="2915"/>
        <p:guide pos="388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3374BE-8425-4A34-97DD-12BD042D5B11}" type="datetimeFigureOut">
              <a:rPr lang="en-US" smtClean="0"/>
              <a:t>4/12/2021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E2576A-C8DA-4289-9320-1712AC58D8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50517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E2576A-C8DA-4289-9320-1712AC58D894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55518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E2576A-C8DA-4289-9320-1712AC58D894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55518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3603" y="1122363"/>
            <a:ext cx="9141619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3603" y="3602038"/>
            <a:ext cx="9141619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/>
              <a:t>单击此处编辑母版文本样式</a:t>
            </a:r>
          </a:p>
          <a:p>
            <a:pPr lvl="1" fontAlgn="base"/>
            <a:r>
              <a:rPr lang="zh-CN" altLang="en-US" strike="noStrike" noProof="1"/>
              <a:t>第二级</a:t>
            </a:r>
          </a:p>
          <a:p>
            <a:pPr lvl="2" fontAlgn="base"/>
            <a:r>
              <a:rPr lang="zh-CN" altLang="en-US" strike="noStrike" noProof="1"/>
              <a:t>第三级</a:t>
            </a:r>
          </a:p>
          <a:p>
            <a:pPr lvl="3" fontAlgn="base"/>
            <a:r>
              <a:rPr lang="zh-CN" altLang="en-US" strike="noStrike" noProof="1"/>
              <a:t>第四级</a:t>
            </a:r>
          </a:p>
          <a:p>
            <a:pPr lvl="4" fontAlgn="base"/>
            <a:r>
              <a:rPr lang="zh-CN" altLang="en-US" strike="noStrike" noProof="1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836898" y="274639"/>
            <a:ext cx="2742486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441" y="274639"/>
            <a:ext cx="8068472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/>
              <a:t>单击此处编辑母版文本样式</a:t>
            </a:r>
          </a:p>
          <a:p>
            <a:pPr lvl="1" fontAlgn="base"/>
            <a:r>
              <a:rPr lang="zh-CN" altLang="en-US" strike="noStrike" noProof="1"/>
              <a:t>第二级</a:t>
            </a:r>
          </a:p>
          <a:p>
            <a:pPr lvl="2" fontAlgn="base"/>
            <a:r>
              <a:rPr lang="zh-CN" altLang="en-US" strike="noStrike" noProof="1"/>
              <a:t>第三级</a:t>
            </a:r>
          </a:p>
          <a:p>
            <a:pPr lvl="3" fontAlgn="base"/>
            <a:r>
              <a:rPr lang="zh-CN" altLang="en-US" strike="noStrike" noProof="1"/>
              <a:t>第四级</a:t>
            </a:r>
          </a:p>
          <a:p>
            <a:pPr lvl="4" fontAlgn="base"/>
            <a:r>
              <a:rPr lang="zh-CN" altLang="en-US" strike="noStrike" noProof="1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/>
              <a:t>单击此处编辑母版文本样式</a:t>
            </a:r>
          </a:p>
          <a:p>
            <a:pPr lvl="1" fontAlgn="base"/>
            <a:r>
              <a:rPr lang="zh-CN" altLang="en-US" strike="noStrike" noProof="1"/>
              <a:t>第二级</a:t>
            </a:r>
          </a:p>
          <a:p>
            <a:pPr lvl="2" fontAlgn="base"/>
            <a:r>
              <a:rPr lang="zh-CN" altLang="en-US" strike="noStrike" noProof="1"/>
              <a:t>第三级</a:t>
            </a:r>
          </a:p>
          <a:p>
            <a:pPr lvl="3" fontAlgn="base"/>
            <a:r>
              <a:rPr lang="zh-CN" altLang="en-US" strike="noStrike" noProof="1"/>
              <a:t>第四级</a:t>
            </a:r>
          </a:p>
          <a:p>
            <a:pPr lvl="4" fontAlgn="base"/>
            <a:r>
              <a:rPr lang="zh-CN" altLang="en-US" strike="noStrike" noProof="1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634" y="1709739"/>
            <a:ext cx="10512862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634" y="4589464"/>
            <a:ext cx="10512862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09441" y="1600201"/>
            <a:ext cx="5375272" cy="4525963"/>
          </a:xfrm>
        </p:spPr>
        <p:txBody>
          <a:bodyPr/>
          <a:lstStyle/>
          <a:p>
            <a:pPr lvl="0" fontAlgn="base"/>
            <a:r>
              <a:rPr lang="zh-CN" altLang="en-US" strike="noStrike" noProof="1"/>
              <a:t>单击此处编辑母版文本样式</a:t>
            </a:r>
          </a:p>
          <a:p>
            <a:pPr lvl="1" fontAlgn="base"/>
            <a:r>
              <a:rPr lang="zh-CN" altLang="en-US" strike="noStrike" noProof="1"/>
              <a:t>第二级</a:t>
            </a:r>
          </a:p>
          <a:p>
            <a:pPr lvl="2" fontAlgn="base"/>
            <a:r>
              <a:rPr lang="zh-CN" altLang="en-US" strike="noStrike" noProof="1"/>
              <a:t>第三级</a:t>
            </a:r>
          </a:p>
          <a:p>
            <a:pPr lvl="3" fontAlgn="base"/>
            <a:r>
              <a:rPr lang="zh-CN" altLang="en-US" strike="noStrike" noProof="1"/>
              <a:t>第四级</a:t>
            </a:r>
          </a:p>
          <a:p>
            <a:pPr lvl="4" fontAlgn="base"/>
            <a:r>
              <a:rPr lang="zh-CN" altLang="en-US" strike="noStrike" noProof="1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204112" y="1600201"/>
            <a:ext cx="5375272" cy="4525963"/>
          </a:xfrm>
        </p:spPr>
        <p:txBody>
          <a:bodyPr/>
          <a:lstStyle/>
          <a:p>
            <a:pPr lvl="0" fontAlgn="base"/>
            <a:r>
              <a:rPr lang="zh-CN" altLang="en-US" strike="noStrike" noProof="1"/>
              <a:t>单击此处编辑母版文本样式</a:t>
            </a:r>
          </a:p>
          <a:p>
            <a:pPr lvl="1" fontAlgn="base"/>
            <a:r>
              <a:rPr lang="zh-CN" altLang="en-US" strike="noStrike" noProof="1"/>
              <a:t>第二级</a:t>
            </a:r>
          </a:p>
          <a:p>
            <a:pPr lvl="2" fontAlgn="base"/>
            <a:r>
              <a:rPr lang="zh-CN" altLang="en-US" strike="noStrike" noProof="1"/>
              <a:t>第三级</a:t>
            </a:r>
          </a:p>
          <a:p>
            <a:pPr lvl="3" fontAlgn="base"/>
            <a:r>
              <a:rPr lang="zh-CN" altLang="en-US" strike="noStrike" noProof="1"/>
              <a:t>第四级</a:t>
            </a:r>
          </a:p>
          <a:p>
            <a:pPr lvl="4" fontAlgn="base"/>
            <a:r>
              <a:rPr lang="zh-CN" altLang="en-US" strike="noStrike" noProof="1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569" y="365126"/>
            <a:ext cx="10512862" cy="1325563"/>
          </a:xfrm>
        </p:spPr>
        <p:txBody>
          <a:bodyPr/>
          <a:lstStyle/>
          <a:p>
            <a:pPr fontAlgn="base"/>
            <a:r>
              <a:rPr lang="zh-CN" altLang="en-US" strike="noStrike" noProof="1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186466" y="1778438"/>
            <a:ext cx="4872306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1186466" y="2665379"/>
            <a:ext cx="4872306" cy="3524284"/>
          </a:xfrm>
        </p:spPr>
        <p:txBody>
          <a:bodyPr/>
          <a:lstStyle/>
          <a:p>
            <a:pPr lvl="0" fontAlgn="base"/>
            <a:r>
              <a:rPr lang="zh-CN" altLang="en-US" strike="noStrike" noProof="1"/>
              <a:t>单击此处编辑母版文本样式</a:t>
            </a:r>
          </a:p>
          <a:p>
            <a:pPr lvl="1" fontAlgn="base"/>
            <a:r>
              <a:rPr lang="zh-CN" altLang="en-US" strike="noStrike" noProof="1"/>
              <a:t>第二级</a:t>
            </a:r>
          </a:p>
          <a:p>
            <a:pPr lvl="2" fontAlgn="base"/>
            <a:r>
              <a:rPr lang="zh-CN" altLang="en-US" strike="noStrike" noProof="1"/>
              <a:t>第三级</a:t>
            </a:r>
          </a:p>
          <a:p>
            <a:pPr lvl="3" fontAlgn="base"/>
            <a:r>
              <a:rPr lang="zh-CN" altLang="en-US" strike="noStrike" noProof="1"/>
              <a:t>第四级</a:t>
            </a:r>
          </a:p>
          <a:p>
            <a:pPr lvl="4" fontAlgn="base"/>
            <a:r>
              <a:rPr lang="zh-CN" altLang="en-US" strike="noStrike" noProof="1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255309" y="1778438"/>
            <a:ext cx="489630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255309" y="2665379"/>
            <a:ext cx="4896301" cy="3524284"/>
          </a:xfrm>
        </p:spPr>
        <p:txBody>
          <a:bodyPr/>
          <a:lstStyle/>
          <a:p>
            <a:pPr lvl="0" fontAlgn="base"/>
            <a:r>
              <a:rPr lang="zh-CN" altLang="en-US" strike="noStrike" noProof="1"/>
              <a:t>单击此处编辑母版文本样式</a:t>
            </a:r>
          </a:p>
          <a:p>
            <a:pPr lvl="1" fontAlgn="base"/>
            <a:r>
              <a:rPr lang="zh-CN" altLang="en-US" strike="noStrike" noProof="1"/>
              <a:t>第二级</a:t>
            </a:r>
          </a:p>
          <a:p>
            <a:pPr lvl="2" fontAlgn="base"/>
            <a:r>
              <a:rPr lang="zh-CN" altLang="en-US" strike="noStrike" noProof="1"/>
              <a:t>第三级</a:t>
            </a:r>
          </a:p>
          <a:p>
            <a:pPr lvl="3" fontAlgn="base"/>
            <a:r>
              <a:rPr lang="zh-CN" altLang="en-US" strike="noStrike" noProof="1"/>
              <a:t>第四级</a:t>
            </a:r>
          </a:p>
          <a:p>
            <a:pPr lvl="4" fontAlgn="base"/>
            <a:r>
              <a:rPr lang="zh-CN" altLang="en-US" strike="noStrike" noProof="1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569" y="457200"/>
            <a:ext cx="3931213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1838" y="987426"/>
            <a:ext cx="6170593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/>
              <a:t>单击此处编辑母版文本样式</a:t>
            </a:r>
          </a:p>
          <a:p>
            <a:pPr lvl="1" fontAlgn="base"/>
            <a:r>
              <a:rPr lang="zh-CN" altLang="en-US" strike="noStrike" noProof="1"/>
              <a:t>第二级</a:t>
            </a:r>
          </a:p>
          <a:p>
            <a:pPr lvl="2" fontAlgn="base"/>
            <a:r>
              <a:rPr lang="zh-CN" altLang="en-US" strike="noStrike" noProof="1"/>
              <a:t>第三级</a:t>
            </a:r>
          </a:p>
          <a:p>
            <a:pPr lvl="3" fontAlgn="base"/>
            <a:r>
              <a:rPr lang="zh-CN" altLang="en-US" strike="noStrike" noProof="1"/>
              <a:t>第四级</a:t>
            </a:r>
          </a:p>
          <a:p>
            <a:pPr lvl="4" fontAlgn="base"/>
            <a:r>
              <a:rPr lang="zh-CN" altLang="en-US" strike="noStrike" noProof="1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569" y="2057400"/>
            <a:ext cx="3931213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569" y="457200"/>
            <a:ext cx="4164265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1838" y="457201"/>
            <a:ext cx="6170593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569" y="2057400"/>
            <a:ext cx="4164265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609441" y="274638"/>
            <a:ext cx="10969943" cy="11430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文本占位符 1026"/>
          <p:cNvSpPr>
            <a:spLocks noGrp="1"/>
          </p:cNvSpPr>
          <p:nvPr>
            <p:ph type="body"/>
          </p:nvPr>
        </p:nvSpPr>
        <p:spPr>
          <a:xfrm>
            <a:off x="609441" y="1600201"/>
            <a:ext cx="10969943" cy="4525963"/>
          </a:xfrm>
          <a:prstGeom prst="rect">
            <a:avLst/>
          </a:prstGeom>
          <a:noFill/>
          <a:ln w="9525">
            <a:noFill/>
          </a:ln>
        </p:spPr>
        <p:txBody>
          <a:bodyPr anchor="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 indent="-285750"/>
            <a:r>
              <a:rPr lang="zh-CN" altLang="en-US"/>
              <a:t>第二级</a:t>
            </a:r>
          </a:p>
          <a:p>
            <a:pPr lvl="2" indent="-228600"/>
            <a:r>
              <a:rPr lang="zh-CN" altLang="en-US"/>
              <a:t>第三级</a:t>
            </a:r>
          </a:p>
          <a:p>
            <a:pPr lvl="3" indent="-228600"/>
            <a:r>
              <a:rPr lang="zh-CN" altLang="en-US"/>
              <a:t>第四级</a:t>
            </a:r>
          </a:p>
          <a:p>
            <a:pPr lvl="4" indent="-228600"/>
            <a:r>
              <a:rPr lang="zh-CN" altLang="en-US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609441" y="6245225"/>
            <a:ext cx="2844059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4164515" y="6245225"/>
            <a:ext cx="3859795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8735325" y="6245225"/>
            <a:ext cx="2844059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0" y="64944"/>
            <a:ext cx="8902723" cy="4124206"/>
          </a:xfrm>
          <a:prstGeom prst="rect">
            <a:avLst/>
          </a:prstGeom>
          <a:solidFill>
            <a:srgbClr val="002060"/>
          </a:solidFill>
        </p:spPr>
        <p:txBody>
          <a:bodyPr wrap="square" rtlCol="0" anchor="t">
            <a:spAutoFit/>
          </a:bodyPr>
          <a:lstStyle/>
          <a:p>
            <a:r>
              <a:rPr lang="zh-TW" altLang="en-US" sz="32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聖經中亞蘭文經文 </a:t>
            </a:r>
            <a:r>
              <a:rPr lang="en-US" altLang="zh-TW" sz="3200" b="1" dirty="0">
                <a:solidFill>
                  <a:srgbClr val="FFFF00"/>
                </a:solidFill>
              </a:rPr>
              <a:t>(</a:t>
            </a:r>
            <a:r>
              <a:rPr lang="zh-CN" altLang="en-US" sz="32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二</a:t>
            </a:r>
            <a:r>
              <a:rPr lang="en-US" altLang="zh-TW" sz="3200" b="1" dirty="0">
                <a:solidFill>
                  <a:srgbClr val="FFFF00"/>
                </a:solidFill>
              </a:rPr>
              <a:t>)</a:t>
            </a:r>
          </a:p>
          <a:p>
            <a:r>
              <a:rPr lang="en-US" sz="2800" b="1" dirty="0">
                <a:solidFill>
                  <a:schemeClr val="bg1"/>
                </a:solidFill>
              </a:rPr>
              <a:t>Aramaic Passages in the Hebrew Bible (II)</a:t>
            </a:r>
          </a:p>
          <a:p>
            <a:endParaRPr lang="en-US" altLang="zh-CN" sz="800" b="1" dirty="0">
              <a:solidFill>
                <a:srgbClr val="FFFF00"/>
              </a:solidFill>
            </a:endParaRPr>
          </a:p>
          <a:p>
            <a:pPr algn="ctr"/>
            <a:r>
              <a:rPr lang="zh-CN" altLang="en-US" sz="99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但以理書</a:t>
            </a:r>
            <a:r>
              <a:rPr lang="zh-CN" altLang="en-US" sz="10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    </a:t>
            </a:r>
            <a:r>
              <a:rPr lang="en-US" sz="9000" b="1" dirty="0">
                <a:solidFill>
                  <a:srgbClr val="FFFF00"/>
                </a:solidFill>
              </a:rPr>
              <a:t>2:4-13</a:t>
            </a:r>
            <a:endParaRPr lang="en-US" altLang="zh-CN" sz="9000" b="1" dirty="0">
              <a:solidFill>
                <a:srgbClr val="FFFF00"/>
              </a:solidFill>
              <a:latin typeface="DFKai-SB" pitchFamily="65" charset="-120"/>
              <a:ea typeface="DFKai-SB" pitchFamily="65" charset="-120"/>
            </a:endParaRPr>
          </a:p>
          <a:p>
            <a:pPr algn="ctr"/>
            <a:endParaRPr lang="en-US" sz="900" b="1" dirty="0">
              <a:solidFill>
                <a:schemeClr val="bg1"/>
              </a:solidFill>
            </a:endParaRPr>
          </a:p>
          <a:p>
            <a:pPr algn="ctr"/>
            <a:endParaRPr lang="en-US" sz="900" b="1" dirty="0">
              <a:solidFill>
                <a:schemeClr val="bg1"/>
              </a:solidFill>
            </a:endParaRPr>
          </a:p>
          <a:p>
            <a:pPr algn="ctr"/>
            <a:endParaRPr lang="en-US" sz="900" b="1" dirty="0">
              <a:solidFill>
                <a:schemeClr val="bg1"/>
              </a:solidFill>
            </a:endParaRPr>
          </a:p>
          <a:p>
            <a:pPr algn="ctr"/>
            <a:r>
              <a:rPr lang="en-US" sz="6000" b="1" dirty="0">
                <a:solidFill>
                  <a:schemeClr val="bg1"/>
                </a:solidFill>
              </a:rPr>
              <a:t>Daniel 2:4-13 (Aramaic)</a:t>
            </a:r>
          </a:p>
          <a:p>
            <a:pPr algn="ctr"/>
            <a:endParaRPr lang="en-US" sz="800" b="1" dirty="0">
              <a:solidFill>
                <a:srgbClr val="FFFF0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086300" y="4631069"/>
            <a:ext cx="6774206" cy="1200329"/>
          </a:xfrm>
          <a:prstGeom prst="rect">
            <a:avLst/>
          </a:prstGeom>
          <a:solidFill>
            <a:srgbClr val="002060"/>
          </a:solidFill>
        </p:spPr>
        <p:txBody>
          <a:bodyPr wrap="square">
            <a:spAutoFit/>
          </a:bodyPr>
          <a:lstStyle/>
          <a:p>
            <a:r>
              <a:rPr lang="en-US" sz="2400" b="1" dirty="0" err="1">
                <a:solidFill>
                  <a:schemeClr val="bg1"/>
                </a:solidFill>
              </a:rPr>
              <a:t>Kyungrae</a:t>
            </a:r>
            <a:r>
              <a:rPr lang="en-US" sz="2400" b="1" dirty="0">
                <a:solidFill>
                  <a:schemeClr val="bg1"/>
                </a:solidFill>
              </a:rPr>
              <a:t> Kim, Ph.D. </a:t>
            </a:r>
          </a:p>
          <a:p>
            <a:r>
              <a:rPr lang="en-US" sz="2400" b="1" dirty="0">
                <a:solidFill>
                  <a:schemeClr val="bg1"/>
                </a:solidFill>
              </a:rPr>
              <a:t>       (1995, Hebrew University of Jerusalem)</a:t>
            </a:r>
            <a:endParaRPr lang="en-US" sz="2400" dirty="0">
              <a:solidFill>
                <a:schemeClr val="bg1"/>
              </a:solidFill>
            </a:endParaRPr>
          </a:p>
          <a:p>
            <a:r>
              <a:rPr lang="zh-TW" altLang="en-US" sz="2400" b="1" dirty="0">
                <a:solidFill>
                  <a:schemeClr val="bg1"/>
                </a:solidFill>
              </a:rPr>
              <a:t>金京來博士 </a:t>
            </a:r>
            <a:r>
              <a:rPr lang="en-US" sz="2400" b="1" dirty="0">
                <a:solidFill>
                  <a:schemeClr val="bg1"/>
                </a:solidFill>
              </a:rPr>
              <a:t>(1995, </a:t>
            </a:r>
            <a:r>
              <a:rPr lang="zh-TW" altLang="en-US" sz="2400" b="1" dirty="0">
                <a:solidFill>
                  <a:schemeClr val="bg1"/>
                </a:solidFill>
              </a:rPr>
              <a:t>以色列耶路撒冷 希伯來大學</a:t>
            </a:r>
            <a:r>
              <a:rPr lang="en-US" sz="2400" b="1" dirty="0">
                <a:solidFill>
                  <a:schemeClr val="bg1"/>
                </a:solidFill>
              </a:rPr>
              <a:t>)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17748" y="4365104"/>
            <a:ext cx="4896544" cy="2062103"/>
          </a:xfrm>
          <a:prstGeom prst="rect">
            <a:avLst/>
          </a:prstGeom>
          <a:solidFill>
            <a:srgbClr val="00B050"/>
          </a:solidFill>
        </p:spPr>
        <p:txBody>
          <a:bodyPr wrap="square">
            <a:spAutoFit/>
          </a:bodyPr>
          <a:lstStyle/>
          <a:p>
            <a:pPr algn="ctr"/>
            <a:r>
              <a:rPr lang="en-US" b="1" dirty="0">
                <a:solidFill>
                  <a:srgbClr val="C00000"/>
                </a:solidFill>
              </a:rPr>
              <a:t>‎ </a:t>
            </a:r>
            <a:r>
              <a:rPr lang="ar-SA" b="1" dirty="0">
                <a:solidFill>
                  <a:srgbClr val="C00000"/>
                </a:solidFill>
              </a:rPr>
              <a:t>يَنْبُوعَ الْمِيَاهِ الْحَيَّةِ،</a:t>
            </a:r>
            <a:r>
              <a:rPr lang="en-US" b="1" dirty="0">
                <a:solidFill>
                  <a:srgbClr val="C00000"/>
                </a:solidFill>
              </a:rPr>
              <a:t>    </a:t>
            </a:r>
            <a:r>
              <a:rPr lang="he-IL" sz="2000" b="1" dirty="0">
                <a:solidFill>
                  <a:srgbClr val="C00000"/>
                </a:solidFill>
              </a:rPr>
              <a:t>מְקוֹר מַיִם חַיִּים</a:t>
            </a:r>
            <a:r>
              <a:rPr lang="he-IL" b="1" dirty="0">
                <a:solidFill>
                  <a:srgbClr val="C00000"/>
                </a:solidFill>
              </a:rPr>
              <a:t> </a:t>
            </a:r>
            <a:r>
              <a:rPr lang="en-US" b="1" dirty="0">
                <a:solidFill>
                  <a:srgbClr val="C00000"/>
                </a:solidFill>
              </a:rPr>
              <a:t>  </a:t>
            </a:r>
          </a:p>
          <a:p>
            <a:pPr algn="ctr"/>
            <a:r>
              <a:rPr lang="el-GR" b="1" dirty="0"/>
              <a:t>ἡ πηγή ὕδατος ζωῆς </a:t>
            </a:r>
            <a:endParaRPr lang="en-US" dirty="0"/>
          </a:p>
          <a:p>
            <a:pPr algn="ctr"/>
            <a:r>
              <a:rPr lang="en-US" b="1" i="1" dirty="0">
                <a:solidFill>
                  <a:srgbClr val="7030A0"/>
                </a:solidFill>
              </a:rPr>
              <a:t>The Spring of Living Water </a:t>
            </a:r>
            <a:endParaRPr lang="en-US" dirty="0">
              <a:solidFill>
                <a:srgbClr val="7030A0"/>
              </a:solidFill>
            </a:endParaRPr>
          </a:p>
          <a:p>
            <a:pPr algn="ctr"/>
            <a:r>
              <a:rPr lang="ko-KR" altLang="en-US" b="1" dirty="0">
                <a:solidFill>
                  <a:srgbClr val="C00000"/>
                </a:solidFill>
                <a:latin typeface="Malgun Gothic" pitchFamily="34" charset="-127"/>
                <a:ea typeface="Malgun Gothic" pitchFamily="34" charset="-127"/>
              </a:rPr>
              <a:t>생명수 샘   </a:t>
            </a:r>
            <a:r>
              <a:rPr lang="zh-TW" altLang="en-US" b="1" dirty="0">
                <a:latin typeface="SimSun" panose="02010600030101010101" pitchFamily="2" charset="-122"/>
                <a:ea typeface="SimSun" panose="02010600030101010101" pitchFamily="2" charset="-122"/>
              </a:rPr>
              <a:t>生命水的泉源</a:t>
            </a:r>
            <a:endParaRPr lang="en-US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algn="ctr"/>
            <a:r>
              <a:rPr lang="en-US" b="1" i="1" dirty="0">
                <a:solidFill>
                  <a:srgbClr val="C00000"/>
                </a:solidFill>
              </a:rPr>
              <a:t>La </a:t>
            </a:r>
            <a:r>
              <a:rPr lang="en-US" b="1" i="1" dirty="0" err="1">
                <a:solidFill>
                  <a:srgbClr val="C00000"/>
                </a:solidFill>
              </a:rPr>
              <a:t>Fuente</a:t>
            </a:r>
            <a:r>
              <a:rPr lang="en-US" b="1" i="1" dirty="0">
                <a:solidFill>
                  <a:srgbClr val="C00000"/>
                </a:solidFill>
              </a:rPr>
              <a:t> de Agua Viva </a:t>
            </a:r>
          </a:p>
          <a:p>
            <a:pPr algn="ctr"/>
            <a:r>
              <a:rPr lang="en-US" b="1" i="1" dirty="0"/>
              <a:t>La Source </a:t>
            </a:r>
            <a:r>
              <a:rPr lang="en-US" b="1" i="1" dirty="0" err="1"/>
              <a:t>d'Eau</a:t>
            </a:r>
            <a:r>
              <a:rPr lang="en-US" b="1" i="1" dirty="0"/>
              <a:t> Vive   </a:t>
            </a:r>
            <a:r>
              <a:rPr lang="en-US" b="1" i="1" dirty="0" err="1"/>
              <a:t>Fonte</a:t>
            </a:r>
            <a:r>
              <a:rPr lang="en-US" b="1" i="1" dirty="0"/>
              <a:t> de </a:t>
            </a:r>
            <a:r>
              <a:rPr lang="en-US" b="1" i="1" dirty="0" err="1"/>
              <a:t>Água</a:t>
            </a:r>
            <a:r>
              <a:rPr lang="en-US" b="1" i="1" dirty="0"/>
              <a:t> Viva</a:t>
            </a:r>
            <a:endParaRPr lang="en-US" dirty="0"/>
          </a:p>
          <a:p>
            <a:pPr algn="ctr"/>
            <a:r>
              <a:rPr lang="en-US" b="1" i="1" dirty="0">
                <a:solidFill>
                  <a:schemeClr val="accent6">
                    <a:lumMod val="75000"/>
                  </a:schemeClr>
                </a:solidFill>
              </a:rPr>
              <a:t>Die </a:t>
            </a:r>
            <a:r>
              <a:rPr lang="en-US" b="1" i="1" dirty="0" err="1">
                <a:solidFill>
                  <a:schemeClr val="accent6">
                    <a:lumMod val="75000"/>
                  </a:schemeClr>
                </a:solidFill>
              </a:rPr>
              <a:t>Quelle</a:t>
            </a:r>
            <a:r>
              <a:rPr lang="en-US" b="1" i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b="1" i="1" dirty="0" err="1">
                <a:solidFill>
                  <a:schemeClr val="accent6">
                    <a:lumMod val="75000"/>
                  </a:schemeClr>
                </a:solidFill>
              </a:rPr>
              <a:t>Lebendigen</a:t>
            </a:r>
            <a:r>
              <a:rPr lang="en-US" b="1" i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b="1" i="1" dirty="0" err="1">
                <a:solidFill>
                  <a:schemeClr val="accent6">
                    <a:lumMod val="75000"/>
                  </a:schemeClr>
                </a:solidFill>
              </a:rPr>
              <a:t>Wassers</a:t>
            </a:r>
            <a:r>
              <a:rPr lang="en-US" b="1" i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16922" y="908720"/>
            <a:ext cx="2743200" cy="365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7902283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12328" y="0"/>
            <a:ext cx="12171065" cy="6955750"/>
          </a:xfrm>
          <a:prstGeom prst="rect">
            <a:avLst/>
          </a:prstGeom>
          <a:solidFill>
            <a:srgbClr val="002060"/>
          </a:solidFill>
        </p:spPr>
        <p:txBody>
          <a:bodyPr wrap="square">
            <a:spAutoFit/>
          </a:bodyPr>
          <a:lstStyle/>
          <a:p>
            <a:r>
              <a:rPr lang="zh-CN" altLang="en-US" sz="28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  但以理 </a:t>
            </a:r>
            <a:r>
              <a:rPr lang="en-US" sz="2800" b="1" dirty="0">
                <a:solidFill>
                  <a:srgbClr val="FFFF00"/>
                </a:solidFill>
              </a:rPr>
              <a:t>Daniel 2:10 </a:t>
            </a:r>
            <a:r>
              <a:rPr lang="en-US" sz="2800" b="1" dirty="0">
                <a:solidFill>
                  <a:schemeClr val="bg1"/>
                </a:solidFill>
              </a:rPr>
              <a:t> </a:t>
            </a:r>
          </a:p>
          <a:p>
            <a:r>
              <a:rPr lang="he-IL" sz="4000" dirty="0">
                <a:solidFill>
                  <a:schemeClr val="bg1"/>
                </a:solidFill>
              </a:rPr>
              <a:t>‎‎</a:t>
            </a:r>
            <a:r>
              <a:rPr lang="he-IL" sz="3800" dirty="0">
                <a:solidFill>
                  <a:srgbClr val="FFFF00"/>
                </a:solidFill>
              </a:rPr>
              <a:t>עֲנ֙וֹ (כַשְׂדָּיֵא) [כַשְׂדָּאֵ֤י] קֳדָם־מַלְכָּא֙ וְאָ֣מְרִ֔ין לָֽא־אִיתַ֤י אֲנָשׁ֙</a:t>
            </a:r>
            <a:r>
              <a:rPr lang="en-US" sz="3800" dirty="0">
                <a:solidFill>
                  <a:srgbClr val="FFFF00"/>
                </a:solidFill>
              </a:rPr>
              <a:t> </a:t>
            </a:r>
          </a:p>
          <a:p>
            <a:pPr rtl="1"/>
            <a:r>
              <a:rPr lang="he-IL" sz="3800" dirty="0">
                <a:solidFill>
                  <a:srgbClr val="FFFF00"/>
                </a:solidFill>
              </a:rPr>
              <a:t>עַל־יַבֶּשְׁתָּ֔א דִּ֚י מִלַּ֣ת מַלְכָּ֔א יוּכַ֖ל לְהַחֲוָיָ֑ה</a:t>
            </a:r>
            <a:r>
              <a:rPr lang="en-US" sz="3800" dirty="0">
                <a:solidFill>
                  <a:srgbClr val="FFFF00"/>
                </a:solidFill>
              </a:rPr>
              <a:t> </a:t>
            </a:r>
            <a:r>
              <a:rPr lang="he-IL" sz="3800" dirty="0">
                <a:solidFill>
                  <a:srgbClr val="FFFF00"/>
                </a:solidFill>
              </a:rPr>
              <a:t> כָּל־קֳבֵ֗ל דִּ֚י כָּל־מֶ֙לֶךְ֙</a:t>
            </a:r>
            <a:endParaRPr lang="en-US" sz="3800" dirty="0">
              <a:solidFill>
                <a:srgbClr val="FFFF00"/>
              </a:solidFill>
            </a:endParaRPr>
          </a:p>
          <a:p>
            <a:pPr rtl="1"/>
            <a:r>
              <a:rPr lang="he-IL" sz="3800" dirty="0">
                <a:solidFill>
                  <a:srgbClr val="FFFF00"/>
                </a:solidFill>
              </a:rPr>
              <a:t>רַ֣ב וְשַׁלִּ֔יט מִלָּ֤ה כִדְנָה֙ לָ֣א שְׁאֵ֔ל לְכָל־חַרְטֹּ֖ם וְאָשַׁ֥ף וְכַשְׂדָּֽי׃ </a:t>
            </a:r>
            <a:endParaRPr lang="en-US" sz="3800" dirty="0">
              <a:solidFill>
                <a:srgbClr val="FFFF00"/>
              </a:solidFill>
            </a:endParaRPr>
          </a:p>
          <a:p>
            <a:pPr rtl="1"/>
            <a:r>
              <a:rPr lang="en-US" sz="2300" b="1" baseline="30000" dirty="0">
                <a:solidFill>
                  <a:srgbClr val="FFFF00"/>
                </a:solidFill>
              </a:rPr>
              <a:t>NKJ</a:t>
            </a:r>
            <a:r>
              <a:rPr lang="en-US" sz="2300" baseline="30000" dirty="0">
                <a:solidFill>
                  <a:schemeClr val="bg1"/>
                </a:solidFill>
              </a:rPr>
              <a:t> </a:t>
            </a:r>
            <a:r>
              <a:rPr lang="en-US" sz="2300" dirty="0">
                <a:solidFill>
                  <a:schemeClr val="bg1"/>
                </a:solidFill>
              </a:rPr>
              <a:t>The Chaldeans answered the king, and said, "There is not a man on earth who can tell the king's matter; therefore no </a:t>
            </a:r>
            <a:r>
              <a:rPr lang="en-US" sz="2300" b="1" dirty="0">
                <a:solidFill>
                  <a:srgbClr val="FF0000"/>
                </a:solidFill>
              </a:rPr>
              <a:t>king, lord, or ruler </a:t>
            </a:r>
            <a:r>
              <a:rPr lang="en-US" sz="2300" dirty="0">
                <a:solidFill>
                  <a:schemeClr val="bg1"/>
                </a:solidFill>
              </a:rPr>
              <a:t>has </a:t>
            </a:r>
            <a:r>
              <a:rPr lang="en-US" sz="2300" i="1" dirty="0">
                <a:solidFill>
                  <a:schemeClr val="bg1"/>
                </a:solidFill>
              </a:rPr>
              <a:t>ever </a:t>
            </a:r>
            <a:r>
              <a:rPr lang="en-US" sz="2300" dirty="0">
                <a:solidFill>
                  <a:schemeClr val="bg1"/>
                </a:solidFill>
              </a:rPr>
              <a:t>asked such things of any  magician, astrologer, or Chaldean.</a:t>
            </a:r>
            <a:r>
              <a:rPr lang="en-US" altLang="zh-TW" sz="23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/ </a:t>
            </a:r>
            <a:r>
              <a:rPr lang="zh-TW" altLang="en-US" sz="24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迦勒底人在王面前回答說</a:t>
            </a:r>
            <a:r>
              <a:rPr lang="en-US" altLang="zh-TW" sz="24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,</a:t>
            </a:r>
            <a:r>
              <a:rPr lang="zh-TW" altLang="en-US" sz="24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世上沒有人能將王所問的事說出來</a:t>
            </a:r>
            <a:r>
              <a:rPr lang="en-US" altLang="zh-TW" sz="24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,</a:t>
            </a:r>
            <a:r>
              <a:rPr lang="zh-TW" altLang="en-US" sz="24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因為沒有</a:t>
            </a:r>
            <a:r>
              <a:rPr lang="zh-TW" altLang="en-US" sz="2400" b="1" dirty="0">
                <a:solidFill>
                  <a:srgbClr val="FF0000"/>
                </a:solidFill>
                <a:latin typeface="DFKai-SB" pitchFamily="65" charset="-120"/>
                <a:ea typeface="DFKai-SB" pitchFamily="65" charset="-120"/>
              </a:rPr>
              <a:t>君王</a:t>
            </a:r>
            <a:r>
              <a:rPr lang="en-US" altLang="zh-TW" sz="2400" b="1" dirty="0">
                <a:solidFill>
                  <a:srgbClr val="FF0000"/>
                </a:solidFill>
                <a:latin typeface="DFKai-SB" pitchFamily="65" charset="-120"/>
                <a:ea typeface="DFKai-SB" pitchFamily="65" charset="-120"/>
              </a:rPr>
              <a:t>,</a:t>
            </a:r>
            <a:r>
              <a:rPr lang="zh-TW" altLang="en-US" sz="2400" b="1" dirty="0">
                <a:solidFill>
                  <a:srgbClr val="FF0000"/>
                </a:solidFill>
                <a:latin typeface="DFKai-SB" pitchFamily="65" charset="-120"/>
                <a:ea typeface="DFKai-SB" pitchFamily="65" charset="-120"/>
              </a:rPr>
              <a:t>大臣</a:t>
            </a:r>
            <a:r>
              <a:rPr lang="en-US" altLang="zh-TW" sz="2400" b="1" dirty="0">
                <a:solidFill>
                  <a:srgbClr val="FF0000"/>
                </a:solidFill>
                <a:latin typeface="DFKai-SB" pitchFamily="65" charset="-120"/>
                <a:ea typeface="DFKai-SB" pitchFamily="65" charset="-120"/>
              </a:rPr>
              <a:t>,</a:t>
            </a:r>
            <a:r>
              <a:rPr lang="zh-TW" altLang="en-US" sz="2400" b="1" dirty="0">
                <a:solidFill>
                  <a:srgbClr val="FF0000"/>
                </a:solidFill>
                <a:latin typeface="DFKai-SB" pitchFamily="65" charset="-120"/>
                <a:ea typeface="DFKai-SB" pitchFamily="65" charset="-120"/>
              </a:rPr>
              <a:t>掌權的</a:t>
            </a:r>
            <a:r>
              <a:rPr lang="en-US" altLang="zh-TW" sz="24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,</a:t>
            </a:r>
            <a:r>
              <a:rPr lang="zh-TW" altLang="en-US" sz="24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向術士</a:t>
            </a:r>
            <a:r>
              <a:rPr lang="en-US" altLang="zh-TW" sz="24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,</a:t>
            </a:r>
            <a:r>
              <a:rPr lang="zh-TW" altLang="en-US" sz="24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或用法術的</a:t>
            </a:r>
            <a:r>
              <a:rPr lang="en-US" altLang="zh-TW" sz="24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,</a:t>
            </a:r>
            <a:r>
              <a:rPr lang="zh-TW" altLang="en-US" sz="24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或迦勒底人</a:t>
            </a:r>
            <a:r>
              <a:rPr lang="en-US" altLang="zh-TW" sz="24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,</a:t>
            </a:r>
            <a:r>
              <a:rPr lang="zh-TW" altLang="en-US" sz="24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問過這樣的事．</a:t>
            </a:r>
            <a:endParaRPr lang="en-US" sz="2400" dirty="0">
              <a:solidFill>
                <a:schemeClr val="bg1"/>
              </a:solidFill>
              <a:latin typeface="DFKai-SB" pitchFamily="65" charset="-120"/>
              <a:ea typeface="DFKai-SB" pitchFamily="65" charset="-120"/>
            </a:endParaRPr>
          </a:p>
          <a:p>
            <a:r>
              <a:rPr lang="en-US" sz="800" dirty="0">
                <a:solidFill>
                  <a:schemeClr val="bg1"/>
                </a:solidFill>
              </a:rPr>
              <a:t> </a:t>
            </a:r>
            <a:r>
              <a:rPr lang="he-IL" sz="2500" b="1" dirty="0">
                <a:solidFill>
                  <a:srgbClr val="FFFF00"/>
                </a:solidFill>
              </a:rPr>
              <a:t>עֲנוֹ</a:t>
            </a:r>
            <a:r>
              <a:rPr lang="he-IL" sz="2500" dirty="0">
                <a:solidFill>
                  <a:schemeClr val="bg1"/>
                </a:solidFill>
              </a:rPr>
              <a:t> </a:t>
            </a:r>
            <a:r>
              <a:rPr lang="en-US" sz="2500" dirty="0">
                <a:solidFill>
                  <a:schemeClr val="bg1"/>
                </a:solidFill>
              </a:rPr>
              <a:t> (peal </a:t>
            </a:r>
            <a:r>
              <a:rPr lang="en-US" sz="2500" dirty="0" err="1">
                <a:solidFill>
                  <a:schemeClr val="bg1"/>
                </a:solidFill>
              </a:rPr>
              <a:t>pf</a:t>
            </a:r>
            <a:r>
              <a:rPr lang="en-US" sz="2500" dirty="0">
                <a:solidFill>
                  <a:schemeClr val="bg1"/>
                </a:solidFill>
              </a:rPr>
              <a:t> 3 m </a:t>
            </a:r>
            <a:r>
              <a:rPr lang="en-US" sz="2500" dirty="0" err="1">
                <a:solidFill>
                  <a:schemeClr val="bg1"/>
                </a:solidFill>
              </a:rPr>
              <a:t>pl</a:t>
            </a:r>
            <a:r>
              <a:rPr lang="en-US" sz="2500" dirty="0">
                <a:solidFill>
                  <a:schemeClr val="bg1"/>
                </a:solidFill>
              </a:rPr>
              <a:t> </a:t>
            </a:r>
            <a:r>
              <a:rPr lang="he-IL" sz="2500" b="1" dirty="0">
                <a:solidFill>
                  <a:srgbClr val="FFFF00"/>
                </a:solidFill>
              </a:rPr>
              <a:t>ענה</a:t>
            </a:r>
            <a:r>
              <a:rPr lang="en-US" sz="2500" dirty="0">
                <a:solidFill>
                  <a:schemeClr val="bg1"/>
                </a:solidFill>
              </a:rPr>
              <a:t>) answer   //     </a:t>
            </a:r>
            <a:r>
              <a:rPr lang="he-IL" sz="2500" b="1" dirty="0">
                <a:solidFill>
                  <a:srgbClr val="FFFF00"/>
                </a:solidFill>
              </a:rPr>
              <a:t>אִיתַי</a:t>
            </a:r>
            <a:r>
              <a:rPr lang="en-US" sz="2500" dirty="0">
                <a:solidFill>
                  <a:schemeClr val="bg1"/>
                </a:solidFill>
              </a:rPr>
              <a:t>    there is, there are </a:t>
            </a:r>
            <a:r>
              <a:rPr lang="en-US" sz="2400" dirty="0">
                <a:solidFill>
                  <a:schemeClr val="bg1"/>
                </a:solidFill>
              </a:rPr>
              <a:t>(Heb. </a:t>
            </a:r>
            <a:r>
              <a:rPr lang="he-IL" sz="2400" b="1" dirty="0">
                <a:solidFill>
                  <a:srgbClr val="FFFF00"/>
                </a:solidFill>
              </a:rPr>
              <a:t>יֵשׁ</a:t>
            </a:r>
            <a:r>
              <a:rPr lang="en-US" sz="2400" dirty="0">
                <a:solidFill>
                  <a:schemeClr val="bg1"/>
                </a:solidFill>
              </a:rPr>
              <a:t>) </a:t>
            </a:r>
          </a:p>
          <a:p>
            <a:r>
              <a:rPr lang="he-IL" sz="2500" b="1" dirty="0">
                <a:solidFill>
                  <a:srgbClr val="FFFF00"/>
                </a:solidFill>
              </a:rPr>
              <a:t>אֲנָשׁ</a:t>
            </a:r>
            <a:r>
              <a:rPr lang="en-US" sz="2500" dirty="0">
                <a:solidFill>
                  <a:schemeClr val="bg1"/>
                </a:solidFill>
              </a:rPr>
              <a:t>    man, mankind (m </a:t>
            </a:r>
            <a:r>
              <a:rPr lang="en-US" sz="2500" dirty="0" err="1">
                <a:solidFill>
                  <a:schemeClr val="bg1"/>
                </a:solidFill>
              </a:rPr>
              <a:t>sg</a:t>
            </a:r>
            <a:r>
              <a:rPr lang="en-US" sz="2500" dirty="0">
                <a:solidFill>
                  <a:schemeClr val="bg1"/>
                </a:solidFill>
              </a:rPr>
              <a:t> / Heb. </a:t>
            </a:r>
            <a:r>
              <a:rPr lang="he-IL" sz="2500" b="1" dirty="0">
                <a:solidFill>
                  <a:srgbClr val="FFFF00"/>
                </a:solidFill>
              </a:rPr>
              <a:t>אֱנוֹשׁ</a:t>
            </a:r>
            <a:r>
              <a:rPr lang="en-US" sz="2500" dirty="0">
                <a:solidFill>
                  <a:schemeClr val="bg1"/>
                </a:solidFill>
              </a:rPr>
              <a:t>)</a:t>
            </a:r>
          </a:p>
          <a:p>
            <a:r>
              <a:rPr lang="he-IL" sz="2500" b="1" dirty="0">
                <a:solidFill>
                  <a:srgbClr val="FFFF00"/>
                </a:solidFill>
              </a:rPr>
              <a:t>יַבֶּשְׁתָּא </a:t>
            </a:r>
            <a:r>
              <a:rPr lang="en-US" sz="2500" dirty="0">
                <a:solidFill>
                  <a:schemeClr val="bg1"/>
                </a:solidFill>
              </a:rPr>
              <a:t>    (f </a:t>
            </a:r>
            <a:r>
              <a:rPr lang="en-US" sz="2500" dirty="0" err="1">
                <a:solidFill>
                  <a:schemeClr val="bg1"/>
                </a:solidFill>
              </a:rPr>
              <a:t>sg</a:t>
            </a:r>
            <a:r>
              <a:rPr lang="en-US" sz="2500" dirty="0">
                <a:solidFill>
                  <a:schemeClr val="bg1"/>
                </a:solidFill>
              </a:rPr>
              <a:t> + </a:t>
            </a:r>
            <a:r>
              <a:rPr lang="en-US" sz="2500" dirty="0" err="1">
                <a:solidFill>
                  <a:schemeClr val="bg1"/>
                </a:solidFill>
              </a:rPr>
              <a:t>det</a:t>
            </a:r>
            <a:r>
              <a:rPr lang="en-US" sz="2500" b="1" dirty="0">
                <a:solidFill>
                  <a:srgbClr val="FFFF00"/>
                </a:solidFill>
              </a:rPr>
              <a:t> </a:t>
            </a:r>
            <a:r>
              <a:rPr lang="he-IL" sz="2500" b="1" dirty="0">
                <a:solidFill>
                  <a:srgbClr val="FFFF00"/>
                </a:solidFill>
              </a:rPr>
              <a:t>אָ</a:t>
            </a:r>
            <a:r>
              <a:rPr lang="en-US" sz="2500" dirty="0">
                <a:solidFill>
                  <a:schemeClr val="bg1"/>
                </a:solidFill>
              </a:rPr>
              <a:t> art) the earth, dry land (Heb. </a:t>
            </a:r>
            <a:r>
              <a:rPr lang="he-IL" sz="2500" b="1" dirty="0">
                <a:solidFill>
                  <a:srgbClr val="FFFF00"/>
                </a:solidFill>
              </a:rPr>
              <a:t>יַבָּשָׁה</a:t>
            </a:r>
            <a:r>
              <a:rPr lang="en-US" sz="2500" dirty="0">
                <a:solidFill>
                  <a:schemeClr val="bg1"/>
                </a:solidFill>
              </a:rPr>
              <a:t>)</a:t>
            </a:r>
          </a:p>
          <a:p>
            <a:r>
              <a:rPr lang="he-IL" sz="2500" b="1" dirty="0">
                <a:solidFill>
                  <a:srgbClr val="FFFF00"/>
                </a:solidFill>
              </a:rPr>
              <a:t>יוּכַל</a:t>
            </a:r>
            <a:r>
              <a:rPr lang="en-US" sz="2500" b="1" dirty="0">
                <a:solidFill>
                  <a:srgbClr val="FFFF00"/>
                </a:solidFill>
              </a:rPr>
              <a:t>   </a:t>
            </a:r>
            <a:r>
              <a:rPr lang="en-US" sz="2500" dirty="0">
                <a:solidFill>
                  <a:schemeClr val="bg1"/>
                </a:solidFill>
              </a:rPr>
              <a:t> (peal impf 3 m </a:t>
            </a:r>
            <a:r>
              <a:rPr lang="en-US" sz="2500" dirty="0" err="1">
                <a:solidFill>
                  <a:schemeClr val="bg1"/>
                </a:solidFill>
              </a:rPr>
              <a:t>sg</a:t>
            </a:r>
            <a:r>
              <a:rPr lang="en-US" sz="2500" dirty="0">
                <a:solidFill>
                  <a:schemeClr val="bg1"/>
                </a:solidFill>
              </a:rPr>
              <a:t>  </a:t>
            </a:r>
            <a:r>
              <a:rPr lang="he-IL" sz="2500" b="1" dirty="0">
                <a:solidFill>
                  <a:srgbClr val="FFFF00"/>
                </a:solidFill>
              </a:rPr>
              <a:t>יכל</a:t>
            </a:r>
            <a:r>
              <a:rPr lang="en-US" sz="2500" dirty="0">
                <a:solidFill>
                  <a:schemeClr val="bg1"/>
                </a:solidFill>
              </a:rPr>
              <a:t>) be able  (= Heb.) </a:t>
            </a:r>
          </a:p>
          <a:p>
            <a:r>
              <a:rPr lang="he-IL" sz="2500" b="1" dirty="0">
                <a:solidFill>
                  <a:srgbClr val="FFFF00"/>
                </a:solidFill>
              </a:rPr>
              <a:t>לְהַחֲוָיָה</a:t>
            </a:r>
            <a:r>
              <a:rPr lang="en-US" sz="2500" dirty="0">
                <a:solidFill>
                  <a:schemeClr val="bg1"/>
                </a:solidFill>
              </a:rPr>
              <a:t>   (prep  </a:t>
            </a:r>
            <a:r>
              <a:rPr lang="he-IL" sz="2500" b="1" dirty="0">
                <a:solidFill>
                  <a:srgbClr val="FFFF00"/>
                </a:solidFill>
              </a:rPr>
              <a:t>לְ</a:t>
            </a:r>
            <a:r>
              <a:rPr lang="en-US" sz="2500" b="1" dirty="0">
                <a:solidFill>
                  <a:srgbClr val="FFFF00"/>
                </a:solidFill>
              </a:rPr>
              <a:t> </a:t>
            </a:r>
            <a:r>
              <a:rPr lang="en-US" sz="2500" dirty="0">
                <a:solidFill>
                  <a:schemeClr val="bg1"/>
                </a:solidFill>
              </a:rPr>
              <a:t>+ </a:t>
            </a:r>
            <a:r>
              <a:rPr lang="en-US" sz="2500" dirty="0" err="1">
                <a:solidFill>
                  <a:schemeClr val="bg1"/>
                </a:solidFill>
              </a:rPr>
              <a:t>haphel</a:t>
            </a:r>
            <a:r>
              <a:rPr lang="en-US" sz="2500" dirty="0">
                <a:solidFill>
                  <a:schemeClr val="bg1"/>
                </a:solidFill>
              </a:rPr>
              <a:t> </a:t>
            </a:r>
            <a:r>
              <a:rPr lang="en-US" sz="2500" dirty="0" err="1">
                <a:solidFill>
                  <a:schemeClr val="bg1"/>
                </a:solidFill>
              </a:rPr>
              <a:t>inf</a:t>
            </a:r>
            <a:r>
              <a:rPr lang="en-US" sz="2500" dirty="0">
                <a:solidFill>
                  <a:schemeClr val="bg1"/>
                </a:solidFill>
              </a:rPr>
              <a:t> </a:t>
            </a:r>
            <a:r>
              <a:rPr lang="he-IL" sz="2500" b="1" dirty="0">
                <a:solidFill>
                  <a:srgbClr val="FFFF00"/>
                </a:solidFill>
              </a:rPr>
              <a:t>חוה</a:t>
            </a:r>
            <a:r>
              <a:rPr lang="en-US" sz="2500" dirty="0">
                <a:solidFill>
                  <a:schemeClr val="bg1"/>
                </a:solidFill>
              </a:rPr>
              <a:t>) make known, interpret   </a:t>
            </a:r>
          </a:p>
          <a:p>
            <a:r>
              <a:rPr lang="he-IL" sz="2500" b="1" dirty="0">
                <a:solidFill>
                  <a:srgbClr val="FFFF00"/>
                </a:solidFill>
              </a:rPr>
              <a:t>שַׁלִּיט</a:t>
            </a:r>
            <a:r>
              <a:rPr lang="en-US" sz="2500" dirty="0">
                <a:solidFill>
                  <a:schemeClr val="bg1"/>
                </a:solidFill>
              </a:rPr>
              <a:t> (</a:t>
            </a:r>
            <a:r>
              <a:rPr lang="en-US" sz="2500" dirty="0" err="1">
                <a:solidFill>
                  <a:schemeClr val="bg1"/>
                </a:solidFill>
              </a:rPr>
              <a:t>adj</a:t>
            </a:r>
            <a:r>
              <a:rPr lang="en-US" sz="2500" dirty="0">
                <a:solidFill>
                  <a:schemeClr val="bg1"/>
                </a:solidFill>
              </a:rPr>
              <a:t> m </a:t>
            </a:r>
            <a:r>
              <a:rPr lang="en-US" sz="2500" dirty="0" err="1">
                <a:solidFill>
                  <a:schemeClr val="bg1"/>
                </a:solidFill>
              </a:rPr>
              <a:t>sg</a:t>
            </a:r>
            <a:r>
              <a:rPr lang="en-US" sz="2500" dirty="0">
                <a:solidFill>
                  <a:schemeClr val="bg1"/>
                </a:solidFill>
              </a:rPr>
              <a:t>) mighty, powerful (= Heb.)  // </a:t>
            </a:r>
            <a:r>
              <a:rPr lang="he-IL" sz="2500" b="1" dirty="0">
                <a:solidFill>
                  <a:srgbClr val="FFFF00"/>
                </a:solidFill>
              </a:rPr>
              <a:t>שְׁאֵל</a:t>
            </a:r>
            <a:r>
              <a:rPr lang="en-US" sz="2500" b="1" dirty="0">
                <a:solidFill>
                  <a:srgbClr val="FFFF00"/>
                </a:solidFill>
              </a:rPr>
              <a:t> </a:t>
            </a:r>
            <a:r>
              <a:rPr lang="en-US" sz="2500" dirty="0">
                <a:solidFill>
                  <a:schemeClr val="bg1"/>
                </a:solidFill>
              </a:rPr>
              <a:t>(peal </a:t>
            </a:r>
            <a:r>
              <a:rPr lang="en-US" sz="2500" dirty="0" err="1">
                <a:solidFill>
                  <a:schemeClr val="bg1"/>
                </a:solidFill>
              </a:rPr>
              <a:t>pf</a:t>
            </a:r>
            <a:r>
              <a:rPr lang="en-US" sz="2500" dirty="0">
                <a:solidFill>
                  <a:schemeClr val="bg1"/>
                </a:solidFill>
              </a:rPr>
              <a:t> 3 m </a:t>
            </a:r>
            <a:r>
              <a:rPr lang="en-US" sz="2500" dirty="0" err="1">
                <a:solidFill>
                  <a:schemeClr val="bg1"/>
                </a:solidFill>
              </a:rPr>
              <a:t>sg</a:t>
            </a:r>
            <a:r>
              <a:rPr lang="en-US" sz="2500" dirty="0">
                <a:solidFill>
                  <a:schemeClr val="bg1"/>
                </a:solidFill>
              </a:rPr>
              <a:t> = Heb.)</a:t>
            </a:r>
          </a:p>
          <a:p>
            <a:r>
              <a:rPr lang="he-IL" sz="2500" b="1" dirty="0">
                <a:solidFill>
                  <a:srgbClr val="FFFF00"/>
                </a:solidFill>
              </a:rPr>
              <a:t>חַרְטֹּם</a:t>
            </a:r>
            <a:r>
              <a:rPr lang="en-US" sz="2500" b="1" dirty="0">
                <a:solidFill>
                  <a:srgbClr val="FFFF00"/>
                </a:solidFill>
              </a:rPr>
              <a:t> </a:t>
            </a:r>
            <a:r>
              <a:rPr lang="en-US" sz="2200" dirty="0">
                <a:solidFill>
                  <a:schemeClr val="bg1"/>
                </a:solidFill>
              </a:rPr>
              <a:t>(noun m </a:t>
            </a:r>
            <a:r>
              <a:rPr lang="en-US" sz="2200" dirty="0" err="1">
                <a:solidFill>
                  <a:schemeClr val="bg1"/>
                </a:solidFill>
              </a:rPr>
              <a:t>sg</a:t>
            </a:r>
            <a:r>
              <a:rPr lang="en-US" sz="2200" dirty="0">
                <a:solidFill>
                  <a:schemeClr val="bg1"/>
                </a:solidFill>
              </a:rPr>
              <a:t>) magician, engraver (= Heb.)   </a:t>
            </a:r>
            <a:r>
              <a:rPr lang="he-IL" sz="2800" b="1" dirty="0">
                <a:solidFill>
                  <a:srgbClr val="FFFF00"/>
                </a:solidFill>
              </a:rPr>
              <a:t>אָשַׁף</a:t>
            </a:r>
            <a:r>
              <a:rPr lang="en-US" sz="2800" b="1" dirty="0">
                <a:solidFill>
                  <a:srgbClr val="FFFF00"/>
                </a:solidFill>
              </a:rPr>
              <a:t> </a:t>
            </a:r>
            <a:r>
              <a:rPr lang="en-US" sz="2200" dirty="0">
                <a:solidFill>
                  <a:schemeClr val="bg1"/>
                </a:solidFill>
              </a:rPr>
              <a:t>(noun m </a:t>
            </a:r>
            <a:r>
              <a:rPr lang="en-US" sz="2200" dirty="0" err="1">
                <a:solidFill>
                  <a:schemeClr val="bg1"/>
                </a:solidFill>
              </a:rPr>
              <a:t>sg</a:t>
            </a:r>
            <a:r>
              <a:rPr lang="en-US" sz="2200" dirty="0">
                <a:solidFill>
                  <a:schemeClr val="bg1"/>
                </a:solidFill>
              </a:rPr>
              <a:t>) enchanter, conjurer (= Heb.)</a:t>
            </a:r>
            <a:endParaRPr lang="en-US" sz="2200" b="1" dirty="0">
              <a:solidFill>
                <a:schemeClr val="bg1"/>
              </a:solidFill>
            </a:endParaRPr>
          </a:p>
          <a:p>
            <a:endParaRPr lang="en-US" sz="1000" dirty="0">
              <a:solidFill>
                <a:schemeClr val="bg1"/>
              </a:solidFill>
            </a:endParaRPr>
          </a:p>
          <a:p>
            <a:endParaRPr lang="en-US" sz="1000" dirty="0">
              <a:solidFill>
                <a:schemeClr val="bg1"/>
              </a:solidFill>
            </a:endParaRPr>
          </a:p>
          <a:p>
            <a:endParaRPr lang="en-US" sz="1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07116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12328" y="0"/>
            <a:ext cx="12171065" cy="7048083"/>
          </a:xfrm>
          <a:prstGeom prst="rect">
            <a:avLst/>
          </a:prstGeom>
          <a:solidFill>
            <a:srgbClr val="002060"/>
          </a:solidFill>
        </p:spPr>
        <p:txBody>
          <a:bodyPr wrap="square">
            <a:spAutoFit/>
          </a:bodyPr>
          <a:lstStyle/>
          <a:p>
            <a:r>
              <a:rPr lang="zh-CN" altLang="en-US" sz="28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  但以理 </a:t>
            </a:r>
            <a:r>
              <a:rPr lang="en-US" sz="2800" b="1" dirty="0">
                <a:solidFill>
                  <a:srgbClr val="FFFF00"/>
                </a:solidFill>
              </a:rPr>
              <a:t>Daniel 2:11 </a:t>
            </a:r>
            <a:r>
              <a:rPr lang="en-US" sz="2800" b="1" dirty="0">
                <a:solidFill>
                  <a:schemeClr val="bg1"/>
                </a:solidFill>
              </a:rPr>
              <a:t> </a:t>
            </a:r>
          </a:p>
          <a:p>
            <a:r>
              <a:rPr lang="en-US" sz="4000" dirty="0">
                <a:solidFill>
                  <a:schemeClr val="bg1"/>
                </a:solidFill>
              </a:rPr>
              <a:t>  </a:t>
            </a:r>
            <a:r>
              <a:rPr lang="he-IL" sz="4000" dirty="0">
                <a:solidFill>
                  <a:schemeClr val="bg1"/>
                </a:solidFill>
              </a:rPr>
              <a:t>‎‎‎</a:t>
            </a:r>
            <a:r>
              <a:rPr lang="he-IL" sz="4000" dirty="0">
                <a:solidFill>
                  <a:srgbClr val="FFFF00"/>
                </a:solidFill>
              </a:rPr>
              <a:t>וּמִלְּתָ֙א דִֽי־מַלְכָּ֤ה שָׁאֵל֙ יַקִּירָ֔ה וְאָחֳרָן֙ לָ֣א אִיתַ֔י</a:t>
            </a:r>
            <a:endParaRPr lang="en-US" sz="4000" dirty="0">
              <a:solidFill>
                <a:srgbClr val="FFFF00"/>
              </a:solidFill>
            </a:endParaRPr>
          </a:p>
          <a:p>
            <a:pPr rtl="1"/>
            <a:r>
              <a:rPr lang="he-IL" sz="4000" dirty="0">
                <a:solidFill>
                  <a:srgbClr val="FFFF00"/>
                </a:solidFill>
              </a:rPr>
              <a:t> דִּ֥י יְחַוִּנַּ֖הּ קֳדָ֣ם מַלְכָּ֑א לָהֵ֣ן אֱלָהִ֔ין</a:t>
            </a:r>
            <a:r>
              <a:rPr lang="en-US" sz="4000" dirty="0">
                <a:solidFill>
                  <a:srgbClr val="FFFF00"/>
                </a:solidFill>
              </a:rPr>
              <a:t>         </a:t>
            </a:r>
          </a:p>
          <a:p>
            <a:pPr rtl="1"/>
            <a:r>
              <a:rPr lang="he-IL" sz="4000" dirty="0">
                <a:solidFill>
                  <a:srgbClr val="FFFF00"/>
                </a:solidFill>
              </a:rPr>
              <a:t> דִּ֚י מְדָ֣רְה֔וֹן עִם־בִּשְׂרָ֖א לָ֥א אִיתֽוֹהִי׃</a:t>
            </a:r>
            <a:r>
              <a:rPr lang="en-US" sz="4000" dirty="0">
                <a:solidFill>
                  <a:srgbClr val="FFFF00"/>
                </a:solidFill>
              </a:rPr>
              <a:t>       </a:t>
            </a:r>
            <a:r>
              <a:rPr lang="he-IL" sz="4000" dirty="0">
                <a:solidFill>
                  <a:srgbClr val="FFFF00"/>
                </a:solidFill>
              </a:rPr>
              <a:t>  </a:t>
            </a:r>
            <a:endParaRPr lang="en-US" sz="4000" dirty="0">
              <a:solidFill>
                <a:srgbClr val="FFFF00"/>
              </a:solidFill>
            </a:endParaRPr>
          </a:p>
          <a:p>
            <a:r>
              <a:rPr lang="en-US" sz="2400" b="1" baseline="30000" dirty="0">
                <a:solidFill>
                  <a:srgbClr val="FFFF00"/>
                </a:solidFill>
              </a:rPr>
              <a:t>NKJ </a:t>
            </a:r>
            <a:r>
              <a:rPr lang="en-US" sz="2400" dirty="0">
                <a:solidFill>
                  <a:schemeClr val="bg1"/>
                </a:solidFill>
              </a:rPr>
              <a:t>"</a:t>
            </a:r>
            <a:r>
              <a:rPr lang="en-US" sz="2400" i="1" dirty="0">
                <a:solidFill>
                  <a:schemeClr val="bg1"/>
                </a:solidFill>
              </a:rPr>
              <a:t>It is </a:t>
            </a:r>
            <a:r>
              <a:rPr lang="en-US" sz="2400" dirty="0">
                <a:solidFill>
                  <a:schemeClr val="bg1"/>
                </a:solidFill>
              </a:rPr>
              <a:t>a difficult thing that the king requests, and there is no other who can tell it to the king except the gods, whose dwelling is not with flesh."</a:t>
            </a:r>
          </a:p>
          <a:p>
            <a:r>
              <a:rPr lang="zh-TW" altLang="en-US" sz="26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王所問的事甚難、除了不與世人同居的神明、沒有人在王面前能說出來。</a:t>
            </a:r>
            <a:endParaRPr lang="en-US" sz="2600" dirty="0">
              <a:solidFill>
                <a:schemeClr val="bg1"/>
              </a:solidFill>
              <a:latin typeface="DFKai-SB" pitchFamily="65" charset="-120"/>
              <a:ea typeface="DFKai-SB" pitchFamily="65" charset="-120"/>
            </a:endParaRPr>
          </a:p>
          <a:p>
            <a:r>
              <a:rPr lang="en-US" sz="800" b="1" dirty="0">
                <a:solidFill>
                  <a:srgbClr val="FFFF00"/>
                </a:solidFill>
              </a:rPr>
              <a:t>   </a:t>
            </a:r>
            <a:r>
              <a:rPr lang="he-IL" sz="2800" b="1" dirty="0">
                <a:solidFill>
                  <a:srgbClr val="FFFF00"/>
                </a:solidFill>
              </a:rPr>
              <a:t>י</a:t>
            </a:r>
            <a:r>
              <a:rPr lang="he-IL" sz="2700" b="1" dirty="0">
                <a:solidFill>
                  <a:srgbClr val="FFFF00"/>
                </a:solidFill>
              </a:rPr>
              <a:t>ַקִּירָה</a:t>
            </a:r>
            <a:r>
              <a:rPr lang="en-US" sz="2700" dirty="0">
                <a:solidFill>
                  <a:schemeClr val="bg1"/>
                </a:solidFill>
              </a:rPr>
              <a:t>   (</a:t>
            </a:r>
            <a:r>
              <a:rPr lang="en-US" sz="2700" dirty="0" err="1">
                <a:solidFill>
                  <a:schemeClr val="bg1"/>
                </a:solidFill>
              </a:rPr>
              <a:t>adj</a:t>
            </a:r>
            <a:r>
              <a:rPr lang="en-US" sz="2700" dirty="0">
                <a:solidFill>
                  <a:schemeClr val="bg1"/>
                </a:solidFill>
              </a:rPr>
              <a:t> f </a:t>
            </a:r>
            <a:r>
              <a:rPr lang="en-US" sz="2700" dirty="0" err="1">
                <a:solidFill>
                  <a:schemeClr val="bg1"/>
                </a:solidFill>
              </a:rPr>
              <a:t>sg</a:t>
            </a:r>
            <a:r>
              <a:rPr lang="en-US" sz="2700" dirty="0">
                <a:solidFill>
                  <a:schemeClr val="bg1"/>
                </a:solidFill>
              </a:rPr>
              <a:t>:) difficult; noble (= Heb.)</a:t>
            </a:r>
          </a:p>
          <a:p>
            <a:r>
              <a:rPr lang="en-US" sz="2700" b="1" dirty="0">
                <a:solidFill>
                  <a:srgbClr val="FFFF00"/>
                </a:solidFill>
              </a:rPr>
              <a:t> </a:t>
            </a:r>
            <a:r>
              <a:rPr lang="he-IL" sz="2700" b="1" dirty="0">
                <a:solidFill>
                  <a:srgbClr val="FFFF00"/>
                </a:solidFill>
              </a:rPr>
              <a:t>אָחֳרָן</a:t>
            </a:r>
            <a:r>
              <a:rPr lang="en-US" sz="2700" dirty="0">
                <a:solidFill>
                  <a:schemeClr val="bg1"/>
                </a:solidFill>
              </a:rPr>
              <a:t>    (</a:t>
            </a:r>
            <a:r>
              <a:rPr lang="en-US" sz="2700" dirty="0" err="1">
                <a:solidFill>
                  <a:schemeClr val="bg1"/>
                </a:solidFill>
              </a:rPr>
              <a:t>adj</a:t>
            </a:r>
            <a:r>
              <a:rPr lang="en-US" sz="2700" dirty="0">
                <a:solidFill>
                  <a:schemeClr val="bg1"/>
                </a:solidFill>
              </a:rPr>
              <a:t> m </a:t>
            </a:r>
            <a:r>
              <a:rPr lang="en-US" sz="2700" dirty="0" err="1">
                <a:solidFill>
                  <a:schemeClr val="bg1"/>
                </a:solidFill>
              </a:rPr>
              <a:t>sg</a:t>
            </a:r>
            <a:r>
              <a:rPr lang="en-US" sz="2700" dirty="0">
                <a:solidFill>
                  <a:schemeClr val="bg1"/>
                </a:solidFill>
              </a:rPr>
              <a:t>) another (Heb. </a:t>
            </a:r>
            <a:r>
              <a:rPr lang="he-IL" sz="2700" b="1" dirty="0">
                <a:solidFill>
                  <a:srgbClr val="FFFF00"/>
                </a:solidFill>
              </a:rPr>
              <a:t>אַחֵר</a:t>
            </a:r>
            <a:r>
              <a:rPr lang="en-US" sz="2700" dirty="0">
                <a:solidFill>
                  <a:schemeClr val="bg1"/>
                </a:solidFill>
              </a:rPr>
              <a:t>)</a:t>
            </a:r>
          </a:p>
          <a:p>
            <a:r>
              <a:rPr lang="he-IL" sz="2700" dirty="0">
                <a:solidFill>
                  <a:srgbClr val="FFFF00"/>
                </a:solidFill>
              </a:rPr>
              <a:t>יְחַוִּנַּה</a:t>
            </a:r>
            <a:r>
              <a:rPr lang="he-IL" sz="2700" dirty="0">
                <a:solidFill>
                  <a:schemeClr val="bg1"/>
                </a:solidFill>
              </a:rPr>
              <a:t>ּ</a:t>
            </a:r>
            <a:r>
              <a:rPr lang="en-US" sz="2700" dirty="0">
                <a:solidFill>
                  <a:schemeClr val="bg1"/>
                </a:solidFill>
              </a:rPr>
              <a:t>    (</a:t>
            </a:r>
            <a:r>
              <a:rPr lang="en-US" sz="2700" dirty="0" err="1">
                <a:solidFill>
                  <a:schemeClr val="bg1"/>
                </a:solidFill>
              </a:rPr>
              <a:t>pael</a:t>
            </a:r>
            <a:r>
              <a:rPr lang="en-US" sz="2700" dirty="0">
                <a:solidFill>
                  <a:schemeClr val="bg1"/>
                </a:solidFill>
              </a:rPr>
              <a:t> impf 3 m </a:t>
            </a:r>
            <a:r>
              <a:rPr lang="en-US" sz="2700" dirty="0" err="1">
                <a:solidFill>
                  <a:schemeClr val="bg1"/>
                </a:solidFill>
              </a:rPr>
              <a:t>sg</a:t>
            </a:r>
            <a:r>
              <a:rPr lang="en-US" sz="2700" dirty="0">
                <a:solidFill>
                  <a:schemeClr val="bg1"/>
                </a:solidFill>
              </a:rPr>
              <a:t> + </a:t>
            </a:r>
            <a:r>
              <a:rPr lang="en-US" sz="2700" dirty="0" err="1">
                <a:solidFill>
                  <a:schemeClr val="bg1"/>
                </a:solidFill>
              </a:rPr>
              <a:t>suf</a:t>
            </a:r>
            <a:r>
              <a:rPr lang="en-US" sz="2700" dirty="0">
                <a:solidFill>
                  <a:schemeClr val="bg1"/>
                </a:solidFill>
              </a:rPr>
              <a:t> 3 f </a:t>
            </a:r>
            <a:r>
              <a:rPr lang="en-US" sz="2700" dirty="0" err="1">
                <a:solidFill>
                  <a:schemeClr val="bg1"/>
                </a:solidFill>
              </a:rPr>
              <a:t>sg</a:t>
            </a:r>
            <a:r>
              <a:rPr lang="en-US" sz="2700" dirty="0">
                <a:solidFill>
                  <a:schemeClr val="bg1"/>
                </a:solidFill>
              </a:rPr>
              <a:t> </a:t>
            </a:r>
            <a:r>
              <a:rPr lang="he-IL" sz="2700" b="1" dirty="0">
                <a:solidFill>
                  <a:srgbClr val="FFFF00"/>
                </a:solidFill>
              </a:rPr>
              <a:t>חוה</a:t>
            </a:r>
            <a:r>
              <a:rPr lang="en-US" sz="2700" dirty="0">
                <a:solidFill>
                  <a:schemeClr val="bg1"/>
                </a:solidFill>
              </a:rPr>
              <a:t>) make known, interpret</a:t>
            </a:r>
          </a:p>
          <a:p>
            <a:pPr rtl="1"/>
            <a:r>
              <a:rPr lang="en-US" sz="2700" dirty="0">
                <a:solidFill>
                  <a:schemeClr val="bg1"/>
                </a:solidFill>
              </a:rPr>
              <a:t>     except, but, unless; therefore     </a:t>
            </a:r>
            <a:r>
              <a:rPr lang="he-IL" sz="2700" b="1" dirty="0">
                <a:solidFill>
                  <a:srgbClr val="FFFF00"/>
                </a:solidFill>
              </a:rPr>
              <a:t>לָהֵן</a:t>
            </a:r>
            <a:endParaRPr lang="en-US" sz="2700" b="1" dirty="0">
              <a:solidFill>
                <a:srgbClr val="FFFF00"/>
              </a:solidFill>
            </a:endParaRPr>
          </a:p>
          <a:p>
            <a:r>
              <a:rPr lang="he-IL" sz="2700" b="1" dirty="0">
                <a:solidFill>
                  <a:srgbClr val="FFFF00"/>
                </a:solidFill>
              </a:rPr>
              <a:t>מְדָרְהוֹן</a:t>
            </a:r>
            <a:r>
              <a:rPr lang="en-US" sz="2700" dirty="0">
                <a:solidFill>
                  <a:schemeClr val="bg1"/>
                </a:solidFill>
              </a:rPr>
              <a:t>   (n m </a:t>
            </a:r>
            <a:r>
              <a:rPr lang="en-US" sz="2700" dirty="0" err="1">
                <a:solidFill>
                  <a:schemeClr val="bg1"/>
                </a:solidFill>
              </a:rPr>
              <a:t>sg</a:t>
            </a:r>
            <a:r>
              <a:rPr lang="en-US" sz="2700" dirty="0">
                <a:solidFill>
                  <a:schemeClr val="bg1"/>
                </a:solidFill>
              </a:rPr>
              <a:t> </a:t>
            </a:r>
            <a:r>
              <a:rPr lang="he-IL" sz="2700" b="1" dirty="0">
                <a:solidFill>
                  <a:srgbClr val="FFFF00"/>
                </a:solidFill>
              </a:rPr>
              <a:t>מְדוֹר</a:t>
            </a:r>
            <a:r>
              <a:rPr lang="en-US" sz="2700" dirty="0">
                <a:solidFill>
                  <a:schemeClr val="bg1"/>
                </a:solidFill>
              </a:rPr>
              <a:t> + </a:t>
            </a:r>
            <a:r>
              <a:rPr lang="en-US" sz="2700" dirty="0" err="1">
                <a:solidFill>
                  <a:schemeClr val="bg1"/>
                </a:solidFill>
              </a:rPr>
              <a:t>suf</a:t>
            </a:r>
            <a:r>
              <a:rPr lang="en-US" sz="2700" dirty="0">
                <a:solidFill>
                  <a:schemeClr val="bg1"/>
                </a:solidFill>
              </a:rPr>
              <a:t> 3 m </a:t>
            </a:r>
            <a:r>
              <a:rPr lang="en-US" sz="2700" dirty="0" err="1">
                <a:solidFill>
                  <a:schemeClr val="bg1"/>
                </a:solidFill>
              </a:rPr>
              <a:t>pl</a:t>
            </a:r>
            <a:r>
              <a:rPr lang="en-US" sz="2700" dirty="0">
                <a:solidFill>
                  <a:schemeClr val="bg1"/>
                </a:solidFill>
              </a:rPr>
              <a:t>) dwelling, dwelling place</a:t>
            </a:r>
          </a:p>
          <a:p>
            <a:r>
              <a:rPr lang="he-IL" sz="2700" b="1" dirty="0">
                <a:solidFill>
                  <a:srgbClr val="FFFF00"/>
                </a:solidFill>
              </a:rPr>
              <a:t>בִּשְׂרָא</a:t>
            </a:r>
            <a:r>
              <a:rPr lang="en-US" sz="2700" dirty="0">
                <a:solidFill>
                  <a:schemeClr val="bg1"/>
                </a:solidFill>
              </a:rPr>
              <a:t>   (m </a:t>
            </a:r>
            <a:r>
              <a:rPr lang="en-US" sz="2700" dirty="0" err="1">
                <a:solidFill>
                  <a:schemeClr val="bg1"/>
                </a:solidFill>
              </a:rPr>
              <a:t>sg</a:t>
            </a:r>
            <a:r>
              <a:rPr lang="en-US" sz="2700" dirty="0">
                <a:solidFill>
                  <a:schemeClr val="bg1"/>
                </a:solidFill>
              </a:rPr>
              <a:t> + </a:t>
            </a:r>
            <a:r>
              <a:rPr lang="en-US" sz="2700" dirty="0" err="1">
                <a:solidFill>
                  <a:schemeClr val="bg1"/>
                </a:solidFill>
              </a:rPr>
              <a:t>det</a:t>
            </a:r>
            <a:r>
              <a:rPr lang="en-US" sz="2700" dirty="0">
                <a:solidFill>
                  <a:schemeClr val="bg1"/>
                </a:solidFill>
              </a:rPr>
              <a:t> </a:t>
            </a:r>
            <a:r>
              <a:rPr lang="he-IL" sz="2700" b="1" dirty="0">
                <a:solidFill>
                  <a:srgbClr val="FFFF00"/>
                </a:solidFill>
              </a:rPr>
              <a:t>אָ</a:t>
            </a:r>
            <a:r>
              <a:rPr lang="en-US" sz="2700" dirty="0">
                <a:solidFill>
                  <a:schemeClr val="bg1"/>
                </a:solidFill>
              </a:rPr>
              <a:t> art) flesh, dry land (= Heb.)</a:t>
            </a:r>
          </a:p>
          <a:p>
            <a:r>
              <a:rPr lang="he-IL" sz="2700" b="1" dirty="0">
                <a:solidFill>
                  <a:srgbClr val="FFFF00"/>
                </a:solidFill>
              </a:rPr>
              <a:t>אִיתוֹהִי</a:t>
            </a:r>
            <a:r>
              <a:rPr lang="en-US" sz="2700" b="1" dirty="0">
                <a:solidFill>
                  <a:srgbClr val="FFFF00"/>
                </a:solidFill>
              </a:rPr>
              <a:t>   </a:t>
            </a:r>
            <a:r>
              <a:rPr lang="en-US" sz="2700" dirty="0">
                <a:solidFill>
                  <a:schemeClr val="bg1"/>
                </a:solidFill>
              </a:rPr>
              <a:t>(there is, there are </a:t>
            </a:r>
            <a:r>
              <a:rPr lang="he-IL" sz="2700" b="1" dirty="0">
                <a:solidFill>
                  <a:srgbClr val="FFFF00"/>
                </a:solidFill>
              </a:rPr>
              <a:t>אִיתַי</a:t>
            </a:r>
            <a:r>
              <a:rPr lang="en-US" sz="2700" dirty="0">
                <a:solidFill>
                  <a:schemeClr val="bg1"/>
                </a:solidFill>
              </a:rPr>
              <a:t>  + </a:t>
            </a:r>
            <a:r>
              <a:rPr lang="en-US" sz="2700" dirty="0" err="1">
                <a:solidFill>
                  <a:schemeClr val="bg1"/>
                </a:solidFill>
              </a:rPr>
              <a:t>suf</a:t>
            </a:r>
            <a:r>
              <a:rPr lang="en-US" sz="2700" dirty="0">
                <a:solidFill>
                  <a:schemeClr val="bg1"/>
                </a:solidFill>
              </a:rPr>
              <a:t> 3 m </a:t>
            </a:r>
            <a:r>
              <a:rPr lang="en-US" sz="2700" dirty="0" err="1">
                <a:solidFill>
                  <a:schemeClr val="bg1"/>
                </a:solidFill>
              </a:rPr>
              <a:t>sg</a:t>
            </a:r>
            <a:r>
              <a:rPr lang="en-US" sz="2700" dirty="0">
                <a:solidFill>
                  <a:schemeClr val="bg1"/>
                </a:solidFill>
              </a:rPr>
              <a:t>) (Heb. </a:t>
            </a:r>
            <a:r>
              <a:rPr lang="he-IL" sz="2700" b="1" dirty="0">
                <a:solidFill>
                  <a:srgbClr val="FFFF00"/>
                </a:solidFill>
              </a:rPr>
              <a:t>יֵשׁ</a:t>
            </a:r>
            <a:r>
              <a:rPr lang="en-US" sz="2700" dirty="0">
                <a:solidFill>
                  <a:schemeClr val="bg1"/>
                </a:solidFill>
              </a:rPr>
              <a:t>)</a:t>
            </a:r>
          </a:p>
          <a:p>
            <a:endParaRPr lang="en-US" sz="1000" dirty="0">
              <a:solidFill>
                <a:schemeClr val="bg1"/>
              </a:solidFill>
            </a:endParaRPr>
          </a:p>
          <a:p>
            <a:endParaRPr lang="en-US" sz="1000" dirty="0">
              <a:solidFill>
                <a:schemeClr val="bg1"/>
              </a:solidFill>
            </a:endParaRPr>
          </a:p>
          <a:p>
            <a:endParaRPr lang="en-US" sz="1000" dirty="0">
              <a:solidFill>
                <a:schemeClr val="bg1"/>
              </a:solidFill>
            </a:endParaRPr>
          </a:p>
          <a:p>
            <a:endParaRPr lang="en-US" sz="1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77058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12328" y="0"/>
            <a:ext cx="12171065" cy="6894195"/>
          </a:xfrm>
          <a:prstGeom prst="rect">
            <a:avLst/>
          </a:prstGeom>
          <a:solidFill>
            <a:srgbClr val="002060"/>
          </a:solidFill>
        </p:spPr>
        <p:txBody>
          <a:bodyPr wrap="square">
            <a:spAutoFit/>
          </a:bodyPr>
          <a:lstStyle/>
          <a:p>
            <a:r>
              <a:rPr lang="zh-CN" altLang="en-US" sz="36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但以理 </a:t>
            </a:r>
            <a:r>
              <a:rPr lang="en-US" sz="3600" b="1" dirty="0">
                <a:solidFill>
                  <a:srgbClr val="FFFF00"/>
                </a:solidFill>
              </a:rPr>
              <a:t>Daniel 2:12 </a:t>
            </a:r>
            <a:r>
              <a:rPr lang="en-US" sz="3600" b="1" dirty="0">
                <a:solidFill>
                  <a:schemeClr val="bg1"/>
                </a:solidFill>
              </a:rPr>
              <a:t> </a:t>
            </a:r>
          </a:p>
          <a:p>
            <a:r>
              <a:rPr lang="en-US" sz="4000" dirty="0">
                <a:solidFill>
                  <a:schemeClr val="bg1"/>
                </a:solidFill>
              </a:rPr>
              <a:t>   </a:t>
            </a:r>
            <a:r>
              <a:rPr lang="he-IL" sz="4000" dirty="0">
                <a:solidFill>
                  <a:schemeClr val="bg1"/>
                </a:solidFill>
              </a:rPr>
              <a:t>‎‎</a:t>
            </a:r>
            <a:r>
              <a:rPr lang="he-IL" sz="4400" dirty="0">
                <a:solidFill>
                  <a:srgbClr val="FFFF00"/>
                </a:solidFill>
              </a:rPr>
              <a:t>כָּל־קֳבֵ֣ל דְּנָ֔ה מַלְכָּ֕א בְּנַ֖ס וּקְצַ֣ף שַׂגִּ֑יא</a:t>
            </a:r>
            <a:endParaRPr lang="en-US" sz="4400" dirty="0">
              <a:solidFill>
                <a:srgbClr val="FFFF00"/>
              </a:solidFill>
            </a:endParaRPr>
          </a:p>
          <a:p>
            <a:r>
              <a:rPr lang="he-IL" sz="4400" dirty="0">
                <a:solidFill>
                  <a:srgbClr val="FFFF00"/>
                </a:solidFill>
              </a:rPr>
              <a:t> וַאֲמַר֙ לְה֣וֹבָדָ֔ה לְכֹ֖ל חַכִּימֵ֥י בָבֶֽל׃  </a:t>
            </a:r>
            <a:endParaRPr lang="en-US" sz="4400" dirty="0">
              <a:solidFill>
                <a:srgbClr val="FFFF00"/>
              </a:solidFill>
            </a:endParaRPr>
          </a:p>
          <a:p>
            <a:r>
              <a:rPr lang="en-US" sz="2800" b="1" baseline="30000" dirty="0">
                <a:solidFill>
                  <a:srgbClr val="FFFF00"/>
                </a:solidFill>
              </a:rPr>
              <a:t>NKJ</a:t>
            </a:r>
            <a:r>
              <a:rPr lang="en-US" sz="2800" dirty="0">
                <a:solidFill>
                  <a:schemeClr val="bg1"/>
                </a:solidFill>
              </a:rPr>
              <a:t> For this reason the king was angry and very furious, </a:t>
            </a:r>
          </a:p>
          <a:p>
            <a:r>
              <a:rPr lang="en-US" sz="2800" dirty="0">
                <a:solidFill>
                  <a:schemeClr val="bg1"/>
                </a:solidFill>
              </a:rPr>
              <a:t>and gave a command to destroy all the wise </a:t>
            </a:r>
            <a:r>
              <a:rPr lang="en-US" sz="2800" i="1" dirty="0">
                <a:solidFill>
                  <a:schemeClr val="bg1"/>
                </a:solidFill>
              </a:rPr>
              <a:t>men </a:t>
            </a:r>
            <a:r>
              <a:rPr lang="en-US" sz="2800" dirty="0">
                <a:solidFill>
                  <a:schemeClr val="bg1"/>
                </a:solidFill>
              </a:rPr>
              <a:t>of Babylon.  </a:t>
            </a:r>
          </a:p>
          <a:p>
            <a:r>
              <a:rPr lang="zh-TW" altLang="en-US" sz="28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因此王氣忿忿的大發烈怒、吩咐滅絕巴比倫所有的哲士．</a:t>
            </a:r>
            <a:endParaRPr lang="en-US" sz="2800" dirty="0">
              <a:solidFill>
                <a:schemeClr val="bg1"/>
              </a:solidFill>
              <a:latin typeface="DFKai-SB" pitchFamily="65" charset="-120"/>
              <a:ea typeface="DFKai-SB" pitchFamily="65" charset="-120"/>
            </a:endParaRPr>
          </a:p>
          <a:p>
            <a:r>
              <a:rPr lang="en-US" sz="800" b="1" dirty="0">
                <a:solidFill>
                  <a:schemeClr val="bg1"/>
                </a:solidFill>
              </a:rPr>
              <a:t> </a:t>
            </a:r>
          </a:p>
          <a:p>
            <a:endParaRPr lang="en-US" sz="800" dirty="0">
              <a:solidFill>
                <a:schemeClr val="bg1"/>
              </a:solidFill>
            </a:endParaRPr>
          </a:p>
          <a:p>
            <a:r>
              <a:rPr lang="he-IL" sz="3200" dirty="0">
                <a:solidFill>
                  <a:schemeClr val="bg1"/>
                </a:solidFill>
              </a:rPr>
              <a:t>‎</a:t>
            </a:r>
            <a:r>
              <a:rPr lang="he-IL" sz="3200" b="1" dirty="0">
                <a:solidFill>
                  <a:srgbClr val="FFFF00"/>
                </a:solidFill>
              </a:rPr>
              <a:t> בְּנַס </a:t>
            </a:r>
            <a:r>
              <a:rPr lang="en-US" sz="3200" dirty="0">
                <a:solidFill>
                  <a:schemeClr val="bg1"/>
                </a:solidFill>
              </a:rPr>
              <a:t>(peal </a:t>
            </a:r>
            <a:r>
              <a:rPr lang="en-US" sz="3200" dirty="0" err="1">
                <a:solidFill>
                  <a:schemeClr val="bg1"/>
                </a:solidFill>
              </a:rPr>
              <a:t>pf</a:t>
            </a:r>
            <a:r>
              <a:rPr lang="en-US" sz="3200" dirty="0">
                <a:solidFill>
                  <a:schemeClr val="bg1"/>
                </a:solidFill>
              </a:rPr>
              <a:t> 3 m </a:t>
            </a:r>
            <a:r>
              <a:rPr lang="en-US" sz="3200" dirty="0" err="1">
                <a:solidFill>
                  <a:schemeClr val="bg1"/>
                </a:solidFill>
              </a:rPr>
              <a:t>sg</a:t>
            </a:r>
            <a:r>
              <a:rPr lang="en-US" sz="3200" dirty="0">
                <a:solidFill>
                  <a:schemeClr val="bg1"/>
                </a:solidFill>
              </a:rPr>
              <a:t>) become angry</a:t>
            </a:r>
          </a:p>
          <a:p>
            <a:r>
              <a:rPr lang="he-IL" sz="3200" dirty="0">
                <a:solidFill>
                  <a:schemeClr val="bg1"/>
                </a:solidFill>
              </a:rPr>
              <a:t> </a:t>
            </a:r>
            <a:r>
              <a:rPr lang="he-IL" sz="3200" b="1" dirty="0">
                <a:solidFill>
                  <a:srgbClr val="FFFF00"/>
                </a:solidFill>
              </a:rPr>
              <a:t>קְצַף</a:t>
            </a:r>
            <a:r>
              <a:rPr lang="he-IL" sz="3200" dirty="0">
                <a:solidFill>
                  <a:schemeClr val="bg1"/>
                </a:solidFill>
              </a:rPr>
              <a:t> </a:t>
            </a:r>
            <a:r>
              <a:rPr lang="en-US" sz="3200" dirty="0">
                <a:solidFill>
                  <a:schemeClr val="bg1"/>
                </a:solidFill>
              </a:rPr>
              <a:t>(peal </a:t>
            </a:r>
            <a:r>
              <a:rPr lang="en-US" sz="3200" dirty="0" err="1">
                <a:solidFill>
                  <a:schemeClr val="bg1"/>
                </a:solidFill>
              </a:rPr>
              <a:t>pf</a:t>
            </a:r>
            <a:r>
              <a:rPr lang="en-US" sz="3200" dirty="0">
                <a:solidFill>
                  <a:schemeClr val="bg1"/>
                </a:solidFill>
              </a:rPr>
              <a:t> 3 m </a:t>
            </a:r>
            <a:r>
              <a:rPr lang="en-US" sz="3200" dirty="0" err="1">
                <a:solidFill>
                  <a:schemeClr val="bg1"/>
                </a:solidFill>
              </a:rPr>
              <a:t>sg</a:t>
            </a:r>
            <a:r>
              <a:rPr lang="en-US" sz="3200" dirty="0">
                <a:solidFill>
                  <a:schemeClr val="bg1"/>
                </a:solidFill>
              </a:rPr>
              <a:t>) become angry, become furious (= Heb.)</a:t>
            </a:r>
          </a:p>
          <a:p>
            <a:r>
              <a:rPr lang="he-IL" sz="3200" b="1" dirty="0">
                <a:solidFill>
                  <a:srgbClr val="FFFF00"/>
                </a:solidFill>
              </a:rPr>
              <a:t>לְהוֹבָדָה</a:t>
            </a:r>
            <a:r>
              <a:rPr lang="en-US" sz="3200" dirty="0">
                <a:solidFill>
                  <a:schemeClr val="bg1"/>
                </a:solidFill>
              </a:rPr>
              <a:t>   (prep </a:t>
            </a:r>
            <a:r>
              <a:rPr lang="en-US" sz="3200" b="1" dirty="0">
                <a:solidFill>
                  <a:srgbClr val="FFFF00"/>
                </a:solidFill>
              </a:rPr>
              <a:t> </a:t>
            </a:r>
            <a:r>
              <a:rPr lang="he-IL" sz="3200" dirty="0">
                <a:solidFill>
                  <a:srgbClr val="FFFF00"/>
                </a:solidFill>
              </a:rPr>
              <a:t>לְ</a:t>
            </a:r>
            <a:r>
              <a:rPr lang="en-US" sz="3200" dirty="0">
                <a:solidFill>
                  <a:schemeClr val="bg1"/>
                </a:solidFill>
              </a:rPr>
              <a:t> + </a:t>
            </a:r>
            <a:r>
              <a:rPr lang="en-US" sz="3200" dirty="0" err="1">
                <a:solidFill>
                  <a:schemeClr val="bg1"/>
                </a:solidFill>
              </a:rPr>
              <a:t>haphel</a:t>
            </a:r>
            <a:r>
              <a:rPr lang="en-US" sz="3200" dirty="0">
                <a:solidFill>
                  <a:schemeClr val="bg1"/>
                </a:solidFill>
              </a:rPr>
              <a:t> </a:t>
            </a:r>
            <a:r>
              <a:rPr lang="en-US" sz="3200" dirty="0" err="1">
                <a:solidFill>
                  <a:schemeClr val="bg1"/>
                </a:solidFill>
              </a:rPr>
              <a:t>inf</a:t>
            </a:r>
            <a:r>
              <a:rPr lang="en-US" sz="3200" dirty="0">
                <a:solidFill>
                  <a:schemeClr val="bg1"/>
                </a:solidFill>
              </a:rPr>
              <a:t> </a:t>
            </a:r>
            <a:r>
              <a:rPr lang="he-IL" sz="3200" b="1" dirty="0">
                <a:solidFill>
                  <a:srgbClr val="FFFF00"/>
                </a:solidFill>
              </a:rPr>
              <a:t>אבד</a:t>
            </a:r>
            <a:r>
              <a:rPr lang="en-US" sz="3200" dirty="0">
                <a:solidFill>
                  <a:schemeClr val="bg1"/>
                </a:solidFill>
              </a:rPr>
              <a:t>) </a:t>
            </a:r>
            <a:r>
              <a:rPr lang="en-US" sz="3000" dirty="0">
                <a:solidFill>
                  <a:schemeClr val="bg1"/>
                </a:solidFill>
              </a:rPr>
              <a:t>slay, kill; destroy, perish, vanish</a:t>
            </a:r>
          </a:p>
          <a:p>
            <a:r>
              <a:rPr lang="he-IL" sz="3200" b="1" dirty="0">
                <a:solidFill>
                  <a:srgbClr val="FFFF00"/>
                </a:solidFill>
              </a:rPr>
              <a:t>חַכִּי</a:t>
            </a:r>
            <a:r>
              <a:rPr lang="he-IL" sz="3200" dirty="0">
                <a:solidFill>
                  <a:srgbClr val="FFFF00"/>
                </a:solidFill>
              </a:rPr>
              <a:t>מֵ</a:t>
            </a:r>
            <a:r>
              <a:rPr lang="he-IL" sz="3200" b="1" dirty="0">
                <a:solidFill>
                  <a:srgbClr val="FFFF00"/>
                </a:solidFill>
              </a:rPr>
              <a:t>י</a:t>
            </a:r>
            <a:r>
              <a:rPr lang="en-US" sz="3200" dirty="0">
                <a:solidFill>
                  <a:schemeClr val="bg1"/>
                </a:solidFill>
              </a:rPr>
              <a:t>   (noun m </a:t>
            </a:r>
            <a:r>
              <a:rPr lang="en-US" sz="3200" dirty="0" err="1">
                <a:solidFill>
                  <a:schemeClr val="bg1"/>
                </a:solidFill>
              </a:rPr>
              <a:t>pl</a:t>
            </a:r>
            <a:r>
              <a:rPr lang="en-US" sz="3200" dirty="0">
                <a:solidFill>
                  <a:schemeClr val="bg1"/>
                </a:solidFill>
              </a:rPr>
              <a:t> construct) (Heb. </a:t>
            </a:r>
            <a:r>
              <a:rPr lang="he-IL" sz="3200" b="1" dirty="0">
                <a:solidFill>
                  <a:srgbClr val="FFFF00"/>
                </a:solidFill>
              </a:rPr>
              <a:t>חָכָם</a:t>
            </a:r>
            <a:r>
              <a:rPr lang="en-US" sz="3200" dirty="0">
                <a:solidFill>
                  <a:schemeClr val="bg1"/>
                </a:solidFill>
              </a:rPr>
              <a:t>)</a:t>
            </a:r>
          </a:p>
          <a:p>
            <a:endParaRPr lang="en-US" sz="1000" dirty="0">
              <a:solidFill>
                <a:schemeClr val="bg1"/>
              </a:solidFill>
            </a:endParaRPr>
          </a:p>
          <a:p>
            <a:endParaRPr lang="en-US" sz="1000" dirty="0">
              <a:solidFill>
                <a:schemeClr val="bg1"/>
              </a:solidFill>
            </a:endParaRPr>
          </a:p>
          <a:p>
            <a:endParaRPr lang="en-US" sz="1000" dirty="0">
              <a:solidFill>
                <a:schemeClr val="bg1"/>
              </a:solidFill>
            </a:endParaRPr>
          </a:p>
          <a:p>
            <a:endParaRPr lang="en-US" sz="1000" dirty="0">
              <a:solidFill>
                <a:schemeClr val="bg1"/>
              </a:solidFill>
            </a:endParaRPr>
          </a:p>
          <a:p>
            <a:endParaRPr lang="en-US" sz="1000" dirty="0">
              <a:solidFill>
                <a:schemeClr val="bg1"/>
              </a:solidFill>
            </a:endParaRPr>
          </a:p>
          <a:p>
            <a:endParaRPr lang="en-US" sz="1000" dirty="0">
              <a:solidFill>
                <a:schemeClr val="bg1"/>
              </a:solidFill>
            </a:endParaRPr>
          </a:p>
          <a:p>
            <a:endParaRPr lang="en-US" sz="1000" dirty="0">
              <a:solidFill>
                <a:schemeClr val="bg1"/>
              </a:solidFill>
            </a:endParaRPr>
          </a:p>
          <a:p>
            <a:endParaRPr lang="en-US" sz="1000" dirty="0">
              <a:solidFill>
                <a:schemeClr val="bg1"/>
              </a:solidFill>
            </a:endParaRPr>
          </a:p>
          <a:p>
            <a:endParaRPr lang="en-US" sz="1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5033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12328" y="0"/>
            <a:ext cx="12171065" cy="6801862"/>
          </a:xfrm>
          <a:prstGeom prst="rect">
            <a:avLst/>
          </a:prstGeom>
          <a:solidFill>
            <a:srgbClr val="002060"/>
          </a:solidFill>
        </p:spPr>
        <p:txBody>
          <a:bodyPr wrap="square">
            <a:spAutoFit/>
          </a:bodyPr>
          <a:lstStyle/>
          <a:p>
            <a:r>
              <a:rPr lang="zh-CN" altLang="en-US" sz="36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但以理 </a:t>
            </a:r>
            <a:r>
              <a:rPr lang="en-US" sz="3600" b="1" dirty="0">
                <a:solidFill>
                  <a:srgbClr val="FFFF00"/>
                </a:solidFill>
              </a:rPr>
              <a:t>Daniel 2:13 </a:t>
            </a:r>
            <a:r>
              <a:rPr lang="en-US" sz="3600" b="1" dirty="0">
                <a:solidFill>
                  <a:schemeClr val="bg1"/>
                </a:solidFill>
              </a:rPr>
              <a:t> </a:t>
            </a:r>
          </a:p>
          <a:p>
            <a:r>
              <a:rPr lang="en-US" sz="4000" dirty="0">
                <a:solidFill>
                  <a:srgbClr val="FFFF00"/>
                </a:solidFill>
              </a:rPr>
              <a:t>     </a:t>
            </a:r>
            <a:r>
              <a:rPr lang="he-IL" sz="4000" dirty="0">
                <a:solidFill>
                  <a:srgbClr val="FFFF00"/>
                </a:solidFill>
              </a:rPr>
              <a:t>‎‎</a:t>
            </a:r>
            <a:r>
              <a:rPr lang="he-IL" sz="4400" dirty="0">
                <a:solidFill>
                  <a:srgbClr val="FFFF00"/>
                </a:solidFill>
              </a:rPr>
              <a:t>וְדָתָ֣א נֶפְקַ֔ת וְחַכִּֽימַיָּ֖א מִֽתְקַטְּלִ֑ין</a:t>
            </a:r>
            <a:endParaRPr lang="en-US" sz="4400" dirty="0">
              <a:solidFill>
                <a:srgbClr val="FFFF00"/>
              </a:solidFill>
            </a:endParaRPr>
          </a:p>
          <a:p>
            <a:r>
              <a:rPr lang="he-IL" sz="4400" dirty="0">
                <a:solidFill>
                  <a:srgbClr val="FFFF00"/>
                </a:solidFill>
              </a:rPr>
              <a:t> וּבְע֛וֹ דָּנִיֵּ֥אל וְחַבְר֖וֹהִי לְהִתְקְטָלָֽה׃   </a:t>
            </a:r>
            <a:endParaRPr lang="en-US" sz="4400" dirty="0">
              <a:solidFill>
                <a:srgbClr val="FFFF00"/>
              </a:solidFill>
            </a:endParaRPr>
          </a:p>
          <a:p>
            <a:r>
              <a:rPr lang="en-US" sz="2600" b="1" baseline="30000" dirty="0">
                <a:solidFill>
                  <a:srgbClr val="FFFF00"/>
                </a:solidFill>
              </a:rPr>
              <a:t>NKJ </a:t>
            </a:r>
            <a:r>
              <a:rPr lang="en-US" sz="2600" dirty="0">
                <a:solidFill>
                  <a:schemeClr val="bg1"/>
                </a:solidFill>
              </a:rPr>
              <a:t>So the decree went out, </a:t>
            </a:r>
            <a:r>
              <a:rPr lang="en-US" sz="2600" b="1" dirty="0">
                <a:solidFill>
                  <a:srgbClr val="FF0000"/>
                </a:solidFill>
              </a:rPr>
              <a:t>and they began killing the wise </a:t>
            </a:r>
            <a:r>
              <a:rPr lang="en-US" sz="2600" b="1" i="1" dirty="0">
                <a:solidFill>
                  <a:srgbClr val="FF0000"/>
                </a:solidFill>
              </a:rPr>
              <a:t>men</a:t>
            </a:r>
            <a:r>
              <a:rPr lang="en-US" sz="2600" i="1" dirty="0">
                <a:solidFill>
                  <a:schemeClr val="bg1"/>
                </a:solidFill>
              </a:rPr>
              <a:t>; </a:t>
            </a:r>
            <a:r>
              <a:rPr lang="en-US" sz="2600" dirty="0">
                <a:solidFill>
                  <a:schemeClr val="bg1"/>
                </a:solidFill>
              </a:rPr>
              <a:t>and they sought Daniel and his companions, to kill </a:t>
            </a:r>
            <a:r>
              <a:rPr lang="en-US" sz="2600" i="1" dirty="0">
                <a:solidFill>
                  <a:schemeClr val="bg1"/>
                </a:solidFill>
              </a:rPr>
              <a:t>them.</a:t>
            </a:r>
            <a:r>
              <a:rPr lang="en-US" sz="2600" dirty="0">
                <a:solidFill>
                  <a:schemeClr val="bg1"/>
                </a:solidFill>
              </a:rPr>
              <a:t> /</a:t>
            </a:r>
            <a:r>
              <a:rPr lang="en-US" sz="2600" i="1" dirty="0">
                <a:solidFill>
                  <a:schemeClr val="bg1"/>
                </a:solidFill>
              </a:rPr>
              <a:t> </a:t>
            </a:r>
            <a:r>
              <a:rPr lang="en-US" sz="2600" b="1" baseline="30000" dirty="0">
                <a:solidFill>
                  <a:srgbClr val="FFFF00"/>
                </a:solidFill>
              </a:rPr>
              <a:t>NIV</a:t>
            </a:r>
            <a:r>
              <a:rPr lang="en-US" sz="2600" baseline="30000" dirty="0">
                <a:solidFill>
                  <a:schemeClr val="bg1"/>
                </a:solidFill>
              </a:rPr>
              <a:t> </a:t>
            </a:r>
            <a:r>
              <a:rPr lang="en-US" sz="2600" dirty="0">
                <a:solidFill>
                  <a:schemeClr val="bg1"/>
                </a:solidFill>
              </a:rPr>
              <a:t>So the decree was issued </a:t>
            </a:r>
            <a:r>
              <a:rPr lang="en-US" sz="2600" b="1" dirty="0">
                <a:solidFill>
                  <a:srgbClr val="FF0000"/>
                </a:solidFill>
              </a:rPr>
              <a:t>to put the wise men to death</a:t>
            </a:r>
            <a:r>
              <a:rPr lang="en-US" sz="2600" dirty="0">
                <a:solidFill>
                  <a:schemeClr val="bg1"/>
                </a:solidFill>
              </a:rPr>
              <a:t>, and men were sent to look for Daniel …….</a:t>
            </a:r>
          </a:p>
          <a:p>
            <a:r>
              <a:rPr lang="zh-TW" altLang="en-US" sz="26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於是命令發出、</a:t>
            </a:r>
            <a:r>
              <a:rPr lang="zh-TW" altLang="en-US" sz="26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哲士將要見殺</a:t>
            </a:r>
            <a:r>
              <a:rPr lang="zh-TW" altLang="en-US" sz="26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、人就尋找但以理和他的同伴、要殺他們。</a:t>
            </a:r>
            <a:endParaRPr lang="en-US" sz="2600" dirty="0">
              <a:solidFill>
                <a:schemeClr val="bg1"/>
              </a:solidFill>
              <a:latin typeface="DFKai-SB" pitchFamily="65" charset="-120"/>
              <a:ea typeface="DFKai-SB" pitchFamily="65" charset="-120"/>
            </a:endParaRPr>
          </a:p>
          <a:p>
            <a:r>
              <a:rPr lang="en-US" sz="2600" dirty="0">
                <a:solidFill>
                  <a:schemeClr val="bg1"/>
                </a:solidFill>
              </a:rPr>
              <a:t>       *NKJ is not correct. See Daniel 2:14 </a:t>
            </a:r>
            <a:r>
              <a:rPr lang="en-US" sz="2800" dirty="0">
                <a:solidFill>
                  <a:schemeClr val="bg1"/>
                </a:solidFill>
              </a:rPr>
              <a:t>(</a:t>
            </a:r>
            <a:r>
              <a:rPr lang="he-IL" sz="2800" dirty="0">
                <a:solidFill>
                  <a:srgbClr val="FFFF00"/>
                </a:solidFill>
              </a:rPr>
              <a:t>דִּ֚י נְפַ֣ק לְקַטָּלָ֔ה לְחַכִּימֵ֖י בָּבֶֽל </a:t>
            </a:r>
            <a:r>
              <a:rPr lang="en-US" sz="2800" dirty="0">
                <a:solidFill>
                  <a:schemeClr val="bg1"/>
                </a:solidFill>
              </a:rPr>
              <a:t>……)</a:t>
            </a:r>
          </a:p>
          <a:p>
            <a:r>
              <a:rPr lang="he-IL" sz="2800" b="1" dirty="0">
                <a:solidFill>
                  <a:srgbClr val="FFFF00"/>
                </a:solidFill>
              </a:rPr>
              <a:t>נֶפְקַת</a:t>
            </a:r>
            <a:r>
              <a:rPr lang="en-US" sz="2800" dirty="0">
                <a:solidFill>
                  <a:schemeClr val="bg1"/>
                </a:solidFill>
              </a:rPr>
              <a:t>   (peal </a:t>
            </a:r>
            <a:r>
              <a:rPr lang="en-US" sz="2800" dirty="0" err="1">
                <a:solidFill>
                  <a:schemeClr val="bg1"/>
                </a:solidFill>
              </a:rPr>
              <a:t>pf</a:t>
            </a:r>
            <a:r>
              <a:rPr lang="en-US" sz="2800" dirty="0">
                <a:solidFill>
                  <a:schemeClr val="bg1"/>
                </a:solidFill>
              </a:rPr>
              <a:t> 3 f </a:t>
            </a:r>
            <a:r>
              <a:rPr lang="en-US" sz="2800" dirty="0" err="1">
                <a:solidFill>
                  <a:schemeClr val="bg1"/>
                </a:solidFill>
              </a:rPr>
              <a:t>sg</a:t>
            </a:r>
            <a:r>
              <a:rPr lang="en-US" sz="2800" dirty="0">
                <a:solidFill>
                  <a:schemeClr val="bg1"/>
                </a:solidFill>
              </a:rPr>
              <a:t>  </a:t>
            </a:r>
            <a:r>
              <a:rPr lang="he-IL" sz="2800" b="1" dirty="0">
                <a:solidFill>
                  <a:srgbClr val="FFFF00"/>
                </a:solidFill>
              </a:rPr>
              <a:t>נפק</a:t>
            </a:r>
            <a:r>
              <a:rPr lang="en-US" sz="2800" dirty="0">
                <a:solidFill>
                  <a:schemeClr val="bg1"/>
                </a:solidFill>
              </a:rPr>
              <a:t>) go out</a:t>
            </a:r>
          </a:p>
          <a:p>
            <a:r>
              <a:rPr lang="he-IL" sz="2800" b="1" dirty="0">
                <a:solidFill>
                  <a:srgbClr val="FFFF00"/>
                </a:solidFill>
              </a:rPr>
              <a:t>מִתְקַטְּלִין</a:t>
            </a:r>
            <a:r>
              <a:rPr lang="en-US" sz="2800" dirty="0">
                <a:solidFill>
                  <a:schemeClr val="bg1"/>
                </a:solidFill>
              </a:rPr>
              <a:t>   (</a:t>
            </a:r>
            <a:r>
              <a:rPr lang="en-US" sz="2800" dirty="0" err="1">
                <a:solidFill>
                  <a:schemeClr val="bg1"/>
                </a:solidFill>
              </a:rPr>
              <a:t>hithpaal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dirty="0" err="1">
                <a:solidFill>
                  <a:schemeClr val="bg1"/>
                </a:solidFill>
              </a:rPr>
              <a:t>ptcp</a:t>
            </a:r>
            <a:r>
              <a:rPr lang="en-US" sz="2800" dirty="0">
                <a:solidFill>
                  <a:schemeClr val="bg1"/>
                </a:solidFill>
              </a:rPr>
              <a:t> m </a:t>
            </a:r>
            <a:r>
              <a:rPr lang="en-US" sz="2800" dirty="0" err="1">
                <a:solidFill>
                  <a:schemeClr val="bg1"/>
                </a:solidFill>
              </a:rPr>
              <a:t>pl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he-IL" sz="2800" b="1" dirty="0">
                <a:solidFill>
                  <a:srgbClr val="FFFF00"/>
                </a:solidFill>
              </a:rPr>
              <a:t>קטל</a:t>
            </a:r>
            <a:r>
              <a:rPr lang="en-US" sz="2800" dirty="0">
                <a:solidFill>
                  <a:schemeClr val="bg1"/>
                </a:solidFill>
              </a:rPr>
              <a:t>) be killed, slain</a:t>
            </a:r>
          </a:p>
          <a:p>
            <a:r>
              <a:rPr lang="en-US" sz="2800" b="1" dirty="0">
                <a:solidFill>
                  <a:srgbClr val="FFFF00"/>
                </a:solidFill>
              </a:rPr>
              <a:t> </a:t>
            </a:r>
            <a:r>
              <a:rPr lang="he-IL" sz="2800" b="1" dirty="0">
                <a:solidFill>
                  <a:srgbClr val="FFFF00"/>
                </a:solidFill>
              </a:rPr>
              <a:t> בְעוֹ</a:t>
            </a:r>
            <a:r>
              <a:rPr lang="en-US" sz="2800" b="1" dirty="0">
                <a:solidFill>
                  <a:srgbClr val="FFFF00"/>
                </a:solidFill>
              </a:rPr>
              <a:t>  </a:t>
            </a:r>
            <a:r>
              <a:rPr lang="en-US" sz="2800" dirty="0">
                <a:solidFill>
                  <a:schemeClr val="bg1"/>
                </a:solidFill>
              </a:rPr>
              <a:t>(peal </a:t>
            </a:r>
            <a:r>
              <a:rPr lang="en-US" sz="2800" dirty="0" err="1">
                <a:solidFill>
                  <a:schemeClr val="bg1"/>
                </a:solidFill>
              </a:rPr>
              <a:t>pf</a:t>
            </a:r>
            <a:r>
              <a:rPr lang="en-US" sz="2800" dirty="0">
                <a:solidFill>
                  <a:schemeClr val="bg1"/>
                </a:solidFill>
              </a:rPr>
              <a:t> 3 m </a:t>
            </a:r>
            <a:r>
              <a:rPr lang="en-US" sz="2800" dirty="0" err="1">
                <a:solidFill>
                  <a:schemeClr val="bg1"/>
                </a:solidFill>
              </a:rPr>
              <a:t>pl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he-IL" sz="2800" b="1" dirty="0">
                <a:solidFill>
                  <a:srgbClr val="FFFF00"/>
                </a:solidFill>
              </a:rPr>
              <a:t>בעה</a:t>
            </a:r>
            <a:r>
              <a:rPr lang="he-IL" sz="2800" dirty="0">
                <a:solidFill>
                  <a:schemeClr val="bg1"/>
                </a:solidFill>
              </a:rPr>
              <a:t> </a:t>
            </a:r>
            <a:r>
              <a:rPr lang="en-US" sz="2800" dirty="0">
                <a:solidFill>
                  <a:schemeClr val="bg1"/>
                </a:solidFill>
              </a:rPr>
              <a:t> &amp; </a:t>
            </a:r>
            <a:r>
              <a:rPr lang="he-IL" sz="2800" b="1" dirty="0">
                <a:solidFill>
                  <a:srgbClr val="FFFF00"/>
                </a:solidFill>
              </a:rPr>
              <a:t>בעא</a:t>
            </a:r>
            <a:r>
              <a:rPr lang="en-US" sz="2800" dirty="0">
                <a:solidFill>
                  <a:schemeClr val="bg1"/>
                </a:solidFill>
              </a:rPr>
              <a:t>) seek, ask	</a:t>
            </a:r>
          </a:p>
          <a:p>
            <a:r>
              <a:rPr lang="he-IL" sz="2800" b="1" dirty="0">
                <a:solidFill>
                  <a:srgbClr val="FFFF00"/>
                </a:solidFill>
              </a:rPr>
              <a:t>חַבְרוֹהִי</a:t>
            </a:r>
            <a:r>
              <a:rPr lang="en-US" sz="2800" b="1" dirty="0">
                <a:solidFill>
                  <a:srgbClr val="FFFF00"/>
                </a:solidFill>
              </a:rPr>
              <a:t> </a:t>
            </a:r>
            <a:r>
              <a:rPr lang="en-US" sz="2800" dirty="0">
                <a:solidFill>
                  <a:schemeClr val="bg1"/>
                </a:solidFill>
              </a:rPr>
              <a:t> (noun m </a:t>
            </a:r>
            <a:r>
              <a:rPr lang="en-US" sz="2800" dirty="0" err="1">
                <a:solidFill>
                  <a:schemeClr val="bg1"/>
                </a:solidFill>
              </a:rPr>
              <a:t>pl</a:t>
            </a:r>
            <a:r>
              <a:rPr lang="en-US" sz="2800" dirty="0">
                <a:solidFill>
                  <a:schemeClr val="bg1"/>
                </a:solidFill>
              </a:rPr>
              <a:t> + </a:t>
            </a:r>
            <a:r>
              <a:rPr lang="en-US" sz="2800" dirty="0" err="1">
                <a:solidFill>
                  <a:schemeClr val="bg1"/>
                </a:solidFill>
              </a:rPr>
              <a:t>suf</a:t>
            </a:r>
            <a:r>
              <a:rPr lang="en-US" sz="2800" dirty="0">
                <a:solidFill>
                  <a:schemeClr val="bg1"/>
                </a:solidFill>
              </a:rPr>
              <a:t> 3 m </a:t>
            </a:r>
            <a:r>
              <a:rPr lang="en-US" sz="2800" dirty="0" err="1">
                <a:solidFill>
                  <a:schemeClr val="bg1"/>
                </a:solidFill>
              </a:rPr>
              <a:t>sg</a:t>
            </a:r>
            <a:r>
              <a:rPr lang="en-US" sz="2800" dirty="0">
                <a:solidFill>
                  <a:schemeClr val="bg1"/>
                </a:solidFill>
              </a:rPr>
              <a:t>) (= Heb.) companion, comrade, fellow</a:t>
            </a:r>
          </a:p>
          <a:p>
            <a:r>
              <a:rPr lang="he-IL" sz="2800" b="1" dirty="0">
                <a:solidFill>
                  <a:srgbClr val="FFFF00"/>
                </a:solidFill>
              </a:rPr>
              <a:t>לְהִתְקְטָלָה</a:t>
            </a:r>
            <a:r>
              <a:rPr lang="en-US" sz="2800" dirty="0">
                <a:solidFill>
                  <a:schemeClr val="bg1"/>
                </a:solidFill>
              </a:rPr>
              <a:t>  (prep  </a:t>
            </a:r>
            <a:r>
              <a:rPr lang="he-IL" sz="2800" b="1" dirty="0">
                <a:solidFill>
                  <a:srgbClr val="FFFF00"/>
                </a:solidFill>
              </a:rPr>
              <a:t>לְ</a:t>
            </a:r>
            <a:r>
              <a:rPr lang="en-US" sz="2800" dirty="0">
                <a:solidFill>
                  <a:schemeClr val="bg1"/>
                </a:solidFill>
              </a:rPr>
              <a:t> + </a:t>
            </a:r>
            <a:r>
              <a:rPr lang="en-US" sz="2800" dirty="0" err="1">
                <a:solidFill>
                  <a:schemeClr val="bg1"/>
                </a:solidFill>
              </a:rPr>
              <a:t>hithpeel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dirty="0" err="1">
                <a:solidFill>
                  <a:schemeClr val="bg1"/>
                </a:solidFill>
              </a:rPr>
              <a:t>inf</a:t>
            </a:r>
            <a:r>
              <a:rPr lang="en-US" sz="2800" dirty="0">
                <a:solidFill>
                  <a:schemeClr val="bg1"/>
                </a:solidFill>
              </a:rPr>
              <a:t>  </a:t>
            </a:r>
            <a:r>
              <a:rPr lang="he-IL" sz="2800" b="1" dirty="0">
                <a:solidFill>
                  <a:srgbClr val="FFFF00"/>
                </a:solidFill>
              </a:rPr>
              <a:t>קטל</a:t>
            </a:r>
            <a:r>
              <a:rPr lang="en-US" sz="2800" dirty="0">
                <a:solidFill>
                  <a:schemeClr val="bg1"/>
                </a:solidFill>
              </a:rPr>
              <a:t>) be killed, be slain</a:t>
            </a:r>
          </a:p>
          <a:p>
            <a:endParaRPr lang="en-US" sz="1000" dirty="0">
              <a:solidFill>
                <a:schemeClr val="bg1"/>
              </a:solidFill>
            </a:endParaRPr>
          </a:p>
          <a:p>
            <a:endParaRPr lang="en-US" sz="1000" dirty="0">
              <a:solidFill>
                <a:schemeClr val="bg1"/>
              </a:solidFill>
            </a:endParaRPr>
          </a:p>
          <a:p>
            <a:endParaRPr lang="en-US" sz="1000" dirty="0">
              <a:solidFill>
                <a:schemeClr val="bg1"/>
              </a:solidFill>
            </a:endParaRPr>
          </a:p>
          <a:p>
            <a:endParaRPr lang="en-US" sz="1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30394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1"/>
          <p:cNvSpPr>
            <a:spLocks noChangeArrowheads="1"/>
          </p:cNvSpPr>
          <p:nvPr/>
        </p:nvSpPr>
        <p:spPr bwMode="auto">
          <a:xfrm>
            <a:off x="484188" y="2971800"/>
            <a:ext cx="11233150" cy="3341539"/>
          </a:xfrm>
          <a:prstGeom prst="rect">
            <a:avLst/>
          </a:prstGeom>
          <a:solidFill>
            <a:srgbClr val="00206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8821" tIns="54411" rIns="108821" bIns="54411">
            <a:spAutoFit/>
          </a:bodyPr>
          <a:lstStyle/>
          <a:p>
            <a:pPr rtl="1"/>
            <a:r>
              <a:rPr lang="en-US" sz="4800" b="1" dirty="0">
                <a:solidFill>
                  <a:schemeClr val="bg1"/>
                </a:solidFill>
              </a:rPr>
              <a:t> </a:t>
            </a:r>
            <a:r>
              <a:rPr lang="en-US" sz="4800" dirty="0">
                <a:solidFill>
                  <a:schemeClr val="bg1"/>
                </a:solidFill>
              </a:rPr>
              <a:t>‎  </a:t>
            </a:r>
            <a:r>
              <a:rPr lang="he-IL" sz="5400" b="1" dirty="0">
                <a:solidFill>
                  <a:schemeClr val="bg1"/>
                </a:solidFill>
              </a:rPr>
              <a:t>יְבָרֶכְךָ יְהוָה וְיִשְׁמְרֶךָ׃</a:t>
            </a:r>
            <a:r>
              <a:rPr lang="en-US" sz="5400" b="1" dirty="0">
                <a:solidFill>
                  <a:schemeClr val="bg1"/>
                </a:solidFill>
              </a:rPr>
              <a:t>    </a:t>
            </a:r>
            <a:r>
              <a:rPr lang="he-IL" sz="5400" b="1" dirty="0">
                <a:solidFill>
                  <a:schemeClr val="bg1"/>
                </a:solidFill>
              </a:rPr>
              <a:t> </a:t>
            </a:r>
            <a:r>
              <a:rPr lang="en-US" sz="3600" b="1" dirty="0">
                <a:solidFill>
                  <a:srgbClr val="FFFF00"/>
                </a:solidFill>
              </a:rPr>
              <a:t>Numbers 6:24-26</a:t>
            </a:r>
            <a:r>
              <a:rPr lang="el-GR" sz="3600" b="1" dirty="0">
                <a:solidFill>
                  <a:srgbClr val="FFFF00"/>
                </a:solidFill>
              </a:rPr>
              <a:t> </a:t>
            </a:r>
            <a:endParaRPr lang="en-US" sz="3600" b="1" dirty="0">
              <a:solidFill>
                <a:srgbClr val="FFFF00"/>
              </a:solidFill>
            </a:endParaRPr>
          </a:p>
          <a:p>
            <a:pPr rtl="1"/>
            <a:r>
              <a:rPr lang="he-IL" sz="5400" b="1" dirty="0">
                <a:solidFill>
                  <a:schemeClr val="bg1"/>
                </a:solidFill>
              </a:rPr>
              <a:t>יָאֵר יְהוָה פָּנָיו אֵלֶיךָ וִיחֻנֶּךָּ׃</a:t>
            </a:r>
            <a:r>
              <a:rPr lang="en-US" sz="5400" b="1" dirty="0">
                <a:solidFill>
                  <a:schemeClr val="bg1"/>
                </a:solidFill>
              </a:rPr>
              <a:t>                  </a:t>
            </a:r>
          </a:p>
          <a:p>
            <a:pPr rtl="1"/>
            <a:r>
              <a:rPr lang="en-US" sz="5400" b="1" dirty="0">
                <a:solidFill>
                  <a:schemeClr val="bg1"/>
                </a:solidFill>
              </a:rPr>
              <a:t>‎</a:t>
            </a:r>
            <a:r>
              <a:rPr lang="he-IL" sz="5400" b="1" dirty="0">
                <a:solidFill>
                  <a:schemeClr val="bg1"/>
                </a:solidFill>
              </a:rPr>
              <a:t>יִשָּׂא יְהוָה פָּנָיו אֵלֶיךָ וְיָשֵׂם לְךָ שָׁלוֹם׃</a:t>
            </a:r>
            <a:r>
              <a:rPr lang="en-US" sz="5400" b="1" dirty="0">
                <a:solidFill>
                  <a:schemeClr val="bg1"/>
                </a:solidFill>
              </a:rPr>
              <a:t>     </a:t>
            </a:r>
            <a:r>
              <a:rPr lang="he-IL" sz="5400" b="1" dirty="0">
                <a:solidFill>
                  <a:schemeClr val="bg1"/>
                </a:solidFill>
              </a:rPr>
              <a:t> </a:t>
            </a:r>
            <a:endParaRPr lang="en-US" sz="5400" b="1" dirty="0">
              <a:solidFill>
                <a:schemeClr val="bg1"/>
              </a:solidFill>
            </a:endParaRPr>
          </a:p>
          <a:p>
            <a:pPr algn="ctr" rtl="1"/>
            <a:endParaRPr lang="en-US" altLang="ko-KR" sz="1600" dirty="0"/>
          </a:p>
          <a:p>
            <a:pPr algn="ctr" rtl="1"/>
            <a:endParaRPr lang="en-US" altLang="ko-KR" sz="1600" dirty="0"/>
          </a:p>
          <a:p>
            <a:pPr algn="ctr" rtl="1"/>
            <a:endParaRPr lang="en-US" altLang="ko-KR" sz="1600" dirty="0"/>
          </a:p>
        </p:txBody>
      </p:sp>
      <p:sp>
        <p:nvSpPr>
          <p:cNvPr id="92163" name="Rectangle 2"/>
          <p:cNvSpPr>
            <a:spLocks noChangeArrowheads="1"/>
          </p:cNvSpPr>
          <p:nvPr/>
        </p:nvSpPr>
        <p:spPr bwMode="auto">
          <a:xfrm>
            <a:off x="826557" y="141513"/>
            <a:ext cx="8763000" cy="2739211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zh-CN" altLang="en-US" sz="3600" b="1" dirty="0">
                <a:latin typeface="DFKai-SB" pitchFamily="65" charset="-120"/>
                <a:ea typeface="DFKai-SB" pitchFamily="65" charset="-120"/>
              </a:rPr>
              <a:t>民數記</a:t>
            </a:r>
            <a:r>
              <a:rPr lang="ko-KR" altLang="en-US" sz="3600" b="1" dirty="0">
                <a:latin typeface="新細明體" pitchFamily="18" charset="-120"/>
              </a:rPr>
              <a:t> </a:t>
            </a:r>
            <a:r>
              <a:rPr lang="en-US" sz="3600" b="1" dirty="0"/>
              <a:t>6:24-26</a:t>
            </a:r>
          </a:p>
          <a:p>
            <a:r>
              <a:rPr lang="zh-TW" altLang="en-US" sz="3400" b="1" dirty="0">
                <a:solidFill>
                  <a:srgbClr val="FF0000"/>
                </a:solidFill>
                <a:latin typeface="DFKai-SB" pitchFamily="65" charset="-120"/>
                <a:ea typeface="DFKai-SB" pitchFamily="65" charset="-120"/>
              </a:rPr>
              <a:t>  </a:t>
            </a:r>
            <a:r>
              <a:rPr lang="zh-TW" altLang="en-US" sz="4000" b="1" dirty="0">
                <a:solidFill>
                  <a:srgbClr val="FF0000"/>
                </a:solidFill>
                <a:latin typeface="DFKai-SB" pitchFamily="65" charset="-120"/>
                <a:ea typeface="DFKai-SB" pitchFamily="65" charset="-120"/>
              </a:rPr>
              <a:t>願耶和華賜福給你</a:t>
            </a:r>
            <a:r>
              <a:rPr lang="en-US" altLang="zh-TW" sz="4000" b="1" dirty="0">
                <a:solidFill>
                  <a:srgbClr val="FF0000"/>
                </a:solidFill>
                <a:latin typeface="DFKai-SB" pitchFamily="65" charset="-120"/>
                <a:ea typeface="DFKai-SB" pitchFamily="65" charset="-120"/>
              </a:rPr>
              <a:t>,</a:t>
            </a:r>
            <a:r>
              <a:rPr lang="zh-TW" altLang="en-US" sz="4000" b="1" dirty="0">
                <a:solidFill>
                  <a:srgbClr val="FF0000"/>
                </a:solidFill>
                <a:latin typeface="DFKai-SB" pitchFamily="65" charset="-120"/>
                <a:ea typeface="DFKai-SB" pitchFamily="65" charset="-120"/>
              </a:rPr>
              <a:t>保護你</a:t>
            </a:r>
            <a:r>
              <a:rPr lang="en-US" altLang="zh-TW" sz="4000" b="1" dirty="0">
                <a:solidFill>
                  <a:srgbClr val="FF0000"/>
                </a:solidFill>
                <a:latin typeface="DFKai-SB" pitchFamily="65" charset="-120"/>
                <a:ea typeface="DFKai-SB" pitchFamily="65" charset="-120"/>
              </a:rPr>
              <a:t>.  </a:t>
            </a:r>
          </a:p>
          <a:p>
            <a:endParaRPr lang="en-US" altLang="zh-TW" sz="800" b="1" dirty="0">
              <a:solidFill>
                <a:srgbClr val="FF0000"/>
              </a:solidFill>
              <a:latin typeface="DFKai-SB" pitchFamily="65" charset="-120"/>
              <a:ea typeface="DFKai-SB" pitchFamily="65" charset="-120"/>
            </a:endParaRPr>
          </a:p>
          <a:p>
            <a:r>
              <a:rPr lang="zh-TW" altLang="en-US" sz="3400" b="1" dirty="0">
                <a:solidFill>
                  <a:srgbClr val="FF0000"/>
                </a:solidFill>
                <a:latin typeface="DFKai-SB" pitchFamily="65" charset="-120"/>
                <a:ea typeface="DFKai-SB" pitchFamily="65" charset="-120"/>
              </a:rPr>
              <a:t>  </a:t>
            </a:r>
            <a:r>
              <a:rPr lang="zh-TW" altLang="en-US" sz="4000" b="1" dirty="0">
                <a:solidFill>
                  <a:srgbClr val="FF0000"/>
                </a:solidFill>
                <a:latin typeface="DFKai-SB" pitchFamily="65" charset="-120"/>
                <a:ea typeface="DFKai-SB" pitchFamily="65" charset="-120"/>
              </a:rPr>
              <a:t>願耶和華使他的臉光照你</a:t>
            </a:r>
            <a:r>
              <a:rPr lang="en-US" altLang="zh-TW" sz="4000" b="1" dirty="0">
                <a:solidFill>
                  <a:srgbClr val="FF0000"/>
                </a:solidFill>
                <a:latin typeface="DFKai-SB" pitchFamily="65" charset="-120"/>
                <a:ea typeface="DFKai-SB" pitchFamily="65" charset="-120"/>
              </a:rPr>
              <a:t>,</a:t>
            </a:r>
            <a:r>
              <a:rPr lang="zh-TW" altLang="en-US" sz="4000" b="1" dirty="0">
                <a:solidFill>
                  <a:srgbClr val="FF0000"/>
                </a:solidFill>
                <a:latin typeface="DFKai-SB" pitchFamily="65" charset="-120"/>
                <a:ea typeface="DFKai-SB" pitchFamily="65" charset="-120"/>
              </a:rPr>
              <a:t>賜恩給你</a:t>
            </a:r>
            <a:r>
              <a:rPr lang="en-US" altLang="zh-CN" sz="4000" b="1" dirty="0">
                <a:solidFill>
                  <a:srgbClr val="FF0000"/>
                </a:solidFill>
                <a:latin typeface="DFKai-SB" pitchFamily="65" charset="-120"/>
                <a:ea typeface="DFKai-SB" pitchFamily="65" charset="-120"/>
              </a:rPr>
              <a:t>.</a:t>
            </a:r>
          </a:p>
          <a:p>
            <a:r>
              <a:rPr lang="en-US" altLang="zh-CN" sz="800" b="1" dirty="0">
                <a:solidFill>
                  <a:srgbClr val="FF0000"/>
                </a:solidFill>
                <a:latin typeface="DFKai-SB" pitchFamily="65" charset="-120"/>
                <a:ea typeface="DFKai-SB" pitchFamily="65" charset="-120"/>
              </a:rPr>
              <a:t> </a:t>
            </a:r>
          </a:p>
          <a:p>
            <a:r>
              <a:rPr lang="en-US" altLang="zh-TW" sz="3400" b="1" dirty="0">
                <a:solidFill>
                  <a:srgbClr val="FF0000"/>
                </a:solidFill>
                <a:latin typeface="DFKai-SB" pitchFamily="65" charset="-120"/>
                <a:ea typeface="DFKai-SB" pitchFamily="65" charset="-120"/>
              </a:rPr>
              <a:t>  </a:t>
            </a:r>
            <a:r>
              <a:rPr lang="zh-TW" altLang="en-US" sz="4000" b="1" dirty="0">
                <a:solidFill>
                  <a:srgbClr val="FF0000"/>
                </a:solidFill>
                <a:latin typeface="DFKai-SB" pitchFamily="65" charset="-120"/>
                <a:ea typeface="DFKai-SB" pitchFamily="65" charset="-120"/>
              </a:rPr>
              <a:t>願耶和華向你仰臉</a:t>
            </a:r>
            <a:r>
              <a:rPr lang="en-US" altLang="zh-TW" sz="4000" b="1" dirty="0">
                <a:solidFill>
                  <a:srgbClr val="FF0000"/>
                </a:solidFill>
                <a:latin typeface="DFKai-SB" pitchFamily="65" charset="-120"/>
                <a:ea typeface="DFKai-SB" pitchFamily="65" charset="-120"/>
              </a:rPr>
              <a:t>,</a:t>
            </a:r>
            <a:r>
              <a:rPr lang="zh-TW" altLang="en-US" sz="4000" b="1" dirty="0">
                <a:solidFill>
                  <a:srgbClr val="FF0000"/>
                </a:solidFill>
                <a:latin typeface="DFKai-SB" pitchFamily="65" charset="-120"/>
                <a:ea typeface="DFKai-SB" pitchFamily="65" charset="-120"/>
              </a:rPr>
              <a:t>賜你平安</a:t>
            </a:r>
            <a:r>
              <a:rPr lang="en-US" altLang="zh-TW" sz="4000" b="1" dirty="0">
                <a:solidFill>
                  <a:srgbClr val="FF0000"/>
                </a:solidFill>
                <a:latin typeface="DFKai-SB" pitchFamily="65" charset="-120"/>
                <a:ea typeface="DFKai-SB" pitchFamily="65" charset="-120"/>
              </a:rPr>
              <a:t>.</a:t>
            </a:r>
            <a:endParaRPr lang="en-US" sz="4000" b="1" dirty="0">
              <a:solidFill>
                <a:srgbClr val="FF0000"/>
              </a:solidFill>
              <a:latin typeface="DFKai-SB" pitchFamily="65" charset="-120"/>
              <a:ea typeface="DFKai-SB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6987125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12328" y="0"/>
            <a:ext cx="12171065" cy="6978834"/>
          </a:xfrm>
          <a:prstGeom prst="rect">
            <a:avLst/>
          </a:prstGeom>
          <a:solidFill>
            <a:srgbClr val="002060"/>
          </a:solidFill>
        </p:spPr>
        <p:txBody>
          <a:bodyPr wrap="square">
            <a:spAutoFit/>
          </a:bodyPr>
          <a:lstStyle/>
          <a:p>
            <a:r>
              <a:rPr lang="zh-CN" altLang="en-US" sz="32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但以理 </a:t>
            </a:r>
            <a:r>
              <a:rPr lang="en-US" sz="3200" b="1" dirty="0">
                <a:solidFill>
                  <a:srgbClr val="FFFF00"/>
                </a:solidFill>
              </a:rPr>
              <a:t>Daniel 2:4 </a:t>
            </a:r>
            <a:r>
              <a:rPr lang="en-US" sz="3600" b="1" dirty="0">
                <a:solidFill>
                  <a:schemeClr val="bg1"/>
                </a:solidFill>
              </a:rPr>
              <a:t> </a:t>
            </a:r>
            <a:endParaRPr lang="en-US" sz="800" b="1" dirty="0">
              <a:solidFill>
                <a:schemeClr val="bg1"/>
              </a:solidFill>
            </a:endParaRPr>
          </a:p>
          <a:p>
            <a:r>
              <a:rPr lang="en-US" sz="4000" dirty="0">
                <a:solidFill>
                  <a:schemeClr val="bg1"/>
                </a:solidFill>
              </a:rPr>
              <a:t>  </a:t>
            </a:r>
            <a:r>
              <a:rPr lang="he-IL" sz="4000" dirty="0">
                <a:solidFill>
                  <a:schemeClr val="bg1"/>
                </a:solidFill>
              </a:rPr>
              <a:t>‎</a:t>
            </a:r>
            <a:r>
              <a:rPr lang="he-IL" sz="3800" dirty="0">
                <a:solidFill>
                  <a:schemeClr val="bg1"/>
                </a:solidFill>
              </a:rPr>
              <a:t>וַֽיְדַבְּר֧וּ הַכַּשְׂדִּ֛ים לַמֶּ֖לֶךְ אֲרָמִ֑ית </a:t>
            </a:r>
            <a:r>
              <a:rPr lang="he-IL" sz="3800" b="1" dirty="0">
                <a:solidFill>
                  <a:srgbClr val="FFFF00"/>
                </a:solidFill>
              </a:rPr>
              <a:t>מַלְכָּא֙ לְעָלְמִ֣ין חֱיִ֔י</a:t>
            </a:r>
            <a:endParaRPr lang="en-US" sz="3800" b="1" dirty="0">
              <a:solidFill>
                <a:srgbClr val="FFFF00"/>
              </a:solidFill>
            </a:endParaRPr>
          </a:p>
          <a:p>
            <a:r>
              <a:rPr lang="en-US" sz="3800" dirty="0">
                <a:solidFill>
                  <a:schemeClr val="bg1"/>
                </a:solidFill>
              </a:rPr>
              <a:t>    </a:t>
            </a:r>
            <a:r>
              <a:rPr lang="he-IL" sz="3800" b="1" dirty="0">
                <a:solidFill>
                  <a:srgbClr val="FFFF00"/>
                </a:solidFill>
              </a:rPr>
              <a:t>אֱמַ֥ר חֶלְמָ֛א (לְעַבְדַּיִךְ) לְעַבְדָ֖ךְ וּפִשְׁרָ֥א נְחַוֵּֽא׃</a:t>
            </a:r>
            <a:r>
              <a:rPr lang="he-IL" sz="3600" dirty="0">
                <a:solidFill>
                  <a:schemeClr val="bg1"/>
                </a:solidFill>
              </a:rPr>
              <a:t> </a:t>
            </a:r>
            <a:r>
              <a:rPr lang="en-US" sz="3600" dirty="0">
                <a:solidFill>
                  <a:schemeClr val="bg1"/>
                </a:solidFill>
              </a:rPr>
              <a:t>   </a:t>
            </a:r>
          </a:p>
          <a:p>
            <a:r>
              <a:rPr lang="en-US" sz="2800" b="1" baseline="30000" dirty="0">
                <a:solidFill>
                  <a:srgbClr val="FFFF00"/>
                </a:solidFill>
              </a:rPr>
              <a:t>NIV </a:t>
            </a:r>
            <a:r>
              <a:rPr lang="en-US" sz="2800" i="1" dirty="0">
                <a:solidFill>
                  <a:schemeClr val="bg1"/>
                </a:solidFill>
              </a:rPr>
              <a:t>Then the astrologers answered the king in Aramaic</a:t>
            </a:r>
            <a:r>
              <a:rPr lang="en-US" sz="2800" dirty="0">
                <a:solidFill>
                  <a:schemeClr val="bg1"/>
                </a:solidFill>
              </a:rPr>
              <a:t>, "O king, </a:t>
            </a:r>
          </a:p>
          <a:p>
            <a:r>
              <a:rPr lang="en-US" sz="2800" dirty="0">
                <a:solidFill>
                  <a:schemeClr val="bg1"/>
                </a:solidFill>
              </a:rPr>
              <a:t>live forever! Tell your servants the dream, and we will interpret it."  / </a:t>
            </a:r>
            <a:r>
              <a:rPr lang="zh-TW" altLang="en-US" sz="2800" i="1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迦勒底人</a:t>
            </a:r>
            <a:r>
              <a:rPr lang="zh-TW" altLang="en-US" sz="2800" b="1" i="1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用</a:t>
            </a:r>
            <a:r>
              <a:rPr lang="zh-TW" altLang="en-US" sz="2800" i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亞蘭的言語</a:t>
            </a:r>
            <a:r>
              <a:rPr lang="zh-TW" altLang="en-US" sz="2800" i="1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對王說</a:t>
            </a:r>
            <a:r>
              <a:rPr lang="zh-TW" altLang="en-US" sz="28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：願王萬歲！請將那夢告訴僕人，僕人就可以講解。</a:t>
            </a:r>
            <a:endParaRPr lang="en-US" altLang="zh-TW" sz="2800" dirty="0">
              <a:solidFill>
                <a:schemeClr val="bg1"/>
              </a:solidFill>
              <a:latin typeface="DFKai-SB" pitchFamily="65" charset="-120"/>
              <a:ea typeface="DFKai-SB" pitchFamily="65" charset="-120"/>
            </a:endParaRPr>
          </a:p>
          <a:p>
            <a:endParaRPr lang="en-US" sz="800" dirty="0">
              <a:solidFill>
                <a:schemeClr val="bg1"/>
              </a:solidFill>
              <a:latin typeface="DFKai-SB" pitchFamily="65" charset="-120"/>
              <a:ea typeface="DFKai-SB" pitchFamily="65" charset="-120"/>
            </a:endParaRPr>
          </a:p>
          <a:p>
            <a:r>
              <a:rPr lang="en-US" sz="900" dirty="0">
                <a:solidFill>
                  <a:schemeClr val="bg1"/>
                </a:solidFill>
              </a:rPr>
              <a:t> </a:t>
            </a:r>
            <a:r>
              <a:rPr lang="he-IL" sz="2800" b="1" dirty="0">
                <a:solidFill>
                  <a:srgbClr val="FFFF00"/>
                </a:solidFill>
              </a:rPr>
              <a:t>מַלְכָּא</a:t>
            </a:r>
            <a:r>
              <a:rPr lang="he-IL" sz="2800" dirty="0">
                <a:solidFill>
                  <a:srgbClr val="FFFF00"/>
                </a:solidFill>
              </a:rPr>
              <a:t> </a:t>
            </a:r>
            <a:r>
              <a:rPr lang="en-US" sz="2800" dirty="0">
                <a:solidFill>
                  <a:schemeClr val="bg1"/>
                </a:solidFill>
              </a:rPr>
              <a:t> (m </a:t>
            </a:r>
            <a:r>
              <a:rPr lang="en-US" sz="2800" dirty="0" err="1">
                <a:solidFill>
                  <a:schemeClr val="bg1"/>
                </a:solidFill>
              </a:rPr>
              <a:t>sg</a:t>
            </a:r>
            <a:r>
              <a:rPr lang="en-US" sz="2800" dirty="0">
                <a:solidFill>
                  <a:schemeClr val="bg1"/>
                </a:solidFill>
              </a:rPr>
              <a:t> + </a:t>
            </a:r>
            <a:r>
              <a:rPr lang="en-US" sz="2800" dirty="0" err="1">
                <a:solidFill>
                  <a:schemeClr val="bg1"/>
                </a:solidFill>
              </a:rPr>
              <a:t>det</a:t>
            </a:r>
            <a:r>
              <a:rPr lang="en-US" sz="2800" b="1" dirty="0">
                <a:solidFill>
                  <a:srgbClr val="FFFF00"/>
                </a:solidFill>
              </a:rPr>
              <a:t> </a:t>
            </a:r>
            <a:r>
              <a:rPr lang="he-IL" sz="2800" b="1" dirty="0">
                <a:solidFill>
                  <a:srgbClr val="FFFF00"/>
                </a:solidFill>
              </a:rPr>
              <a:t>אָ</a:t>
            </a:r>
            <a:r>
              <a:rPr lang="en-US" sz="2800" dirty="0">
                <a:solidFill>
                  <a:schemeClr val="bg1"/>
                </a:solidFill>
              </a:rPr>
              <a:t> art) the king, O, king! (</a:t>
            </a:r>
            <a:r>
              <a:rPr lang="he-IL" sz="2800" b="1" dirty="0">
                <a:solidFill>
                  <a:srgbClr val="FFFF00"/>
                </a:solidFill>
              </a:rPr>
              <a:t>הַמֶּלֶךְ</a:t>
            </a:r>
            <a:r>
              <a:rPr lang="en-US" sz="2800" dirty="0">
                <a:solidFill>
                  <a:schemeClr val="bg1"/>
                </a:solidFill>
              </a:rPr>
              <a:t>)</a:t>
            </a:r>
          </a:p>
          <a:p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he-IL" sz="2800" b="1" dirty="0">
                <a:solidFill>
                  <a:srgbClr val="FFFF00"/>
                </a:solidFill>
              </a:rPr>
              <a:t>לְעָלְמִין</a:t>
            </a:r>
            <a:r>
              <a:rPr lang="he-IL" sz="2800" dirty="0">
                <a:solidFill>
                  <a:schemeClr val="bg1"/>
                </a:solidFill>
              </a:rPr>
              <a:t> </a:t>
            </a:r>
            <a:r>
              <a:rPr lang="en-US" sz="2800" dirty="0">
                <a:solidFill>
                  <a:schemeClr val="bg1"/>
                </a:solidFill>
              </a:rPr>
              <a:t> (m </a:t>
            </a:r>
            <a:r>
              <a:rPr lang="en-US" sz="2800" dirty="0" err="1">
                <a:solidFill>
                  <a:schemeClr val="bg1"/>
                </a:solidFill>
              </a:rPr>
              <a:t>pl</a:t>
            </a:r>
            <a:r>
              <a:rPr lang="en-US" sz="2800" dirty="0">
                <a:solidFill>
                  <a:schemeClr val="bg1"/>
                </a:solidFill>
              </a:rPr>
              <a:t>) (</a:t>
            </a:r>
            <a:r>
              <a:rPr lang="he-IL" sz="2800" b="1" dirty="0">
                <a:solidFill>
                  <a:srgbClr val="FFFF00"/>
                </a:solidFill>
              </a:rPr>
              <a:t>לְעֹלָמִים</a:t>
            </a:r>
            <a:r>
              <a:rPr lang="en-US" sz="2800" dirty="0">
                <a:solidFill>
                  <a:schemeClr val="bg1"/>
                </a:solidFill>
              </a:rPr>
              <a:t>)		  	   </a:t>
            </a:r>
            <a:r>
              <a:rPr lang="he-IL" sz="2800" b="1" dirty="0">
                <a:solidFill>
                  <a:srgbClr val="FFFF00"/>
                </a:solidFill>
              </a:rPr>
              <a:t>חֱיִי</a:t>
            </a:r>
            <a:r>
              <a:rPr lang="he-IL" sz="2800" dirty="0">
                <a:solidFill>
                  <a:schemeClr val="bg1"/>
                </a:solidFill>
              </a:rPr>
              <a:t> </a:t>
            </a:r>
            <a:r>
              <a:rPr lang="en-US" sz="2800" dirty="0">
                <a:solidFill>
                  <a:schemeClr val="bg1"/>
                </a:solidFill>
              </a:rPr>
              <a:t> (peal </a:t>
            </a:r>
            <a:r>
              <a:rPr lang="en-US" sz="2800" dirty="0" err="1">
                <a:solidFill>
                  <a:schemeClr val="bg1"/>
                </a:solidFill>
              </a:rPr>
              <a:t>impv</a:t>
            </a:r>
            <a:r>
              <a:rPr lang="en-US" sz="2800" dirty="0">
                <a:solidFill>
                  <a:schemeClr val="bg1"/>
                </a:solidFill>
              </a:rPr>
              <a:t> m </a:t>
            </a:r>
            <a:r>
              <a:rPr lang="en-US" sz="2800" dirty="0" err="1">
                <a:solidFill>
                  <a:schemeClr val="bg1"/>
                </a:solidFill>
              </a:rPr>
              <a:t>sg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he-IL" sz="2800" b="1" dirty="0">
                <a:solidFill>
                  <a:srgbClr val="FFFF00"/>
                </a:solidFill>
              </a:rPr>
              <a:t>חיה</a:t>
            </a:r>
            <a:r>
              <a:rPr lang="en-US" sz="2800" dirty="0">
                <a:solidFill>
                  <a:schemeClr val="bg1"/>
                </a:solidFill>
              </a:rPr>
              <a:t> /  </a:t>
            </a:r>
            <a:r>
              <a:rPr lang="he-IL" sz="2800" b="1" dirty="0">
                <a:solidFill>
                  <a:srgbClr val="FFFF00"/>
                </a:solidFill>
              </a:rPr>
              <a:t>חיא</a:t>
            </a:r>
            <a:r>
              <a:rPr lang="en-US" sz="2800" dirty="0">
                <a:solidFill>
                  <a:schemeClr val="bg1"/>
                </a:solidFill>
              </a:rPr>
              <a:t>) live</a:t>
            </a:r>
          </a:p>
          <a:p>
            <a:r>
              <a:rPr lang="he-IL" sz="2800" dirty="0">
                <a:solidFill>
                  <a:schemeClr val="bg1"/>
                </a:solidFill>
              </a:rPr>
              <a:t> </a:t>
            </a:r>
            <a:r>
              <a:rPr lang="he-IL" sz="2800" b="1" dirty="0">
                <a:solidFill>
                  <a:srgbClr val="FFFF00"/>
                </a:solidFill>
              </a:rPr>
              <a:t>אֱמַר</a:t>
            </a:r>
            <a:r>
              <a:rPr lang="en-US" sz="2800" dirty="0">
                <a:solidFill>
                  <a:schemeClr val="bg1"/>
                </a:solidFill>
              </a:rPr>
              <a:t>(peal </a:t>
            </a:r>
            <a:r>
              <a:rPr lang="en-US" sz="2800" dirty="0" err="1">
                <a:solidFill>
                  <a:schemeClr val="bg1"/>
                </a:solidFill>
              </a:rPr>
              <a:t>impv</a:t>
            </a:r>
            <a:r>
              <a:rPr lang="en-US" sz="2800" dirty="0">
                <a:solidFill>
                  <a:schemeClr val="bg1"/>
                </a:solidFill>
              </a:rPr>
              <a:t> m </a:t>
            </a:r>
            <a:r>
              <a:rPr lang="en-US" sz="2800" dirty="0" err="1">
                <a:solidFill>
                  <a:schemeClr val="bg1"/>
                </a:solidFill>
              </a:rPr>
              <a:t>sg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he-IL" sz="2800" b="1" dirty="0">
                <a:solidFill>
                  <a:srgbClr val="FFFF00"/>
                </a:solidFill>
              </a:rPr>
              <a:t>אמר</a:t>
            </a:r>
            <a:r>
              <a:rPr lang="en-US" sz="2800" dirty="0">
                <a:solidFill>
                  <a:schemeClr val="bg1"/>
                </a:solidFill>
              </a:rPr>
              <a:t>)  say, tell</a:t>
            </a:r>
          </a:p>
          <a:p>
            <a:r>
              <a:rPr lang="he-IL" sz="2800" dirty="0">
                <a:solidFill>
                  <a:schemeClr val="bg1"/>
                </a:solidFill>
              </a:rPr>
              <a:t> </a:t>
            </a:r>
            <a:r>
              <a:rPr lang="he-IL" sz="2800" b="1" dirty="0">
                <a:solidFill>
                  <a:srgbClr val="FFFF00"/>
                </a:solidFill>
              </a:rPr>
              <a:t>חֶלְמָא</a:t>
            </a:r>
            <a:r>
              <a:rPr lang="en-US" sz="2800" dirty="0">
                <a:solidFill>
                  <a:schemeClr val="bg1"/>
                </a:solidFill>
              </a:rPr>
              <a:t>(m </a:t>
            </a:r>
            <a:r>
              <a:rPr lang="en-US" sz="2800" dirty="0" err="1">
                <a:solidFill>
                  <a:schemeClr val="bg1"/>
                </a:solidFill>
              </a:rPr>
              <a:t>sg</a:t>
            </a:r>
            <a:r>
              <a:rPr lang="en-US" sz="2800" dirty="0">
                <a:solidFill>
                  <a:schemeClr val="bg1"/>
                </a:solidFill>
              </a:rPr>
              <a:t> + </a:t>
            </a:r>
            <a:r>
              <a:rPr lang="en-US" sz="2800" dirty="0" err="1">
                <a:solidFill>
                  <a:schemeClr val="bg1"/>
                </a:solidFill>
              </a:rPr>
              <a:t>det</a:t>
            </a:r>
            <a:r>
              <a:rPr lang="en-US" sz="2800" b="1" dirty="0">
                <a:solidFill>
                  <a:srgbClr val="FFFF00"/>
                </a:solidFill>
              </a:rPr>
              <a:t> </a:t>
            </a:r>
            <a:r>
              <a:rPr lang="he-IL" sz="2800" b="1" dirty="0">
                <a:solidFill>
                  <a:srgbClr val="FFFF00"/>
                </a:solidFill>
              </a:rPr>
              <a:t>אָ</a:t>
            </a:r>
            <a:r>
              <a:rPr lang="en-US" sz="2800" dirty="0">
                <a:solidFill>
                  <a:schemeClr val="bg1"/>
                </a:solidFill>
              </a:rPr>
              <a:t> art) the dream (</a:t>
            </a:r>
            <a:r>
              <a:rPr lang="he-IL" sz="2800" b="1" dirty="0">
                <a:solidFill>
                  <a:srgbClr val="FFFF00"/>
                </a:solidFill>
              </a:rPr>
              <a:t>הַחֲלוֹם</a:t>
            </a:r>
            <a:r>
              <a:rPr lang="en-US" sz="2800" dirty="0">
                <a:solidFill>
                  <a:schemeClr val="bg1"/>
                </a:solidFill>
              </a:rPr>
              <a:t>)</a:t>
            </a:r>
          </a:p>
          <a:p>
            <a:r>
              <a:rPr lang="he-IL" sz="2800" dirty="0">
                <a:solidFill>
                  <a:schemeClr val="bg1"/>
                </a:solidFill>
              </a:rPr>
              <a:t> </a:t>
            </a:r>
            <a:r>
              <a:rPr lang="he-IL" sz="2800" b="1" dirty="0">
                <a:solidFill>
                  <a:srgbClr val="FFFF00"/>
                </a:solidFill>
              </a:rPr>
              <a:t>(לְעַבְדַּיִךְ) [לְעַבְדָךְ]</a:t>
            </a:r>
            <a:r>
              <a:rPr lang="en-US" sz="2800" dirty="0">
                <a:solidFill>
                  <a:schemeClr val="bg1"/>
                </a:solidFill>
              </a:rPr>
              <a:t>(</a:t>
            </a:r>
            <a:r>
              <a:rPr lang="en-US" sz="2800" b="1" i="1" dirty="0" err="1">
                <a:solidFill>
                  <a:srgbClr val="FF0000"/>
                </a:solidFill>
              </a:rPr>
              <a:t>Qere</a:t>
            </a:r>
            <a:r>
              <a:rPr lang="en-US" sz="2800" b="1" i="1" dirty="0">
                <a:solidFill>
                  <a:srgbClr val="FF0000"/>
                </a:solidFill>
              </a:rPr>
              <a:t> / </a:t>
            </a:r>
            <a:r>
              <a:rPr lang="en-US" sz="2800" b="1" i="1" dirty="0" err="1">
                <a:solidFill>
                  <a:srgbClr val="FF0000"/>
                </a:solidFill>
              </a:rPr>
              <a:t>Ketiv</a:t>
            </a:r>
            <a:r>
              <a:rPr lang="en-US" sz="2800" dirty="0">
                <a:solidFill>
                  <a:schemeClr val="bg1"/>
                </a:solidFill>
              </a:rPr>
              <a:t>) (prep  </a:t>
            </a:r>
            <a:r>
              <a:rPr lang="he-IL" sz="2800" b="1" dirty="0">
                <a:solidFill>
                  <a:srgbClr val="FFFF00"/>
                </a:solidFill>
              </a:rPr>
              <a:t>לְ</a:t>
            </a:r>
            <a:r>
              <a:rPr lang="en-US" sz="2800" dirty="0">
                <a:solidFill>
                  <a:schemeClr val="bg1"/>
                </a:solidFill>
              </a:rPr>
              <a:t> + </a:t>
            </a:r>
            <a:r>
              <a:rPr lang="he-IL" sz="2800" b="1" dirty="0">
                <a:solidFill>
                  <a:srgbClr val="FFFF00"/>
                </a:solidFill>
              </a:rPr>
              <a:t>עֲבֵד </a:t>
            </a:r>
            <a:r>
              <a:rPr lang="en-US" sz="2800" dirty="0">
                <a:solidFill>
                  <a:schemeClr val="bg1"/>
                </a:solidFill>
              </a:rPr>
              <a:t> m </a:t>
            </a:r>
            <a:r>
              <a:rPr lang="en-US" sz="2800" dirty="0" err="1">
                <a:solidFill>
                  <a:schemeClr val="bg1"/>
                </a:solidFill>
              </a:rPr>
              <a:t>sg</a:t>
            </a:r>
            <a:r>
              <a:rPr lang="en-US" sz="2800" dirty="0">
                <a:solidFill>
                  <a:schemeClr val="bg1"/>
                </a:solidFill>
              </a:rPr>
              <a:t> + </a:t>
            </a:r>
            <a:r>
              <a:rPr lang="en-US" sz="2800" dirty="0" err="1">
                <a:solidFill>
                  <a:schemeClr val="bg1"/>
                </a:solidFill>
              </a:rPr>
              <a:t>suf</a:t>
            </a:r>
            <a:r>
              <a:rPr lang="en-US" sz="2800" dirty="0">
                <a:solidFill>
                  <a:schemeClr val="bg1"/>
                </a:solidFill>
              </a:rPr>
              <a:t>: 2 m </a:t>
            </a:r>
            <a:r>
              <a:rPr lang="en-US" sz="2800" dirty="0" err="1">
                <a:solidFill>
                  <a:schemeClr val="bg1"/>
                </a:solidFill>
              </a:rPr>
              <a:t>sg</a:t>
            </a:r>
            <a:r>
              <a:rPr lang="en-US" sz="2800" dirty="0">
                <a:solidFill>
                  <a:schemeClr val="bg1"/>
                </a:solidFill>
              </a:rPr>
              <a:t>) servant</a:t>
            </a:r>
          </a:p>
          <a:p>
            <a:r>
              <a:rPr lang="he-IL" sz="2800" b="1" dirty="0">
                <a:solidFill>
                  <a:srgbClr val="FFFF00"/>
                </a:solidFill>
              </a:rPr>
              <a:t>וּפִשְׁרָא</a:t>
            </a:r>
            <a:r>
              <a:rPr lang="he-IL" sz="2800" dirty="0">
                <a:solidFill>
                  <a:schemeClr val="bg1"/>
                </a:solidFill>
              </a:rPr>
              <a:t> </a:t>
            </a:r>
            <a:r>
              <a:rPr lang="en-US" sz="2800" dirty="0">
                <a:solidFill>
                  <a:schemeClr val="bg1"/>
                </a:solidFill>
              </a:rPr>
              <a:t> (</a:t>
            </a:r>
            <a:r>
              <a:rPr lang="he-IL" sz="2800" b="1" dirty="0">
                <a:solidFill>
                  <a:srgbClr val="FFFF00"/>
                </a:solidFill>
              </a:rPr>
              <a:t>ו</a:t>
            </a:r>
            <a:r>
              <a:rPr lang="he-IL" sz="2800" b="1" dirty="0">
                <a:solidFill>
                  <a:schemeClr val="bg1"/>
                </a:solidFill>
              </a:rPr>
              <a:t>ּ</a:t>
            </a:r>
            <a:r>
              <a:rPr lang="en-US" sz="2800" b="1" dirty="0">
                <a:solidFill>
                  <a:schemeClr val="bg1"/>
                </a:solidFill>
              </a:rPr>
              <a:t> </a:t>
            </a:r>
            <a:r>
              <a:rPr lang="en-US" sz="2800" dirty="0">
                <a:solidFill>
                  <a:schemeClr val="bg1"/>
                </a:solidFill>
              </a:rPr>
              <a:t>and + m </a:t>
            </a:r>
            <a:r>
              <a:rPr lang="en-US" sz="2800" dirty="0" err="1">
                <a:solidFill>
                  <a:schemeClr val="bg1"/>
                </a:solidFill>
              </a:rPr>
              <a:t>sg</a:t>
            </a:r>
            <a:r>
              <a:rPr lang="en-US" sz="2800" dirty="0">
                <a:solidFill>
                  <a:schemeClr val="bg1"/>
                </a:solidFill>
              </a:rPr>
              <a:t> + </a:t>
            </a:r>
            <a:r>
              <a:rPr lang="en-US" sz="2800" dirty="0" err="1">
                <a:solidFill>
                  <a:schemeClr val="bg1"/>
                </a:solidFill>
              </a:rPr>
              <a:t>det</a:t>
            </a:r>
            <a:r>
              <a:rPr lang="en-US" sz="2800" b="1" dirty="0">
                <a:solidFill>
                  <a:srgbClr val="FFFF00"/>
                </a:solidFill>
              </a:rPr>
              <a:t> </a:t>
            </a:r>
            <a:r>
              <a:rPr lang="he-IL" sz="2800" b="1" dirty="0">
                <a:solidFill>
                  <a:srgbClr val="FFFF00"/>
                </a:solidFill>
              </a:rPr>
              <a:t>אָ</a:t>
            </a:r>
            <a:r>
              <a:rPr lang="en-US" sz="2800" dirty="0">
                <a:solidFill>
                  <a:schemeClr val="bg1"/>
                </a:solidFill>
              </a:rPr>
              <a:t> art) the interpretation (</a:t>
            </a:r>
            <a:r>
              <a:rPr lang="he-IL" sz="2800" b="1" dirty="0">
                <a:solidFill>
                  <a:srgbClr val="FFFF00"/>
                </a:solidFill>
              </a:rPr>
              <a:t>הַפֵּשֶׁר</a:t>
            </a:r>
            <a:r>
              <a:rPr lang="en-US" sz="2800" dirty="0">
                <a:solidFill>
                  <a:schemeClr val="bg1"/>
                </a:solidFill>
              </a:rPr>
              <a:t>)</a:t>
            </a:r>
          </a:p>
          <a:p>
            <a:r>
              <a:rPr lang="he-IL" sz="2800" dirty="0">
                <a:solidFill>
                  <a:schemeClr val="bg1"/>
                </a:solidFill>
              </a:rPr>
              <a:t> </a:t>
            </a:r>
            <a:r>
              <a:rPr lang="he-IL" sz="2800" b="1" dirty="0">
                <a:solidFill>
                  <a:srgbClr val="FFFF00"/>
                </a:solidFill>
              </a:rPr>
              <a:t>נְחַוֵּא</a:t>
            </a:r>
            <a:r>
              <a:rPr lang="en-US" sz="2800" dirty="0">
                <a:solidFill>
                  <a:schemeClr val="bg1"/>
                </a:solidFill>
              </a:rPr>
              <a:t>(</a:t>
            </a:r>
            <a:r>
              <a:rPr lang="en-US" sz="2800" dirty="0" err="1">
                <a:solidFill>
                  <a:schemeClr val="bg1"/>
                </a:solidFill>
              </a:rPr>
              <a:t>pael</a:t>
            </a:r>
            <a:r>
              <a:rPr lang="en-US" sz="2800" dirty="0">
                <a:solidFill>
                  <a:schemeClr val="bg1"/>
                </a:solidFill>
              </a:rPr>
              <a:t> impf 1 c </a:t>
            </a:r>
            <a:r>
              <a:rPr lang="en-US" sz="2800" dirty="0" err="1">
                <a:solidFill>
                  <a:schemeClr val="bg1"/>
                </a:solidFill>
              </a:rPr>
              <a:t>pl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he-IL" sz="3200" b="1" dirty="0">
                <a:solidFill>
                  <a:srgbClr val="FFFF00"/>
                </a:solidFill>
              </a:rPr>
              <a:t>חוה</a:t>
            </a:r>
            <a:r>
              <a:rPr lang="en-US" sz="2800" dirty="0">
                <a:solidFill>
                  <a:schemeClr val="bg1"/>
                </a:solidFill>
              </a:rPr>
              <a:t>) declare, make known</a:t>
            </a:r>
          </a:p>
          <a:p>
            <a:endParaRPr lang="en-US" sz="1000" dirty="0">
              <a:solidFill>
                <a:schemeClr val="bg1"/>
              </a:solidFill>
            </a:endParaRPr>
          </a:p>
          <a:p>
            <a:endParaRPr lang="en-US" sz="1050" dirty="0">
              <a:solidFill>
                <a:schemeClr val="bg1"/>
              </a:solidFill>
            </a:endParaRPr>
          </a:p>
          <a:p>
            <a:endParaRPr lang="en-US" sz="1050" dirty="0">
              <a:solidFill>
                <a:schemeClr val="bg1"/>
              </a:solidFill>
            </a:endParaRPr>
          </a:p>
          <a:p>
            <a:endParaRPr lang="en-US" sz="105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13193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12328" y="0"/>
            <a:ext cx="12171065" cy="6786473"/>
          </a:xfrm>
          <a:prstGeom prst="rect">
            <a:avLst/>
          </a:prstGeom>
          <a:solidFill>
            <a:srgbClr val="002060"/>
          </a:solidFill>
        </p:spPr>
        <p:txBody>
          <a:bodyPr wrap="square">
            <a:spAutoFit/>
          </a:bodyPr>
          <a:lstStyle/>
          <a:p>
            <a:r>
              <a:rPr lang="zh-CN" altLang="en-US" sz="28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   但以理 </a:t>
            </a:r>
            <a:r>
              <a:rPr lang="en-US" sz="2800" b="1" dirty="0">
                <a:solidFill>
                  <a:srgbClr val="FFFF00"/>
                </a:solidFill>
              </a:rPr>
              <a:t>Daniel 2:5 (a)</a:t>
            </a:r>
          </a:p>
          <a:p>
            <a:r>
              <a:rPr lang="en-US" sz="4000" dirty="0">
                <a:solidFill>
                  <a:schemeClr val="bg1"/>
                </a:solidFill>
              </a:rPr>
              <a:t>    </a:t>
            </a:r>
            <a:r>
              <a:rPr lang="he-IL" sz="4000" dirty="0">
                <a:solidFill>
                  <a:schemeClr val="bg1"/>
                </a:solidFill>
              </a:rPr>
              <a:t>‎‎</a:t>
            </a:r>
            <a:r>
              <a:rPr lang="he-IL" sz="4000" dirty="0">
                <a:solidFill>
                  <a:srgbClr val="FFFF00"/>
                </a:solidFill>
              </a:rPr>
              <a:t>עָנֵ֤ה מַלְכָּא֙ וְאָמַ֣ר (לְכַשְׂדָּיֵא) [לְכַשְׂדָּאֵ֔י] </a:t>
            </a:r>
            <a:endParaRPr lang="en-US" sz="4000" dirty="0">
              <a:solidFill>
                <a:srgbClr val="FFFF00"/>
              </a:solidFill>
            </a:endParaRPr>
          </a:p>
          <a:p>
            <a:r>
              <a:rPr lang="he-IL" sz="3900" dirty="0">
                <a:solidFill>
                  <a:srgbClr val="FFFF00"/>
                </a:solidFill>
              </a:rPr>
              <a:t>הֵ֣ן לָ֤א תְהֽוֹדְעוּנַּ֙נִי֙ חֶלְמָ֣א וּפִשְׁרֵ֔הּ</a:t>
            </a:r>
            <a:r>
              <a:rPr lang="en-US" sz="3900" dirty="0">
                <a:solidFill>
                  <a:srgbClr val="FFFF00"/>
                </a:solidFill>
              </a:rPr>
              <a:t> </a:t>
            </a:r>
            <a:r>
              <a:rPr lang="he-IL" sz="3900" dirty="0">
                <a:solidFill>
                  <a:srgbClr val="FFFF00"/>
                </a:solidFill>
              </a:rPr>
              <a:t>מִלְּתָ֖א מִנִּ֣י אַזְדָּ֑א</a:t>
            </a:r>
            <a:r>
              <a:rPr lang="en-US" sz="3900" dirty="0">
                <a:solidFill>
                  <a:srgbClr val="FFFF00"/>
                </a:solidFill>
              </a:rPr>
              <a:t> </a:t>
            </a:r>
          </a:p>
          <a:p>
            <a:pPr rtl="1"/>
            <a:r>
              <a:rPr lang="he-IL" sz="4000" dirty="0">
                <a:solidFill>
                  <a:srgbClr val="FFFF00"/>
                </a:solidFill>
              </a:rPr>
              <a:t>הַדָּמִין֙ תִּתְעַבְד֔וּן וּבָתֵּיכ֖וֹן נְוָלִ֥י יִתְּשָׂמֽוּן׃</a:t>
            </a:r>
            <a:r>
              <a:rPr lang="en-US" sz="4000" dirty="0">
                <a:solidFill>
                  <a:srgbClr val="FFFF00"/>
                </a:solidFill>
              </a:rPr>
              <a:t>     </a:t>
            </a:r>
            <a:r>
              <a:rPr lang="he-IL" sz="4000" dirty="0">
                <a:solidFill>
                  <a:srgbClr val="FFFF00"/>
                </a:solidFill>
              </a:rPr>
              <a:t> </a:t>
            </a:r>
            <a:endParaRPr lang="en-US" sz="4000" dirty="0">
              <a:solidFill>
                <a:srgbClr val="FFFF00"/>
              </a:solidFill>
            </a:endParaRPr>
          </a:p>
          <a:p>
            <a:r>
              <a:rPr lang="en-US" sz="2400" b="1" baseline="30000" dirty="0">
                <a:solidFill>
                  <a:srgbClr val="FFFF00"/>
                </a:solidFill>
              </a:rPr>
              <a:t>NKJ </a:t>
            </a:r>
            <a:r>
              <a:rPr lang="en-US" sz="2400" dirty="0">
                <a:solidFill>
                  <a:schemeClr val="bg1"/>
                </a:solidFill>
              </a:rPr>
              <a:t>The king answered and said to the Chaldeans, "My decision is firm: if you do not make known the dream to me, and its interpretation, you shall be cut in pieces, and your houses shall be made an ash heap. / </a:t>
            </a:r>
            <a:r>
              <a:rPr lang="zh-TW" altLang="en-US" sz="26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王回答迦勒底人說、</a:t>
            </a:r>
            <a:r>
              <a:rPr lang="zh-TW" altLang="en-US" sz="2600" b="1" dirty="0">
                <a:solidFill>
                  <a:srgbClr val="FF0000"/>
                </a:solidFill>
                <a:latin typeface="DFKai-SB" pitchFamily="65" charset="-120"/>
                <a:ea typeface="DFKai-SB" pitchFamily="65" charset="-120"/>
              </a:rPr>
              <a:t>夢我已經忘了</a:t>
            </a:r>
            <a:r>
              <a:rPr lang="zh-TW" altLang="en-US" sz="26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、</a:t>
            </a:r>
            <a:r>
              <a:rPr lang="en-US" altLang="zh-TW" sz="22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[</a:t>
            </a:r>
            <a:r>
              <a:rPr lang="zh-TW" altLang="en-US" sz="22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或作</a:t>
            </a:r>
            <a:r>
              <a:rPr lang="zh-TW" altLang="en-US" sz="22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我已定命</a:t>
            </a:r>
            <a:r>
              <a:rPr lang="zh-TW" altLang="en-US" sz="22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八節同</a:t>
            </a:r>
            <a:r>
              <a:rPr lang="en-US" altLang="zh-TW" sz="22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]</a:t>
            </a:r>
            <a:r>
              <a:rPr lang="zh-TW" altLang="en-US" sz="26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你們若不將夢和夢的講解告訴我、就必被凌遲、你們的房屋必成為糞堆．</a:t>
            </a:r>
            <a:endParaRPr lang="en-US" altLang="zh-TW" sz="2600" dirty="0">
              <a:solidFill>
                <a:schemeClr val="bg1"/>
              </a:solidFill>
              <a:latin typeface="DFKai-SB" pitchFamily="65" charset="-120"/>
              <a:ea typeface="DFKai-SB" pitchFamily="65" charset="-120"/>
            </a:endParaRPr>
          </a:p>
          <a:p>
            <a:endParaRPr lang="en-US" sz="800" dirty="0">
              <a:solidFill>
                <a:schemeClr val="bg1"/>
              </a:solidFill>
              <a:latin typeface="+mn-lt"/>
              <a:ea typeface="DFKai-SB" pitchFamily="65" charset="-120"/>
            </a:endParaRPr>
          </a:p>
          <a:p>
            <a:r>
              <a:rPr lang="he-IL" sz="2800" b="1" dirty="0">
                <a:solidFill>
                  <a:srgbClr val="FFFF00"/>
                </a:solidFill>
              </a:rPr>
              <a:t>עָנֵה</a:t>
            </a:r>
            <a:r>
              <a:rPr lang="he-IL" sz="2800" dirty="0">
                <a:solidFill>
                  <a:schemeClr val="bg1"/>
                </a:solidFill>
              </a:rPr>
              <a:t> </a:t>
            </a:r>
            <a:r>
              <a:rPr lang="en-US" sz="2800" dirty="0">
                <a:solidFill>
                  <a:schemeClr val="bg1"/>
                </a:solidFill>
              </a:rPr>
              <a:t> (peal </a:t>
            </a:r>
            <a:r>
              <a:rPr lang="en-US" sz="2800" dirty="0" err="1">
                <a:solidFill>
                  <a:schemeClr val="bg1"/>
                </a:solidFill>
              </a:rPr>
              <a:t>ptcp</a:t>
            </a:r>
            <a:r>
              <a:rPr lang="en-US" sz="2800" dirty="0">
                <a:solidFill>
                  <a:schemeClr val="bg1"/>
                </a:solidFill>
              </a:rPr>
              <a:t> m </a:t>
            </a:r>
            <a:r>
              <a:rPr lang="en-US" sz="2800" dirty="0" err="1">
                <a:solidFill>
                  <a:schemeClr val="bg1"/>
                </a:solidFill>
              </a:rPr>
              <a:t>sg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he-IL" sz="2800" b="1" dirty="0">
                <a:solidFill>
                  <a:srgbClr val="FFFF00"/>
                </a:solidFill>
              </a:rPr>
              <a:t>ענה</a:t>
            </a:r>
            <a:r>
              <a:rPr lang="en-US" sz="2800" dirty="0">
                <a:solidFill>
                  <a:schemeClr val="bg1"/>
                </a:solidFill>
              </a:rPr>
              <a:t>) answer // </a:t>
            </a:r>
            <a:r>
              <a:rPr lang="he-IL" sz="2800" b="1" dirty="0">
                <a:solidFill>
                  <a:srgbClr val="FFFF00"/>
                </a:solidFill>
              </a:rPr>
              <a:t>וְאָמַר</a:t>
            </a:r>
            <a:r>
              <a:rPr lang="en-US" sz="2800" b="1" dirty="0">
                <a:solidFill>
                  <a:srgbClr val="FFFF00"/>
                </a:solidFill>
              </a:rPr>
              <a:t> </a:t>
            </a:r>
            <a:r>
              <a:rPr lang="en-US" sz="2800" dirty="0">
                <a:solidFill>
                  <a:schemeClr val="bg1"/>
                </a:solidFill>
              </a:rPr>
              <a:t>(</a:t>
            </a:r>
            <a:r>
              <a:rPr lang="he-IL" sz="2800" b="1" dirty="0">
                <a:solidFill>
                  <a:srgbClr val="FFFF00"/>
                </a:solidFill>
              </a:rPr>
              <a:t>וְ</a:t>
            </a:r>
            <a:r>
              <a:rPr lang="en-US" sz="2800" b="1" dirty="0">
                <a:solidFill>
                  <a:srgbClr val="FFFF00"/>
                </a:solidFill>
              </a:rPr>
              <a:t> </a:t>
            </a:r>
            <a:r>
              <a:rPr lang="en-US" sz="2800" dirty="0">
                <a:solidFill>
                  <a:schemeClr val="bg1"/>
                </a:solidFill>
              </a:rPr>
              <a:t>+ peal </a:t>
            </a:r>
            <a:r>
              <a:rPr lang="en-US" sz="2800" dirty="0" err="1">
                <a:solidFill>
                  <a:schemeClr val="bg1"/>
                </a:solidFill>
              </a:rPr>
              <a:t>ptcp</a:t>
            </a:r>
            <a:r>
              <a:rPr lang="en-US" sz="2800" dirty="0">
                <a:solidFill>
                  <a:schemeClr val="bg1"/>
                </a:solidFill>
              </a:rPr>
              <a:t> m </a:t>
            </a:r>
            <a:r>
              <a:rPr lang="en-US" sz="2800" dirty="0" err="1">
                <a:solidFill>
                  <a:schemeClr val="bg1"/>
                </a:solidFill>
              </a:rPr>
              <a:t>sg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he-IL" sz="2800" b="1" dirty="0">
                <a:solidFill>
                  <a:srgbClr val="FFFF00"/>
                </a:solidFill>
              </a:rPr>
              <a:t>אמר</a:t>
            </a:r>
            <a:r>
              <a:rPr lang="en-US" sz="2800" dirty="0">
                <a:solidFill>
                  <a:schemeClr val="bg1"/>
                </a:solidFill>
              </a:rPr>
              <a:t>)  say, tell</a:t>
            </a:r>
          </a:p>
          <a:p>
            <a:r>
              <a:rPr lang="he-IL" sz="2800" dirty="0">
                <a:solidFill>
                  <a:schemeClr val="bg1"/>
                </a:solidFill>
              </a:rPr>
              <a:t> </a:t>
            </a:r>
            <a:r>
              <a:rPr lang="he-IL" sz="2800" b="1" dirty="0">
                <a:solidFill>
                  <a:srgbClr val="FFFF00"/>
                </a:solidFill>
              </a:rPr>
              <a:t>(לְכַשְׂדָּיֵא) [לְכַשְׂדָּאֵי]</a:t>
            </a:r>
            <a:r>
              <a:rPr lang="he-IL" sz="2800" dirty="0">
                <a:solidFill>
                  <a:schemeClr val="bg1"/>
                </a:solidFill>
              </a:rPr>
              <a:t> </a:t>
            </a:r>
            <a:r>
              <a:rPr lang="en-US" sz="2400" dirty="0">
                <a:solidFill>
                  <a:schemeClr val="bg1"/>
                </a:solidFill>
              </a:rPr>
              <a:t>(</a:t>
            </a:r>
            <a:r>
              <a:rPr lang="en-US" sz="2400" i="1" dirty="0" err="1">
                <a:solidFill>
                  <a:srgbClr val="FF0000"/>
                </a:solidFill>
              </a:rPr>
              <a:t>Qere</a:t>
            </a:r>
            <a:r>
              <a:rPr lang="en-US" sz="2400" i="1" dirty="0">
                <a:solidFill>
                  <a:srgbClr val="FF0000"/>
                </a:solidFill>
              </a:rPr>
              <a:t> / </a:t>
            </a:r>
            <a:r>
              <a:rPr lang="en-US" sz="2400" i="1" dirty="0" err="1">
                <a:solidFill>
                  <a:srgbClr val="FF0000"/>
                </a:solidFill>
              </a:rPr>
              <a:t>Ketiv</a:t>
            </a:r>
            <a:r>
              <a:rPr lang="en-US" sz="2400" dirty="0">
                <a:solidFill>
                  <a:schemeClr val="bg1"/>
                </a:solidFill>
              </a:rPr>
              <a:t>) </a:t>
            </a:r>
            <a:r>
              <a:rPr lang="en-US" sz="2800" dirty="0">
                <a:solidFill>
                  <a:schemeClr val="bg1"/>
                </a:solidFill>
              </a:rPr>
              <a:t>(prep </a:t>
            </a:r>
            <a:r>
              <a:rPr lang="he-IL" sz="2800" b="1" dirty="0">
                <a:solidFill>
                  <a:srgbClr val="FFFF00"/>
                </a:solidFill>
              </a:rPr>
              <a:t>לְ</a:t>
            </a:r>
            <a:r>
              <a:rPr lang="en-US" sz="2800" b="1" dirty="0">
                <a:solidFill>
                  <a:srgbClr val="FFFF00"/>
                </a:solidFill>
              </a:rPr>
              <a:t> </a:t>
            </a:r>
            <a:r>
              <a:rPr lang="en-US" sz="2800" dirty="0">
                <a:solidFill>
                  <a:schemeClr val="bg1"/>
                </a:solidFill>
              </a:rPr>
              <a:t>+ </a:t>
            </a:r>
            <a:r>
              <a:rPr lang="en-US" sz="2800" dirty="0" err="1">
                <a:solidFill>
                  <a:schemeClr val="bg1"/>
                </a:solidFill>
              </a:rPr>
              <a:t>pl</a:t>
            </a:r>
            <a:r>
              <a:rPr lang="en-US" sz="2800" dirty="0">
                <a:solidFill>
                  <a:schemeClr val="bg1"/>
                </a:solidFill>
              </a:rPr>
              <a:t> of  </a:t>
            </a:r>
            <a:r>
              <a:rPr lang="he-IL" sz="2800" b="1" dirty="0">
                <a:solidFill>
                  <a:srgbClr val="FFFF00"/>
                </a:solidFill>
              </a:rPr>
              <a:t>כַּשְׂדָּי</a:t>
            </a:r>
            <a:r>
              <a:rPr lang="en-US" sz="2800" b="1" dirty="0">
                <a:solidFill>
                  <a:srgbClr val="FFFF00"/>
                </a:solidFill>
              </a:rPr>
              <a:t> </a:t>
            </a:r>
            <a:r>
              <a:rPr lang="en-US" sz="2800" dirty="0">
                <a:solidFill>
                  <a:schemeClr val="bg1"/>
                </a:solidFill>
              </a:rPr>
              <a:t>+ </a:t>
            </a:r>
            <a:r>
              <a:rPr lang="en-US" sz="2800" dirty="0" err="1">
                <a:solidFill>
                  <a:schemeClr val="bg1"/>
                </a:solidFill>
              </a:rPr>
              <a:t>det</a:t>
            </a:r>
            <a:r>
              <a:rPr lang="en-US" sz="2800" b="1" dirty="0">
                <a:solidFill>
                  <a:srgbClr val="FFFF00"/>
                </a:solidFill>
              </a:rPr>
              <a:t> </a:t>
            </a:r>
            <a:r>
              <a:rPr lang="he-IL" sz="2800" b="1" dirty="0">
                <a:solidFill>
                  <a:srgbClr val="FFFF00"/>
                </a:solidFill>
              </a:rPr>
              <a:t>אָ</a:t>
            </a:r>
            <a:r>
              <a:rPr lang="en-US" sz="2800" dirty="0">
                <a:solidFill>
                  <a:schemeClr val="bg1"/>
                </a:solidFill>
              </a:rPr>
              <a:t> art) </a:t>
            </a:r>
            <a:r>
              <a:rPr lang="en-US" sz="2400" dirty="0">
                <a:solidFill>
                  <a:schemeClr val="bg1"/>
                </a:solidFill>
              </a:rPr>
              <a:t>the Chaldeans</a:t>
            </a:r>
          </a:p>
          <a:p>
            <a:r>
              <a:rPr lang="he-IL" sz="2800" dirty="0">
                <a:solidFill>
                  <a:schemeClr val="bg1"/>
                </a:solidFill>
              </a:rPr>
              <a:t> </a:t>
            </a:r>
            <a:r>
              <a:rPr lang="he-IL" sz="2800" b="1" dirty="0">
                <a:solidFill>
                  <a:srgbClr val="FFFF00"/>
                </a:solidFill>
              </a:rPr>
              <a:t>מִלְּתָא</a:t>
            </a:r>
            <a:r>
              <a:rPr lang="en-US" sz="2800" dirty="0">
                <a:solidFill>
                  <a:schemeClr val="bg1"/>
                </a:solidFill>
              </a:rPr>
              <a:t>(f </a:t>
            </a:r>
            <a:r>
              <a:rPr lang="en-US" sz="2800" dirty="0" err="1">
                <a:solidFill>
                  <a:schemeClr val="bg1"/>
                </a:solidFill>
              </a:rPr>
              <a:t>sg</a:t>
            </a:r>
            <a:r>
              <a:rPr lang="en-US" sz="2800" dirty="0">
                <a:solidFill>
                  <a:schemeClr val="bg1"/>
                </a:solidFill>
              </a:rPr>
              <a:t> + </a:t>
            </a:r>
            <a:r>
              <a:rPr lang="en-US" sz="2800" dirty="0" err="1">
                <a:solidFill>
                  <a:schemeClr val="bg1"/>
                </a:solidFill>
              </a:rPr>
              <a:t>det</a:t>
            </a:r>
            <a:r>
              <a:rPr lang="en-US" sz="2800" b="1" dirty="0">
                <a:solidFill>
                  <a:srgbClr val="FFFF00"/>
                </a:solidFill>
              </a:rPr>
              <a:t> </a:t>
            </a:r>
            <a:r>
              <a:rPr lang="he-IL" sz="2800" b="1" dirty="0">
                <a:solidFill>
                  <a:srgbClr val="FFFF00"/>
                </a:solidFill>
              </a:rPr>
              <a:t>אָ</a:t>
            </a:r>
            <a:r>
              <a:rPr lang="en-US" sz="2800" dirty="0">
                <a:solidFill>
                  <a:schemeClr val="bg1"/>
                </a:solidFill>
              </a:rPr>
              <a:t> art / </a:t>
            </a:r>
            <a:r>
              <a:rPr lang="he-IL" sz="2800" b="1" dirty="0">
                <a:solidFill>
                  <a:srgbClr val="FFFF00"/>
                </a:solidFill>
              </a:rPr>
              <a:t>מִלָּה</a:t>
            </a:r>
            <a:r>
              <a:rPr lang="en-US" sz="2800" dirty="0">
                <a:solidFill>
                  <a:schemeClr val="bg1"/>
                </a:solidFill>
              </a:rPr>
              <a:t>) word   //    </a:t>
            </a:r>
            <a:r>
              <a:rPr lang="he-IL" sz="2800" b="1" dirty="0">
                <a:solidFill>
                  <a:srgbClr val="FFFF00"/>
                </a:solidFill>
              </a:rPr>
              <a:t> מִנִּי</a:t>
            </a:r>
            <a:r>
              <a:rPr lang="en-US" sz="2800" b="1" dirty="0">
                <a:solidFill>
                  <a:srgbClr val="FFFF00"/>
                </a:solidFill>
              </a:rPr>
              <a:t> </a:t>
            </a:r>
            <a:r>
              <a:rPr lang="en-US" sz="2800" dirty="0">
                <a:solidFill>
                  <a:schemeClr val="bg1"/>
                </a:solidFill>
              </a:rPr>
              <a:t>(</a:t>
            </a:r>
            <a:r>
              <a:rPr lang="he-IL" sz="2800" b="1" dirty="0">
                <a:solidFill>
                  <a:srgbClr val="FFFF00"/>
                </a:solidFill>
              </a:rPr>
              <a:t>מִן</a:t>
            </a:r>
            <a:r>
              <a:rPr lang="en-US" sz="2800" b="1" dirty="0">
                <a:solidFill>
                  <a:srgbClr val="FFFF00"/>
                </a:solidFill>
              </a:rPr>
              <a:t> </a:t>
            </a:r>
            <a:r>
              <a:rPr lang="en-US" sz="2800" dirty="0">
                <a:solidFill>
                  <a:schemeClr val="bg1"/>
                </a:solidFill>
              </a:rPr>
              <a:t>prep + </a:t>
            </a:r>
            <a:r>
              <a:rPr lang="en-US" sz="2800" dirty="0" err="1">
                <a:solidFill>
                  <a:schemeClr val="bg1"/>
                </a:solidFill>
              </a:rPr>
              <a:t>suf</a:t>
            </a:r>
            <a:r>
              <a:rPr lang="en-US" sz="2800" dirty="0">
                <a:solidFill>
                  <a:schemeClr val="bg1"/>
                </a:solidFill>
              </a:rPr>
              <a:t> 1 </a:t>
            </a:r>
            <a:r>
              <a:rPr lang="en-US" sz="2800" dirty="0" err="1">
                <a:solidFill>
                  <a:schemeClr val="bg1"/>
                </a:solidFill>
              </a:rPr>
              <a:t>sg</a:t>
            </a:r>
            <a:r>
              <a:rPr lang="en-US" sz="2800" dirty="0">
                <a:solidFill>
                  <a:schemeClr val="bg1"/>
                </a:solidFill>
              </a:rPr>
              <a:t>) from me</a:t>
            </a:r>
          </a:p>
          <a:p>
            <a:r>
              <a:rPr lang="he-IL" sz="2800" dirty="0">
                <a:solidFill>
                  <a:schemeClr val="bg1"/>
                </a:solidFill>
              </a:rPr>
              <a:t> </a:t>
            </a:r>
            <a:r>
              <a:rPr lang="he-IL" sz="2800" b="1" dirty="0">
                <a:solidFill>
                  <a:srgbClr val="FFFF00"/>
                </a:solidFill>
              </a:rPr>
              <a:t>אַזְדָּא</a:t>
            </a:r>
            <a:r>
              <a:rPr lang="he-IL" sz="2800" dirty="0">
                <a:solidFill>
                  <a:schemeClr val="bg1"/>
                </a:solidFill>
              </a:rPr>
              <a:t> </a:t>
            </a:r>
            <a:r>
              <a:rPr lang="en-US" sz="2800" dirty="0">
                <a:solidFill>
                  <a:schemeClr val="bg1"/>
                </a:solidFill>
              </a:rPr>
              <a:t>(</a:t>
            </a:r>
            <a:r>
              <a:rPr lang="en-US" sz="2800" dirty="0" err="1">
                <a:solidFill>
                  <a:schemeClr val="bg1"/>
                </a:solidFill>
              </a:rPr>
              <a:t>adj</a:t>
            </a:r>
            <a:r>
              <a:rPr lang="en-US" sz="2800" dirty="0">
                <a:solidFill>
                  <a:schemeClr val="bg1"/>
                </a:solidFill>
              </a:rPr>
              <a:t> f s) firm, sure, assured, promulgated	 //        </a:t>
            </a:r>
            <a:r>
              <a:rPr lang="he-IL" sz="2800" b="1" dirty="0">
                <a:solidFill>
                  <a:srgbClr val="FFFF00"/>
                </a:solidFill>
              </a:rPr>
              <a:t>הֵן</a:t>
            </a:r>
            <a:r>
              <a:rPr lang="en-US" sz="2800" b="1" dirty="0">
                <a:solidFill>
                  <a:srgbClr val="FFFF00"/>
                </a:solidFill>
              </a:rPr>
              <a:t>     </a:t>
            </a:r>
            <a:r>
              <a:rPr lang="en-US" sz="2800" dirty="0">
                <a:solidFill>
                  <a:schemeClr val="bg1"/>
                </a:solidFill>
              </a:rPr>
              <a:t>if</a:t>
            </a:r>
          </a:p>
          <a:p>
            <a:r>
              <a:rPr lang="he-IL" sz="2800" b="1" dirty="0">
                <a:solidFill>
                  <a:srgbClr val="FFFF00"/>
                </a:solidFill>
              </a:rPr>
              <a:t>תְהוֹדְעוּנַּנִי</a:t>
            </a:r>
            <a:r>
              <a:rPr lang="en-US" sz="2800" b="1" dirty="0">
                <a:solidFill>
                  <a:srgbClr val="FFFF00"/>
                </a:solidFill>
              </a:rPr>
              <a:t> </a:t>
            </a:r>
            <a:r>
              <a:rPr lang="en-US" sz="2800" dirty="0">
                <a:solidFill>
                  <a:schemeClr val="bg1"/>
                </a:solidFill>
              </a:rPr>
              <a:t> (</a:t>
            </a:r>
            <a:r>
              <a:rPr lang="en-US" sz="2800" dirty="0" err="1">
                <a:solidFill>
                  <a:schemeClr val="bg1"/>
                </a:solidFill>
              </a:rPr>
              <a:t>haphel</a:t>
            </a:r>
            <a:r>
              <a:rPr lang="en-US" sz="2800" dirty="0">
                <a:solidFill>
                  <a:schemeClr val="bg1"/>
                </a:solidFill>
              </a:rPr>
              <a:t> impf 2 m </a:t>
            </a:r>
            <a:r>
              <a:rPr lang="en-US" sz="2800" dirty="0" err="1">
                <a:solidFill>
                  <a:schemeClr val="bg1"/>
                </a:solidFill>
              </a:rPr>
              <a:t>pl</a:t>
            </a:r>
            <a:r>
              <a:rPr lang="en-US" sz="2800" dirty="0">
                <a:solidFill>
                  <a:schemeClr val="bg1"/>
                </a:solidFill>
              </a:rPr>
              <a:t> + </a:t>
            </a:r>
            <a:r>
              <a:rPr lang="en-US" sz="2800" dirty="0" err="1">
                <a:solidFill>
                  <a:schemeClr val="bg1"/>
                </a:solidFill>
              </a:rPr>
              <a:t>suf</a:t>
            </a:r>
            <a:r>
              <a:rPr lang="en-US" sz="2800" dirty="0">
                <a:solidFill>
                  <a:schemeClr val="bg1"/>
                </a:solidFill>
              </a:rPr>
              <a:t>: 1 </a:t>
            </a:r>
            <a:r>
              <a:rPr lang="he-IL" sz="2800" b="1" dirty="0">
                <a:solidFill>
                  <a:srgbClr val="FFFF00"/>
                </a:solidFill>
              </a:rPr>
              <a:t>ידע</a:t>
            </a:r>
            <a:r>
              <a:rPr lang="he-IL" sz="2800" dirty="0">
                <a:solidFill>
                  <a:schemeClr val="bg1"/>
                </a:solidFill>
              </a:rPr>
              <a:t> </a:t>
            </a:r>
            <a:r>
              <a:rPr lang="en-US" sz="2800" dirty="0">
                <a:solidFill>
                  <a:schemeClr val="bg1"/>
                </a:solidFill>
              </a:rPr>
              <a:t>) inform  </a:t>
            </a:r>
          </a:p>
          <a:p>
            <a:endParaRPr lang="en-US" sz="1000" dirty="0">
              <a:solidFill>
                <a:schemeClr val="bg1"/>
              </a:solidFill>
            </a:endParaRPr>
          </a:p>
          <a:p>
            <a:endParaRPr lang="en-US" sz="1000" dirty="0">
              <a:solidFill>
                <a:schemeClr val="bg1"/>
              </a:solidFill>
            </a:endParaRPr>
          </a:p>
          <a:p>
            <a:endParaRPr lang="en-US" sz="1000" dirty="0">
              <a:solidFill>
                <a:schemeClr val="bg1"/>
              </a:solidFill>
            </a:endParaRPr>
          </a:p>
          <a:p>
            <a:endParaRPr lang="en-US" sz="1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84859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12328" y="0"/>
            <a:ext cx="12171065" cy="6786473"/>
          </a:xfrm>
          <a:prstGeom prst="rect">
            <a:avLst/>
          </a:prstGeom>
          <a:solidFill>
            <a:srgbClr val="002060"/>
          </a:solidFill>
        </p:spPr>
        <p:txBody>
          <a:bodyPr wrap="square">
            <a:spAutoFit/>
          </a:bodyPr>
          <a:lstStyle/>
          <a:p>
            <a:r>
              <a:rPr lang="zh-CN" altLang="en-US" sz="28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 但以理 </a:t>
            </a:r>
            <a:r>
              <a:rPr lang="en-US" sz="2800" b="1" dirty="0">
                <a:solidFill>
                  <a:srgbClr val="FFFF00"/>
                </a:solidFill>
              </a:rPr>
              <a:t>Daniel 2:5 (b)</a:t>
            </a:r>
          </a:p>
          <a:p>
            <a:r>
              <a:rPr lang="en-US" sz="4400" dirty="0">
                <a:solidFill>
                  <a:schemeClr val="bg1"/>
                </a:solidFill>
              </a:rPr>
              <a:t>    </a:t>
            </a:r>
            <a:r>
              <a:rPr lang="he-IL" sz="4400" dirty="0">
                <a:solidFill>
                  <a:schemeClr val="bg1"/>
                </a:solidFill>
              </a:rPr>
              <a:t>‎‎</a:t>
            </a:r>
            <a:r>
              <a:rPr lang="he-IL" sz="4000" dirty="0">
                <a:solidFill>
                  <a:srgbClr val="FFFF00"/>
                </a:solidFill>
              </a:rPr>
              <a:t>עָנֵ֤ה מַלְכָּא֙ וְאָמַ֣ר (לְכַשְׂדָּיֵא) [לְכַשְׂדָּאֵ֔י] </a:t>
            </a:r>
            <a:endParaRPr lang="en-US" sz="4000" dirty="0">
              <a:solidFill>
                <a:srgbClr val="FFFF00"/>
              </a:solidFill>
            </a:endParaRPr>
          </a:p>
          <a:p>
            <a:r>
              <a:rPr lang="he-IL" sz="3900" dirty="0">
                <a:solidFill>
                  <a:srgbClr val="FFFF00"/>
                </a:solidFill>
              </a:rPr>
              <a:t>הֵ֣ן לָ֤א תְהֽוֹדְעוּנַּ֙נִי֙ חֶלְמָ֣א וּפִשְׁרֵ֔הּ</a:t>
            </a:r>
            <a:r>
              <a:rPr lang="en-US" sz="3900" dirty="0">
                <a:solidFill>
                  <a:srgbClr val="FFFF00"/>
                </a:solidFill>
              </a:rPr>
              <a:t> </a:t>
            </a:r>
            <a:r>
              <a:rPr lang="he-IL" sz="3900" dirty="0">
                <a:solidFill>
                  <a:srgbClr val="FFFF00"/>
                </a:solidFill>
              </a:rPr>
              <a:t>מִלְּתָ֖א מִנִּ֣י אַזְדָּ֑א</a:t>
            </a:r>
            <a:endParaRPr lang="en-US" sz="3900" dirty="0">
              <a:solidFill>
                <a:srgbClr val="FFFF00"/>
              </a:solidFill>
            </a:endParaRPr>
          </a:p>
          <a:p>
            <a:pPr rtl="1"/>
            <a:r>
              <a:rPr lang="he-IL" sz="4000" dirty="0">
                <a:solidFill>
                  <a:srgbClr val="FFFF00"/>
                </a:solidFill>
              </a:rPr>
              <a:t>הַדָּמִין֙ תִּתְעַבְד֔וּן וּבָתֵּיכ֖וֹן נְוָלִ֥י יִתְּשָׂמֽוּן׃</a:t>
            </a:r>
            <a:r>
              <a:rPr lang="en-US" sz="4000" dirty="0">
                <a:solidFill>
                  <a:srgbClr val="FFFF00"/>
                </a:solidFill>
              </a:rPr>
              <a:t>     </a:t>
            </a:r>
            <a:r>
              <a:rPr lang="he-IL" sz="4000" dirty="0">
                <a:solidFill>
                  <a:srgbClr val="FFFF00"/>
                </a:solidFill>
              </a:rPr>
              <a:t> </a:t>
            </a:r>
            <a:endParaRPr lang="en-US" sz="4000" dirty="0">
              <a:solidFill>
                <a:srgbClr val="FFFF00"/>
              </a:solidFill>
            </a:endParaRPr>
          </a:p>
          <a:p>
            <a:r>
              <a:rPr lang="en-US" sz="2400" b="1" baseline="30000" dirty="0">
                <a:solidFill>
                  <a:srgbClr val="FFFF00"/>
                </a:solidFill>
              </a:rPr>
              <a:t>NKJ </a:t>
            </a:r>
            <a:r>
              <a:rPr lang="en-US" sz="2400" dirty="0">
                <a:solidFill>
                  <a:schemeClr val="bg1"/>
                </a:solidFill>
              </a:rPr>
              <a:t>The king answered and said to the Chaldeans, "My decision is firm: if you do not make known the dream to me, and its interpretation, you shall be cut in pieces, and your houses shall be made an ash heap. / </a:t>
            </a:r>
            <a:r>
              <a:rPr lang="zh-TW" altLang="en-US" sz="24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王回答迦勒底人說、</a:t>
            </a:r>
            <a:r>
              <a:rPr lang="zh-TW" altLang="en-US" sz="2400" b="1" dirty="0">
                <a:solidFill>
                  <a:srgbClr val="FF0000"/>
                </a:solidFill>
                <a:latin typeface="DFKai-SB" pitchFamily="65" charset="-120"/>
                <a:ea typeface="DFKai-SB" pitchFamily="65" charset="-120"/>
              </a:rPr>
              <a:t>夢我已經忘了</a:t>
            </a:r>
            <a:r>
              <a:rPr lang="zh-TW" altLang="en-US" sz="24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、</a:t>
            </a:r>
            <a:r>
              <a:rPr lang="en-US" altLang="zh-TW" sz="24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[</a:t>
            </a:r>
            <a:r>
              <a:rPr lang="zh-TW" altLang="en-US" sz="24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或作</a:t>
            </a:r>
            <a:r>
              <a:rPr lang="zh-TW" altLang="en-US" sz="24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我已定命</a:t>
            </a:r>
            <a:r>
              <a:rPr lang="zh-TW" altLang="en-US" sz="24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八節同</a:t>
            </a:r>
            <a:r>
              <a:rPr lang="en-US" altLang="zh-TW" sz="24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]</a:t>
            </a:r>
            <a:r>
              <a:rPr lang="zh-TW" altLang="en-US" sz="24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你們若不將夢和夢的講解告訴我、就必被凌遲、你們的房屋必成為糞堆．</a:t>
            </a:r>
            <a:endParaRPr lang="en-US" altLang="zh-TW" sz="2400" dirty="0">
              <a:solidFill>
                <a:schemeClr val="bg1"/>
              </a:solidFill>
              <a:latin typeface="DFKai-SB" pitchFamily="65" charset="-120"/>
              <a:ea typeface="DFKai-SB" pitchFamily="65" charset="-120"/>
            </a:endParaRPr>
          </a:p>
          <a:p>
            <a:r>
              <a:rPr lang="he-IL" sz="2800" b="1" dirty="0">
                <a:solidFill>
                  <a:srgbClr val="FFFF00"/>
                </a:solidFill>
              </a:rPr>
              <a:t>ו</a:t>
            </a:r>
            <a:r>
              <a:rPr lang="he-IL" sz="2700" b="1" dirty="0">
                <a:solidFill>
                  <a:srgbClr val="FFFF00"/>
                </a:solidFill>
              </a:rPr>
              <a:t>ּפִשְׁרֵהּ </a:t>
            </a:r>
            <a:r>
              <a:rPr lang="en-US" sz="2700" b="1" dirty="0">
                <a:solidFill>
                  <a:srgbClr val="FFFF00"/>
                </a:solidFill>
              </a:rPr>
              <a:t> </a:t>
            </a:r>
            <a:r>
              <a:rPr lang="en-US" sz="2700" dirty="0">
                <a:solidFill>
                  <a:schemeClr val="bg1"/>
                </a:solidFill>
              </a:rPr>
              <a:t>(</a:t>
            </a:r>
            <a:r>
              <a:rPr lang="he-IL" sz="2700" b="1" dirty="0">
                <a:solidFill>
                  <a:srgbClr val="FFFF00"/>
                </a:solidFill>
              </a:rPr>
              <a:t>ו</a:t>
            </a:r>
            <a:r>
              <a:rPr lang="he-IL" sz="2700" b="1" dirty="0">
                <a:solidFill>
                  <a:schemeClr val="bg1"/>
                </a:solidFill>
              </a:rPr>
              <a:t>ּ</a:t>
            </a:r>
            <a:r>
              <a:rPr lang="en-US" sz="2700" b="1" dirty="0">
                <a:solidFill>
                  <a:schemeClr val="bg1"/>
                </a:solidFill>
              </a:rPr>
              <a:t> </a:t>
            </a:r>
            <a:r>
              <a:rPr lang="en-US" sz="2700" dirty="0">
                <a:solidFill>
                  <a:schemeClr val="bg1"/>
                </a:solidFill>
              </a:rPr>
              <a:t>and + m </a:t>
            </a:r>
            <a:r>
              <a:rPr lang="en-US" sz="2700" dirty="0" err="1">
                <a:solidFill>
                  <a:schemeClr val="bg1"/>
                </a:solidFill>
              </a:rPr>
              <a:t>sg</a:t>
            </a:r>
            <a:r>
              <a:rPr lang="en-US" sz="2700" dirty="0">
                <a:solidFill>
                  <a:schemeClr val="bg1"/>
                </a:solidFill>
              </a:rPr>
              <a:t> + </a:t>
            </a:r>
            <a:r>
              <a:rPr lang="en-US" sz="2700" dirty="0" err="1">
                <a:solidFill>
                  <a:schemeClr val="bg1"/>
                </a:solidFill>
              </a:rPr>
              <a:t>suf</a:t>
            </a:r>
            <a:r>
              <a:rPr lang="en-US" sz="2700" dirty="0">
                <a:solidFill>
                  <a:schemeClr val="bg1"/>
                </a:solidFill>
              </a:rPr>
              <a:t>: 3 m </a:t>
            </a:r>
            <a:r>
              <a:rPr lang="en-US" sz="2700" dirty="0" err="1">
                <a:solidFill>
                  <a:schemeClr val="bg1"/>
                </a:solidFill>
              </a:rPr>
              <a:t>sg</a:t>
            </a:r>
            <a:r>
              <a:rPr lang="en-US" sz="2700" dirty="0">
                <a:solidFill>
                  <a:schemeClr val="bg1"/>
                </a:solidFill>
              </a:rPr>
              <a:t>) interpretation </a:t>
            </a:r>
          </a:p>
          <a:p>
            <a:r>
              <a:rPr lang="he-IL" sz="2700" b="1" dirty="0">
                <a:solidFill>
                  <a:srgbClr val="FFFF00"/>
                </a:solidFill>
              </a:rPr>
              <a:t>הַדָּמִין</a:t>
            </a:r>
            <a:r>
              <a:rPr lang="en-US" sz="2700" dirty="0">
                <a:solidFill>
                  <a:schemeClr val="bg1"/>
                </a:solidFill>
              </a:rPr>
              <a:t> (noun m </a:t>
            </a:r>
            <a:r>
              <a:rPr lang="en-US" sz="2700" dirty="0" err="1">
                <a:solidFill>
                  <a:schemeClr val="bg1"/>
                </a:solidFill>
              </a:rPr>
              <a:t>pl</a:t>
            </a:r>
            <a:r>
              <a:rPr lang="en-US" sz="2700" dirty="0">
                <a:solidFill>
                  <a:schemeClr val="bg1"/>
                </a:solidFill>
              </a:rPr>
              <a:t> </a:t>
            </a:r>
            <a:r>
              <a:rPr lang="he-IL" sz="2700" b="1" dirty="0">
                <a:solidFill>
                  <a:srgbClr val="FFFF00"/>
                </a:solidFill>
              </a:rPr>
              <a:t>הַדָּם</a:t>
            </a:r>
            <a:r>
              <a:rPr lang="he-IL" sz="2700" dirty="0">
                <a:solidFill>
                  <a:schemeClr val="bg1"/>
                </a:solidFill>
              </a:rPr>
              <a:t> </a:t>
            </a:r>
            <a:r>
              <a:rPr lang="en-US" sz="2700" dirty="0">
                <a:solidFill>
                  <a:schemeClr val="bg1"/>
                </a:solidFill>
              </a:rPr>
              <a:t>) member, limb </a:t>
            </a:r>
          </a:p>
          <a:p>
            <a:pPr rtl="1"/>
            <a:r>
              <a:rPr lang="en-US" sz="2700" dirty="0">
                <a:solidFill>
                  <a:schemeClr val="bg1"/>
                </a:solidFill>
              </a:rPr>
              <a:t> be done, made)</a:t>
            </a:r>
            <a:r>
              <a:rPr lang="he-IL" sz="2700" b="1" dirty="0">
                <a:solidFill>
                  <a:srgbClr val="FFFF00"/>
                </a:solidFill>
              </a:rPr>
              <a:t>עבד</a:t>
            </a:r>
            <a:r>
              <a:rPr lang="en-US" sz="2700" dirty="0">
                <a:solidFill>
                  <a:schemeClr val="bg1"/>
                </a:solidFill>
              </a:rPr>
              <a:t>  (</a:t>
            </a:r>
            <a:r>
              <a:rPr lang="en-US" sz="2700" dirty="0" err="1">
                <a:solidFill>
                  <a:schemeClr val="bg1"/>
                </a:solidFill>
              </a:rPr>
              <a:t>hithpeel</a:t>
            </a:r>
            <a:r>
              <a:rPr lang="en-US" sz="2700" dirty="0">
                <a:solidFill>
                  <a:schemeClr val="bg1"/>
                </a:solidFill>
              </a:rPr>
              <a:t> impf 2 m </a:t>
            </a:r>
            <a:r>
              <a:rPr lang="en-US" sz="2700" dirty="0" err="1">
                <a:solidFill>
                  <a:schemeClr val="bg1"/>
                </a:solidFill>
              </a:rPr>
              <a:t>pl</a:t>
            </a:r>
            <a:r>
              <a:rPr lang="en-US" sz="2700" dirty="0">
                <a:solidFill>
                  <a:schemeClr val="bg1"/>
                </a:solidFill>
              </a:rPr>
              <a:t> </a:t>
            </a:r>
            <a:r>
              <a:rPr lang="he-IL" sz="2700" b="1" dirty="0">
                <a:solidFill>
                  <a:srgbClr val="FFFF00"/>
                </a:solidFill>
              </a:rPr>
              <a:t>תִּתְעַבְדוּן</a:t>
            </a:r>
            <a:endParaRPr lang="en-US" sz="2700" b="1" dirty="0">
              <a:solidFill>
                <a:srgbClr val="FFFF00"/>
              </a:solidFill>
            </a:endParaRPr>
          </a:p>
          <a:p>
            <a:r>
              <a:rPr lang="he-IL" sz="2700" b="1" dirty="0">
                <a:solidFill>
                  <a:srgbClr val="FFFF00"/>
                </a:solidFill>
              </a:rPr>
              <a:t>וּבָתֵּיכוֹן</a:t>
            </a:r>
            <a:r>
              <a:rPr lang="he-IL" sz="2700" dirty="0">
                <a:solidFill>
                  <a:schemeClr val="bg1"/>
                </a:solidFill>
              </a:rPr>
              <a:t> </a:t>
            </a:r>
            <a:r>
              <a:rPr lang="en-US" sz="2700" dirty="0">
                <a:solidFill>
                  <a:schemeClr val="bg1"/>
                </a:solidFill>
              </a:rPr>
              <a:t> (</a:t>
            </a:r>
            <a:r>
              <a:rPr lang="he-IL" sz="2700" b="1" dirty="0">
                <a:solidFill>
                  <a:srgbClr val="FFFF00"/>
                </a:solidFill>
              </a:rPr>
              <a:t>ו</a:t>
            </a:r>
            <a:r>
              <a:rPr lang="he-IL" sz="2700" b="1" dirty="0">
                <a:solidFill>
                  <a:schemeClr val="bg1"/>
                </a:solidFill>
              </a:rPr>
              <a:t>ּ</a:t>
            </a:r>
            <a:r>
              <a:rPr lang="en-US" sz="2700" b="1" dirty="0">
                <a:solidFill>
                  <a:schemeClr val="bg1"/>
                </a:solidFill>
              </a:rPr>
              <a:t> </a:t>
            </a:r>
            <a:r>
              <a:rPr lang="en-US" sz="2700" dirty="0">
                <a:solidFill>
                  <a:schemeClr val="bg1"/>
                </a:solidFill>
              </a:rPr>
              <a:t>and + m </a:t>
            </a:r>
            <a:r>
              <a:rPr lang="en-US" sz="2700" dirty="0" err="1">
                <a:solidFill>
                  <a:schemeClr val="bg1"/>
                </a:solidFill>
              </a:rPr>
              <a:t>pl</a:t>
            </a:r>
            <a:r>
              <a:rPr lang="en-US" sz="2700" dirty="0">
                <a:solidFill>
                  <a:schemeClr val="bg1"/>
                </a:solidFill>
              </a:rPr>
              <a:t> + </a:t>
            </a:r>
            <a:r>
              <a:rPr lang="en-US" sz="2700" dirty="0" err="1">
                <a:solidFill>
                  <a:schemeClr val="bg1"/>
                </a:solidFill>
              </a:rPr>
              <a:t>suf</a:t>
            </a:r>
            <a:r>
              <a:rPr lang="en-US" sz="2700" dirty="0">
                <a:solidFill>
                  <a:schemeClr val="bg1"/>
                </a:solidFill>
              </a:rPr>
              <a:t>: 2 m </a:t>
            </a:r>
            <a:r>
              <a:rPr lang="en-US" sz="2700" dirty="0" err="1">
                <a:solidFill>
                  <a:schemeClr val="bg1"/>
                </a:solidFill>
              </a:rPr>
              <a:t>pl</a:t>
            </a:r>
            <a:r>
              <a:rPr lang="en-US" sz="2700" dirty="0">
                <a:solidFill>
                  <a:schemeClr val="bg1"/>
                </a:solidFill>
              </a:rPr>
              <a:t>) and your houses (</a:t>
            </a:r>
            <a:r>
              <a:rPr lang="he-IL" sz="2700" b="1" dirty="0">
                <a:solidFill>
                  <a:srgbClr val="FFFF00"/>
                </a:solidFill>
              </a:rPr>
              <a:t>‎וּבָּתֵּיכֶם</a:t>
            </a:r>
            <a:r>
              <a:rPr lang="en-US" sz="2700" dirty="0">
                <a:solidFill>
                  <a:schemeClr val="bg1"/>
                </a:solidFill>
              </a:rPr>
              <a:t>)</a:t>
            </a:r>
          </a:p>
          <a:p>
            <a:r>
              <a:rPr lang="he-IL" sz="2700" b="1" dirty="0">
                <a:solidFill>
                  <a:srgbClr val="FFFF00"/>
                </a:solidFill>
              </a:rPr>
              <a:t>נְוָלוּ </a:t>
            </a:r>
            <a:r>
              <a:rPr lang="en-US" sz="2700" dirty="0">
                <a:solidFill>
                  <a:schemeClr val="bg1"/>
                </a:solidFill>
              </a:rPr>
              <a:t> or </a:t>
            </a:r>
            <a:r>
              <a:rPr lang="he-IL" sz="2700" b="1" dirty="0">
                <a:solidFill>
                  <a:srgbClr val="FFFF00"/>
                </a:solidFill>
              </a:rPr>
              <a:t> נְוָלִי</a:t>
            </a:r>
            <a:r>
              <a:rPr lang="en-US" sz="2700" b="1" dirty="0">
                <a:solidFill>
                  <a:srgbClr val="FFFF00"/>
                </a:solidFill>
              </a:rPr>
              <a:t> </a:t>
            </a:r>
            <a:r>
              <a:rPr lang="en-US" sz="2700" dirty="0">
                <a:solidFill>
                  <a:schemeClr val="bg1"/>
                </a:solidFill>
              </a:rPr>
              <a:t>(noun f </a:t>
            </a:r>
            <a:r>
              <a:rPr lang="en-US" sz="2700" dirty="0" err="1">
                <a:solidFill>
                  <a:schemeClr val="bg1"/>
                </a:solidFill>
              </a:rPr>
              <a:t>sg</a:t>
            </a:r>
            <a:r>
              <a:rPr lang="en-US" sz="2700" dirty="0">
                <a:solidFill>
                  <a:schemeClr val="bg1"/>
                </a:solidFill>
              </a:rPr>
              <a:t>) heap of ruins, debris  </a:t>
            </a:r>
          </a:p>
          <a:p>
            <a:r>
              <a:rPr lang="en-US" sz="2700" dirty="0">
                <a:solidFill>
                  <a:schemeClr val="bg1"/>
                </a:solidFill>
              </a:rPr>
              <a:t> </a:t>
            </a:r>
            <a:r>
              <a:rPr lang="he-IL" sz="2700" b="1" dirty="0">
                <a:solidFill>
                  <a:srgbClr val="FFFF00"/>
                </a:solidFill>
              </a:rPr>
              <a:t>יִתְּשָׂמוּן</a:t>
            </a:r>
            <a:r>
              <a:rPr lang="en-US" sz="2700" dirty="0">
                <a:solidFill>
                  <a:schemeClr val="bg1"/>
                </a:solidFill>
              </a:rPr>
              <a:t> (</a:t>
            </a:r>
            <a:r>
              <a:rPr lang="en-US" sz="2700" dirty="0" err="1">
                <a:solidFill>
                  <a:schemeClr val="bg1"/>
                </a:solidFill>
              </a:rPr>
              <a:t>hithpeel</a:t>
            </a:r>
            <a:r>
              <a:rPr lang="en-US" sz="2700" dirty="0">
                <a:solidFill>
                  <a:schemeClr val="bg1"/>
                </a:solidFill>
              </a:rPr>
              <a:t> impf 3 m </a:t>
            </a:r>
            <a:r>
              <a:rPr lang="en-US" sz="2700" dirty="0" err="1">
                <a:solidFill>
                  <a:schemeClr val="bg1"/>
                </a:solidFill>
              </a:rPr>
              <a:t>pl</a:t>
            </a:r>
            <a:r>
              <a:rPr lang="he-IL" sz="2700" b="1" dirty="0">
                <a:solidFill>
                  <a:srgbClr val="FFFF00"/>
                </a:solidFill>
              </a:rPr>
              <a:t>שׂים</a:t>
            </a:r>
            <a:r>
              <a:rPr lang="he-IL" sz="2700" dirty="0">
                <a:solidFill>
                  <a:schemeClr val="bg1"/>
                </a:solidFill>
              </a:rPr>
              <a:t> </a:t>
            </a:r>
            <a:r>
              <a:rPr lang="en-US" sz="2700" dirty="0">
                <a:solidFill>
                  <a:schemeClr val="bg1"/>
                </a:solidFill>
              </a:rPr>
              <a:t>) be put</a:t>
            </a:r>
          </a:p>
          <a:p>
            <a:endParaRPr lang="en-US" sz="1000" dirty="0">
              <a:solidFill>
                <a:schemeClr val="bg1"/>
              </a:solidFill>
            </a:endParaRPr>
          </a:p>
          <a:p>
            <a:endParaRPr lang="en-US" sz="1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45482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12328" y="0"/>
            <a:ext cx="12171065" cy="6924973"/>
          </a:xfrm>
          <a:prstGeom prst="rect">
            <a:avLst/>
          </a:prstGeom>
          <a:solidFill>
            <a:srgbClr val="002060"/>
          </a:solidFill>
        </p:spPr>
        <p:txBody>
          <a:bodyPr wrap="square">
            <a:spAutoFit/>
          </a:bodyPr>
          <a:lstStyle/>
          <a:p>
            <a:r>
              <a:rPr lang="zh-CN" altLang="en-US" sz="28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但以理 </a:t>
            </a:r>
            <a:r>
              <a:rPr lang="en-US" sz="2800" b="1" dirty="0">
                <a:solidFill>
                  <a:srgbClr val="FFFF00"/>
                </a:solidFill>
              </a:rPr>
              <a:t>Daniel 2:6 </a:t>
            </a:r>
            <a:r>
              <a:rPr lang="en-US" sz="2800" b="1" dirty="0">
                <a:solidFill>
                  <a:schemeClr val="bg1"/>
                </a:solidFill>
              </a:rPr>
              <a:t> </a:t>
            </a:r>
          </a:p>
          <a:p>
            <a:r>
              <a:rPr lang="he-IL" sz="4000" dirty="0">
                <a:solidFill>
                  <a:schemeClr val="bg1"/>
                </a:solidFill>
              </a:rPr>
              <a:t>‎</a:t>
            </a:r>
            <a:r>
              <a:rPr lang="en-US" sz="4000" dirty="0">
                <a:solidFill>
                  <a:srgbClr val="FFFF00"/>
                </a:solidFill>
              </a:rPr>
              <a:t> </a:t>
            </a:r>
            <a:r>
              <a:rPr lang="he-IL" sz="3800" dirty="0">
                <a:solidFill>
                  <a:srgbClr val="FFFF00"/>
                </a:solidFill>
              </a:rPr>
              <a:t>וְהֵ֙ן חֶלְמָ֤א וּפִשְׁרֵהּ֙ תְּֽהַחֲוֹ֔ן מַתְּנָ֤ן וּנְבִזְבָּה֙ וִיקָ֣ר שַׂגִּ֔יא</a:t>
            </a:r>
            <a:endParaRPr lang="en-US" sz="3800" dirty="0">
              <a:solidFill>
                <a:srgbClr val="FFFF00"/>
              </a:solidFill>
            </a:endParaRPr>
          </a:p>
          <a:p>
            <a:pPr rtl="1"/>
            <a:r>
              <a:rPr lang="he-IL" sz="3800" dirty="0">
                <a:solidFill>
                  <a:schemeClr val="bg1"/>
                </a:solidFill>
              </a:rPr>
              <a:t> </a:t>
            </a:r>
            <a:r>
              <a:rPr lang="he-IL" sz="3800" dirty="0">
                <a:solidFill>
                  <a:srgbClr val="FFFF00"/>
                </a:solidFill>
              </a:rPr>
              <a:t>תְּקַבְּל֖וּן מִן־קֳדָמָ֑י לָהֵ֕ן חֶלְמָ֥א וּפִשְׁרֵ֖הּ הַחֲוֹֽנִי׃</a:t>
            </a:r>
            <a:r>
              <a:rPr lang="en-US" sz="3800" dirty="0">
                <a:solidFill>
                  <a:srgbClr val="FFFF00"/>
                </a:solidFill>
              </a:rPr>
              <a:t>  </a:t>
            </a:r>
            <a:r>
              <a:rPr lang="he-IL" sz="3800" dirty="0">
                <a:solidFill>
                  <a:srgbClr val="FFFF00"/>
                </a:solidFill>
              </a:rPr>
              <a:t> </a:t>
            </a:r>
            <a:r>
              <a:rPr lang="en-US" sz="3800" dirty="0">
                <a:solidFill>
                  <a:srgbClr val="FFFF00"/>
                </a:solidFill>
              </a:rPr>
              <a:t> </a:t>
            </a:r>
          </a:p>
          <a:p>
            <a:r>
              <a:rPr lang="en-US" sz="2800" b="1" baseline="30000" dirty="0">
                <a:solidFill>
                  <a:srgbClr val="FFFF00"/>
                </a:solidFill>
              </a:rPr>
              <a:t>NKJ</a:t>
            </a:r>
            <a:r>
              <a:rPr lang="en-US" sz="2800" baseline="30000" dirty="0">
                <a:solidFill>
                  <a:schemeClr val="bg1"/>
                </a:solidFill>
              </a:rPr>
              <a:t> </a:t>
            </a:r>
            <a:r>
              <a:rPr lang="en-US" sz="2800" dirty="0">
                <a:solidFill>
                  <a:schemeClr val="bg1"/>
                </a:solidFill>
              </a:rPr>
              <a:t>"However, if you tell the dream and its interpretation, </a:t>
            </a:r>
          </a:p>
          <a:p>
            <a:r>
              <a:rPr lang="en-US" sz="2800" dirty="0">
                <a:solidFill>
                  <a:schemeClr val="bg1"/>
                </a:solidFill>
              </a:rPr>
              <a:t>you shall receive from me gifts, rewards, and great honor. Therefore tell me the dream and its interpretation.“   /  </a:t>
            </a:r>
            <a:r>
              <a:rPr lang="zh-TW" altLang="en-US" sz="28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你們若將夢和夢的講解告訴我、就必從我這裏得贈品、和賞賜、並大尊榮。現在你們要將夢和夢的講解告訴我。</a:t>
            </a:r>
            <a:endParaRPr lang="en-US" altLang="zh-TW" sz="2800" dirty="0">
              <a:solidFill>
                <a:schemeClr val="bg1"/>
              </a:solidFill>
              <a:latin typeface="DFKai-SB" pitchFamily="65" charset="-120"/>
              <a:ea typeface="DFKai-SB" pitchFamily="65" charset="-120"/>
            </a:endParaRPr>
          </a:p>
          <a:p>
            <a:endParaRPr lang="en-US" altLang="zh-TW" sz="800" dirty="0">
              <a:solidFill>
                <a:schemeClr val="bg1"/>
              </a:solidFill>
              <a:latin typeface="DFKai-SB" pitchFamily="65" charset="-120"/>
              <a:ea typeface="DFKai-SB" pitchFamily="65" charset="-120"/>
            </a:endParaRPr>
          </a:p>
          <a:p>
            <a:r>
              <a:rPr lang="he-IL" sz="2800" b="1" dirty="0">
                <a:solidFill>
                  <a:srgbClr val="FFFF00"/>
                </a:solidFill>
              </a:rPr>
              <a:t>תְּהַחֲוֹן</a:t>
            </a:r>
            <a:r>
              <a:rPr lang="en-US" sz="2800" dirty="0">
                <a:solidFill>
                  <a:schemeClr val="bg1"/>
                </a:solidFill>
              </a:rPr>
              <a:t> (</a:t>
            </a:r>
            <a:r>
              <a:rPr lang="en-US" sz="2800" dirty="0" err="1">
                <a:solidFill>
                  <a:schemeClr val="bg1"/>
                </a:solidFill>
              </a:rPr>
              <a:t>haphel</a:t>
            </a:r>
            <a:r>
              <a:rPr lang="en-US" sz="2800" dirty="0">
                <a:solidFill>
                  <a:schemeClr val="bg1"/>
                </a:solidFill>
              </a:rPr>
              <a:t> impf 2 m </a:t>
            </a:r>
            <a:r>
              <a:rPr lang="en-US" sz="2800" dirty="0" err="1">
                <a:solidFill>
                  <a:schemeClr val="bg1"/>
                </a:solidFill>
              </a:rPr>
              <a:t>pl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he-IL" sz="2800" b="1" dirty="0">
                <a:solidFill>
                  <a:srgbClr val="FFFF00"/>
                </a:solidFill>
              </a:rPr>
              <a:t>חוה</a:t>
            </a:r>
            <a:r>
              <a:rPr lang="en-US" sz="2800" dirty="0">
                <a:solidFill>
                  <a:schemeClr val="bg1"/>
                </a:solidFill>
              </a:rPr>
              <a:t>) make known, interpret   </a:t>
            </a:r>
          </a:p>
          <a:p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he-IL" sz="2800" b="1" dirty="0">
                <a:solidFill>
                  <a:srgbClr val="FFFF00"/>
                </a:solidFill>
              </a:rPr>
              <a:t>מַתְּנָן</a:t>
            </a:r>
            <a:r>
              <a:rPr lang="en-US" sz="2800" b="1" dirty="0">
                <a:solidFill>
                  <a:srgbClr val="FFFF00"/>
                </a:solidFill>
              </a:rPr>
              <a:t> </a:t>
            </a:r>
            <a:r>
              <a:rPr lang="en-US" sz="2800" dirty="0">
                <a:solidFill>
                  <a:schemeClr val="bg1"/>
                </a:solidFill>
              </a:rPr>
              <a:t> (</a:t>
            </a:r>
            <a:r>
              <a:rPr lang="he-IL" sz="2800" b="1" dirty="0">
                <a:solidFill>
                  <a:srgbClr val="FFFF00"/>
                </a:solidFill>
              </a:rPr>
              <a:t>מַתְּנָה</a:t>
            </a:r>
            <a:r>
              <a:rPr lang="he-IL" sz="2800" dirty="0">
                <a:solidFill>
                  <a:srgbClr val="FFFF00"/>
                </a:solidFill>
              </a:rPr>
              <a:t> </a:t>
            </a:r>
            <a:r>
              <a:rPr lang="en-US" sz="2800" dirty="0">
                <a:solidFill>
                  <a:srgbClr val="FFFF00"/>
                </a:solidFill>
              </a:rPr>
              <a:t> </a:t>
            </a:r>
            <a:r>
              <a:rPr lang="en-US" sz="2800" dirty="0">
                <a:solidFill>
                  <a:schemeClr val="bg1"/>
                </a:solidFill>
              </a:rPr>
              <a:t>noun f </a:t>
            </a:r>
            <a:r>
              <a:rPr lang="en-US" sz="2800" dirty="0" err="1">
                <a:solidFill>
                  <a:schemeClr val="bg1"/>
                </a:solidFill>
              </a:rPr>
              <a:t>pl</a:t>
            </a:r>
            <a:r>
              <a:rPr lang="en-US" sz="2800" dirty="0">
                <a:solidFill>
                  <a:schemeClr val="bg1"/>
                </a:solidFill>
              </a:rPr>
              <a:t>) gift  	//	</a:t>
            </a:r>
            <a:r>
              <a:rPr lang="he-IL" sz="2800" b="1" dirty="0">
                <a:solidFill>
                  <a:srgbClr val="FFFF00"/>
                </a:solidFill>
              </a:rPr>
              <a:t>נְבִזְבָּה</a:t>
            </a:r>
            <a:r>
              <a:rPr lang="en-US" sz="2800" dirty="0">
                <a:solidFill>
                  <a:schemeClr val="bg1"/>
                </a:solidFill>
              </a:rPr>
              <a:t> (noun f </a:t>
            </a:r>
            <a:r>
              <a:rPr lang="en-US" sz="2800" dirty="0" err="1">
                <a:solidFill>
                  <a:schemeClr val="bg1"/>
                </a:solidFill>
              </a:rPr>
              <a:t>sg</a:t>
            </a:r>
            <a:r>
              <a:rPr lang="en-US" sz="2800" dirty="0">
                <a:solidFill>
                  <a:schemeClr val="bg1"/>
                </a:solidFill>
              </a:rPr>
              <a:t>) present, gift</a:t>
            </a:r>
            <a:r>
              <a:rPr lang="he-IL" sz="2800" dirty="0">
                <a:solidFill>
                  <a:schemeClr val="bg1"/>
                </a:solidFill>
              </a:rPr>
              <a:t> </a:t>
            </a:r>
            <a:endParaRPr lang="en-US" sz="2800" dirty="0">
              <a:solidFill>
                <a:schemeClr val="bg1"/>
              </a:solidFill>
            </a:endParaRPr>
          </a:p>
          <a:p>
            <a:r>
              <a:rPr lang="he-IL" sz="2800" b="1" dirty="0">
                <a:solidFill>
                  <a:srgbClr val="FFFF00"/>
                </a:solidFill>
              </a:rPr>
              <a:t>וִיקָר</a:t>
            </a:r>
            <a:r>
              <a:rPr lang="en-US" sz="2800" dirty="0">
                <a:solidFill>
                  <a:schemeClr val="bg1"/>
                </a:solidFill>
              </a:rPr>
              <a:t> (</a:t>
            </a:r>
            <a:r>
              <a:rPr lang="he-IL" sz="2800" dirty="0">
                <a:solidFill>
                  <a:srgbClr val="FFFF00"/>
                </a:solidFill>
              </a:rPr>
              <a:t>וְ</a:t>
            </a:r>
            <a:r>
              <a:rPr lang="en-US" sz="2800" dirty="0">
                <a:solidFill>
                  <a:srgbClr val="FFFF00"/>
                </a:solidFill>
              </a:rPr>
              <a:t> </a:t>
            </a:r>
            <a:r>
              <a:rPr lang="en-US" sz="2800" dirty="0">
                <a:solidFill>
                  <a:schemeClr val="bg1"/>
                </a:solidFill>
              </a:rPr>
              <a:t>and + </a:t>
            </a:r>
            <a:r>
              <a:rPr lang="he-IL" sz="2800" b="1" dirty="0">
                <a:solidFill>
                  <a:srgbClr val="FFFF00"/>
                </a:solidFill>
              </a:rPr>
              <a:t>יְקָר</a:t>
            </a:r>
            <a:r>
              <a:rPr lang="en-US" sz="2800" dirty="0">
                <a:solidFill>
                  <a:schemeClr val="bg1"/>
                </a:solidFill>
              </a:rPr>
              <a:t>  noun m </a:t>
            </a:r>
            <a:r>
              <a:rPr lang="en-US" sz="2800" dirty="0" err="1">
                <a:solidFill>
                  <a:schemeClr val="bg1"/>
                </a:solidFill>
              </a:rPr>
              <a:t>sg</a:t>
            </a:r>
            <a:r>
              <a:rPr lang="en-US" sz="2800" dirty="0">
                <a:solidFill>
                  <a:schemeClr val="bg1"/>
                </a:solidFill>
              </a:rPr>
              <a:t>) honor, majesty</a:t>
            </a:r>
          </a:p>
          <a:p>
            <a:r>
              <a:rPr lang="he-IL" sz="2800" b="1" dirty="0">
                <a:solidFill>
                  <a:srgbClr val="FFFF00"/>
                </a:solidFill>
              </a:rPr>
              <a:t>שַׂגִּיא </a:t>
            </a:r>
            <a:r>
              <a:rPr lang="en-US" sz="2800" dirty="0">
                <a:solidFill>
                  <a:schemeClr val="bg1"/>
                </a:solidFill>
              </a:rPr>
              <a:t>	(</a:t>
            </a:r>
            <a:r>
              <a:rPr lang="en-US" sz="2800" dirty="0" err="1">
                <a:solidFill>
                  <a:schemeClr val="bg1"/>
                </a:solidFill>
              </a:rPr>
              <a:t>adj</a:t>
            </a:r>
            <a:r>
              <a:rPr lang="en-US" sz="2800" dirty="0">
                <a:solidFill>
                  <a:schemeClr val="bg1"/>
                </a:solidFill>
              </a:rPr>
              <a:t> m </a:t>
            </a:r>
            <a:r>
              <a:rPr lang="en-US" sz="2800" dirty="0" err="1">
                <a:solidFill>
                  <a:schemeClr val="bg1"/>
                </a:solidFill>
              </a:rPr>
              <a:t>sg</a:t>
            </a:r>
            <a:r>
              <a:rPr lang="en-US" sz="2800" dirty="0">
                <a:solidFill>
                  <a:schemeClr val="bg1"/>
                </a:solidFill>
              </a:rPr>
              <a:t>) great; much, many</a:t>
            </a:r>
            <a:r>
              <a:rPr lang="he-IL" sz="2800" dirty="0">
                <a:solidFill>
                  <a:schemeClr val="bg1"/>
                </a:solidFill>
              </a:rPr>
              <a:t> </a:t>
            </a:r>
            <a:r>
              <a:rPr lang="en-US" sz="2800" dirty="0">
                <a:solidFill>
                  <a:schemeClr val="bg1"/>
                </a:solidFill>
              </a:rPr>
              <a:t>//</a:t>
            </a:r>
            <a:r>
              <a:rPr lang="en-US" sz="2800" b="1" dirty="0">
                <a:solidFill>
                  <a:srgbClr val="FFFF00"/>
                </a:solidFill>
              </a:rPr>
              <a:t> </a:t>
            </a:r>
            <a:r>
              <a:rPr lang="he-IL" sz="2800" b="1" dirty="0">
                <a:solidFill>
                  <a:srgbClr val="FFFF00"/>
                </a:solidFill>
              </a:rPr>
              <a:t>תְּקַבְּלוּן</a:t>
            </a:r>
            <a:r>
              <a:rPr lang="en-US" sz="2800" dirty="0">
                <a:solidFill>
                  <a:schemeClr val="bg1"/>
                </a:solidFill>
              </a:rPr>
              <a:t> (</a:t>
            </a:r>
            <a:r>
              <a:rPr lang="en-US" sz="2800" dirty="0" err="1">
                <a:solidFill>
                  <a:schemeClr val="bg1"/>
                </a:solidFill>
              </a:rPr>
              <a:t>pael</a:t>
            </a:r>
            <a:r>
              <a:rPr lang="en-US" sz="2800" dirty="0">
                <a:solidFill>
                  <a:schemeClr val="bg1"/>
                </a:solidFill>
              </a:rPr>
              <a:t> impf 2 m </a:t>
            </a:r>
            <a:r>
              <a:rPr lang="en-US" sz="2800" dirty="0" err="1">
                <a:solidFill>
                  <a:schemeClr val="bg1"/>
                </a:solidFill>
              </a:rPr>
              <a:t>pl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he-IL" sz="2800" b="1" dirty="0">
                <a:solidFill>
                  <a:srgbClr val="FFFF00"/>
                </a:solidFill>
              </a:rPr>
              <a:t>קבל</a:t>
            </a:r>
            <a:r>
              <a:rPr lang="en-US" sz="2800" dirty="0">
                <a:solidFill>
                  <a:schemeClr val="bg1"/>
                </a:solidFill>
              </a:rPr>
              <a:t>) receive</a:t>
            </a:r>
          </a:p>
          <a:p>
            <a:r>
              <a:rPr lang="he-IL" sz="2800" b="1" dirty="0">
                <a:solidFill>
                  <a:srgbClr val="FFFF00"/>
                </a:solidFill>
              </a:rPr>
              <a:t>קֳדָמָי</a:t>
            </a:r>
            <a:r>
              <a:rPr lang="he-IL" sz="2800" dirty="0">
                <a:solidFill>
                  <a:schemeClr val="bg1"/>
                </a:solidFill>
              </a:rPr>
              <a:t> </a:t>
            </a:r>
            <a:r>
              <a:rPr lang="en-US" sz="2800" dirty="0">
                <a:solidFill>
                  <a:schemeClr val="bg1"/>
                </a:solidFill>
              </a:rPr>
              <a:t> (</a:t>
            </a:r>
            <a:r>
              <a:rPr lang="he-IL" sz="2800" b="1" dirty="0">
                <a:solidFill>
                  <a:srgbClr val="FFFF00"/>
                </a:solidFill>
              </a:rPr>
              <a:t>קֳדָם</a:t>
            </a:r>
            <a:r>
              <a:rPr lang="en-US" sz="2800" dirty="0">
                <a:solidFill>
                  <a:schemeClr val="bg1"/>
                </a:solidFill>
              </a:rPr>
              <a:t>  prep + </a:t>
            </a:r>
            <a:r>
              <a:rPr lang="en-US" sz="2800" dirty="0" err="1">
                <a:solidFill>
                  <a:schemeClr val="bg1"/>
                </a:solidFill>
              </a:rPr>
              <a:t>suf</a:t>
            </a:r>
            <a:r>
              <a:rPr lang="en-US" sz="2800" dirty="0">
                <a:solidFill>
                  <a:schemeClr val="bg1"/>
                </a:solidFill>
              </a:rPr>
              <a:t>: 1sg) before		 </a:t>
            </a:r>
            <a:r>
              <a:rPr lang="he-IL" sz="2800" b="1" dirty="0">
                <a:solidFill>
                  <a:srgbClr val="FFFF00"/>
                </a:solidFill>
              </a:rPr>
              <a:t>לָהֵן</a:t>
            </a:r>
            <a:r>
              <a:rPr lang="en-US" sz="2800" b="1" dirty="0">
                <a:solidFill>
                  <a:srgbClr val="FFFF00"/>
                </a:solidFill>
              </a:rPr>
              <a:t>   </a:t>
            </a:r>
            <a:r>
              <a:rPr lang="en-US" sz="2800" dirty="0">
                <a:solidFill>
                  <a:schemeClr val="bg1"/>
                </a:solidFill>
              </a:rPr>
              <a:t>therefore </a:t>
            </a:r>
            <a:endParaRPr lang="en-US" sz="2800" b="1" dirty="0">
              <a:solidFill>
                <a:srgbClr val="FFFF00"/>
              </a:solidFill>
            </a:endParaRPr>
          </a:p>
          <a:p>
            <a:r>
              <a:rPr lang="he-IL" sz="2800" b="1" dirty="0">
                <a:solidFill>
                  <a:srgbClr val="FFFF00"/>
                </a:solidFill>
              </a:rPr>
              <a:t>הַחֲוֹנִי</a:t>
            </a:r>
            <a:r>
              <a:rPr lang="en-US" sz="2800" b="1" dirty="0">
                <a:solidFill>
                  <a:srgbClr val="FFFF00"/>
                </a:solidFill>
              </a:rPr>
              <a:t>  </a:t>
            </a:r>
            <a:r>
              <a:rPr lang="en-US" sz="2800" dirty="0">
                <a:solidFill>
                  <a:schemeClr val="bg1"/>
                </a:solidFill>
              </a:rPr>
              <a:t>(</a:t>
            </a:r>
            <a:r>
              <a:rPr lang="en-US" sz="2800" dirty="0" err="1">
                <a:solidFill>
                  <a:schemeClr val="bg1"/>
                </a:solidFill>
              </a:rPr>
              <a:t>haphel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dirty="0" err="1">
                <a:solidFill>
                  <a:schemeClr val="bg1"/>
                </a:solidFill>
              </a:rPr>
              <a:t>impv</a:t>
            </a:r>
            <a:r>
              <a:rPr lang="en-US" sz="2800" dirty="0">
                <a:solidFill>
                  <a:schemeClr val="bg1"/>
                </a:solidFill>
              </a:rPr>
              <a:t> m </a:t>
            </a:r>
            <a:r>
              <a:rPr lang="en-US" sz="2800" dirty="0" err="1">
                <a:solidFill>
                  <a:schemeClr val="bg1"/>
                </a:solidFill>
              </a:rPr>
              <a:t>pl</a:t>
            </a:r>
            <a:r>
              <a:rPr lang="en-US" sz="2800" dirty="0">
                <a:solidFill>
                  <a:schemeClr val="bg1"/>
                </a:solidFill>
              </a:rPr>
              <a:t> + </a:t>
            </a:r>
            <a:r>
              <a:rPr lang="en-US" sz="2800" dirty="0" err="1">
                <a:solidFill>
                  <a:schemeClr val="bg1"/>
                </a:solidFill>
              </a:rPr>
              <a:t>suf</a:t>
            </a:r>
            <a:r>
              <a:rPr lang="en-US" sz="2800" dirty="0">
                <a:solidFill>
                  <a:schemeClr val="bg1"/>
                </a:solidFill>
              </a:rPr>
              <a:t> 1 </a:t>
            </a:r>
            <a:r>
              <a:rPr lang="he-IL" sz="2800" b="1" dirty="0">
                <a:solidFill>
                  <a:srgbClr val="FFFF00"/>
                </a:solidFill>
              </a:rPr>
              <a:t>חוה</a:t>
            </a:r>
            <a:r>
              <a:rPr lang="en-US" sz="2800" dirty="0">
                <a:solidFill>
                  <a:schemeClr val="bg1"/>
                </a:solidFill>
              </a:rPr>
              <a:t>) make known, interpret</a:t>
            </a:r>
          </a:p>
          <a:p>
            <a:endParaRPr lang="en-US" sz="1000" dirty="0">
              <a:solidFill>
                <a:schemeClr val="bg1"/>
              </a:solidFill>
            </a:endParaRPr>
          </a:p>
          <a:p>
            <a:endParaRPr lang="en-US" sz="1000" dirty="0">
              <a:solidFill>
                <a:schemeClr val="bg1"/>
              </a:solidFill>
            </a:endParaRPr>
          </a:p>
          <a:p>
            <a:endParaRPr lang="en-US" sz="1000" dirty="0">
              <a:solidFill>
                <a:schemeClr val="bg1"/>
              </a:solidFill>
            </a:endParaRPr>
          </a:p>
          <a:p>
            <a:endParaRPr lang="en-US" sz="1000" dirty="0">
              <a:solidFill>
                <a:schemeClr val="bg1"/>
              </a:solidFill>
            </a:endParaRPr>
          </a:p>
          <a:p>
            <a:endParaRPr lang="en-US" sz="1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41208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12328" y="0"/>
            <a:ext cx="12171065" cy="6832640"/>
          </a:xfrm>
          <a:prstGeom prst="rect">
            <a:avLst/>
          </a:prstGeom>
          <a:solidFill>
            <a:srgbClr val="002060"/>
          </a:solidFill>
        </p:spPr>
        <p:txBody>
          <a:bodyPr wrap="square">
            <a:spAutoFit/>
          </a:bodyPr>
          <a:lstStyle/>
          <a:p>
            <a:r>
              <a:rPr lang="zh-CN" altLang="en-US" sz="28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但以理 </a:t>
            </a:r>
            <a:r>
              <a:rPr lang="en-US" sz="2800" b="1" dirty="0">
                <a:solidFill>
                  <a:srgbClr val="FFFF00"/>
                </a:solidFill>
              </a:rPr>
              <a:t>Daniel 2:7 </a:t>
            </a:r>
            <a:r>
              <a:rPr lang="en-US" sz="2800" b="1" dirty="0">
                <a:solidFill>
                  <a:schemeClr val="bg1"/>
                </a:solidFill>
              </a:rPr>
              <a:t> </a:t>
            </a:r>
          </a:p>
          <a:p>
            <a:r>
              <a:rPr lang="en-US" sz="2800" b="1" dirty="0">
                <a:solidFill>
                  <a:schemeClr val="bg1"/>
                </a:solidFill>
              </a:rPr>
              <a:t>                </a:t>
            </a:r>
            <a:r>
              <a:rPr lang="he-IL" sz="4000" dirty="0">
                <a:solidFill>
                  <a:schemeClr val="bg1"/>
                </a:solidFill>
              </a:rPr>
              <a:t>‎‎</a:t>
            </a:r>
            <a:r>
              <a:rPr lang="he-IL" sz="4400" dirty="0">
                <a:solidFill>
                  <a:srgbClr val="FFFF00"/>
                </a:solidFill>
              </a:rPr>
              <a:t>עֲנ֥וֹ תִנְיָנ֖וּת וְאָמְרִ֑ין מַלְכָּ֕א</a:t>
            </a:r>
            <a:r>
              <a:rPr lang="en-US" sz="4400" dirty="0">
                <a:solidFill>
                  <a:srgbClr val="FFFF00"/>
                </a:solidFill>
              </a:rPr>
              <a:t>  </a:t>
            </a:r>
          </a:p>
          <a:p>
            <a:r>
              <a:rPr lang="he-IL" sz="4400" dirty="0">
                <a:solidFill>
                  <a:srgbClr val="FFFF00"/>
                </a:solidFill>
              </a:rPr>
              <a:t> חֶלְמָ֛א יֵאמַ֥ר לְעַבְד֖וֹהִי וּפִשְׁרָ֥ה נְהַחֲוֵֽה׃  </a:t>
            </a:r>
            <a:r>
              <a:rPr lang="en-US" sz="4400" dirty="0">
                <a:solidFill>
                  <a:srgbClr val="FFFF00"/>
                </a:solidFill>
              </a:rPr>
              <a:t>  </a:t>
            </a:r>
          </a:p>
          <a:p>
            <a:r>
              <a:rPr lang="he-IL" sz="4000" dirty="0">
                <a:solidFill>
                  <a:srgbClr val="FFFF00"/>
                </a:solidFill>
              </a:rPr>
              <a:t>‎</a:t>
            </a:r>
            <a:r>
              <a:rPr lang="en-US" sz="2800" baseline="30000" dirty="0">
                <a:solidFill>
                  <a:srgbClr val="FFFF00"/>
                </a:solidFill>
              </a:rPr>
              <a:t>NKJ </a:t>
            </a:r>
            <a:r>
              <a:rPr lang="en-US" sz="2800" dirty="0">
                <a:solidFill>
                  <a:schemeClr val="bg1"/>
                </a:solidFill>
              </a:rPr>
              <a:t>They answered again and said, "Let the king tell his </a:t>
            </a:r>
          </a:p>
          <a:p>
            <a:r>
              <a:rPr lang="en-US" sz="2800" dirty="0">
                <a:solidFill>
                  <a:schemeClr val="bg1"/>
                </a:solidFill>
              </a:rPr>
              <a:t>servants the dream, and we will give its interpretation." </a:t>
            </a:r>
          </a:p>
          <a:p>
            <a:r>
              <a:rPr lang="zh-TW" altLang="en-US" sz="28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他們第二次對王說、請王將夢告訴僕人、僕人就可以講解。</a:t>
            </a:r>
            <a:endParaRPr lang="en-US" altLang="zh-TW" sz="2800" dirty="0">
              <a:solidFill>
                <a:schemeClr val="bg1"/>
              </a:solidFill>
              <a:latin typeface="DFKai-SB" pitchFamily="65" charset="-120"/>
              <a:ea typeface="DFKai-SB" pitchFamily="65" charset="-120"/>
            </a:endParaRPr>
          </a:p>
          <a:p>
            <a:endParaRPr lang="en-US" sz="800" dirty="0">
              <a:solidFill>
                <a:schemeClr val="bg1"/>
              </a:solidFill>
              <a:latin typeface="DFKai-SB" pitchFamily="65" charset="-120"/>
              <a:ea typeface="DFKai-SB" pitchFamily="65" charset="-120"/>
            </a:endParaRPr>
          </a:p>
          <a:p>
            <a:r>
              <a:rPr lang="he-IL" sz="2800" b="1" dirty="0">
                <a:solidFill>
                  <a:srgbClr val="FFFF00"/>
                </a:solidFill>
              </a:rPr>
              <a:t>עֲנוֹ</a:t>
            </a:r>
            <a:r>
              <a:rPr lang="he-IL" sz="2800" dirty="0">
                <a:solidFill>
                  <a:schemeClr val="bg1"/>
                </a:solidFill>
              </a:rPr>
              <a:t> </a:t>
            </a:r>
            <a:r>
              <a:rPr lang="en-US" sz="2800" dirty="0">
                <a:solidFill>
                  <a:schemeClr val="bg1"/>
                </a:solidFill>
              </a:rPr>
              <a:t> (peal </a:t>
            </a:r>
            <a:r>
              <a:rPr lang="en-US" sz="2800" dirty="0" err="1">
                <a:solidFill>
                  <a:schemeClr val="bg1"/>
                </a:solidFill>
              </a:rPr>
              <a:t>pf</a:t>
            </a:r>
            <a:r>
              <a:rPr lang="en-US" sz="2800" dirty="0">
                <a:solidFill>
                  <a:schemeClr val="bg1"/>
                </a:solidFill>
              </a:rPr>
              <a:t> 3 m </a:t>
            </a:r>
            <a:r>
              <a:rPr lang="en-US" sz="2800" dirty="0" err="1">
                <a:solidFill>
                  <a:schemeClr val="bg1"/>
                </a:solidFill>
              </a:rPr>
              <a:t>pl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he-IL" sz="2800" b="1" dirty="0">
                <a:solidFill>
                  <a:srgbClr val="FFFF00"/>
                </a:solidFill>
              </a:rPr>
              <a:t>ענה</a:t>
            </a:r>
            <a:r>
              <a:rPr lang="en-US" sz="2800" dirty="0">
                <a:solidFill>
                  <a:schemeClr val="bg1"/>
                </a:solidFill>
              </a:rPr>
              <a:t>) answer	//	</a:t>
            </a:r>
            <a:r>
              <a:rPr lang="he-IL" sz="2800" b="1" dirty="0">
                <a:solidFill>
                  <a:srgbClr val="FFFF00"/>
                </a:solidFill>
              </a:rPr>
              <a:t> תִנְיָנוּת</a:t>
            </a:r>
            <a:r>
              <a:rPr lang="en-US" sz="2800" dirty="0">
                <a:solidFill>
                  <a:schemeClr val="bg1"/>
                </a:solidFill>
              </a:rPr>
              <a:t>(</a:t>
            </a:r>
            <a:r>
              <a:rPr lang="en-US" sz="2800" dirty="0" err="1">
                <a:solidFill>
                  <a:schemeClr val="bg1"/>
                </a:solidFill>
              </a:rPr>
              <a:t>adv</a:t>
            </a:r>
            <a:r>
              <a:rPr lang="en-US" sz="2800" dirty="0">
                <a:solidFill>
                  <a:schemeClr val="bg1"/>
                </a:solidFill>
              </a:rPr>
              <a:t>) a second time</a:t>
            </a:r>
          </a:p>
          <a:p>
            <a:r>
              <a:rPr lang="he-IL" sz="2800" b="1" dirty="0">
                <a:solidFill>
                  <a:srgbClr val="FFFF00"/>
                </a:solidFill>
              </a:rPr>
              <a:t> אָמְרִין</a:t>
            </a:r>
            <a:r>
              <a:rPr lang="en-US" sz="2800" dirty="0">
                <a:solidFill>
                  <a:schemeClr val="bg1"/>
                </a:solidFill>
              </a:rPr>
              <a:t>(peal </a:t>
            </a:r>
            <a:r>
              <a:rPr lang="en-US" sz="2800" dirty="0" err="1">
                <a:solidFill>
                  <a:schemeClr val="bg1"/>
                </a:solidFill>
              </a:rPr>
              <a:t>ptcp</a:t>
            </a:r>
            <a:r>
              <a:rPr lang="en-US" sz="2800" dirty="0">
                <a:solidFill>
                  <a:schemeClr val="bg1"/>
                </a:solidFill>
              </a:rPr>
              <a:t> m </a:t>
            </a:r>
            <a:r>
              <a:rPr lang="en-US" sz="2800" dirty="0" err="1">
                <a:solidFill>
                  <a:schemeClr val="bg1"/>
                </a:solidFill>
              </a:rPr>
              <a:t>pl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he-IL" sz="2800" b="1" dirty="0">
                <a:solidFill>
                  <a:srgbClr val="FFFF00"/>
                </a:solidFill>
              </a:rPr>
              <a:t>אמר</a:t>
            </a:r>
            <a:r>
              <a:rPr lang="en-US" sz="2800" dirty="0">
                <a:solidFill>
                  <a:schemeClr val="bg1"/>
                </a:solidFill>
              </a:rPr>
              <a:t>)  say, tell</a:t>
            </a:r>
          </a:p>
          <a:p>
            <a:r>
              <a:rPr lang="he-IL" sz="2800" b="1" dirty="0">
                <a:solidFill>
                  <a:srgbClr val="FFFF00"/>
                </a:solidFill>
              </a:rPr>
              <a:t>יֵאמַר </a:t>
            </a:r>
            <a:r>
              <a:rPr lang="en-US" sz="2800" dirty="0">
                <a:solidFill>
                  <a:schemeClr val="bg1"/>
                </a:solidFill>
              </a:rPr>
              <a:t> (peal impf 3 m </a:t>
            </a:r>
            <a:r>
              <a:rPr lang="en-US" sz="2800" dirty="0" err="1">
                <a:solidFill>
                  <a:schemeClr val="bg1"/>
                </a:solidFill>
              </a:rPr>
              <a:t>sg</a:t>
            </a:r>
            <a:r>
              <a:rPr lang="en-US" sz="2800" dirty="0">
                <a:solidFill>
                  <a:schemeClr val="bg1"/>
                </a:solidFill>
              </a:rPr>
              <a:t> jussive </a:t>
            </a:r>
            <a:r>
              <a:rPr lang="he-IL" sz="2800" b="1" dirty="0">
                <a:solidFill>
                  <a:srgbClr val="FFFF00"/>
                </a:solidFill>
              </a:rPr>
              <a:t>אמר</a:t>
            </a:r>
            <a:r>
              <a:rPr lang="en-US" sz="2800" dirty="0">
                <a:solidFill>
                  <a:schemeClr val="bg1"/>
                </a:solidFill>
              </a:rPr>
              <a:t>)  say, tell</a:t>
            </a:r>
          </a:p>
          <a:p>
            <a:r>
              <a:rPr lang="he-IL" sz="2800" dirty="0">
                <a:solidFill>
                  <a:schemeClr val="bg1"/>
                </a:solidFill>
              </a:rPr>
              <a:t> </a:t>
            </a:r>
            <a:r>
              <a:rPr lang="he-IL" sz="2800" b="1" dirty="0">
                <a:solidFill>
                  <a:srgbClr val="FFFF00"/>
                </a:solidFill>
              </a:rPr>
              <a:t>לְעַבְדוֹהִי</a:t>
            </a:r>
            <a:r>
              <a:rPr lang="en-US" sz="2800" dirty="0">
                <a:solidFill>
                  <a:schemeClr val="bg1"/>
                </a:solidFill>
              </a:rPr>
              <a:t>(prep  </a:t>
            </a:r>
            <a:r>
              <a:rPr lang="he-IL" sz="2800" b="1" dirty="0">
                <a:solidFill>
                  <a:srgbClr val="FFFF00"/>
                </a:solidFill>
              </a:rPr>
              <a:t>לְ</a:t>
            </a:r>
            <a:r>
              <a:rPr lang="en-US" sz="2800" b="1" dirty="0">
                <a:solidFill>
                  <a:srgbClr val="FFFF00"/>
                </a:solidFill>
              </a:rPr>
              <a:t> </a:t>
            </a:r>
            <a:r>
              <a:rPr lang="en-US" sz="2800" dirty="0">
                <a:solidFill>
                  <a:schemeClr val="bg1"/>
                </a:solidFill>
              </a:rPr>
              <a:t>+ </a:t>
            </a:r>
            <a:r>
              <a:rPr lang="he-IL" sz="2800" b="1" dirty="0">
                <a:solidFill>
                  <a:srgbClr val="FFFF00"/>
                </a:solidFill>
              </a:rPr>
              <a:t>עֲבֵד </a:t>
            </a:r>
            <a:r>
              <a:rPr lang="en-US" sz="2800" dirty="0">
                <a:solidFill>
                  <a:schemeClr val="bg1"/>
                </a:solidFill>
              </a:rPr>
              <a:t> m </a:t>
            </a:r>
            <a:r>
              <a:rPr lang="en-US" sz="2800" dirty="0" err="1">
                <a:solidFill>
                  <a:schemeClr val="bg1"/>
                </a:solidFill>
              </a:rPr>
              <a:t>pl</a:t>
            </a:r>
            <a:r>
              <a:rPr lang="en-US" sz="2800" dirty="0">
                <a:solidFill>
                  <a:schemeClr val="bg1"/>
                </a:solidFill>
              </a:rPr>
              <a:t> + </a:t>
            </a:r>
            <a:r>
              <a:rPr lang="en-US" sz="2800" dirty="0" err="1">
                <a:solidFill>
                  <a:schemeClr val="bg1"/>
                </a:solidFill>
              </a:rPr>
              <a:t>suf</a:t>
            </a:r>
            <a:r>
              <a:rPr lang="en-US" sz="2800" dirty="0">
                <a:solidFill>
                  <a:schemeClr val="bg1"/>
                </a:solidFill>
              </a:rPr>
              <a:t>: 3 m </a:t>
            </a:r>
            <a:r>
              <a:rPr lang="en-US" sz="2800" dirty="0" err="1">
                <a:solidFill>
                  <a:schemeClr val="bg1"/>
                </a:solidFill>
              </a:rPr>
              <a:t>sg</a:t>
            </a:r>
            <a:r>
              <a:rPr lang="en-US" sz="2800" dirty="0">
                <a:solidFill>
                  <a:schemeClr val="bg1"/>
                </a:solidFill>
              </a:rPr>
              <a:t>)</a:t>
            </a:r>
          </a:p>
          <a:p>
            <a:r>
              <a:rPr lang="he-IL" sz="2800" dirty="0">
                <a:solidFill>
                  <a:schemeClr val="bg1"/>
                </a:solidFill>
              </a:rPr>
              <a:t> </a:t>
            </a:r>
            <a:r>
              <a:rPr lang="he-IL" sz="2800" b="1" dirty="0">
                <a:solidFill>
                  <a:srgbClr val="FFFF00"/>
                </a:solidFill>
              </a:rPr>
              <a:t>פִשְׁרָה</a:t>
            </a:r>
            <a:r>
              <a:rPr lang="en-US" sz="2800" dirty="0">
                <a:solidFill>
                  <a:schemeClr val="bg1"/>
                </a:solidFill>
              </a:rPr>
              <a:t>= </a:t>
            </a:r>
            <a:r>
              <a:rPr lang="he-IL" sz="2800" b="1" dirty="0">
                <a:solidFill>
                  <a:srgbClr val="FFFF00"/>
                </a:solidFill>
              </a:rPr>
              <a:t>פִשְׁרָא</a:t>
            </a:r>
            <a:r>
              <a:rPr lang="en-US" sz="2800" dirty="0">
                <a:solidFill>
                  <a:schemeClr val="bg1"/>
                </a:solidFill>
              </a:rPr>
              <a:t> (</a:t>
            </a:r>
            <a:r>
              <a:rPr lang="he-IL" sz="2800" b="1" dirty="0">
                <a:solidFill>
                  <a:srgbClr val="FFFF00"/>
                </a:solidFill>
              </a:rPr>
              <a:t>ו</a:t>
            </a:r>
            <a:r>
              <a:rPr lang="he-IL" sz="2800" b="1" dirty="0">
                <a:solidFill>
                  <a:schemeClr val="bg1"/>
                </a:solidFill>
              </a:rPr>
              <a:t>ּ</a:t>
            </a:r>
            <a:r>
              <a:rPr lang="en-US" sz="2800" b="1" dirty="0">
                <a:solidFill>
                  <a:schemeClr val="bg1"/>
                </a:solidFill>
              </a:rPr>
              <a:t> </a:t>
            </a:r>
            <a:r>
              <a:rPr lang="en-US" sz="2800" dirty="0">
                <a:solidFill>
                  <a:schemeClr val="bg1"/>
                </a:solidFill>
              </a:rPr>
              <a:t>and + m </a:t>
            </a:r>
            <a:r>
              <a:rPr lang="en-US" sz="2800" dirty="0" err="1">
                <a:solidFill>
                  <a:schemeClr val="bg1"/>
                </a:solidFill>
              </a:rPr>
              <a:t>sg</a:t>
            </a:r>
            <a:r>
              <a:rPr lang="en-US" sz="2800" dirty="0">
                <a:solidFill>
                  <a:schemeClr val="bg1"/>
                </a:solidFill>
              </a:rPr>
              <a:t> + </a:t>
            </a:r>
            <a:r>
              <a:rPr lang="en-US" sz="2800" dirty="0" err="1">
                <a:solidFill>
                  <a:schemeClr val="bg1"/>
                </a:solidFill>
              </a:rPr>
              <a:t>det</a:t>
            </a:r>
            <a:r>
              <a:rPr lang="en-US" sz="2800" b="1" dirty="0">
                <a:solidFill>
                  <a:srgbClr val="FFFF00"/>
                </a:solidFill>
              </a:rPr>
              <a:t> </a:t>
            </a:r>
            <a:r>
              <a:rPr lang="he-IL" sz="2800" b="1" dirty="0">
                <a:solidFill>
                  <a:srgbClr val="FFFF00"/>
                </a:solidFill>
              </a:rPr>
              <a:t>אָ</a:t>
            </a:r>
            <a:r>
              <a:rPr lang="en-US" sz="2800" dirty="0">
                <a:solidFill>
                  <a:schemeClr val="bg1"/>
                </a:solidFill>
              </a:rPr>
              <a:t> art) the interpretation (</a:t>
            </a:r>
            <a:r>
              <a:rPr lang="he-IL" sz="2800" b="1" dirty="0">
                <a:solidFill>
                  <a:srgbClr val="FFFF00"/>
                </a:solidFill>
              </a:rPr>
              <a:t>הַפֵּשֶׁר</a:t>
            </a:r>
            <a:r>
              <a:rPr lang="en-US" sz="2800" dirty="0">
                <a:solidFill>
                  <a:schemeClr val="bg1"/>
                </a:solidFill>
              </a:rPr>
              <a:t>)</a:t>
            </a:r>
          </a:p>
          <a:p>
            <a:r>
              <a:rPr lang="he-IL" sz="2800" b="1" dirty="0">
                <a:solidFill>
                  <a:srgbClr val="FFFF00"/>
                </a:solidFill>
              </a:rPr>
              <a:t> נְהַחֲוֵה</a:t>
            </a:r>
            <a:r>
              <a:rPr lang="en-US" sz="2800" dirty="0">
                <a:solidFill>
                  <a:schemeClr val="bg1"/>
                </a:solidFill>
              </a:rPr>
              <a:t>(</a:t>
            </a:r>
            <a:r>
              <a:rPr lang="en-US" sz="2800" dirty="0" err="1">
                <a:solidFill>
                  <a:schemeClr val="bg1"/>
                </a:solidFill>
              </a:rPr>
              <a:t>haphel</a:t>
            </a:r>
            <a:r>
              <a:rPr lang="en-US" sz="2800" dirty="0">
                <a:solidFill>
                  <a:schemeClr val="bg1"/>
                </a:solidFill>
              </a:rPr>
              <a:t> impf 1 c </a:t>
            </a:r>
            <a:r>
              <a:rPr lang="en-US" sz="2800" dirty="0" err="1">
                <a:solidFill>
                  <a:schemeClr val="bg1"/>
                </a:solidFill>
              </a:rPr>
              <a:t>pl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he-IL" sz="2800" b="1" dirty="0">
                <a:solidFill>
                  <a:srgbClr val="FFFF00"/>
                </a:solidFill>
              </a:rPr>
              <a:t>חוה</a:t>
            </a:r>
            <a:r>
              <a:rPr lang="en-US" sz="2800" dirty="0">
                <a:solidFill>
                  <a:schemeClr val="bg1"/>
                </a:solidFill>
              </a:rPr>
              <a:t>) make known, interpret</a:t>
            </a:r>
          </a:p>
          <a:p>
            <a:endParaRPr lang="en-US" sz="1000" dirty="0">
              <a:solidFill>
                <a:schemeClr val="bg1"/>
              </a:solidFill>
            </a:endParaRPr>
          </a:p>
          <a:p>
            <a:endParaRPr lang="en-US" sz="1000" dirty="0">
              <a:solidFill>
                <a:schemeClr val="bg1"/>
              </a:solidFill>
            </a:endParaRPr>
          </a:p>
          <a:p>
            <a:endParaRPr lang="en-US" sz="1000" dirty="0">
              <a:solidFill>
                <a:schemeClr val="bg1"/>
              </a:solidFill>
            </a:endParaRPr>
          </a:p>
          <a:p>
            <a:endParaRPr lang="en-US" sz="1000" dirty="0">
              <a:solidFill>
                <a:schemeClr val="bg1"/>
              </a:solidFill>
            </a:endParaRPr>
          </a:p>
          <a:p>
            <a:endParaRPr lang="en-US" sz="1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0554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12328" y="0"/>
            <a:ext cx="12171065" cy="6924973"/>
          </a:xfrm>
          <a:prstGeom prst="rect">
            <a:avLst/>
          </a:prstGeom>
          <a:solidFill>
            <a:srgbClr val="002060"/>
          </a:solidFill>
        </p:spPr>
        <p:txBody>
          <a:bodyPr wrap="square">
            <a:spAutoFit/>
          </a:bodyPr>
          <a:lstStyle/>
          <a:p>
            <a:r>
              <a:rPr lang="zh-CN" altLang="en-US" sz="28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  但以理 </a:t>
            </a:r>
            <a:r>
              <a:rPr lang="en-US" sz="2800" b="1" dirty="0">
                <a:solidFill>
                  <a:srgbClr val="FFFF00"/>
                </a:solidFill>
              </a:rPr>
              <a:t>Daniel 2:8 </a:t>
            </a:r>
            <a:r>
              <a:rPr lang="en-US" sz="2800" b="1" dirty="0">
                <a:solidFill>
                  <a:schemeClr val="bg1"/>
                </a:solidFill>
              </a:rPr>
              <a:t> </a:t>
            </a:r>
          </a:p>
          <a:p>
            <a:r>
              <a:rPr lang="en-US" sz="4000" dirty="0">
                <a:solidFill>
                  <a:schemeClr val="bg1"/>
                </a:solidFill>
              </a:rPr>
              <a:t>  </a:t>
            </a:r>
            <a:r>
              <a:rPr lang="he-IL" sz="4000" dirty="0">
                <a:solidFill>
                  <a:schemeClr val="bg1"/>
                </a:solidFill>
              </a:rPr>
              <a:t>‎‎</a:t>
            </a:r>
            <a:r>
              <a:rPr lang="he-IL" sz="4000" dirty="0">
                <a:solidFill>
                  <a:srgbClr val="FFFF00"/>
                </a:solidFill>
              </a:rPr>
              <a:t>עָנֵ֤ה מַלְכָּא֙ וְאָמַ֔ר מִן־יַצִּיב֙ יָדַ֣ע אֲנָ֔ה דִּ֥י עִדָּנָ֖א</a:t>
            </a:r>
            <a:endParaRPr lang="en-US" sz="4000" dirty="0">
              <a:solidFill>
                <a:srgbClr val="FFFF00"/>
              </a:solidFill>
            </a:endParaRPr>
          </a:p>
          <a:p>
            <a:pPr rtl="1"/>
            <a:r>
              <a:rPr lang="he-IL" sz="3800" dirty="0">
                <a:solidFill>
                  <a:srgbClr val="FFFF00"/>
                </a:solidFill>
              </a:rPr>
              <a:t>אַנְתּ֣וּן זָבְנִ֑ין כָּל־קֳבֵל֙ דִּ֣י חֲזֵית֔וֹן דִּ֥י אַזְדָּ֖א מִנִּ֥י מִלְּתָֽא׃</a:t>
            </a:r>
            <a:endParaRPr lang="en-US" sz="3800" dirty="0">
              <a:solidFill>
                <a:srgbClr val="FFFF00"/>
              </a:solidFill>
            </a:endParaRPr>
          </a:p>
          <a:p>
            <a:r>
              <a:rPr lang="he-IL" sz="2800" dirty="0">
                <a:solidFill>
                  <a:srgbClr val="FFFF00"/>
                </a:solidFill>
              </a:rPr>
              <a:t>‎</a:t>
            </a:r>
            <a:r>
              <a:rPr lang="en-US" sz="2800" baseline="30000" dirty="0">
                <a:solidFill>
                  <a:srgbClr val="FFFF00"/>
                </a:solidFill>
              </a:rPr>
              <a:t> NKJ </a:t>
            </a:r>
            <a:r>
              <a:rPr lang="en-US" sz="2800" dirty="0">
                <a:solidFill>
                  <a:schemeClr val="bg1"/>
                </a:solidFill>
              </a:rPr>
              <a:t>The king answered and said, "I know for certain that </a:t>
            </a:r>
          </a:p>
          <a:p>
            <a:r>
              <a:rPr lang="en-US" sz="2800" dirty="0">
                <a:solidFill>
                  <a:schemeClr val="bg1"/>
                </a:solidFill>
              </a:rPr>
              <a:t>you would gain time, because you see that my decision is firm: </a:t>
            </a:r>
          </a:p>
          <a:p>
            <a:r>
              <a:rPr lang="zh-TW" altLang="en-US" sz="28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王回答說我准知道你們是故意遲延、因為你們知道</a:t>
            </a:r>
            <a:r>
              <a:rPr lang="zh-TW" altLang="en-US" sz="2800" b="1" dirty="0">
                <a:solidFill>
                  <a:srgbClr val="FF0000"/>
                </a:solidFill>
                <a:latin typeface="DFKai-SB" pitchFamily="65" charset="-120"/>
                <a:ea typeface="DFKai-SB" pitchFamily="65" charset="-120"/>
              </a:rPr>
              <a:t>那夢我已經忘了</a:t>
            </a:r>
            <a:r>
              <a:rPr lang="zh-TW" altLang="en-US" sz="28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．</a:t>
            </a:r>
            <a:endParaRPr lang="en-US" sz="2800" dirty="0">
              <a:solidFill>
                <a:schemeClr val="bg1"/>
              </a:solidFill>
              <a:latin typeface="DFKai-SB" pitchFamily="65" charset="-120"/>
              <a:ea typeface="DFKai-SB" pitchFamily="65" charset="-120"/>
            </a:endParaRPr>
          </a:p>
          <a:p>
            <a:endParaRPr lang="en-US" sz="800" dirty="0">
              <a:solidFill>
                <a:schemeClr val="bg1"/>
              </a:solidFill>
            </a:endParaRPr>
          </a:p>
          <a:p>
            <a:pPr rtl="1"/>
            <a:r>
              <a:rPr lang="en-US" sz="2600" dirty="0">
                <a:solidFill>
                  <a:schemeClr val="bg1"/>
                </a:solidFill>
              </a:rPr>
              <a:t> (</a:t>
            </a:r>
            <a:r>
              <a:rPr lang="en-US" sz="2600" dirty="0" err="1">
                <a:solidFill>
                  <a:schemeClr val="bg1"/>
                </a:solidFill>
              </a:rPr>
              <a:t>adj</a:t>
            </a:r>
            <a:r>
              <a:rPr lang="en-US" sz="2600" dirty="0">
                <a:solidFill>
                  <a:schemeClr val="bg1"/>
                </a:solidFill>
              </a:rPr>
              <a:t> m </a:t>
            </a:r>
            <a:r>
              <a:rPr lang="en-US" sz="2600" dirty="0" err="1">
                <a:solidFill>
                  <a:schemeClr val="bg1"/>
                </a:solidFill>
              </a:rPr>
              <a:t>sg</a:t>
            </a:r>
            <a:r>
              <a:rPr lang="en-US" sz="2600" dirty="0">
                <a:solidFill>
                  <a:schemeClr val="bg1"/>
                </a:solidFill>
              </a:rPr>
              <a:t>) certain, true, reliable</a:t>
            </a:r>
            <a:r>
              <a:rPr lang="en-US" sz="2800" dirty="0">
                <a:solidFill>
                  <a:schemeClr val="bg1"/>
                </a:solidFill>
              </a:rPr>
              <a:t>	</a:t>
            </a:r>
            <a:r>
              <a:rPr lang="he-IL" sz="2800" b="1" dirty="0">
                <a:solidFill>
                  <a:srgbClr val="FFFF00"/>
                </a:solidFill>
              </a:rPr>
              <a:t>יַצִּיב</a:t>
            </a:r>
            <a:endParaRPr lang="en-US" sz="2800" b="1" dirty="0">
              <a:solidFill>
                <a:srgbClr val="FFFF00"/>
              </a:solidFill>
            </a:endParaRPr>
          </a:p>
          <a:p>
            <a:pPr rtl="1"/>
            <a:r>
              <a:rPr lang="en-US" sz="2800" dirty="0">
                <a:solidFill>
                  <a:schemeClr val="bg1"/>
                </a:solidFill>
              </a:rPr>
              <a:t>     (peal </a:t>
            </a:r>
            <a:r>
              <a:rPr lang="en-US" sz="2800" dirty="0" err="1">
                <a:solidFill>
                  <a:schemeClr val="bg1"/>
                </a:solidFill>
              </a:rPr>
              <a:t>ptcp</a:t>
            </a:r>
            <a:r>
              <a:rPr lang="en-US" sz="2800" dirty="0">
                <a:solidFill>
                  <a:schemeClr val="bg1"/>
                </a:solidFill>
              </a:rPr>
              <a:t> m </a:t>
            </a:r>
            <a:r>
              <a:rPr lang="en-US" sz="2800" dirty="0" err="1">
                <a:solidFill>
                  <a:schemeClr val="bg1"/>
                </a:solidFill>
              </a:rPr>
              <a:t>sg</a:t>
            </a:r>
            <a:r>
              <a:rPr lang="en-US" sz="2800" dirty="0">
                <a:solidFill>
                  <a:schemeClr val="bg1"/>
                </a:solidFill>
              </a:rPr>
              <a:t>) know     </a:t>
            </a:r>
            <a:r>
              <a:rPr lang="he-IL" sz="2800" b="1" dirty="0">
                <a:solidFill>
                  <a:srgbClr val="FFFF00"/>
                </a:solidFill>
              </a:rPr>
              <a:t> יָדַע</a:t>
            </a:r>
            <a:endParaRPr lang="en-US" sz="2800" b="1" dirty="0">
              <a:solidFill>
                <a:srgbClr val="FFFF00"/>
              </a:solidFill>
            </a:endParaRPr>
          </a:p>
          <a:p>
            <a:r>
              <a:rPr lang="he-IL" sz="2800" b="1" dirty="0">
                <a:solidFill>
                  <a:srgbClr val="FFFF00"/>
                </a:solidFill>
              </a:rPr>
              <a:t>אֲנָה</a:t>
            </a:r>
            <a:r>
              <a:rPr lang="en-US" sz="2800" dirty="0">
                <a:solidFill>
                  <a:schemeClr val="bg1"/>
                </a:solidFill>
              </a:rPr>
              <a:t>       I (Heb. </a:t>
            </a:r>
            <a:r>
              <a:rPr lang="he-IL" sz="2800" b="1" dirty="0">
                <a:solidFill>
                  <a:srgbClr val="FFFF00"/>
                </a:solidFill>
              </a:rPr>
              <a:t>אֲנִי</a:t>
            </a:r>
            <a:r>
              <a:rPr lang="en-US" sz="2800" dirty="0">
                <a:solidFill>
                  <a:schemeClr val="bg1"/>
                </a:solidFill>
              </a:rPr>
              <a:t>) 			</a:t>
            </a:r>
            <a:r>
              <a:rPr lang="he-IL" sz="2800" b="1" dirty="0">
                <a:solidFill>
                  <a:srgbClr val="FFFF00"/>
                </a:solidFill>
              </a:rPr>
              <a:t>עִדָּנָא</a:t>
            </a:r>
            <a:r>
              <a:rPr lang="en-US" sz="2800" b="1" dirty="0">
                <a:solidFill>
                  <a:srgbClr val="FFFF00"/>
                </a:solidFill>
              </a:rPr>
              <a:t> </a:t>
            </a:r>
            <a:r>
              <a:rPr lang="en-US" sz="2800" dirty="0">
                <a:solidFill>
                  <a:schemeClr val="bg1"/>
                </a:solidFill>
              </a:rPr>
              <a:t>(m </a:t>
            </a:r>
            <a:r>
              <a:rPr lang="en-US" sz="2800" dirty="0" err="1">
                <a:solidFill>
                  <a:schemeClr val="bg1"/>
                </a:solidFill>
              </a:rPr>
              <a:t>sg</a:t>
            </a:r>
            <a:r>
              <a:rPr lang="en-US" sz="2800" dirty="0">
                <a:solidFill>
                  <a:schemeClr val="bg1"/>
                </a:solidFill>
              </a:rPr>
              <a:t> + </a:t>
            </a:r>
            <a:r>
              <a:rPr lang="en-US" sz="2800" dirty="0" err="1">
                <a:solidFill>
                  <a:schemeClr val="bg1"/>
                </a:solidFill>
              </a:rPr>
              <a:t>det</a:t>
            </a:r>
            <a:r>
              <a:rPr lang="en-US" sz="2800" b="1" dirty="0">
                <a:solidFill>
                  <a:srgbClr val="FFFF00"/>
                </a:solidFill>
              </a:rPr>
              <a:t> </a:t>
            </a:r>
            <a:r>
              <a:rPr lang="he-IL" sz="2800" b="1" dirty="0">
                <a:solidFill>
                  <a:srgbClr val="FFFF00"/>
                </a:solidFill>
              </a:rPr>
              <a:t>אָ</a:t>
            </a:r>
            <a:r>
              <a:rPr lang="en-US" sz="2800" dirty="0">
                <a:solidFill>
                  <a:schemeClr val="bg1"/>
                </a:solidFill>
              </a:rPr>
              <a:t> art) time, duration</a:t>
            </a:r>
          </a:p>
          <a:p>
            <a:r>
              <a:rPr lang="he-IL" sz="2800" b="1" dirty="0">
                <a:solidFill>
                  <a:srgbClr val="FFFF00"/>
                </a:solidFill>
              </a:rPr>
              <a:t>אַנְתּוּן</a:t>
            </a:r>
            <a:r>
              <a:rPr lang="en-US" sz="2800" b="1" dirty="0">
                <a:solidFill>
                  <a:srgbClr val="FFFF00"/>
                </a:solidFill>
              </a:rPr>
              <a:t>  </a:t>
            </a:r>
            <a:r>
              <a:rPr lang="en-US" sz="2800" dirty="0">
                <a:solidFill>
                  <a:schemeClr val="bg1"/>
                </a:solidFill>
              </a:rPr>
              <a:t>  you (plural) (Heb. </a:t>
            </a:r>
            <a:r>
              <a:rPr lang="he-IL" sz="2800" b="1" dirty="0">
                <a:solidFill>
                  <a:srgbClr val="FFFF00"/>
                </a:solidFill>
              </a:rPr>
              <a:t>אַתֶּם</a:t>
            </a:r>
            <a:r>
              <a:rPr lang="en-US" sz="2800" dirty="0">
                <a:solidFill>
                  <a:schemeClr val="bg1"/>
                </a:solidFill>
              </a:rPr>
              <a:t>)	</a:t>
            </a:r>
            <a:r>
              <a:rPr lang="he-IL" sz="2800" b="1" dirty="0">
                <a:solidFill>
                  <a:srgbClr val="FFFF00"/>
                </a:solidFill>
              </a:rPr>
              <a:t>זָבְנִין</a:t>
            </a:r>
            <a:r>
              <a:rPr lang="en-US" sz="2800" dirty="0">
                <a:solidFill>
                  <a:schemeClr val="bg1"/>
                </a:solidFill>
              </a:rPr>
              <a:t> (peal </a:t>
            </a:r>
            <a:r>
              <a:rPr lang="en-US" sz="2800" dirty="0" err="1">
                <a:solidFill>
                  <a:schemeClr val="bg1"/>
                </a:solidFill>
              </a:rPr>
              <a:t>ptcp</a:t>
            </a:r>
            <a:r>
              <a:rPr lang="en-US" sz="2800" dirty="0">
                <a:solidFill>
                  <a:schemeClr val="bg1"/>
                </a:solidFill>
              </a:rPr>
              <a:t> m </a:t>
            </a:r>
            <a:r>
              <a:rPr lang="en-US" sz="2800" dirty="0" err="1">
                <a:solidFill>
                  <a:schemeClr val="bg1"/>
                </a:solidFill>
              </a:rPr>
              <a:t>pl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he-IL" sz="2800" b="1" dirty="0">
                <a:solidFill>
                  <a:srgbClr val="FFFF00"/>
                </a:solidFill>
              </a:rPr>
              <a:t>זבן</a:t>
            </a:r>
            <a:r>
              <a:rPr lang="en-US" sz="2800" dirty="0">
                <a:solidFill>
                  <a:schemeClr val="bg1"/>
                </a:solidFill>
              </a:rPr>
              <a:t>) gain, buy</a:t>
            </a:r>
          </a:p>
          <a:p>
            <a:r>
              <a:rPr lang="he-IL" sz="2800" b="1" dirty="0">
                <a:solidFill>
                  <a:srgbClr val="FFFF00"/>
                </a:solidFill>
              </a:rPr>
              <a:t>כָּל־קֳבֵל דִּי</a:t>
            </a:r>
            <a:r>
              <a:rPr lang="en-US" sz="2800" b="1" dirty="0">
                <a:solidFill>
                  <a:srgbClr val="FFFF00"/>
                </a:solidFill>
              </a:rPr>
              <a:t>   </a:t>
            </a:r>
            <a:r>
              <a:rPr lang="en-US" sz="2800" dirty="0">
                <a:solidFill>
                  <a:schemeClr val="bg1"/>
                </a:solidFill>
              </a:rPr>
              <a:t>because; although; accordingly, therefore </a:t>
            </a:r>
          </a:p>
          <a:p>
            <a:r>
              <a:rPr lang="he-IL" sz="2800" b="1" dirty="0">
                <a:solidFill>
                  <a:srgbClr val="FFFF00"/>
                </a:solidFill>
              </a:rPr>
              <a:t>קֳבֵל</a:t>
            </a:r>
            <a:r>
              <a:rPr lang="en-US" sz="2800" b="1" dirty="0">
                <a:solidFill>
                  <a:srgbClr val="FFFF00"/>
                </a:solidFill>
              </a:rPr>
              <a:t> </a:t>
            </a:r>
            <a:r>
              <a:rPr lang="en-US" sz="2800" dirty="0">
                <a:solidFill>
                  <a:schemeClr val="bg1"/>
                </a:solidFill>
              </a:rPr>
              <a:t>(with a prep </a:t>
            </a:r>
            <a:r>
              <a:rPr lang="he-IL" sz="2800" b="1" dirty="0">
                <a:solidFill>
                  <a:srgbClr val="FFFF00"/>
                </a:solidFill>
              </a:rPr>
              <a:t>לָקֳבֵל</a:t>
            </a:r>
            <a:r>
              <a:rPr lang="en-US" sz="2800" dirty="0">
                <a:solidFill>
                  <a:schemeClr val="bg1"/>
                </a:solidFill>
              </a:rPr>
              <a:t>, </a:t>
            </a:r>
            <a:r>
              <a:rPr lang="he-IL" sz="2800" b="1" dirty="0">
                <a:solidFill>
                  <a:srgbClr val="FFFF00"/>
                </a:solidFill>
              </a:rPr>
              <a:t>לְקָבְלָךְ</a:t>
            </a:r>
            <a:r>
              <a:rPr lang="en-US" sz="2800" dirty="0">
                <a:solidFill>
                  <a:schemeClr val="bg1"/>
                </a:solidFill>
              </a:rPr>
              <a:t>) before, in front of, opposite; because of</a:t>
            </a:r>
          </a:p>
          <a:p>
            <a:r>
              <a:rPr lang="he-IL" sz="2800" b="1" dirty="0">
                <a:solidFill>
                  <a:srgbClr val="FFFF00"/>
                </a:solidFill>
              </a:rPr>
              <a:t>חֲזֵיתוֹן</a:t>
            </a:r>
            <a:r>
              <a:rPr lang="en-US" sz="2800" dirty="0">
                <a:solidFill>
                  <a:schemeClr val="bg1"/>
                </a:solidFill>
              </a:rPr>
              <a:t>    (peal </a:t>
            </a:r>
            <a:r>
              <a:rPr lang="en-US" sz="2800" dirty="0" err="1">
                <a:solidFill>
                  <a:schemeClr val="bg1"/>
                </a:solidFill>
              </a:rPr>
              <a:t>pf</a:t>
            </a:r>
            <a:r>
              <a:rPr lang="en-US" sz="2800" dirty="0">
                <a:solidFill>
                  <a:schemeClr val="bg1"/>
                </a:solidFill>
              </a:rPr>
              <a:t> 2 m </a:t>
            </a:r>
            <a:r>
              <a:rPr lang="en-US" sz="2800" dirty="0" err="1">
                <a:solidFill>
                  <a:schemeClr val="bg1"/>
                </a:solidFill>
              </a:rPr>
              <a:t>pl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he-IL" sz="2800" b="1" dirty="0">
                <a:solidFill>
                  <a:srgbClr val="FFFF00"/>
                </a:solidFill>
              </a:rPr>
              <a:t>חזה</a:t>
            </a:r>
            <a:r>
              <a:rPr lang="en-US" sz="2800" dirty="0">
                <a:solidFill>
                  <a:schemeClr val="bg1"/>
                </a:solidFill>
              </a:rPr>
              <a:t>) see, perceive</a:t>
            </a:r>
          </a:p>
          <a:p>
            <a:endParaRPr lang="en-US" sz="1000" dirty="0">
              <a:solidFill>
                <a:schemeClr val="bg1"/>
              </a:solidFill>
            </a:endParaRPr>
          </a:p>
          <a:p>
            <a:endParaRPr lang="en-US" sz="1000" dirty="0">
              <a:solidFill>
                <a:schemeClr val="bg1"/>
              </a:solidFill>
            </a:endParaRPr>
          </a:p>
          <a:p>
            <a:endParaRPr lang="en-US" sz="1000" dirty="0">
              <a:solidFill>
                <a:schemeClr val="bg1"/>
              </a:solidFill>
            </a:endParaRPr>
          </a:p>
          <a:p>
            <a:endParaRPr lang="en-US" sz="1000" dirty="0">
              <a:solidFill>
                <a:schemeClr val="bg1"/>
              </a:solidFill>
            </a:endParaRPr>
          </a:p>
          <a:p>
            <a:endParaRPr lang="en-US" sz="1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12352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12328" y="0"/>
            <a:ext cx="12171065" cy="7278916"/>
          </a:xfrm>
          <a:prstGeom prst="rect">
            <a:avLst/>
          </a:prstGeom>
          <a:solidFill>
            <a:srgbClr val="002060"/>
          </a:solidFill>
        </p:spPr>
        <p:txBody>
          <a:bodyPr wrap="square">
            <a:spAutoFit/>
          </a:bodyPr>
          <a:lstStyle/>
          <a:p>
            <a:r>
              <a:rPr lang="zh-CN" altLang="en-US" sz="28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  但以理 </a:t>
            </a:r>
            <a:r>
              <a:rPr lang="en-US" sz="2800" b="1" dirty="0">
                <a:solidFill>
                  <a:srgbClr val="FFFF00"/>
                </a:solidFill>
              </a:rPr>
              <a:t>Daniel 2:9 (a) </a:t>
            </a:r>
            <a:r>
              <a:rPr lang="en-US" sz="2800" b="1" dirty="0">
                <a:solidFill>
                  <a:schemeClr val="bg1"/>
                </a:solidFill>
              </a:rPr>
              <a:t> </a:t>
            </a:r>
          </a:p>
          <a:p>
            <a:r>
              <a:rPr lang="he-IL" sz="4000" dirty="0">
                <a:solidFill>
                  <a:schemeClr val="bg1"/>
                </a:solidFill>
              </a:rPr>
              <a:t>‎‎</a:t>
            </a:r>
            <a:r>
              <a:rPr lang="he-IL" sz="3800" dirty="0">
                <a:solidFill>
                  <a:srgbClr val="FFFF00"/>
                </a:solidFill>
              </a:rPr>
              <a:t>דִּ֣י הֵן־חֶלְמָא֩ לָ֙א תְהֽוֹדְעֻנַּ֜נִי חֲדָה־הִ֣יא דָֽתְכ֗וֹן וּמִלָּ֙ה כִדְבָ֤ה וּשְׁחִיתָה֙ </a:t>
            </a:r>
            <a:endParaRPr lang="en-US" sz="3800" dirty="0">
              <a:solidFill>
                <a:srgbClr val="FFFF00"/>
              </a:solidFill>
            </a:endParaRPr>
          </a:p>
          <a:p>
            <a:pPr rtl="1"/>
            <a:r>
              <a:rPr lang="he-IL" sz="3800" dirty="0">
                <a:solidFill>
                  <a:srgbClr val="FFFF00"/>
                </a:solidFill>
              </a:rPr>
              <a:t>(הִזַּמִּנְתּוּן) [הִזְדְּמִנְתּוּן֙] לְמֵאמַ֣ר קָֽדָמַ֔י עַ֛ד דִּ֥י עִדָּנָ֖א יִשְׁתַּנֵּ֑א</a:t>
            </a:r>
            <a:r>
              <a:rPr lang="en-US" sz="3800" dirty="0">
                <a:solidFill>
                  <a:srgbClr val="FFFF00"/>
                </a:solidFill>
              </a:rPr>
              <a:t>     </a:t>
            </a:r>
          </a:p>
          <a:p>
            <a:pPr rtl="1"/>
            <a:r>
              <a:rPr lang="he-IL" sz="3800" dirty="0">
                <a:solidFill>
                  <a:srgbClr val="FFFF00"/>
                </a:solidFill>
              </a:rPr>
              <a:t> לָהֵ֗ן חֶלְמָא֙ אֱמַ֣רוּ לִ֔י וְֽאִנְדַּ֕ע דִּ֥י פִשְׁרֵ֖הּ תְּהַחֲוֻנַּֽנִי׃ </a:t>
            </a:r>
            <a:r>
              <a:rPr lang="en-US" sz="3800" dirty="0">
                <a:solidFill>
                  <a:srgbClr val="FFFF00"/>
                </a:solidFill>
              </a:rPr>
              <a:t>         </a:t>
            </a:r>
          </a:p>
          <a:p>
            <a:r>
              <a:rPr lang="en-US" sz="2500" b="1" baseline="30000" dirty="0">
                <a:solidFill>
                  <a:srgbClr val="FFFF00"/>
                </a:solidFill>
              </a:rPr>
              <a:t>NKJ</a:t>
            </a:r>
            <a:r>
              <a:rPr lang="en-US" sz="2500" baseline="30000" dirty="0">
                <a:solidFill>
                  <a:schemeClr val="bg1"/>
                </a:solidFill>
              </a:rPr>
              <a:t> </a:t>
            </a:r>
            <a:r>
              <a:rPr lang="en-US" sz="2500" dirty="0">
                <a:solidFill>
                  <a:schemeClr val="bg1"/>
                </a:solidFill>
              </a:rPr>
              <a:t>if you do not make known the dream to me, </a:t>
            </a:r>
            <a:r>
              <a:rPr lang="en-US" sz="2500" i="1" dirty="0">
                <a:solidFill>
                  <a:schemeClr val="bg1"/>
                </a:solidFill>
              </a:rPr>
              <a:t>there is only </a:t>
            </a:r>
            <a:r>
              <a:rPr lang="en-US" sz="2500" dirty="0">
                <a:solidFill>
                  <a:schemeClr val="bg1"/>
                </a:solidFill>
              </a:rPr>
              <a:t>one decree for you! </a:t>
            </a:r>
          </a:p>
          <a:p>
            <a:r>
              <a:rPr lang="en-US" sz="2500" dirty="0">
                <a:solidFill>
                  <a:schemeClr val="bg1"/>
                </a:solidFill>
              </a:rPr>
              <a:t>For you have agreed to speak lying and corrupt words before me till the time has changed. Therefore tell me the dream, and I shall know that you can give me its interpretation. / </a:t>
            </a:r>
            <a:r>
              <a:rPr lang="zh-TW" altLang="en-US" sz="25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你們若不將夢告訴我、只有一法待你們、因為你們預備了謊言亂語向我說、要等候時勢改變。現在你們要將夢告訴我、因我知道你們能將夢的講解告訴我。</a:t>
            </a:r>
            <a:endParaRPr lang="en-US" sz="800" dirty="0">
              <a:solidFill>
                <a:schemeClr val="bg1"/>
              </a:solidFill>
              <a:latin typeface="DFKai-SB" pitchFamily="65" charset="-120"/>
              <a:ea typeface="DFKai-SB" pitchFamily="65" charset="-120"/>
            </a:endParaRPr>
          </a:p>
          <a:p>
            <a:pPr rtl="1"/>
            <a:r>
              <a:rPr lang="he-IL" sz="800" dirty="0">
                <a:solidFill>
                  <a:schemeClr val="bg1"/>
                </a:solidFill>
              </a:rPr>
              <a:t>‎</a:t>
            </a:r>
            <a:endParaRPr lang="en-US" sz="800" dirty="0">
              <a:solidFill>
                <a:schemeClr val="bg1"/>
              </a:solidFill>
            </a:endParaRPr>
          </a:p>
          <a:p>
            <a:r>
              <a:rPr lang="he-IL" sz="2800" b="1" dirty="0">
                <a:solidFill>
                  <a:srgbClr val="FFFF00"/>
                </a:solidFill>
              </a:rPr>
              <a:t>תְהוֹדְעוּנַּנִי</a:t>
            </a:r>
            <a:r>
              <a:rPr lang="en-US" sz="2800" dirty="0">
                <a:solidFill>
                  <a:schemeClr val="bg1"/>
                </a:solidFill>
              </a:rPr>
              <a:t>  (</a:t>
            </a:r>
            <a:r>
              <a:rPr lang="en-US" sz="2800" dirty="0" err="1">
                <a:solidFill>
                  <a:schemeClr val="bg1"/>
                </a:solidFill>
              </a:rPr>
              <a:t>haphel</a:t>
            </a:r>
            <a:r>
              <a:rPr lang="en-US" sz="2800" dirty="0">
                <a:solidFill>
                  <a:schemeClr val="bg1"/>
                </a:solidFill>
              </a:rPr>
              <a:t> impf 2 m </a:t>
            </a:r>
            <a:r>
              <a:rPr lang="en-US" sz="2800" dirty="0" err="1">
                <a:solidFill>
                  <a:schemeClr val="bg1"/>
                </a:solidFill>
              </a:rPr>
              <a:t>pl</a:t>
            </a:r>
            <a:r>
              <a:rPr lang="en-US" sz="2800" dirty="0">
                <a:solidFill>
                  <a:schemeClr val="bg1"/>
                </a:solidFill>
              </a:rPr>
              <a:t> + </a:t>
            </a:r>
            <a:r>
              <a:rPr lang="en-US" sz="2800" dirty="0" err="1">
                <a:solidFill>
                  <a:schemeClr val="bg1"/>
                </a:solidFill>
              </a:rPr>
              <a:t>suf</a:t>
            </a:r>
            <a:r>
              <a:rPr lang="en-US" sz="2800" dirty="0">
                <a:solidFill>
                  <a:schemeClr val="bg1"/>
                </a:solidFill>
              </a:rPr>
              <a:t> 1 </a:t>
            </a:r>
            <a:r>
              <a:rPr lang="he-IL" sz="2800" b="1" dirty="0">
                <a:solidFill>
                  <a:srgbClr val="FFFF00"/>
                </a:solidFill>
              </a:rPr>
              <a:t>ידע</a:t>
            </a:r>
            <a:r>
              <a:rPr lang="he-IL" sz="2800" dirty="0">
                <a:solidFill>
                  <a:schemeClr val="bg1"/>
                </a:solidFill>
              </a:rPr>
              <a:t> </a:t>
            </a:r>
            <a:r>
              <a:rPr lang="en-US" sz="2800" dirty="0">
                <a:solidFill>
                  <a:schemeClr val="bg1"/>
                </a:solidFill>
              </a:rPr>
              <a:t>) inform  </a:t>
            </a:r>
          </a:p>
          <a:p>
            <a:r>
              <a:rPr lang="he-IL" sz="2800" b="1" dirty="0">
                <a:solidFill>
                  <a:srgbClr val="FFFF00"/>
                </a:solidFill>
              </a:rPr>
              <a:t>חֲדָה</a:t>
            </a:r>
            <a:r>
              <a:rPr lang="en-US" sz="2800" b="1" dirty="0">
                <a:solidFill>
                  <a:srgbClr val="FFFF00"/>
                </a:solidFill>
              </a:rPr>
              <a:t> </a:t>
            </a:r>
            <a:r>
              <a:rPr lang="en-US" sz="2800" dirty="0">
                <a:solidFill>
                  <a:schemeClr val="bg1"/>
                </a:solidFill>
              </a:rPr>
              <a:t> (</a:t>
            </a:r>
            <a:r>
              <a:rPr lang="he-IL" sz="2800" b="1" dirty="0">
                <a:solidFill>
                  <a:srgbClr val="FFFF00"/>
                </a:solidFill>
              </a:rPr>
              <a:t>חַד</a:t>
            </a:r>
            <a:r>
              <a:rPr lang="en-US" sz="2800" dirty="0">
                <a:solidFill>
                  <a:schemeClr val="bg1"/>
                </a:solidFill>
              </a:rPr>
              <a:t> numeral f, Heb. </a:t>
            </a:r>
            <a:r>
              <a:rPr lang="he-IL" sz="2800" b="1" dirty="0">
                <a:solidFill>
                  <a:srgbClr val="FFFF00"/>
                </a:solidFill>
              </a:rPr>
              <a:t>אֶחָד</a:t>
            </a:r>
            <a:r>
              <a:rPr lang="en-US" sz="2800" dirty="0">
                <a:solidFill>
                  <a:schemeClr val="bg1"/>
                </a:solidFill>
              </a:rPr>
              <a:t>) one</a:t>
            </a:r>
          </a:p>
          <a:p>
            <a:r>
              <a:rPr lang="he-IL" sz="2800" b="1" dirty="0">
                <a:solidFill>
                  <a:srgbClr val="FFFF00"/>
                </a:solidFill>
              </a:rPr>
              <a:t>דָתְכ֗וֹן</a:t>
            </a:r>
            <a:r>
              <a:rPr lang="en-US" sz="2800" b="1" dirty="0">
                <a:solidFill>
                  <a:srgbClr val="FFFF00"/>
                </a:solidFill>
              </a:rPr>
              <a:t> </a:t>
            </a:r>
            <a:r>
              <a:rPr lang="en-US" sz="2800" dirty="0">
                <a:solidFill>
                  <a:schemeClr val="bg1"/>
                </a:solidFill>
              </a:rPr>
              <a:t> (f </a:t>
            </a:r>
            <a:r>
              <a:rPr lang="en-US" sz="2800" dirty="0" err="1">
                <a:solidFill>
                  <a:schemeClr val="bg1"/>
                </a:solidFill>
              </a:rPr>
              <a:t>sg</a:t>
            </a:r>
            <a:r>
              <a:rPr lang="he-IL" sz="2800" b="1" dirty="0">
                <a:solidFill>
                  <a:srgbClr val="FFFF00"/>
                </a:solidFill>
              </a:rPr>
              <a:t>דָּת   </a:t>
            </a:r>
            <a:r>
              <a:rPr lang="en-US" sz="2800" b="1" dirty="0">
                <a:solidFill>
                  <a:srgbClr val="FFFF00"/>
                </a:solidFill>
              </a:rPr>
              <a:t> </a:t>
            </a:r>
            <a:r>
              <a:rPr lang="en-US" sz="2800" dirty="0">
                <a:solidFill>
                  <a:schemeClr val="bg1"/>
                </a:solidFill>
              </a:rPr>
              <a:t>+ </a:t>
            </a:r>
            <a:r>
              <a:rPr lang="en-US" sz="2800" dirty="0" err="1">
                <a:solidFill>
                  <a:schemeClr val="bg1"/>
                </a:solidFill>
              </a:rPr>
              <a:t>suf</a:t>
            </a:r>
            <a:r>
              <a:rPr lang="en-US" sz="2800" dirty="0">
                <a:solidFill>
                  <a:schemeClr val="bg1"/>
                </a:solidFill>
              </a:rPr>
              <a:t> 2 m </a:t>
            </a:r>
            <a:r>
              <a:rPr lang="en-US" sz="2800" dirty="0" err="1">
                <a:solidFill>
                  <a:schemeClr val="bg1"/>
                </a:solidFill>
              </a:rPr>
              <a:t>pl</a:t>
            </a:r>
            <a:r>
              <a:rPr lang="en-US" sz="2800" dirty="0">
                <a:solidFill>
                  <a:schemeClr val="bg1"/>
                </a:solidFill>
              </a:rPr>
              <a:t>) decree, law</a:t>
            </a:r>
          </a:p>
          <a:p>
            <a:r>
              <a:rPr lang="he-IL" sz="2800" b="1" dirty="0">
                <a:solidFill>
                  <a:srgbClr val="FFFF00"/>
                </a:solidFill>
              </a:rPr>
              <a:t>כִדְבָה</a:t>
            </a:r>
            <a:r>
              <a:rPr lang="en-US" sz="2800" dirty="0">
                <a:solidFill>
                  <a:schemeClr val="bg1"/>
                </a:solidFill>
              </a:rPr>
              <a:t>  (</a:t>
            </a:r>
            <a:r>
              <a:rPr lang="en-US" sz="2800" dirty="0" err="1">
                <a:solidFill>
                  <a:schemeClr val="bg1"/>
                </a:solidFill>
              </a:rPr>
              <a:t>adj</a:t>
            </a:r>
            <a:r>
              <a:rPr lang="en-US" sz="2800" dirty="0">
                <a:solidFill>
                  <a:schemeClr val="bg1"/>
                </a:solidFill>
              </a:rPr>
              <a:t> m </a:t>
            </a:r>
            <a:r>
              <a:rPr lang="en-US" sz="2800" dirty="0" err="1">
                <a:solidFill>
                  <a:schemeClr val="bg1"/>
                </a:solidFill>
              </a:rPr>
              <a:t>sg</a:t>
            </a:r>
            <a:r>
              <a:rPr lang="en-US" sz="2800" dirty="0">
                <a:solidFill>
                  <a:schemeClr val="bg1"/>
                </a:solidFill>
              </a:rPr>
              <a:t> = Heb. </a:t>
            </a:r>
            <a:r>
              <a:rPr lang="he-IL" sz="2800" b="1" dirty="0">
                <a:solidFill>
                  <a:srgbClr val="FFFF00"/>
                </a:solidFill>
              </a:rPr>
              <a:t>כָּזָב</a:t>
            </a:r>
            <a:r>
              <a:rPr lang="en-US" sz="2800" dirty="0">
                <a:solidFill>
                  <a:schemeClr val="bg1"/>
                </a:solidFill>
              </a:rPr>
              <a:t>) lie</a:t>
            </a:r>
          </a:p>
          <a:p>
            <a:r>
              <a:rPr lang="he-IL" sz="2800" b="1" dirty="0">
                <a:solidFill>
                  <a:srgbClr val="FFFF00"/>
                </a:solidFill>
              </a:rPr>
              <a:t>שְׁחִיתָה </a:t>
            </a:r>
            <a:r>
              <a:rPr lang="en-US" sz="2800" b="1" dirty="0">
                <a:solidFill>
                  <a:srgbClr val="FFFF00"/>
                </a:solidFill>
              </a:rPr>
              <a:t> </a:t>
            </a:r>
            <a:r>
              <a:rPr lang="en-US" sz="2800" dirty="0">
                <a:solidFill>
                  <a:schemeClr val="bg1"/>
                </a:solidFill>
              </a:rPr>
              <a:t>(peal pass </a:t>
            </a:r>
            <a:r>
              <a:rPr lang="en-US" sz="2800" dirty="0" err="1">
                <a:solidFill>
                  <a:schemeClr val="bg1"/>
                </a:solidFill>
              </a:rPr>
              <a:t>ptcp</a:t>
            </a:r>
            <a:r>
              <a:rPr lang="en-US" sz="2800" dirty="0">
                <a:solidFill>
                  <a:schemeClr val="bg1"/>
                </a:solidFill>
              </a:rPr>
              <a:t> f </a:t>
            </a:r>
            <a:r>
              <a:rPr lang="en-US" sz="2800" dirty="0" err="1">
                <a:solidFill>
                  <a:schemeClr val="bg1"/>
                </a:solidFill>
              </a:rPr>
              <a:t>sg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he-IL" sz="2800" b="1" dirty="0">
                <a:solidFill>
                  <a:srgbClr val="FFFF00"/>
                </a:solidFill>
              </a:rPr>
              <a:t>שׁחת</a:t>
            </a:r>
            <a:r>
              <a:rPr lang="he-IL" sz="2800" dirty="0">
                <a:solidFill>
                  <a:schemeClr val="bg1"/>
                </a:solidFill>
              </a:rPr>
              <a:t> </a:t>
            </a:r>
            <a:r>
              <a:rPr lang="en-US" sz="2800" dirty="0">
                <a:solidFill>
                  <a:schemeClr val="bg1"/>
                </a:solidFill>
              </a:rPr>
              <a:t>) corrupt, spoil</a:t>
            </a:r>
          </a:p>
          <a:p>
            <a:endParaRPr lang="en-US" sz="1000" dirty="0">
              <a:solidFill>
                <a:schemeClr val="bg1"/>
              </a:solidFill>
            </a:endParaRPr>
          </a:p>
          <a:p>
            <a:endParaRPr lang="en-US" sz="1000" dirty="0">
              <a:solidFill>
                <a:schemeClr val="bg1"/>
              </a:solidFill>
            </a:endParaRPr>
          </a:p>
          <a:p>
            <a:endParaRPr lang="en-US" sz="1000" dirty="0">
              <a:solidFill>
                <a:schemeClr val="bg1"/>
              </a:solidFill>
            </a:endParaRPr>
          </a:p>
          <a:p>
            <a:endParaRPr lang="en-US" sz="1000" dirty="0">
              <a:solidFill>
                <a:schemeClr val="bg1"/>
              </a:solidFill>
            </a:endParaRPr>
          </a:p>
          <a:p>
            <a:endParaRPr lang="en-US" sz="1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64418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12328" y="0"/>
            <a:ext cx="12171065" cy="7201972"/>
          </a:xfrm>
          <a:prstGeom prst="rect">
            <a:avLst/>
          </a:prstGeom>
          <a:solidFill>
            <a:srgbClr val="002060"/>
          </a:solidFill>
        </p:spPr>
        <p:txBody>
          <a:bodyPr wrap="square">
            <a:spAutoFit/>
          </a:bodyPr>
          <a:lstStyle/>
          <a:p>
            <a:r>
              <a:rPr lang="zh-CN" altLang="en-US" sz="28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  但以理 </a:t>
            </a:r>
            <a:r>
              <a:rPr lang="en-US" sz="2800" b="1" dirty="0">
                <a:solidFill>
                  <a:srgbClr val="FFFF00"/>
                </a:solidFill>
              </a:rPr>
              <a:t>Daniel 2:9 (b) </a:t>
            </a:r>
            <a:r>
              <a:rPr lang="en-US" sz="2800" b="1" dirty="0">
                <a:solidFill>
                  <a:schemeClr val="bg1"/>
                </a:solidFill>
              </a:rPr>
              <a:t> </a:t>
            </a:r>
          </a:p>
          <a:p>
            <a:r>
              <a:rPr lang="he-IL" sz="4000" dirty="0">
                <a:solidFill>
                  <a:schemeClr val="bg1"/>
                </a:solidFill>
              </a:rPr>
              <a:t>‎‎</a:t>
            </a:r>
            <a:r>
              <a:rPr lang="he-IL" sz="3800" dirty="0">
                <a:solidFill>
                  <a:srgbClr val="FFFF00"/>
                </a:solidFill>
              </a:rPr>
              <a:t>דִּ֣י הֵן־חֶלְמָא֩ לָ֙א תְהֽוֹדְעֻנַּ֜נִי חֲדָה־הִ֣יא דָֽתְכ֗וֹן וּמִלָּ֙ה כִדְבָ֤ה וּשְׁחִיתָה֙ </a:t>
            </a:r>
            <a:endParaRPr lang="en-US" sz="3800" dirty="0">
              <a:solidFill>
                <a:srgbClr val="FFFF00"/>
              </a:solidFill>
            </a:endParaRPr>
          </a:p>
          <a:p>
            <a:pPr rtl="1"/>
            <a:r>
              <a:rPr lang="he-IL" sz="3800" dirty="0">
                <a:solidFill>
                  <a:srgbClr val="FFFF00"/>
                </a:solidFill>
              </a:rPr>
              <a:t>(הִזַּמִּנְתּוּן) [הִזְדְּמִנְתּוּן֙] לְמֵאמַ֣ר קָֽדָמַ֔י עַ֛ד דִּ֥י עִדָּנָ֖א יִשְׁתַּנֵּ֑א</a:t>
            </a:r>
            <a:r>
              <a:rPr lang="en-US" sz="3800" dirty="0">
                <a:solidFill>
                  <a:srgbClr val="FFFF00"/>
                </a:solidFill>
              </a:rPr>
              <a:t>     </a:t>
            </a:r>
          </a:p>
          <a:p>
            <a:pPr rtl="1"/>
            <a:r>
              <a:rPr lang="he-IL" sz="3800" dirty="0">
                <a:solidFill>
                  <a:srgbClr val="FFFF00"/>
                </a:solidFill>
              </a:rPr>
              <a:t> לָהֵ֗ן חֶלְמָא֙ אֱמַ֣רוּ לִ֔י וְֽאִנְדַּ֕ע דִּ֥י פִשְׁרֵ֖הּ תְּהַחֲוֻנַּֽנִי׃ </a:t>
            </a:r>
            <a:r>
              <a:rPr lang="en-US" sz="3800" dirty="0">
                <a:solidFill>
                  <a:srgbClr val="FFFF00"/>
                </a:solidFill>
              </a:rPr>
              <a:t>         </a:t>
            </a:r>
          </a:p>
          <a:p>
            <a:r>
              <a:rPr lang="en-US" sz="2500" b="1" baseline="30000" dirty="0">
                <a:solidFill>
                  <a:srgbClr val="FFFF00"/>
                </a:solidFill>
              </a:rPr>
              <a:t>NKJ</a:t>
            </a:r>
            <a:r>
              <a:rPr lang="en-US" sz="2500" baseline="30000" dirty="0">
                <a:solidFill>
                  <a:schemeClr val="bg1"/>
                </a:solidFill>
              </a:rPr>
              <a:t> </a:t>
            </a:r>
            <a:r>
              <a:rPr lang="en-US" sz="2500" dirty="0">
                <a:solidFill>
                  <a:schemeClr val="bg1"/>
                </a:solidFill>
              </a:rPr>
              <a:t> …… For you have agreed to speak lying and corrupt words before me till the time has changed. Therefore tell me the dream, and I shall know that you can give me its interpretation. / …… </a:t>
            </a:r>
            <a:r>
              <a:rPr lang="zh-TW" altLang="en-US" sz="25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因為你們預備了謊言亂語向我說、要等候時勢改變。現在你們要將夢告訴我、因我知道你們能將夢的講解告訴我。</a:t>
            </a:r>
            <a:endParaRPr lang="en-US" sz="800" dirty="0">
              <a:solidFill>
                <a:schemeClr val="bg1"/>
              </a:solidFill>
              <a:latin typeface="DFKai-SB" pitchFamily="65" charset="-120"/>
              <a:ea typeface="DFKai-SB" pitchFamily="65" charset="-120"/>
            </a:endParaRPr>
          </a:p>
          <a:p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he-IL" sz="2800" dirty="0">
                <a:solidFill>
                  <a:schemeClr val="bg1"/>
                </a:solidFill>
              </a:rPr>
              <a:t> </a:t>
            </a:r>
            <a:r>
              <a:rPr lang="he-IL" sz="2800" b="1" dirty="0">
                <a:solidFill>
                  <a:srgbClr val="FFFF00"/>
                </a:solidFill>
              </a:rPr>
              <a:t>(הִזַּמִּנְתּוּן) [הִזְדְּמִנְתּוּן] </a:t>
            </a:r>
            <a:r>
              <a:rPr lang="en-US" sz="2800" dirty="0">
                <a:solidFill>
                  <a:schemeClr val="bg1"/>
                </a:solidFill>
              </a:rPr>
              <a:t>(</a:t>
            </a:r>
            <a:r>
              <a:rPr lang="en-US" sz="2800" i="1" dirty="0" err="1">
                <a:solidFill>
                  <a:srgbClr val="FF0000"/>
                </a:solidFill>
              </a:rPr>
              <a:t>Qere</a:t>
            </a:r>
            <a:r>
              <a:rPr lang="en-US" sz="2800" i="1" dirty="0">
                <a:solidFill>
                  <a:schemeClr val="bg1"/>
                </a:solidFill>
              </a:rPr>
              <a:t> </a:t>
            </a:r>
            <a:r>
              <a:rPr lang="en-US" sz="2800" dirty="0" err="1">
                <a:solidFill>
                  <a:schemeClr val="bg1"/>
                </a:solidFill>
              </a:rPr>
              <a:t>hithpeel</a:t>
            </a:r>
            <a:r>
              <a:rPr lang="en-US" sz="2800" dirty="0">
                <a:solidFill>
                  <a:schemeClr val="bg1"/>
                </a:solidFill>
              </a:rPr>
              <a:t>,</a:t>
            </a:r>
            <a:r>
              <a:rPr lang="en-US" sz="2800" i="1" dirty="0">
                <a:solidFill>
                  <a:schemeClr val="bg1"/>
                </a:solidFill>
              </a:rPr>
              <a:t> </a:t>
            </a:r>
            <a:r>
              <a:rPr lang="en-US" sz="2800" i="1" dirty="0" err="1">
                <a:solidFill>
                  <a:srgbClr val="FF0000"/>
                </a:solidFill>
              </a:rPr>
              <a:t>Ketiv</a:t>
            </a:r>
            <a:r>
              <a:rPr lang="en-US" sz="2800" i="1" dirty="0">
                <a:solidFill>
                  <a:schemeClr val="bg1"/>
                </a:solidFill>
              </a:rPr>
              <a:t> </a:t>
            </a:r>
            <a:r>
              <a:rPr lang="en-US" sz="2800" dirty="0" err="1">
                <a:solidFill>
                  <a:schemeClr val="bg1"/>
                </a:solidFill>
              </a:rPr>
              <a:t>haphel</a:t>
            </a:r>
            <a:r>
              <a:rPr lang="en-US" sz="2800" dirty="0">
                <a:solidFill>
                  <a:schemeClr val="bg1"/>
                </a:solidFill>
              </a:rPr>
              <a:t>, </a:t>
            </a:r>
            <a:r>
              <a:rPr lang="en-US" sz="2800" dirty="0" err="1">
                <a:solidFill>
                  <a:schemeClr val="bg1"/>
                </a:solidFill>
              </a:rPr>
              <a:t>pf</a:t>
            </a:r>
            <a:r>
              <a:rPr lang="en-US" sz="2800" dirty="0">
                <a:solidFill>
                  <a:schemeClr val="bg1"/>
                </a:solidFill>
              </a:rPr>
              <a:t> 2 m </a:t>
            </a:r>
            <a:r>
              <a:rPr lang="en-US" sz="2800" dirty="0" err="1">
                <a:solidFill>
                  <a:schemeClr val="bg1"/>
                </a:solidFill>
              </a:rPr>
              <a:t>pl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he-IL" sz="2800" b="1" dirty="0">
                <a:solidFill>
                  <a:srgbClr val="FFFF00"/>
                </a:solidFill>
              </a:rPr>
              <a:t>זמן</a:t>
            </a:r>
            <a:r>
              <a:rPr lang="en-US" sz="2800" dirty="0">
                <a:solidFill>
                  <a:schemeClr val="bg1"/>
                </a:solidFill>
              </a:rPr>
              <a:t>) </a:t>
            </a:r>
          </a:p>
          <a:p>
            <a:r>
              <a:rPr lang="en-US" sz="2600" dirty="0">
                <a:solidFill>
                  <a:schemeClr val="bg1"/>
                </a:solidFill>
              </a:rPr>
              <a:t>                                agree together, come to a decision</a:t>
            </a:r>
          </a:p>
          <a:p>
            <a:r>
              <a:rPr lang="he-IL" sz="2800" b="1" dirty="0">
                <a:solidFill>
                  <a:srgbClr val="FFFF00"/>
                </a:solidFill>
              </a:rPr>
              <a:t>לְמֵאמַר</a:t>
            </a:r>
            <a:r>
              <a:rPr lang="en-US" sz="2800" dirty="0">
                <a:solidFill>
                  <a:schemeClr val="bg1"/>
                </a:solidFill>
              </a:rPr>
              <a:t> (prep </a:t>
            </a:r>
            <a:r>
              <a:rPr lang="en-US" sz="2800" b="1" dirty="0">
                <a:solidFill>
                  <a:srgbClr val="FFFF00"/>
                </a:solidFill>
              </a:rPr>
              <a:t> </a:t>
            </a:r>
            <a:r>
              <a:rPr lang="he-IL" sz="2800" b="1" dirty="0">
                <a:solidFill>
                  <a:srgbClr val="FFFF00"/>
                </a:solidFill>
              </a:rPr>
              <a:t>לְ</a:t>
            </a:r>
            <a:r>
              <a:rPr lang="en-US" sz="2800" b="1" dirty="0">
                <a:solidFill>
                  <a:srgbClr val="FFFF00"/>
                </a:solidFill>
              </a:rPr>
              <a:t> </a:t>
            </a:r>
            <a:r>
              <a:rPr lang="en-US" sz="2800" dirty="0">
                <a:solidFill>
                  <a:schemeClr val="bg1"/>
                </a:solidFill>
              </a:rPr>
              <a:t>+ </a:t>
            </a:r>
            <a:r>
              <a:rPr lang="he-IL" sz="2800" b="1" dirty="0">
                <a:solidFill>
                  <a:srgbClr val="FFFF00"/>
                </a:solidFill>
              </a:rPr>
              <a:t>אמר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dirty="0" err="1">
                <a:solidFill>
                  <a:schemeClr val="bg1"/>
                </a:solidFill>
              </a:rPr>
              <a:t>inf</a:t>
            </a:r>
            <a:r>
              <a:rPr lang="en-US" sz="2800" dirty="0">
                <a:solidFill>
                  <a:schemeClr val="bg1"/>
                </a:solidFill>
              </a:rPr>
              <a:t>) say, tell	    //	</a:t>
            </a:r>
            <a:r>
              <a:rPr lang="he-IL" sz="2800" b="1" dirty="0">
                <a:solidFill>
                  <a:srgbClr val="FFFF00"/>
                </a:solidFill>
              </a:rPr>
              <a:t>עַד דִּי</a:t>
            </a:r>
            <a:r>
              <a:rPr lang="en-US" sz="2800" dirty="0">
                <a:solidFill>
                  <a:schemeClr val="bg1"/>
                </a:solidFill>
              </a:rPr>
              <a:t>   until that </a:t>
            </a:r>
          </a:p>
          <a:p>
            <a:r>
              <a:rPr lang="he-IL" sz="2800" dirty="0">
                <a:solidFill>
                  <a:schemeClr val="bg1"/>
                </a:solidFill>
              </a:rPr>
              <a:t> </a:t>
            </a:r>
            <a:r>
              <a:rPr lang="he-IL" sz="2800" b="1" dirty="0">
                <a:solidFill>
                  <a:srgbClr val="FFFF00"/>
                </a:solidFill>
              </a:rPr>
              <a:t>יִשְׁתַּנֵּא</a:t>
            </a:r>
            <a:r>
              <a:rPr lang="he-IL" sz="2800" dirty="0">
                <a:solidFill>
                  <a:schemeClr val="bg1"/>
                </a:solidFill>
              </a:rPr>
              <a:t> </a:t>
            </a:r>
            <a:r>
              <a:rPr lang="en-US" sz="2800" dirty="0">
                <a:solidFill>
                  <a:schemeClr val="bg1"/>
                </a:solidFill>
              </a:rPr>
              <a:t>(</a:t>
            </a:r>
            <a:r>
              <a:rPr lang="en-US" sz="2800" dirty="0" err="1">
                <a:solidFill>
                  <a:schemeClr val="bg1"/>
                </a:solidFill>
              </a:rPr>
              <a:t>hithpaal</a:t>
            </a:r>
            <a:r>
              <a:rPr lang="en-US" sz="2800" dirty="0">
                <a:solidFill>
                  <a:schemeClr val="bg1"/>
                </a:solidFill>
              </a:rPr>
              <a:t> impf 3 m </a:t>
            </a:r>
            <a:r>
              <a:rPr lang="en-US" sz="2800" dirty="0" err="1">
                <a:solidFill>
                  <a:schemeClr val="bg1"/>
                </a:solidFill>
              </a:rPr>
              <a:t>sg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he-IL" sz="2800" b="1" dirty="0">
                <a:solidFill>
                  <a:srgbClr val="FFFF00"/>
                </a:solidFill>
              </a:rPr>
              <a:t>שׁנה</a:t>
            </a:r>
            <a:r>
              <a:rPr lang="en-US" sz="2800" dirty="0">
                <a:solidFill>
                  <a:schemeClr val="bg1"/>
                </a:solidFill>
              </a:rPr>
              <a:t>) change, be changed</a:t>
            </a:r>
          </a:p>
          <a:p>
            <a:r>
              <a:rPr lang="he-IL" sz="2800" b="1" dirty="0">
                <a:solidFill>
                  <a:srgbClr val="FFFF00"/>
                </a:solidFill>
              </a:rPr>
              <a:t>אֱמַרוּ </a:t>
            </a:r>
            <a:r>
              <a:rPr lang="he-IL" sz="2800" dirty="0">
                <a:solidFill>
                  <a:schemeClr val="bg1"/>
                </a:solidFill>
              </a:rPr>
              <a:t> </a:t>
            </a:r>
            <a:r>
              <a:rPr lang="en-US" sz="2800" dirty="0">
                <a:solidFill>
                  <a:schemeClr val="bg1"/>
                </a:solidFill>
              </a:rPr>
              <a:t> (peal </a:t>
            </a:r>
            <a:r>
              <a:rPr lang="en-US" sz="2800" dirty="0" err="1">
                <a:solidFill>
                  <a:schemeClr val="bg1"/>
                </a:solidFill>
              </a:rPr>
              <a:t>impv</a:t>
            </a:r>
            <a:r>
              <a:rPr lang="en-US" sz="2800" dirty="0">
                <a:solidFill>
                  <a:schemeClr val="bg1"/>
                </a:solidFill>
              </a:rPr>
              <a:t> m </a:t>
            </a:r>
            <a:r>
              <a:rPr lang="en-US" sz="2800" dirty="0" err="1">
                <a:solidFill>
                  <a:schemeClr val="bg1"/>
                </a:solidFill>
              </a:rPr>
              <a:t>pl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he-IL" sz="2800" b="1" dirty="0">
                <a:solidFill>
                  <a:srgbClr val="FFFF00"/>
                </a:solidFill>
              </a:rPr>
              <a:t>אמר</a:t>
            </a:r>
            <a:r>
              <a:rPr lang="en-US" sz="2800" dirty="0">
                <a:solidFill>
                  <a:schemeClr val="bg1"/>
                </a:solidFill>
              </a:rPr>
              <a:t>)  say, tell   //   </a:t>
            </a:r>
            <a:r>
              <a:rPr lang="he-IL" sz="2800" b="1" dirty="0">
                <a:solidFill>
                  <a:srgbClr val="FFFF00"/>
                </a:solidFill>
              </a:rPr>
              <a:t>אִנְדַּע</a:t>
            </a:r>
            <a:r>
              <a:rPr lang="en-US" sz="2800" dirty="0">
                <a:solidFill>
                  <a:schemeClr val="bg1"/>
                </a:solidFill>
              </a:rPr>
              <a:t>  (peal impf 1 c </a:t>
            </a:r>
            <a:r>
              <a:rPr lang="en-US" sz="2800" dirty="0" err="1">
                <a:solidFill>
                  <a:schemeClr val="bg1"/>
                </a:solidFill>
              </a:rPr>
              <a:t>sg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he-IL" sz="2800" b="1" dirty="0">
                <a:solidFill>
                  <a:srgbClr val="FFFF00"/>
                </a:solidFill>
              </a:rPr>
              <a:t>ידע</a:t>
            </a:r>
            <a:r>
              <a:rPr lang="en-US" sz="2800" dirty="0">
                <a:solidFill>
                  <a:schemeClr val="bg1"/>
                </a:solidFill>
              </a:rPr>
              <a:t>) know </a:t>
            </a:r>
          </a:p>
          <a:p>
            <a:r>
              <a:rPr lang="he-IL" sz="2800" b="1" dirty="0">
                <a:solidFill>
                  <a:srgbClr val="FFFF00"/>
                </a:solidFill>
              </a:rPr>
              <a:t>תְּהַחֲוֻנַּנִי</a:t>
            </a:r>
            <a:r>
              <a:rPr lang="en-US" sz="2800" b="1" dirty="0">
                <a:solidFill>
                  <a:srgbClr val="FFFF00"/>
                </a:solidFill>
              </a:rPr>
              <a:t> </a:t>
            </a:r>
            <a:r>
              <a:rPr lang="en-US" sz="2800" dirty="0">
                <a:solidFill>
                  <a:schemeClr val="bg1"/>
                </a:solidFill>
              </a:rPr>
              <a:t> (</a:t>
            </a:r>
            <a:r>
              <a:rPr lang="en-US" sz="2800" dirty="0" err="1">
                <a:solidFill>
                  <a:schemeClr val="bg1"/>
                </a:solidFill>
              </a:rPr>
              <a:t>haphel</a:t>
            </a:r>
            <a:r>
              <a:rPr lang="en-US" sz="2800" dirty="0">
                <a:solidFill>
                  <a:schemeClr val="bg1"/>
                </a:solidFill>
              </a:rPr>
              <a:t> impf 2 m </a:t>
            </a:r>
            <a:r>
              <a:rPr lang="en-US" sz="2800" dirty="0" err="1">
                <a:solidFill>
                  <a:schemeClr val="bg1"/>
                </a:solidFill>
              </a:rPr>
              <a:t>pl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he-IL" sz="2800" b="1" dirty="0">
                <a:solidFill>
                  <a:srgbClr val="FFFF00"/>
                </a:solidFill>
              </a:rPr>
              <a:t>חוה</a:t>
            </a:r>
            <a:r>
              <a:rPr lang="he-IL" sz="2800" dirty="0">
                <a:solidFill>
                  <a:schemeClr val="bg1"/>
                </a:solidFill>
              </a:rPr>
              <a:t> </a:t>
            </a:r>
            <a:r>
              <a:rPr lang="en-US" sz="2800" dirty="0">
                <a:solidFill>
                  <a:schemeClr val="bg1"/>
                </a:solidFill>
              </a:rPr>
              <a:t> + </a:t>
            </a:r>
            <a:r>
              <a:rPr lang="en-US" sz="2800" dirty="0" err="1">
                <a:solidFill>
                  <a:schemeClr val="bg1"/>
                </a:solidFill>
              </a:rPr>
              <a:t>suf</a:t>
            </a:r>
            <a:r>
              <a:rPr lang="en-US" sz="2800" dirty="0">
                <a:solidFill>
                  <a:schemeClr val="bg1"/>
                </a:solidFill>
              </a:rPr>
              <a:t> 1 </a:t>
            </a:r>
            <a:r>
              <a:rPr lang="en-US" sz="2800" dirty="0" err="1">
                <a:solidFill>
                  <a:schemeClr val="bg1"/>
                </a:solidFill>
              </a:rPr>
              <a:t>sg</a:t>
            </a:r>
            <a:r>
              <a:rPr lang="en-US" sz="2800" dirty="0">
                <a:solidFill>
                  <a:schemeClr val="bg1"/>
                </a:solidFill>
              </a:rPr>
              <a:t>) make known, interpret   </a:t>
            </a:r>
          </a:p>
          <a:p>
            <a:endParaRPr lang="en-US" sz="1000" dirty="0">
              <a:solidFill>
                <a:schemeClr val="bg1"/>
              </a:solidFill>
            </a:endParaRPr>
          </a:p>
          <a:p>
            <a:endParaRPr lang="en-US" sz="1000" dirty="0">
              <a:solidFill>
                <a:schemeClr val="bg1"/>
              </a:solidFill>
            </a:endParaRPr>
          </a:p>
          <a:p>
            <a:endParaRPr lang="en-US" sz="1000" dirty="0">
              <a:solidFill>
                <a:schemeClr val="bg1"/>
              </a:solidFill>
            </a:endParaRPr>
          </a:p>
          <a:p>
            <a:endParaRPr lang="en-US" sz="1000" dirty="0">
              <a:solidFill>
                <a:schemeClr val="bg1"/>
              </a:solidFill>
            </a:endParaRPr>
          </a:p>
          <a:p>
            <a:endParaRPr lang="en-US" sz="1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48424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DOC_GUID" val="{78d58d64-a3ed-403f-9071-bd86c321099f}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MODEL_TYPE" val="cover"/>
</p:tagLst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5105</TotalTime>
  <Words>2732</Words>
  <Application>Microsoft Office PowerPoint</Application>
  <PresentationFormat>Custom</PresentationFormat>
  <Paragraphs>206</Paragraphs>
  <Slides>14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1" baseType="lpstr">
      <vt:lpstr>DFKai-SB</vt:lpstr>
      <vt:lpstr>Malgun Gothic</vt:lpstr>
      <vt:lpstr>新細明體</vt:lpstr>
      <vt:lpstr>SimSun</vt:lpstr>
      <vt:lpstr>Arial</vt:lpstr>
      <vt:lpstr>Calibri</vt:lpstr>
      <vt:lpstr>默认设计模板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Jung-Hyun (Daniel) Song</cp:lastModifiedBy>
  <cp:revision>493</cp:revision>
  <dcterms:created xsi:type="dcterms:W3CDTF">2019-04-01T15:31:00Z</dcterms:created>
  <dcterms:modified xsi:type="dcterms:W3CDTF">2021-04-13T01:58:53Z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2052-11.1.0.8612</vt:lpwstr>
  </property>
</Properties>
</file>