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1043" r:id="rId2"/>
    <p:sldId id="1044" r:id="rId3"/>
    <p:sldId id="1045" r:id="rId4"/>
    <p:sldId id="1046" r:id="rId5"/>
    <p:sldId id="1047" r:id="rId6"/>
    <p:sldId id="1048" r:id="rId7"/>
    <p:sldId id="1049" r:id="rId8"/>
    <p:sldId id="1050" r:id="rId9"/>
    <p:sldId id="1051" r:id="rId10"/>
    <p:sldId id="1052" r:id="rId11"/>
    <p:sldId id="1053" r:id="rId12"/>
    <p:sldId id="1054" r:id="rId13"/>
    <p:sldId id="1055" r:id="rId14"/>
    <p:sldId id="1056" r:id="rId15"/>
    <p:sldId id="1057" r:id="rId16"/>
    <p:sldId id="1058" r:id="rId17"/>
    <p:sldId id="1059" r:id="rId18"/>
    <p:sldId id="1060" r:id="rId19"/>
    <p:sldId id="1042" r:id="rId20"/>
  </p:sldIdLst>
  <p:sldSz cx="12188825" cy="6858000"/>
  <p:notesSz cx="6858000" cy="9144000"/>
  <p:custDataLst>
    <p:tags r:id="rId22"/>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08">
          <p15:clr>
            <a:srgbClr val="A4A3A4"/>
          </p15:clr>
        </p15:guide>
        <p15:guide id="2" pos="2915">
          <p15:clr>
            <a:srgbClr val="A4A3A4"/>
          </p15:clr>
        </p15:guide>
        <p15:guide id="3" pos="38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2" d="100"/>
          <a:sy n="72" d="100"/>
        </p:scale>
        <p:origin x="816" y="60"/>
      </p:cViewPr>
      <p:guideLst>
        <p:guide orient="horz" pos="2208"/>
        <p:guide pos="2915"/>
        <p:guide pos="3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374BE-8425-4A34-97DD-12BD042D5B11}" type="datetimeFigureOut">
              <a:rPr lang="en-US" smtClean="0"/>
              <a:t>4/12/2021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2576A-C8DA-4289-9320-1712AC58D894}" type="slidenum">
              <a:rPr lang="en-US" smtClean="0"/>
              <a:t>‹#›</a:t>
            </a:fld>
            <a:endParaRPr lang="en-US"/>
          </a:p>
        </p:txBody>
      </p:sp>
    </p:spTree>
    <p:extLst>
      <p:ext uri="{BB962C8B-B14F-4D97-AF65-F5344CB8AC3E}">
        <p14:creationId xmlns:p14="http://schemas.microsoft.com/office/powerpoint/2010/main" val="3205051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603" y="1122363"/>
            <a:ext cx="9141619"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3603" y="3602038"/>
            <a:ext cx="9141619"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6898" y="274639"/>
            <a:ext cx="2742486"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609441" y="274639"/>
            <a:ext cx="8068472"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634" y="1709739"/>
            <a:ext cx="10512862"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31634" y="4589464"/>
            <a:ext cx="10512862"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609441"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6204112"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569" y="365126"/>
            <a:ext cx="10512862"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1186466" y="1778438"/>
            <a:ext cx="487230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1186466" y="2665379"/>
            <a:ext cx="4872306"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6255309" y="1778438"/>
            <a:ext cx="489630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6255309" y="2665379"/>
            <a:ext cx="489630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3931213"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5181838" y="987426"/>
            <a:ext cx="617059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839569" y="2057400"/>
            <a:ext cx="393121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4164265"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5181838" y="457201"/>
            <a:ext cx="6170593"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569" y="2057400"/>
            <a:ext cx="4164265"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609441" y="274638"/>
            <a:ext cx="10969943"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p:nvPr>
        </p:nvSpPr>
        <p:spPr>
          <a:xfrm>
            <a:off x="609441" y="1600201"/>
            <a:ext cx="10969943"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609441" y="6245225"/>
            <a:ext cx="2844059"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4515" y="6245225"/>
            <a:ext cx="3859795"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5325" y="6245225"/>
            <a:ext cx="2844059"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64944"/>
            <a:ext cx="8902723" cy="4078039"/>
          </a:xfrm>
          <a:prstGeom prst="rect">
            <a:avLst/>
          </a:prstGeom>
          <a:solidFill>
            <a:srgbClr val="002060"/>
          </a:solidFill>
        </p:spPr>
        <p:txBody>
          <a:bodyPr wrap="square" rtlCol="0" anchor="t">
            <a:spAutoFit/>
          </a:bodyPr>
          <a:lstStyle/>
          <a:p>
            <a:r>
              <a:rPr lang="zh-TW" altLang="en-US" sz="3200" b="1" dirty="0">
                <a:solidFill>
                  <a:srgbClr val="FFFF00"/>
                </a:solidFill>
                <a:latin typeface="DFKai-SB" pitchFamily="65" charset="-120"/>
                <a:ea typeface="DFKai-SB" pitchFamily="65" charset="-120"/>
              </a:rPr>
              <a:t>聖經中亞蘭文經文 </a:t>
            </a:r>
            <a:r>
              <a:rPr lang="en-US" altLang="zh-TW" sz="3200" b="1" dirty="0">
                <a:solidFill>
                  <a:srgbClr val="FFFF00"/>
                </a:solidFill>
              </a:rPr>
              <a:t>(</a:t>
            </a:r>
            <a:r>
              <a:rPr lang="zh-CN" altLang="en-US" sz="3200" b="1" dirty="0">
                <a:solidFill>
                  <a:srgbClr val="FFFF00"/>
                </a:solidFill>
                <a:latin typeface="DFKai-SB" pitchFamily="65" charset="-120"/>
                <a:ea typeface="DFKai-SB" pitchFamily="65" charset="-120"/>
              </a:rPr>
              <a:t>三</a:t>
            </a:r>
            <a:r>
              <a:rPr lang="en-US" altLang="zh-TW" sz="3200" b="1" dirty="0">
                <a:solidFill>
                  <a:srgbClr val="FFFF00"/>
                </a:solidFill>
              </a:rPr>
              <a:t>)</a:t>
            </a:r>
          </a:p>
          <a:p>
            <a:r>
              <a:rPr lang="en-US" sz="2800" b="1" dirty="0">
                <a:solidFill>
                  <a:schemeClr val="bg1"/>
                </a:solidFill>
              </a:rPr>
              <a:t>Aramaic Passages in the Hebrew Bible (III)</a:t>
            </a:r>
          </a:p>
          <a:p>
            <a:endParaRPr lang="en-US" altLang="zh-CN" sz="800" b="1" dirty="0">
              <a:solidFill>
                <a:srgbClr val="FFFF00"/>
              </a:solidFill>
            </a:endParaRPr>
          </a:p>
          <a:p>
            <a:pPr algn="ctr"/>
            <a:r>
              <a:rPr lang="zh-CN" altLang="en-US" sz="9600" b="1" dirty="0">
                <a:solidFill>
                  <a:srgbClr val="FFFF00"/>
                </a:solidFill>
                <a:latin typeface="DFKai-SB" pitchFamily="65" charset="-120"/>
                <a:ea typeface="DFKai-SB" pitchFamily="65" charset="-120"/>
              </a:rPr>
              <a:t>但以理書</a:t>
            </a:r>
            <a:r>
              <a:rPr lang="zh-CN" altLang="en-US" sz="800" b="1" dirty="0">
                <a:solidFill>
                  <a:srgbClr val="FFFF00"/>
                </a:solidFill>
                <a:latin typeface="+mj-lt"/>
                <a:ea typeface="DFKai-SB" pitchFamily="65" charset="-120"/>
              </a:rPr>
              <a:t>    </a:t>
            </a:r>
            <a:r>
              <a:rPr lang="en-US" sz="8500" b="1" dirty="0">
                <a:solidFill>
                  <a:srgbClr val="FFFF00"/>
                </a:solidFill>
              </a:rPr>
              <a:t>2:14-30</a:t>
            </a:r>
            <a:endParaRPr lang="en-US" altLang="zh-CN" sz="8500" b="1" dirty="0">
              <a:solidFill>
                <a:srgbClr val="FFFF00"/>
              </a:solidFill>
              <a:latin typeface="DFKai-SB" pitchFamily="65" charset="-120"/>
              <a:ea typeface="DFKai-SB" pitchFamily="65" charset="-120"/>
            </a:endParaRPr>
          </a:p>
          <a:p>
            <a:pPr algn="ctr"/>
            <a:endParaRPr lang="en-US" sz="900" b="1" dirty="0">
              <a:solidFill>
                <a:schemeClr val="bg1"/>
              </a:solidFill>
            </a:endParaRPr>
          </a:p>
          <a:p>
            <a:pPr algn="ctr"/>
            <a:endParaRPr lang="en-US" sz="900" b="1" dirty="0">
              <a:solidFill>
                <a:schemeClr val="bg1"/>
              </a:solidFill>
            </a:endParaRPr>
          </a:p>
          <a:p>
            <a:pPr algn="ctr"/>
            <a:endParaRPr lang="en-US" sz="900" b="1" dirty="0">
              <a:solidFill>
                <a:schemeClr val="bg1"/>
              </a:solidFill>
            </a:endParaRPr>
          </a:p>
          <a:p>
            <a:pPr algn="ctr"/>
            <a:r>
              <a:rPr lang="en-US" sz="6000" b="1" dirty="0">
                <a:solidFill>
                  <a:schemeClr val="bg1"/>
                </a:solidFill>
              </a:rPr>
              <a:t>Daniel 2:14-30 </a:t>
            </a:r>
            <a:r>
              <a:rPr lang="en-US" sz="5600" b="1" dirty="0">
                <a:solidFill>
                  <a:schemeClr val="bg1"/>
                </a:solidFill>
              </a:rPr>
              <a:t>(Aramaic)</a:t>
            </a:r>
          </a:p>
          <a:p>
            <a:pPr algn="ctr"/>
            <a:endParaRPr lang="en-US" sz="800" b="1" dirty="0">
              <a:solidFill>
                <a:srgbClr val="FFFF00"/>
              </a:solidFill>
            </a:endParaRPr>
          </a:p>
        </p:txBody>
      </p:sp>
      <p:sp>
        <p:nvSpPr>
          <p:cNvPr id="3" name="Rectangle 2"/>
          <p:cNvSpPr/>
          <p:nvPr/>
        </p:nvSpPr>
        <p:spPr>
          <a:xfrm>
            <a:off x="5086300" y="4631069"/>
            <a:ext cx="6774206" cy="1200329"/>
          </a:xfrm>
          <a:prstGeom prst="rect">
            <a:avLst/>
          </a:prstGeom>
          <a:solidFill>
            <a:srgbClr val="002060"/>
          </a:solidFill>
        </p:spPr>
        <p:txBody>
          <a:bodyPr wrap="square">
            <a:spAutoFit/>
          </a:bodyPr>
          <a:lstStyle/>
          <a:p>
            <a:r>
              <a:rPr lang="en-US" sz="2400" b="1" dirty="0" err="1">
                <a:solidFill>
                  <a:schemeClr val="bg1"/>
                </a:solidFill>
              </a:rPr>
              <a:t>Kyungrae</a:t>
            </a:r>
            <a:r>
              <a:rPr lang="en-US" sz="2400" b="1" dirty="0">
                <a:solidFill>
                  <a:schemeClr val="bg1"/>
                </a:solidFill>
              </a:rPr>
              <a:t> Kim, Ph.D. </a:t>
            </a:r>
          </a:p>
          <a:p>
            <a:r>
              <a:rPr lang="en-US" sz="2400" b="1" dirty="0">
                <a:solidFill>
                  <a:schemeClr val="bg1"/>
                </a:solidFill>
              </a:rPr>
              <a:t>       (1995, Hebrew University of Jerusalem)</a:t>
            </a:r>
            <a:endParaRPr lang="en-US" sz="2400" dirty="0">
              <a:solidFill>
                <a:schemeClr val="bg1"/>
              </a:solidFill>
            </a:endParaRPr>
          </a:p>
          <a:p>
            <a:r>
              <a:rPr lang="zh-TW" altLang="en-US" sz="2400" b="1" dirty="0">
                <a:solidFill>
                  <a:schemeClr val="bg1"/>
                </a:solidFill>
              </a:rPr>
              <a:t>金京來博士 </a:t>
            </a:r>
            <a:r>
              <a:rPr lang="en-US" sz="2400" b="1" dirty="0">
                <a:solidFill>
                  <a:schemeClr val="bg1"/>
                </a:solidFill>
              </a:rPr>
              <a:t>(1995, </a:t>
            </a:r>
            <a:r>
              <a:rPr lang="zh-TW" altLang="en-US" sz="2400" b="1" dirty="0">
                <a:solidFill>
                  <a:schemeClr val="bg1"/>
                </a:solidFill>
              </a:rPr>
              <a:t>以色列耶路撒冷 希伯來大學</a:t>
            </a:r>
            <a:r>
              <a:rPr lang="en-US" sz="2400" b="1" dirty="0">
                <a:solidFill>
                  <a:schemeClr val="bg1"/>
                </a:solidFill>
              </a:rPr>
              <a:t>)</a:t>
            </a:r>
            <a:endParaRPr lang="en-US" sz="2400" dirty="0">
              <a:solidFill>
                <a:schemeClr val="bg1"/>
              </a:solidFill>
            </a:endParaRPr>
          </a:p>
        </p:txBody>
      </p:sp>
      <p:sp>
        <p:nvSpPr>
          <p:cNvPr id="5" name="Rectangle 4"/>
          <p:cNvSpPr/>
          <p:nvPr/>
        </p:nvSpPr>
        <p:spPr>
          <a:xfrm>
            <a:off x="117748" y="4365104"/>
            <a:ext cx="4896544" cy="2062103"/>
          </a:xfrm>
          <a:prstGeom prst="rect">
            <a:avLst/>
          </a:prstGeom>
          <a:solidFill>
            <a:srgbClr val="00B050"/>
          </a:solidFill>
        </p:spPr>
        <p:txBody>
          <a:bodyPr wrap="square">
            <a:spAutoFit/>
          </a:bodyPr>
          <a:lstStyle/>
          <a:p>
            <a:pPr algn="ctr"/>
            <a:r>
              <a:rPr lang="en-US" b="1" dirty="0">
                <a:solidFill>
                  <a:srgbClr val="C00000"/>
                </a:solidFill>
              </a:rPr>
              <a:t>‎ </a:t>
            </a:r>
            <a:r>
              <a:rPr lang="ar-SA" b="1" dirty="0">
                <a:solidFill>
                  <a:srgbClr val="C00000"/>
                </a:solidFill>
              </a:rPr>
              <a:t>يَنْبُوعَ الْمِيَاهِ الْحَيَّةِ،</a:t>
            </a:r>
            <a:r>
              <a:rPr lang="en-US" b="1" dirty="0">
                <a:solidFill>
                  <a:srgbClr val="C00000"/>
                </a:solidFill>
              </a:rPr>
              <a:t>    </a:t>
            </a:r>
            <a:r>
              <a:rPr lang="he-IL" sz="2000" b="1" dirty="0">
                <a:solidFill>
                  <a:srgbClr val="C00000"/>
                </a:solidFill>
              </a:rPr>
              <a:t>מְקוֹר מַיִם חַיִּים</a:t>
            </a:r>
            <a:r>
              <a:rPr lang="he-IL" b="1" dirty="0">
                <a:solidFill>
                  <a:srgbClr val="C00000"/>
                </a:solidFill>
              </a:rPr>
              <a:t> </a:t>
            </a:r>
            <a:r>
              <a:rPr lang="en-US" b="1" dirty="0">
                <a:solidFill>
                  <a:srgbClr val="C00000"/>
                </a:solidFill>
              </a:rPr>
              <a:t>  </a:t>
            </a:r>
          </a:p>
          <a:p>
            <a:pPr algn="ctr"/>
            <a:r>
              <a:rPr lang="el-GR" b="1" dirty="0"/>
              <a:t>ἡ πηγή ὕδατος ζωῆς </a:t>
            </a:r>
            <a:endParaRPr lang="en-US" dirty="0"/>
          </a:p>
          <a:p>
            <a:pPr algn="ctr"/>
            <a:r>
              <a:rPr lang="en-US" b="1" i="1" dirty="0">
                <a:solidFill>
                  <a:srgbClr val="7030A0"/>
                </a:solidFill>
              </a:rPr>
              <a:t>The Spring of Living Water </a:t>
            </a:r>
            <a:endParaRPr lang="en-US" dirty="0">
              <a:solidFill>
                <a:srgbClr val="7030A0"/>
              </a:solidFill>
            </a:endParaRPr>
          </a:p>
          <a:p>
            <a:pPr algn="ctr"/>
            <a:r>
              <a:rPr lang="ko-KR" altLang="en-US" b="1" dirty="0">
                <a:solidFill>
                  <a:srgbClr val="C00000"/>
                </a:solidFill>
                <a:latin typeface="Malgun Gothic" pitchFamily="34" charset="-127"/>
                <a:ea typeface="Malgun Gothic" pitchFamily="34" charset="-127"/>
              </a:rPr>
              <a:t>생명수 샘   </a:t>
            </a:r>
            <a:r>
              <a:rPr lang="zh-TW" altLang="en-US" b="1" dirty="0">
                <a:latin typeface="SimSun" panose="02010600030101010101" pitchFamily="2" charset="-122"/>
                <a:ea typeface="SimSun" panose="02010600030101010101" pitchFamily="2" charset="-122"/>
              </a:rPr>
              <a:t>生命水的泉源</a:t>
            </a:r>
            <a:endParaRPr lang="en-US" dirty="0">
              <a:latin typeface="SimSun" panose="02010600030101010101" pitchFamily="2" charset="-122"/>
              <a:ea typeface="SimSun" panose="02010600030101010101" pitchFamily="2" charset="-122"/>
            </a:endParaRPr>
          </a:p>
          <a:p>
            <a:pPr algn="ctr"/>
            <a:r>
              <a:rPr lang="en-US" b="1" i="1" dirty="0">
                <a:solidFill>
                  <a:srgbClr val="C00000"/>
                </a:solidFill>
              </a:rPr>
              <a:t>La </a:t>
            </a:r>
            <a:r>
              <a:rPr lang="en-US" b="1" i="1" dirty="0" err="1">
                <a:solidFill>
                  <a:srgbClr val="C00000"/>
                </a:solidFill>
              </a:rPr>
              <a:t>Fuente</a:t>
            </a:r>
            <a:r>
              <a:rPr lang="en-US" b="1" i="1" dirty="0">
                <a:solidFill>
                  <a:srgbClr val="C00000"/>
                </a:solidFill>
              </a:rPr>
              <a:t> de Agua Viva </a:t>
            </a:r>
          </a:p>
          <a:p>
            <a:pPr algn="ctr"/>
            <a:r>
              <a:rPr lang="en-US" b="1" i="1" dirty="0"/>
              <a:t>La Source </a:t>
            </a:r>
            <a:r>
              <a:rPr lang="en-US" b="1" i="1" dirty="0" err="1"/>
              <a:t>d'Eau</a:t>
            </a:r>
            <a:r>
              <a:rPr lang="en-US" b="1" i="1" dirty="0"/>
              <a:t> Vive   </a:t>
            </a:r>
            <a:r>
              <a:rPr lang="en-US" b="1" i="1" dirty="0" err="1"/>
              <a:t>Fonte</a:t>
            </a:r>
            <a:r>
              <a:rPr lang="en-US" b="1" i="1" dirty="0"/>
              <a:t> de </a:t>
            </a:r>
            <a:r>
              <a:rPr lang="en-US" b="1" i="1" dirty="0" err="1"/>
              <a:t>Água</a:t>
            </a:r>
            <a:r>
              <a:rPr lang="en-US" b="1" i="1" dirty="0"/>
              <a:t> Viva</a:t>
            </a:r>
            <a:endParaRPr lang="en-US" dirty="0"/>
          </a:p>
          <a:p>
            <a:pPr algn="ctr"/>
            <a:r>
              <a:rPr lang="en-US" b="1" i="1" dirty="0">
                <a:solidFill>
                  <a:schemeClr val="accent6">
                    <a:lumMod val="75000"/>
                  </a:schemeClr>
                </a:solidFill>
              </a:rPr>
              <a:t>Die </a:t>
            </a:r>
            <a:r>
              <a:rPr lang="en-US" b="1" i="1" dirty="0" err="1">
                <a:solidFill>
                  <a:schemeClr val="accent6">
                    <a:lumMod val="75000"/>
                  </a:schemeClr>
                </a:solidFill>
              </a:rPr>
              <a:t>Quelle</a:t>
            </a:r>
            <a:r>
              <a:rPr lang="en-US" b="1" i="1" dirty="0">
                <a:solidFill>
                  <a:schemeClr val="accent6">
                    <a:lumMod val="75000"/>
                  </a:schemeClr>
                </a:solidFill>
              </a:rPr>
              <a:t> </a:t>
            </a:r>
            <a:r>
              <a:rPr lang="en-US" b="1" i="1" dirty="0" err="1">
                <a:solidFill>
                  <a:schemeClr val="accent6">
                    <a:lumMod val="75000"/>
                  </a:schemeClr>
                </a:solidFill>
              </a:rPr>
              <a:t>Lebendigen</a:t>
            </a:r>
            <a:r>
              <a:rPr lang="en-US" b="1" i="1" dirty="0">
                <a:solidFill>
                  <a:schemeClr val="accent6">
                    <a:lumMod val="75000"/>
                  </a:schemeClr>
                </a:solidFill>
              </a:rPr>
              <a:t> </a:t>
            </a:r>
            <a:r>
              <a:rPr lang="en-US" b="1" i="1" dirty="0" err="1">
                <a:solidFill>
                  <a:schemeClr val="accent6">
                    <a:lumMod val="75000"/>
                  </a:schemeClr>
                </a:solidFill>
              </a:rPr>
              <a:t>Wassers</a:t>
            </a:r>
            <a:r>
              <a:rPr lang="en-US" b="1" i="1" dirty="0">
                <a:solidFill>
                  <a:schemeClr val="accent6">
                    <a:lumMod val="75000"/>
                  </a:schemeClr>
                </a:solidFill>
              </a:rPr>
              <a:t> </a:t>
            </a:r>
            <a:endParaRPr lang="en-US" dirty="0">
              <a:solidFill>
                <a:schemeClr val="accent6">
                  <a:lumMod val="75000"/>
                </a:schemeClr>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6922" y="908720"/>
            <a:ext cx="274320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1882565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42899"/>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endParaRPr lang="en-US" altLang="zh-CN" sz="800" b="1" dirty="0">
              <a:solidFill>
                <a:srgbClr val="FFFF00"/>
              </a:solidFill>
              <a:latin typeface="DFKai-SB" pitchFamily="65" charset="-120"/>
              <a:ea typeface="DFKai-SB" pitchFamily="65" charset="-120"/>
            </a:endParaRPr>
          </a:p>
          <a:p>
            <a:endParaRPr lang="en-US" altLang="zh-CN" sz="8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2:22</a:t>
            </a:r>
          </a:p>
          <a:p>
            <a:endParaRPr lang="en-US" sz="800" b="1" dirty="0">
              <a:solidFill>
                <a:srgbClr val="FFFF00"/>
              </a:solidFill>
            </a:endParaRPr>
          </a:p>
          <a:p>
            <a:endParaRPr lang="en-US" sz="800" b="1" dirty="0">
              <a:solidFill>
                <a:srgbClr val="FFFF00"/>
              </a:solidFill>
            </a:endParaRPr>
          </a:p>
          <a:p>
            <a:endParaRPr lang="en-US" sz="800" b="1" dirty="0">
              <a:solidFill>
                <a:srgbClr val="FFFF00"/>
              </a:solidFill>
            </a:endParaRPr>
          </a:p>
          <a:p>
            <a:endParaRPr lang="en-US" sz="800" b="1" dirty="0">
              <a:solidFill>
                <a:srgbClr val="FFFF00"/>
              </a:solidFill>
            </a:endParaRPr>
          </a:p>
          <a:p>
            <a:r>
              <a:rPr lang="en-US" sz="2800" dirty="0"/>
              <a:t>       </a:t>
            </a:r>
            <a:r>
              <a:rPr lang="he-IL" sz="2800" dirty="0"/>
              <a:t>‎</a:t>
            </a:r>
            <a:r>
              <a:rPr lang="he-IL" sz="5000" dirty="0"/>
              <a:t>ה֛וּא גָּלֵ֥א עַמִּיקָתָ֖א וּמְסַתְּרָתָ֑א</a:t>
            </a:r>
            <a:endParaRPr lang="en-US" sz="5000" dirty="0"/>
          </a:p>
          <a:p>
            <a:r>
              <a:rPr lang="he-IL" sz="5000" dirty="0"/>
              <a:t> יָדַע֙ מָ֣ה בַחֲשׁוֹכָ֔א (וּנְהִירָא) [וּנְהוֹרָ֖א] עִמֵּ֥הּ שְׁרֵֽא׃</a:t>
            </a:r>
            <a:endParaRPr lang="en-US" sz="5000" dirty="0"/>
          </a:p>
          <a:p>
            <a:endParaRPr lang="en-US" sz="800" baseline="30000" dirty="0"/>
          </a:p>
          <a:p>
            <a:endParaRPr lang="en-US" sz="800" baseline="30000" dirty="0"/>
          </a:p>
          <a:p>
            <a:r>
              <a:rPr lang="en-US" sz="3200" baseline="30000" dirty="0"/>
              <a:t>        NKJ </a:t>
            </a:r>
            <a:r>
              <a:rPr lang="en-US" sz="3200" dirty="0"/>
              <a:t>He reveals deep and secret things; He knows what </a:t>
            </a:r>
            <a:r>
              <a:rPr lang="en-US" sz="3200" i="1" dirty="0"/>
              <a:t>is </a:t>
            </a:r>
            <a:r>
              <a:rPr lang="en-US" sz="3200" dirty="0"/>
              <a:t>in the darkness, And light dwells with Him. / </a:t>
            </a:r>
            <a:r>
              <a:rPr lang="zh-TW" altLang="en-US" sz="3200" dirty="0">
                <a:latin typeface="DFKai-SB" pitchFamily="65" charset="-120"/>
                <a:ea typeface="DFKai-SB" pitchFamily="65" charset="-120"/>
              </a:rPr>
              <a:t>他顯明深奧隱祕的事、知道暗中所有的、光明也與他同居。</a:t>
            </a:r>
            <a:endParaRPr lang="en-US" altLang="zh-TW" sz="3200" dirty="0">
              <a:latin typeface="DFKai-SB" pitchFamily="65" charset="-120"/>
              <a:ea typeface="DFKai-SB" pitchFamily="65" charset="-120"/>
            </a:endParaRPr>
          </a:p>
          <a:p>
            <a:endParaRPr lang="en-US" sz="800" dirty="0">
              <a:latin typeface="DFKai-SB" pitchFamily="65" charset="-120"/>
              <a:ea typeface="DFKai-SB" pitchFamily="65" charset="-120"/>
            </a:endParaRPr>
          </a:p>
          <a:p>
            <a:r>
              <a:rPr lang="he-IL" sz="3600" b="1" dirty="0"/>
              <a:t>מְסַתְּרָתָא </a:t>
            </a:r>
            <a:r>
              <a:rPr lang="en-US" sz="3600" dirty="0"/>
              <a:t> (</a:t>
            </a:r>
            <a:r>
              <a:rPr lang="en-US" sz="3200" dirty="0" err="1"/>
              <a:t>pael</a:t>
            </a:r>
            <a:r>
              <a:rPr lang="en-US" sz="3200" dirty="0"/>
              <a:t> pass </a:t>
            </a:r>
            <a:r>
              <a:rPr lang="en-US" sz="3200" dirty="0" err="1"/>
              <a:t>ptcp</a:t>
            </a:r>
            <a:r>
              <a:rPr lang="en-US" sz="3200" dirty="0"/>
              <a:t> f </a:t>
            </a:r>
            <a:r>
              <a:rPr lang="en-US" sz="3200" dirty="0" err="1"/>
              <a:t>pl</a:t>
            </a:r>
            <a:r>
              <a:rPr lang="en-US" sz="3200" dirty="0"/>
              <a:t> </a:t>
            </a:r>
            <a:r>
              <a:rPr lang="he-IL" sz="3600" b="1" dirty="0"/>
              <a:t>סתר</a:t>
            </a:r>
            <a:r>
              <a:rPr lang="en-US" sz="3600" dirty="0"/>
              <a:t> + </a:t>
            </a:r>
            <a:r>
              <a:rPr lang="en-US" sz="3600" dirty="0" err="1"/>
              <a:t>det</a:t>
            </a:r>
            <a:r>
              <a:rPr lang="en-US" sz="3600" dirty="0"/>
              <a:t> </a:t>
            </a:r>
            <a:r>
              <a:rPr lang="he-IL" sz="3600" b="1" dirty="0"/>
              <a:t>אָ</a:t>
            </a:r>
            <a:r>
              <a:rPr lang="en-US" sz="3600" b="1" dirty="0"/>
              <a:t> </a:t>
            </a:r>
            <a:r>
              <a:rPr lang="en-US" sz="3600" dirty="0"/>
              <a:t>art) </a:t>
            </a:r>
            <a:r>
              <a:rPr lang="en-US" sz="3200" dirty="0"/>
              <a:t>hidden things</a:t>
            </a:r>
          </a:p>
          <a:p>
            <a:r>
              <a:rPr lang="he-IL" sz="3600" b="1" dirty="0"/>
              <a:t>שְׁרֵא</a:t>
            </a:r>
            <a:r>
              <a:rPr lang="he-IL" sz="3600" dirty="0"/>
              <a:t> </a:t>
            </a:r>
            <a:r>
              <a:rPr lang="en-US" sz="3600" dirty="0"/>
              <a:t> (peal pass </a:t>
            </a:r>
            <a:r>
              <a:rPr lang="en-US" sz="3600" dirty="0" err="1"/>
              <a:t>ptcp</a:t>
            </a:r>
            <a:r>
              <a:rPr lang="en-US" sz="3600" dirty="0"/>
              <a:t> m </a:t>
            </a:r>
            <a:r>
              <a:rPr lang="en-US" sz="3600" dirty="0" err="1"/>
              <a:t>sg</a:t>
            </a:r>
            <a:r>
              <a:rPr lang="en-US" sz="3600" dirty="0"/>
              <a:t>) dwell</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406609411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7437934"/>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 但以理 </a:t>
            </a:r>
            <a:r>
              <a:rPr lang="en-US" sz="3600" b="1" dirty="0">
                <a:solidFill>
                  <a:srgbClr val="FFFF00"/>
                </a:solidFill>
              </a:rPr>
              <a:t>Daniel 2:23</a:t>
            </a:r>
          </a:p>
          <a:p>
            <a:r>
              <a:rPr lang="en-US" sz="2800" dirty="0"/>
              <a:t>  </a:t>
            </a:r>
            <a:r>
              <a:rPr lang="he-IL" sz="2800" dirty="0"/>
              <a:t>‎</a:t>
            </a:r>
            <a:r>
              <a:rPr lang="he-IL" sz="4800" dirty="0"/>
              <a:t>לָ֣ךְ אֱלָ֣הּ אֲבָהָתִ֗י מְהוֹדֵ֤א וּמְשַׁבַּח֙ אֲנָ֔ה</a:t>
            </a:r>
            <a:endParaRPr lang="en-US" sz="4800" dirty="0"/>
          </a:p>
          <a:p>
            <a:r>
              <a:rPr lang="en-US" sz="4800" dirty="0"/>
              <a:t>     </a:t>
            </a:r>
            <a:r>
              <a:rPr lang="he-IL" sz="4800" dirty="0"/>
              <a:t> דִּ֧י חָכְמְתָ֛א וּגְבוּרְתָ֖א יְהַ֣בְתְּ לִ֑י</a:t>
            </a:r>
            <a:r>
              <a:rPr lang="en-US" sz="4800" dirty="0"/>
              <a:t> </a:t>
            </a:r>
          </a:p>
          <a:p>
            <a:pPr rtl="1"/>
            <a:r>
              <a:rPr lang="he-IL" sz="4800" dirty="0"/>
              <a:t> </a:t>
            </a:r>
            <a:r>
              <a:rPr lang="he-IL" sz="4600" dirty="0"/>
              <a:t>וּכְעַ֤ן הֽוֹדַעְתַּ֙נִי֙ דִּֽי־בְעֵ֣ינָא מִנָּ֔ךְ דִּֽי־מִלַּ֥ת מַלְכָּ֖א הוֹדַעְתֶּֽנָא׃</a:t>
            </a:r>
            <a:r>
              <a:rPr lang="en-US" sz="4600" dirty="0"/>
              <a:t> </a:t>
            </a:r>
          </a:p>
          <a:p>
            <a:endParaRPr lang="en-US" sz="800" baseline="30000" dirty="0"/>
          </a:p>
          <a:p>
            <a:r>
              <a:rPr lang="en-US" sz="2700" baseline="30000" dirty="0"/>
              <a:t>      NKJ </a:t>
            </a:r>
            <a:r>
              <a:rPr lang="en-US" sz="2700" dirty="0"/>
              <a:t>"I thank You and praise You, O God of my fathers; You have given me wisdom and might, And have now made known to me what we asked of You, For You have made known to us the king's demand.“ / </a:t>
            </a:r>
            <a:r>
              <a:rPr lang="zh-TW" altLang="en-US" sz="2700" dirty="0">
                <a:latin typeface="DFKai-SB" pitchFamily="65" charset="-120"/>
                <a:ea typeface="DFKai-SB" pitchFamily="65" charset="-120"/>
              </a:rPr>
              <a:t>列祖的神阿</a:t>
            </a:r>
            <a:r>
              <a:rPr lang="en-US" sz="2700" dirty="0">
                <a:latin typeface="DFKai-SB" pitchFamily="65" charset="-120"/>
                <a:ea typeface="DFKai-SB" pitchFamily="65" charset="-120"/>
              </a:rPr>
              <a:t>,</a:t>
            </a:r>
            <a:r>
              <a:rPr lang="zh-TW" altLang="en-US" sz="2700" dirty="0">
                <a:latin typeface="DFKai-SB" pitchFamily="65" charset="-120"/>
                <a:ea typeface="DFKai-SB" pitchFamily="65" charset="-120"/>
              </a:rPr>
              <a:t>我感謝你</a:t>
            </a:r>
            <a:r>
              <a:rPr lang="en-US" sz="2700" dirty="0">
                <a:latin typeface="DFKai-SB" pitchFamily="65" charset="-120"/>
                <a:ea typeface="DFKai-SB" pitchFamily="65" charset="-120"/>
              </a:rPr>
              <a:t>,</a:t>
            </a:r>
            <a:r>
              <a:rPr lang="zh-TW" altLang="en-US" sz="2700" dirty="0">
                <a:latin typeface="DFKai-SB" pitchFamily="65" charset="-120"/>
                <a:ea typeface="DFKai-SB" pitchFamily="65" charset="-120"/>
              </a:rPr>
              <a:t>讚美你</a:t>
            </a:r>
            <a:r>
              <a:rPr lang="en-US" sz="2700" dirty="0">
                <a:latin typeface="DFKai-SB" pitchFamily="65" charset="-120"/>
                <a:ea typeface="DFKai-SB" pitchFamily="65" charset="-120"/>
              </a:rPr>
              <a:t>,</a:t>
            </a:r>
            <a:r>
              <a:rPr lang="zh-TW" altLang="en-US" sz="2700" dirty="0">
                <a:latin typeface="DFKai-SB" pitchFamily="65" charset="-120"/>
                <a:ea typeface="DFKai-SB" pitchFamily="65" charset="-120"/>
              </a:rPr>
              <a:t>因你將智慧才能賜給我</a:t>
            </a:r>
            <a:r>
              <a:rPr lang="en-US" sz="2700" dirty="0">
                <a:latin typeface="DFKai-SB" pitchFamily="65" charset="-120"/>
                <a:ea typeface="DFKai-SB" pitchFamily="65" charset="-120"/>
              </a:rPr>
              <a:t>.</a:t>
            </a:r>
            <a:r>
              <a:rPr lang="zh-TW" altLang="en-US" sz="2700" dirty="0">
                <a:latin typeface="DFKai-SB" pitchFamily="65" charset="-120"/>
                <a:ea typeface="DFKai-SB" pitchFamily="65" charset="-120"/>
              </a:rPr>
              <a:t>允准我們所求的</a:t>
            </a:r>
            <a:r>
              <a:rPr lang="en-US" sz="2700" dirty="0">
                <a:latin typeface="DFKai-SB" pitchFamily="65" charset="-120"/>
                <a:ea typeface="DFKai-SB" pitchFamily="65" charset="-120"/>
              </a:rPr>
              <a:t>,</a:t>
            </a:r>
            <a:r>
              <a:rPr lang="zh-TW" altLang="en-US" sz="2700" dirty="0">
                <a:latin typeface="DFKai-SB" pitchFamily="65" charset="-120"/>
                <a:ea typeface="DFKai-SB" pitchFamily="65" charset="-120"/>
              </a:rPr>
              <a:t>把王的事給我們指明</a:t>
            </a:r>
            <a:r>
              <a:rPr lang="en-US" sz="2700" dirty="0">
                <a:latin typeface="DFKai-SB" pitchFamily="65" charset="-120"/>
                <a:ea typeface="DFKai-SB" pitchFamily="65" charset="-120"/>
              </a:rPr>
              <a:t>.</a:t>
            </a:r>
          </a:p>
          <a:p>
            <a:r>
              <a:rPr lang="en-US" sz="3600" dirty="0"/>
              <a:t>	</a:t>
            </a:r>
            <a:r>
              <a:rPr lang="he-IL" sz="3600" b="1" dirty="0"/>
              <a:t>מְהוֹדֵא</a:t>
            </a:r>
            <a:r>
              <a:rPr lang="he-IL" sz="3600" dirty="0"/>
              <a:t> </a:t>
            </a:r>
            <a:r>
              <a:rPr lang="en-US" sz="3600" dirty="0"/>
              <a:t> (</a:t>
            </a:r>
            <a:r>
              <a:rPr lang="en-US" sz="3600" dirty="0" err="1"/>
              <a:t>haphel</a:t>
            </a:r>
            <a:r>
              <a:rPr lang="en-US" sz="3600" dirty="0"/>
              <a:t> </a:t>
            </a:r>
            <a:r>
              <a:rPr lang="en-US" sz="3600" dirty="0" err="1"/>
              <a:t>ptcp</a:t>
            </a:r>
            <a:r>
              <a:rPr lang="en-US" sz="3600" dirty="0"/>
              <a:t> m </a:t>
            </a:r>
            <a:r>
              <a:rPr lang="en-US" sz="3600" dirty="0" err="1"/>
              <a:t>sg</a:t>
            </a:r>
            <a:r>
              <a:rPr lang="en-US" sz="3600" dirty="0"/>
              <a:t> </a:t>
            </a:r>
            <a:r>
              <a:rPr lang="he-IL" sz="3600" b="1" dirty="0"/>
              <a:t>ידא</a:t>
            </a:r>
            <a:r>
              <a:rPr lang="en-US" sz="3600" dirty="0"/>
              <a:t> &amp; </a:t>
            </a:r>
            <a:r>
              <a:rPr lang="he-IL" sz="3600" b="1" dirty="0"/>
              <a:t>ידה</a:t>
            </a:r>
            <a:r>
              <a:rPr lang="he-IL" sz="3600" dirty="0"/>
              <a:t> </a:t>
            </a:r>
            <a:r>
              <a:rPr lang="en-US" sz="3600" dirty="0"/>
              <a:t> = Heb.) praise</a:t>
            </a:r>
          </a:p>
          <a:p>
            <a:r>
              <a:rPr lang="en-US" sz="3600" dirty="0"/>
              <a:t>	</a:t>
            </a:r>
            <a:r>
              <a:rPr lang="he-IL" sz="3600" b="1" dirty="0"/>
              <a:t>מְשַׁבַּח</a:t>
            </a:r>
            <a:r>
              <a:rPr lang="he-IL" sz="3600" dirty="0"/>
              <a:t> </a:t>
            </a:r>
            <a:r>
              <a:rPr lang="en-US" sz="3600" dirty="0"/>
              <a:t> (</a:t>
            </a:r>
            <a:r>
              <a:rPr lang="en-US" sz="3600" dirty="0" err="1"/>
              <a:t>pael</a:t>
            </a:r>
            <a:r>
              <a:rPr lang="en-US" sz="3600" dirty="0"/>
              <a:t> </a:t>
            </a:r>
            <a:r>
              <a:rPr lang="en-US" sz="3600" dirty="0" err="1"/>
              <a:t>ptcp</a:t>
            </a:r>
            <a:r>
              <a:rPr lang="en-US" sz="3600" dirty="0"/>
              <a:t> m </a:t>
            </a:r>
            <a:r>
              <a:rPr lang="en-US" sz="3600" dirty="0" err="1"/>
              <a:t>sg</a:t>
            </a:r>
            <a:r>
              <a:rPr lang="en-US" sz="3600" dirty="0"/>
              <a:t> </a:t>
            </a:r>
            <a:r>
              <a:rPr lang="he-IL" sz="3600" b="1" dirty="0"/>
              <a:t>שׁבח</a:t>
            </a:r>
            <a:r>
              <a:rPr lang="en-US" sz="3600" dirty="0"/>
              <a:t> = Heb.) praise, laud</a:t>
            </a:r>
          </a:p>
          <a:p>
            <a:r>
              <a:rPr lang="en-US" sz="3600" dirty="0"/>
              <a:t>        </a:t>
            </a:r>
            <a:r>
              <a:rPr lang="he-IL" sz="3600" b="1" dirty="0"/>
              <a:t>כְעַן</a:t>
            </a:r>
            <a:r>
              <a:rPr lang="en-US" sz="3600" dirty="0"/>
              <a:t> (adverb) now</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10247040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7099379"/>
          </a:xfrm>
          <a:prstGeom prst="rect">
            <a:avLst/>
          </a:prstGeom>
          <a:solidFill>
            <a:srgbClr val="00B050"/>
          </a:solidFill>
        </p:spPr>
        <p:txBody>
          <a:bodyPr wrap="square">
            <a:spAutoFit/>
          </a:bodyPr>
          <a:lstStyle/>
          <a:p>
            <a:r>
              <a:rPr lang="zh-CN" altLang="en-US" sz="2400" b="1" dirty="0">
                <a:solidFill>
                  <a:srgbClr val="FFFF00"/>
                </a:solidFill>
                <a:latin typeface="DFKai-SB" pitchFamily="65" charset="-120"/>
                <a:ea typeface="DFKai-SB" pitchFamily="65" charset="-120"/>
              </a:rPr>
              <a:t>但以理 </a:t>
            </a:r>
            <a:r>
              <a:rPr lang="en-US" sz="2400" b="1" dirty="0">
                <a:solidFill>
                  <a:srgbClr val="FFFF00"/>
                </a:solidFill>
              </a:rPr>
              <a:t>Daniel 2:24</a:t>
            </a:r>
          </a:p>
          <a:p>
            <a:r>
              <a:rPr lang="en-US" sz="2400" b="1" dirty="0">
                <a:solidFill>
                  <a:srgbClr val="FFFF00"/>
                </a:solidFill>
              </a:rPr>
              <a:t>    </a:t>
            </a:r>
            <a:r>
              <a:rPr lang="en-US" sz="2400" b="1" dirty="0">
                <a:solidFill>
                  <a:schemeClr val="bg1"/>
                </a:solidFill>
              </a:rPr>
              <a:t> </a:t>
            </a:r>
            <a:r>
              <a:rPr lang="he-IL" sz="4800" dirty="0"/>
              <a:t>‎</a:t>
            </a:r>
            <a:r>
              <a:rPr lang="he-IL" sz="4600" dirty="0"/>
              <a:t> כָּל־קֳבֵ֣ל דְּנָ֗ה דָּֽנִיֵּאל֙ עַ֣ל עַל־אַרְי֔וֹךְ</a:t>
            </a:r>
            <a:endParaRPr lang="en-US" sz="4600" dirty="0"/>
          </a:p>
          <a:p>
            <a:r>
              <a:rPr lang="en-US" sz="4600" dirty="0"/>
              <a:t>     </a:t>
            </a:r>
            <a:r>
              <a:rPr lang="he-IL" sz="4600" dirty="0"/>
              <a:t> דִּ֚י מַנִּ֣י מַלְכָּ֔א לְהוֹבָדָ֖ה לְחַכִּימֵ֣י בָבֶ֑ל</a:t>
            </a:r>
            <a:r>
              <a:rPr lang="en-US" sz="4600" dirty="0"/>
              <a:t> </a:t>
            </a:r>
          </a:p>
          <a:p>
            <a:pPr rtl="1"/>
            <a:r>
              <a:rPr lang="he-IL" sz="4600" dirty="0"/>
              <a:t> אֲזַ֣ל וְכֵ֣ן אֲמַר־לֵ֗הּ לְחַכִּימֵ֤י בָבֶל֙ אַל־תְּהוֹבֵ֔ד</a:t>
            </a:r>
            <a:r>
              <a:rPr lang="en-US" sz="4600" dirty="0"/>
              <a:t> </a:t>
            </a:r>
          </a:p>
          <a:p>
            <a:pPr rtl="1"/>
            <a:r>
              <a:rPr lang="he-IL" sz="4600" dirty="0"/>
              <a:t> הַעֵ֙לְנִי֙ קֳדָ֣ם מַלְכָּ֔א וּפִשְׁרָ֖א לְמַלְכָּ֥א אֲחַוֵּֽא׃ </a:t>
            </a:r>
            <a:r>
              <a:rPr lang="en-US" sz="4600" dirty="0"/>
              <a:t> </a:t>
            </a:r>
          </a:p>
          <a:p>
            <a:endParaRPr lang="en-US" sz="800" baseline="30000" dirty="0"/>
          </a:p>
          <a:p>
            <a:r>
              <a:rPr lang="en-US" sz="2600" baseline="30000" dirty="0"/>
              <a:t>        NKJ </a:t>
            </a:r>
            <a:r>
              <a:rPr lang="en-US" sz="2600" dirty="0"/>
              <a:t>Therefore Daniel went to </a:t>
            </a:r>
            <a:r>
              <a:rPr lang="en-US" sz="2600" dirty="0" err="1"/>
              <a:t>Arioch</a:t>
            </a:r>
            <a:r>
              <a:rPr lang="en-US" sz="2600" dirty="0"/>
              <a:t>, whom the king had appointed to destroy the wise </a:t>
            </a:r>
            <a:r>
              <a:rPr lang="en-US" sz="2600" i="1" dirty="0"/>
              <a:t>men </a:t>
            </a:r>
            <a:r>
              <a:rPr lang="en-US" sz="2600" dirty="0"/>
              <a:t>of Babylon. He went and said thus to him: "Do not destroy the wise </a:t>
            </a:r>
            <a:r>
              <a:rPr lang="en-US" sz="2600" i="1" dirty="0"/>
              <a:t>men </a:t>
            </a:r>
            <a:r>
              <a:rPr lang="en-US" sz="2600" dirty="0"/>
              <a:t>of Babylon; take me before the king, and I will tell the king the interpretation." / </a:t>
            </a:r>
            <a:r>
              <a:rPr lang="zh-TW" altLang="en-US" sz="2600" dirty="0">
                <a:latin typeface="DFKai-SB" pitchFamily="65" charset="-120"/>
                <a:ea typeface="DFKai-SB" pitchFamily="65" charset="-120"/>
              </a:rPr>
              <a:t>於是但以理進去見亞略、就是王所派滅絕巴比倫哲士的、對他說、不要滅絕巴比倫的哲士、求你領我到王面前、我要將夢的講解告訴王。</a:t>
            </a:r>
            <a:endParaRPr lang="en-US" altLang="zh-TW" sz="2600" dirty="0">
              <a:latin typeface="DFKai-SB" pitchFamily="65" charset="-120"/>
              <a:ea typeface="DFKai-SB" pitchFamily="65" charset="-120"/>
            </a:endParaRPr>
          </a:p>
          <a:p>
            <a:r>
              <a:rPr lang="en-US" sz="3400" dirty="0"/>
              <a:t>	</a:t>
            </a:r>
            <a:r>
              <a:rPr lang="he-IL" sz="3400" b="1" dirty="0"/>
              <a:t>מַנִּי</a:t>
            </a:r>
            <a:r>
              <a:rPr lang="he-IL" sz="3400" dirty="0"/>
              <a:t> </a:t>
            </a:r>
            <a:r>
              <a:rPr lang="en-US" sz="3400" dirty="0"/>
              <a:t> (</a:t>
            </a:r>
            <a:r>
              <a:rPr lang="en-US" sz="3400" dirty="0" err="1"/>
              <a:t>pael</a:t>
            </a:r>
            <a:r>
              <a:rPr lang="en-US" sz="3400" dirty="0"/>
              <a:t> </a:t>
            </a:r>
            <a:r>
              <a:rPr lang="en-US" sz="3400" dirty="0" err="1"/>
              <a:t>pf</a:t>
            </a:r>
            <a:r>
              <a:rPr lang="en-US" sz="3400" dirty="0"/>
              <a:t> 3 m </a:t>
            </a:r>
            <a:r>
              <a:rPr lang="en-US" sz="3400" dirty="0" err="1"/>
              <a:t>sg</a:t>
            </a:r>
            <a:r>
              <a:rPr lang="en-US" sz="3400" dirty="0"/>
              <a:t> </a:t>
            </a:r>
            <a:r>
              <a:rPr lang="he-IL" sz="3400" b="1" dirty="0"/>
              <a:t>מנה</a:t>
            </a:r>
            <a:r>
              <a:rPr lang="en-US" sz="3400" b="1" dirty="0"/>
              <a:t> </a:t>
            </a:r>
            <a:r>
              <a:rPr lang="en-US" sz="3400" dirty="0"/>
              <a:t>= Heb.)  appoint</a:t>
            </a:r>
          </a:p>
          <a:p>
            <a:r>
              <a:rPr lang="en-US" sz="3400" dirty="0"/>
              <a:t>	</a:t>
            </a:r>
            <a:r>
              <a:rPr lang="he-IL" sz="3400" b="1" dirty="0"/>
              <a:t>הַעֵלְנִי </a:t>
            </a:r>
            <a:r>
              <a:rPr lang="en-US" sz="3400" dirty="0"/>
              <a:t> (</a:t>
            </a:r>
            <a:r>
              <a:rPr lang="en-US" sz="3400" dirty="0" err="1"/>
              <a:t>haphel</a:t>
            </a:r>
            <a:r>
              <a:rPr lang="en-US" sz="3400" dirty="0"/>
              <a:t> </a:t>
            </a:r>
            <a:r>
              <a:rPr lang="en-US" sz="3400" dirty="0" err="1"/>
              <a:t>impv</a:t>
            </a:r>
            <a:r>
              <a:rPr lang="en-US" sz="3400" dirty="0"/>
              <a:t> m </a:t>
            </a:r>
            <a:r>
              <a:rPr lang="en-US" sz="3400" dirty="0" err="1"/>
              <a:t>sg</a:t>
            </a:r>
            <a:r>
              <a:rPr lang="en-US" sz="3400" dirty="0"/>
              <a:t> </a:t>
            </a:r>
            <a:r>
              <a:rPr lang="he-IL" sz="3400" b="1" dirty="0"/>
              <a:t>עלל</a:t>
            </a:r>
            <a:r>
              <a:rPr lang="en-US" sz="3400" dirty="0"/>
              <a:t> + </a:t>
            </a:r>
            <a:r>
              <a:rPr lang="en-US" sz="3400" dirty="0" err="1"/>
              <a:t>suf</a:t>
            </a:r>
            <a:r>
              <a:rPr lang="en-US" sz="3400" dirty="0"/>
              <a:t> 1 </a:t>
            </a:r>
            <a:r>
              <a:rPr lang="en-US" sz="3400" dirty="0" err="1"/>
              <a:t>sg</a:t>
            </a:r>
            <a:r>
              <a:rPr lang="en-US" sz="3400" dirty="0"/>
              <a:t>) bring in</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71481800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6992"/>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 但以理 </a:t>
            </a:r>
            <a:r>
              <a:rPr lang="en-US" sz="3200" b="1" dirty="0">
                <a:solidFill>
                  <a:srgbClr val="FFFF00"/>
                </a:solidFill>
              </a:rPr>
              <a:t>Daniel 2:25</a:t>
            </a:r>
          </a:p>
          <a:p>
            <a:r>
              <a:rPr lang="en-US" sz="2800" dirty="0"/>
              <a:t>   </a:t>
            </a:r>
            <a:r>
              <a:rPr lang="he-IL" sz="2800" dirty="0"/>
              <a:t>‎</a:t>
            </a:r>
            <a:r>
              <a:rPr lang="he-IL" sz="4400" dirty="0"/>
              <a:t>אֱדַ֤יִן אַרְיוֹךְ֙ בְּהִתְבְּהָלָ֔ה הַנְעֵ֥ל לְדָנִיֵּ֖אל</a:t>
            </a:r>
            <a:endParaRPr lang="en-US" sz="4400" dirty="0"/>
          </a:p>
          <a:p>
            <a:r>
              <a:rPr lang="en-US" sz="4400" dirty="0"/>
              <a:t> </a:t>
            </a:r>
            <a:r>
              <a:rPr lang="he-IL" sz="4400" dirty="0"/>
              <a:t> וְכֵ֣ן אֲמַר־לֵ֗הּ דִּֽי־הַשְׁכַּ֤חַת גְּבַר֙ </a:t>
            </a:r>
            <a:r>
              <a:rPr lang="en-US" sz="4400" dirty="0"/>
              <a:t>  </a:t>
            </a:r>
            <a:r>
              <a:rPr lang="he-IL" sz="4400" dirty="0"/>
              <a:t> קֳדָ֣ם מַלְכָּ֑א</a:t>
            </a:r>
            <a:endParaRPr lang="en-US" sz="4400" dirty="0"/>
          </a:p>
          <a:p>
            <a:pPr rtl="1"/>
            <a:r>
              <a:rPr lang="he-IL" sz="4300" dirty="0"/>
              <a:t>מִן־בְּנֵ֤י גָֽלוּתָא֙ דִּ֣י יְה֔וּד דִּ֥י פִשְׁרָ֖א לְמַלְכָּ֥א יְהוֹדַֽע׃</a:t>
            </a:r>
            <a:endParaRPr lang="en-US" sz="4300" dirty="0"/>
          </a:p>
          <a:p>
            <a:endParaRPr lang="en-US" sz="800" baseline="30000" dirty="0"/>
          </a:p>
          <a:p>
            <a:r>
              <a:rPr lang="en-US" sz="2600" baseline="30000" dirty="0"/>
              <a:t>            NKJ </a:t>
            </a:r>
            <a:r>
              <a:rPr lang="en-US" sz="2600" dirty="0"/>
              <a:t>Then </a:t>
            </a:r>
            <a:r>
              <a:rPr lang="en-US" sz="2600" dirty="0" err="1"/>
              <a:t>Arioch</a:t>
            </a:r>
            <a:r>
              <a:rPr lang="en-US" sz="2600" dirty="0"/>
              <a:t> quickly brought Daniel before the king, and said thus to him, "I have found a man of the captives of Judah, who will make known to the king the interpretation.“ / </a:t>
            </a:r>
            <a:r>
              <a:rPr lang="zh-TW" altLang="en-US" sz="2600" dirty="0">
                <a:latin typeface="DFKai-SB" pitchFamily="65" charset="-120"/>
                <a:ea typeface="DFKai-SB" pitchFamily="65" charset="-120"/>
              </a:rPr>
              <a:t>亞略就急忙將但以理領到王面前</a:t>
            </a:r>
            <a:r>
              <a:rPr lang="en-US" sz="2600" dirty="0">
                <a:latin typeface="DFKai-SB" pitchFamily="65" charset="-120"/>
                <a:ea typeface="DFKai-SB" pitchFamily="65" charset="-120"/>
              </a:rPr>
              <a:t>,</a:t>
            </a:r>
            <a:r>
              <a:rPr lang="zh-TW" altLang="en-US" sz="2600" dirty="0">
                <a:latin typeface="DFKai-SB" pitchFamily="65" charset="-120"/>
                <a:ea typeface="DFKai-SB" pitchFamily="65" charset="-120"/>
              </a:rPr>
              <a:t>對王說</a:t>
            </a:r>
            <a:r>
              <a:rPr lang="en-US" sz="2600" dirty="0">
                <a:latin typeface="DFKai-SB" pitchFamily="65" charset="-120"/>
                <a:ea typeface="DFKai-SB" pitchFamily="65" charset="-120"/>
              </a:rPr>
              <a:t>,</a:t>
            </a:r>
            <a:r>
              <a:rPr lang="zh-TW" altLang="en-US" sz="2600" dirty="0">
                <a:latin typeface="DFKai-SB" pitchFamily="65" charset="-120"/>
                <a:ea typeface="DFKai-SB" pitchFamily="65" charset="-120"/>
              </a:rPr>
              <a:t>我在被擄的猶大人中遇見一人</a:t>
            </a:r>
            <a:r>
              <a:rPr lang="en-US" sz="2600" dirty="0">
                <a:latin typeface="DFKai-SB" pitchFamily="65" charset="-120"/>
                <a:ea typeface="DFKai-SB" pitchFamily="65" charset="-120"/>
              </a:rPr>
              <a:t>,</a:t>
            </a:r>
            <a:r>
              <a:rPr lang="zh-TW" altLang="en-US" sz="2600" dirty="0">
                <a:latin typeface="DFKai-SB" pitchFamily="65" charset="-120"/>
                <a:ea typeface="DFKai-SB" pitchFamily="65" charset="-120"/>
              </a:rPr>
              <a:t>他能將夢的講解告訴王</a:t>
            </a:r>
            <a:r>
              <a:rPr lang="en-US" sz="2600" dirty="0">
                <a:latin typeface="DFKai-SB" pitchFamily="65" charset="-120"/>
                <a:ea typeface="DFKai-SB" pitchFamily="65" charset="-120"/>
              </a:rPr>
              <a:t>.</a:t>
            </a:r>
          </a:p>
          <a:p>
            <a:r>
              <a:rPr lang="en-US" sz="3400" dirty="0"/>
              <a:t>	</a:t>
            </a:r>
            <a:r>
              <a:rPr lang="he-IL" sz="3400" b="1" dirty="0"/>
              <a:t>הִתְבְּהָלָה</a:t>
            </a:r>
            <a:r>
              <a:rPr lang="he-IL" sz="3400" dirty="0"/>
              <a:t> </a:t>
            </a:r>
            <a:r>
              <a:rPr lang="en-US" sz="3400" dirty="0"/>
              <a:t> (</a:t>
            </a:r>
            <a:r>
              <a:rPr lang="en-US" sz="3400" dirty="0" err="1"/>
              <a:t>hithpeel</a:t>
            </a:r>
            <a:r>
              <a:rPr lang="en-US" sz="3400" dirty="0"/>
              <a:t> </a:t>
            </a:r>
            <a:r>
              <a:rPr lang="en-US" sz="3400" dirty="0" err="1"/>
              <a:t>inf</a:t>
            </a:r>
            <a:r>
              <a:rPr lang="en-US" sz="3400" dirty="0"/>
              <a:t>, as noun </a:t>
            </a:r>
            <a:r>
              <a:rPr lang="he-IL" sz="3400" b="1" dirty="0"/>
              <a:t>בּהל</a:t>
            </a:r>
            <a:r>
              <a:rPr lang="en-US" sz="3400" dirty="0"/>
              <a:t> = Heb.) hurry</a:t>
            </a:r>
          </a:p>
          <a:p>
            <a:r>
              <a:rPr lang="en-US" sz="3400" dirty="0"/>
              <a:t>	</a:t>
            </a:r>
            <a:r>
              <a:rPr lang="he-IL" sz="3400" b="1" dirty="0"/>
              <a:t>הַנְעֵל </a:t>
            </a:r>
            <a:r>
              <a:rPr lang="en-US" sz="3400" b="1" dirty="0"/>
              <a:t> </a:t>
            </a:r>
            <a:r>
              <a:rPr lang="en-US" sz="3400" dirty="0"/>
              <a:t>(</a:t>
            </a:r>
            <a:r>
              <a:rPr lang="en-US" sz="3400" dirty="0" err="1"/>
              <a:t>haphel</a:t>
            </a:r>
            <a:r>
              <a:rPr lang="en-US" sz="3400" dirty="0"/>
              <a:t> </a:t>
            </a:r>
            <a:r>
              <a:rPr lang="en-US" sz="3400" dirty="0" err="1"/>
              <a:t>pf</a:t>
            </a:r>
            <a:r>
              <a:rPr lang="en-US" sz="3400" dirty="0"/>
              <a:t> 3 m </a:t>
            </a:r>
            <a:r>
              <a:rPr lang="en-US" sz="3400" dirty="0" err="1"/>
              <a:t>sg</a:t>
            </a:r>
            <a:r>
              <a:rPr lang="en-US" sz="3400" dirty="0"/>
              <a:t> </a:t>
            </a:r>
            <a:r>
              <a:rPr lang="he-IL" sz="3400" b="1" dirty="0"/>
              <a:t>עלל</a:t>
            </a:r>
            <a:r>
              <a:rPr lang="en-US" sz="3400" dirty="0"/>
              <a:t>) bring in</a:t>
            </a:r>
          </a:p>
          <a:p>
            <a:r>
              <a:rPr lang="en-US" sz="3400" dirty="0"/>
              <a:t>	</a:t>
            </a:r>
            <a:r>
              <a:rPr lang="he-IL" sz="3400" b="1" dirty="0"/>
              <a:t>הַשְׁכַּחַת</a:t>
            </a:r>
            <a:r>
              <a:rPr lang="he-IL" sz="3400" dirty="0"/>
              <a:t> </a:t>
            </a:r>
            <a:r>
              <a:rPr lang="en-US" sz="3400" dirty="0"/>
              <a:t> (</a:t>
            </a:r>
            <a:r>
              <a:rPr lang="en-US" sz="3400" dirty="0" err="1"/>
              <a:t>haphel</a:t>
            </a:r>
            <a:r>
              <a:rPr lang="en-US" sz="3400" dirty="0"/>
              <a:t> </a:t>
            </a:r>
            <a:r>
              <a:rPr lang="en-US" sz="3400" dirty="0" err="1"/>
              <a:t>pf</a:t>
            </a:r>
            <a:r>
              <a:rPr lang="en-US" sz="3400" dirty="0"/>
              <a:t> 1 </a:t>
            </a:r>
            <a:r>
              <a:rPr lang="en-US" sz="3400" dirty="0" err="1"/>
              <a:t>sg</a:t>
            </a:r>
            <a:r>
              <a:rPr lang="en-US" sz="3400" dirty="0"/>
              <a:t> </a:t>
            </a:r>
            <a:r>
              <a:rPr lang="he-IL" sz="3400" b="1" dirty="0"/>
              <a:t>שׁכח</a:t>
            </a:r>
            <a:r>
              <a:rPr lang="en-US" sz="3400" dirty="0"/>
              <a:t>) find</a:t>
            </a:r>
          </a:p>
          <a:p>
            <a:r>
              <a:rPr lang="en-US" sz="3400" dirty="0"/>
              <a:t>	</a:t>
            </a:r>
            <a:r>
              <a:rPr lang="he-IL" sz="3400" b="1" dirty="0"/>
              <a:t>גָלוּתָא </a:t>
            </a:r>
            <a:r>
              <a:rPr lang="en-US" sz="3400" dirty="0"/>
              <a:t> (noun f </a:t>
            </a:r>
            <a:r>
              <a:rPr lang="en-US" sz="3400" dirty="0" err="1"/>
              <a:t>sg</a:t>
            </a:r>
            <a:r>
              <a:rPr lang="en-US" sz="3400" dirty="0"/>
              <a:t> </a:t>
            </a:r>
            <a:r>
              <a:rPr lang="he-IL" sz="3400" b="1" dirty="0"/>
              <a:t>גָּלוּ</a:t>
            </a:r>
            <a:r>
              <a:rPr lang="en-US" sz="3400" dirty="0"/>
              <a:t> + </a:t>
            </a:r>
            <a:r>
              <a:rPr lang="en-US" sz="3400" dirty="0" err="1"/>
              <a:t>det</a:t>
            </a:r>
            <a:r>
              <a:rPr lang="en-US" sz="3400" dirty="0"/>
              <a:t> </a:t>
            </a:r>
            <a:r>
              <a:rPr lang="he-IL" sz="3400" b="1" dirty="0"/>
              <a:t>אָ</a:t>
            </a:r>
            <a:r>
              <a:rPr lang="en-US" sz="3400" b="1" dirty="0"/>
              <a:t> </a:t>
            </a:r>
            <a:r>
              <a:rPr lang="en-US" sz="3400" dirty="0"/>
              <a:t>art) exile</a:t>
            </a: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1865786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42899"/>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 </a:t>
            </a:r>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2:26</a:t>
            </a:r>
          </a:p>
          <a:p>
            <a:pPr rtl="1"/>
            <a:r>
              <a:rPr lang="en-US" sz="2800" dirty="0"/>
              <a:t>            </a:t>
            </a:r>
            <a:r>
              <a:rPr lang="he-IL" sz="2800" dirty="0"/>
              <a:t>‎</a:t>
            </a:r>
            <a:r>
              <a:rPr lang="en-US" sz="4800" dirty="0"/>
              <a:t>‎</a:t>
            </a:r>
            <a:r>
              <a:rPr lang="he-IL" sz="4800" dirty="0"/>
              <a:t>עָנֵ֤ה מַלְכָּא֙ וְאָמַ֣ר לְדָנִיֵּ֔אל דִּ֥י שְׁמֵ֖הּ</a:t>
            </a:r>
            <a:r>
              <a:rPr lang="en-US" sz="4800" dirty="0"/>
              <a:t> </a:t>
            </a:r>
          </a:p>
          <a:p>
            <a:pPr rtl="1"/>
            <a:r>
              <a:rPr lang="he-IL" sz="4800" dirty="0"/>
              <a:t> בֵּלְטְשַׁאצַּ֑ר</a:t>
            </a:r>
            <a:r>
              <a:rPr lang="en-US" sz="4800" dirty="0"/>
              <a:t> </a:t>
            </a:r>
            <a:r>
              <a:rPr lang="he-IL" sz="4800" dirty="0"/>
              <a:t> (הַאִיתַיִךְ) [הַֽאִיתָ֣ךְ] כָּהֵ֗ל</a:t>
            </a:r>
            <a:r>
              <a:rPr lang="en-US" sz="4800" dirty="0"/>
              <a:t> </a:t>
            </a:r>
          </a:p>
          <a:p>
            <a:pPr rtl="1"/>
            <a:r>
              <a:rPr lang="he-IL" sz="4800" dirty="0"/>
              <a:t> לְהוֹדָעֻתַ֛נִי חֶלְמָ֥א דִֽי־חֲזֵ֖ית וּפִשְׁרֵֽהּ׃</a:t>
            </a:r>
            <a:r>
              <a:rPr lang="en-US" sz="4800" dirty="0"/>
              <a:t> </a:t>
            </a:r>
            <a:r>
              <a:rPr lang="he-IL" sz="4800" dirty="0"/>
              <a:t> </a:t>
            </a:r>
          </a:p>
          <a:p>
            <a:endParaRPr lang="en-US" sz="800" baseline="30000" dirty="0"/>
          </a:p>
          <a:p>
            <a:endParaRPr lang="en-US" sz="800" baseline="30000" dirty="0"/>
          </a:p>
          <a:p>
            <a:r>
              <a:rPr lang="en-US" sz="2800" baseline="30000" dirty="0"/>
              <a:t>        NKJ </a:t>
            </a:r>
            <a:r>
              <a:rPr lang="en-US" sz="2800" dirty="0"/>
              <a:t>The king answered and said to Daniel, whose name </a:t>
            </a:r>
            <a:r>
              <a:rPr lang="en-US" sz="2800" i="1" dirty="0"/>
              <a:t>was </a:t>
            </a:r>
            <a:r>
              <a:rPr lang="en-US" sz="2800" dirty="0" err="1"/>
              <a:t>Belteshazzar</a:t>
            </a:r>
            <a:r>
              <a:rPr lang="en-US" sz="2800" dirty="0"/>
              <a:t>, "Are you able to make known to me the dream which I have seen, and its interpretation?“ / </a:t>
            </a:r>
            <a:r>
              <a:rPr lang="zh-TW" altLang="en-US" sz="2800" dirty="0">
                <a:latin typeface="DFKai-SB" pitchFamily="65" charset="-120"/>
                <a:ea typeface="DFKai-SB" pitchFamily="65" charset="-120"/>
              </a:rPr>
              <a:t>王問稱為伯提沙撒的但以理說、你能將我所作的夢、和夢的講解、告訴我麼。</a:t>
            </a:r>
            <a:endParaRPr lang="en-US" altLang="zh-TW" sz="2800" dirty="0">
              <a:latin typeface="DFKai-SB" pitchFamily="65" charset="-120"/>
              <a:ea typeface="DFKai-SB" pitchFamily="65" charset="-120"/>
            </a:endParaRPr>
          </a:p>
          <a:p>
            <a:endParaRPr lang="en-US" altLang="zh-TW" sz="800" dirty="0">
              <a:latin typeface="DFKai-SB" pitchFamily="65" charset="-120"/>
              <a:ea typeface="DFKai-SB" pitchFamily="65" charset="-120"/>
            </a:endParaRPr>
          </a:p>
          <a:p>
            <a:r>
              <a:rPr lang="en-US" sz="3600" dirty="0"/>
              <a:t>	</a:t>
            </a:r>
            <a:r>
              <a:rPr lang="he-IL" sz="3600" b="1" dirty="0"/>
              <a:t>כָּהֵל </a:t>
            </a:r>
            <a:r>
              <a:rPr lang="en-US" sz="3600" dirty="0"/>
              <a:t> (peal </a:t>
            </a:r>
            <a:r>
              <a:rPr lang="en-US" sz="3600" dirty="0" err="1"/>
              <a:t>ptcp</a:t>
            </a:r>
            <a:r>
              <a:rPr lang="en-US" sz="3600" dirty="0"/>
              <a:t> m </a:t>
            </a:r>
            <a:r>
              <a:rPr lang="en-US" sz="3600" dirty="0" err="1"/>
              <a:t>sg</a:t>
            </a:r>
            <a:r>
              <a:rPr lang="en-US" sz="3600" dirty="0"/>
              <a:t> </a:t>
            </a:r>
            <a:r>
              <a:rPr lang="he-IL" sz="3600" b="1" dirty="0"/>
              <a:t>כהל</a:t>
            </a:r>
            <a:r>
              <a:rPr lang="en-US" sz="3600" dirty="0"/>
              <a:t>) be able</a:t>
            </a:r>
          </a:p>
          <a:p>
            <a:r>
              <a:rPr lang="en-US" sz="3600" dirty="0"/>
              <a:t>	</a:t>
            </a:r>
            <a:r>
              <a:rPr lang="he-IL" sz="3600" b="1" dirty="0"/>
              <a:t>חֲזֵית</a:t>
            </a:r>
            <a:r>
              <a:rPr lang="he-IL" sz="3600" dirty="0"/>
              <a:t> </a:t>
            </a:r>
            <a:r>
              <a:rPr lang="en-US" sz="3600" dirty="0"/>
              <a:t> (peal </a:t>
            </a:r>
            <a:r>
              <a:rPr lang="en-US" sz="3600" dirty="0" err="1"/>
              <a:t>pf</a:t>
            </a:r>
            <a:r>
              <a:rPr lang="en-US" sz="3600" dirty="0"/>
              <a:t> 1 </a:t>
            </a:r>
            <a:r>
              <a:rPr lang="en-US" sz="3600" dirty="0" err="1"/>
              <a:t>sg</a:t>
            </a:r>
            <a:r>
              <a:rPr lang="en-US" sz="3600" dirty="0"/>
              <a:t> </a:t>
            </a:r>
            <a:r>
              <a:rPr lang="he-IL" sz="3600" b="1" dirty="0"/>
              <a:t>חזה</a:t>
            </a:r>
            <a:r>
              <a:rPr lang="en-US" sz="3600" dirty="0"/>
              <a:t>) see, behold</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1127547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7232749"/>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 但以理 </a:t>
            </a:r>
            <a:r>
              <a:rPr lang="en-US" sz="2800" b="1" dirty="0">
                <a:solidFill>
                  <a:srgbClr val="FFFF00"/>
                </a:solidFill>
              </a:rPr>
              <a:t>Daniel 2:27</a:t>
            </a:r>
          </a:p>
          <a:p>
            <a:r>
              <a:rPr lang="en-US" sz="2800" dirty="0"/>
              <a:t>      </a:t>
            </a:r>
            <a:r>
              <a:rPr lang="he-IL" sz="2800" dirty="0"/>
              <a:t>‎</a:t>
            </a:r>
            <a:r>
              <a:rPr lang="he-IL" sz="4800" dirty="0"/>
              <a:t>עָנֵ֧ה דָנִיֵּ֛אל קֳדָ֥ם מַלְכָּ֖א וְאָמַ֑ר</a:t>
            </a:r>
            <a:endParaRPr lang="en-US" sz="4800" dirty="0"/>
          </a:p>
          <a:p>
            <a:pPr rtl="1"/>
            <a:r>
              <a:rPr lang="he-IL" sz="4800" dirty="0"/>
              <a:t> רָזָה֙ דִּֽי־מַלְכָּ֣א שָׁאֵ֔ל לָ֧א חַכִּימִ֣ין אָֽשְׁפִ֗ין</a:t>
            </a:r>
            <a:r>
              <a:rPr lang="en-US" sz="4800" dirty="0"/>
              <a:t> </a:t>
            </a:r>
          </a:p>
          <a:p>
            <a:pPr rtl="1"/>
            <a:r>
              <a:rPr lang="he-IL" sz="4800" dirty="0"/>
              <a:t> חַרְטֻמִּין֙ גָּזְרִ֔ין יָכְלִ֖ין לְהַֽחֲוָיָ֥ה לְמַלְכָּֽא׃</a:t>
            </a:r>
            <a:r>
              <a:rPr lang="en-US" sz="4800" dirty="0"/>
              <a:t> </a:t>
            </a:r>
            <a:r>
              <a:rPr lang="he-IL" sz="4800" dirty="0"/>
              <a:t> </a:t>
            </a:r>
            <a:endParaRPr lang="en-US" sz="4800" dirty="0"/>
          </a:p>
          <a:p>
            <a:r>
              <a:rPr lang="en-US" sz="2800" baseline="30000" dirty="0"/>
              <a:t>          NKJ </a:t>
            </a:r>
            <a:r>
              <a:rPr lang="en-US" sz="2800" dirty="0"/>
              <a:t>Daniel answered in the presence of the king, and said, "The secret which the king has demanded, the wise </a:t>
            </a:r>
            <a:r>
              <a:rPr lang="en-US" sz="2800" i="1" dirty="0"/>
              <a:t>men, </a:t>
            </a:r>
            <a:r>
              <a:rPr lang="en-US" sz="2800" dirty="0"/>
              <a:t>the astrologers, the magicians, and the soothsayers cannot declare to the king. / </a:t>
            </a:r>
            <a:r>
              <a:rPr lang="zh-TW" altLang="en-US" sz="2800" dirty="0">
                <a:latin typeface="DFKai-SB" pitchFamily="65" charset="-120"/>
                <a:ea typeface="DFKai-SB" pitchFamily="65" charset="-120"/>
              </a:rPr>
              <a:t>但以理在王面前回答說</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王所問的那奧祕事</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哲士</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用法術的</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術士</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觀兆的</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都不能告訴王</a:t>
            </a:r>
            <a:r>
              <a:rPr lang="en-US" sz="2800" dirty="0">
                <a:latin typeface="DFKai-SB" pitchFamily="65" charset="-120"/>
                <a:ea typeface="DFKai-SB" pitchFamily="65" charset="-120"/>
              </a:rPr>
              <a:t>.</a:t>
            </a:r>
            <a:endParaRPr lang="en-US" sz="3600" dirty="0">
              <a:latin typeface="DFKai-SB" pitchFamily="65" charset="-120"/>
              <a:ea typeface="DFKai-SB" pitchFamily="65" charset="-120"/>
            </a:endParaRPr>
          </a:p>
          <a:p>
            <a:pPr rtl="1"/>
            <a:r>
              <a:rPr lang="en-US" sz="3400" dirty="0"/>
              <a:t>  (noun m) enchanter, conjurer (= Heb.)  </a:t>
            </a:r>
            <a:r>
              <a:rPr lang="he-IL" sz="3400" b="1" dirty="0"/>
              <a:t>אָשַׁף</a:t>
            </a:r>
            <a:r>
              <a:rPr lang="he-IL" sz="3400" dirty="0"/>
              <a:t> </a:t>
            </a:r>
            <a:r>
              <a:rPr lang="en-US" sz="3400" dirty="0"/>
              <a:t>       </a:t>
            </a:r>
          </a:p>
          <a:p>
            <a:pPr rtl="1"/>
            <a:r>
              <a:rPr lang="en-US" sz="3400" dirty="0"/>
              <a:t>  (noun m) magician, engraver (= Heb.) </a:t>
            </a:r>
            <a:r>
              <a:rPr lang="he-IL" sz="3400" b="1" dirty="0"/>
              <a:t>חַרְטֹּם</a:t>
            </a:r>
            <a:r>
              <a:rPr lang="en-US" sz="3400" dirty="0"/>
              <a:t> 	   </a:t>
            </a:r>
          </a:p>
          <a:p>
            <a:r>
              <a:rPr lang="en-US" sz="3400" dirty="0"/>
              <a:t>	</a:t>
            </a:r>
            <a:r>
              <a:rPr lang="he-IL" sz="3400" b="1" dirty="0"/>
              <a:t>גָּזְרִין </a:t>
            </a:r>
            <a:r>
              <a:rPr lang="en-US" sz="3400" dirty="0"/>
              <a:t> (peal </a:t>
            </a:r>
            <a:r>
              <a:rPr lang="en-US" sz="3400" dirty="0" err="1"/>
              <a:t>ptcp</a:t>
            </a:r>
            <a:r>
              <a:rPr lang="en-US" sz="3400" dirty="0"/>
              <a:t> m </a:t>
            </a:r>
            <a:r>
              <a:rPr lang="en-US" sz="3400" dirty="0" err="1"/>
              <a:t>pl</a:t>
            </a:r>
            <a:r>
              <a:rPr lang="en-US" sz="3400" dirty="0"/>
              <a:t>) astrologers, exorcists</a:t>
            </a:r>
          </a:p>
          <a:p>
            <a:r>
              <a:rPr lang="en-US" sz="3400" dirty="0"/>
              <a:t>	</a:t>
            </a:r>
            <a:r>
              <a:rPr lang="he-IL" sz="3400" b="1" dirty="0"/>
              <a:t>יָכְלִין</a:t>
            </a:r>
            <a:r>
              <a:rPr lang="he-IL" sz="3400" dirty="0"/>
              <a:t> </a:t>
            </a:r>
            <a:r>
              <a:rPr lang="en-US" sz="3400" dirty="0"/>
              <a:t> (peal </a:t>
            </a:r>
            <a:r>
              <a:rPr lang="en-US" sz="3400" dirty="0" err="1"/>
              <a:t>ptcp</a:t>
            </a:r>
            <a:r>
              <a:rPr lang="en-US" sz="3400" dirty="0"/>
              <a:t> m </a:t>
            </a:r>
            <a:r>
              <a:rPr lang="en-US" sz="3400" dirty="0" err="1"/>
              <a:t>pl</a:t>
            </a:r>
            <a:r>
              <a:rPr lang="en-US" sz="3400" dirty="0"/>
              <a:t> </a:t>
            </a:r>
            <a:r>
              <a:rPr lang="he-IL" sz="3400" b="1" dirty="0"/>
              <a:t>יכל</a:t>
            </a:r>
            <a:r>
              <a:rPr lang="en-US" sz="3400" dirty="0"/>
              <a:t> = Heb.) be able</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55626457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63417"/>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r>
              <a:rPr lang="zh-CN" altLang="en-US" sz="3200" b="1" dirty="0">
                <a:solidFill>
                  <a:srgbClr val="FFFF00"/>
                </a:solidFill>
                <a:latin typeface="DFKai-SB" pitchFamily="65" charset="-120"/>
                <a:ea typeface="DFKai-SB" pitchFamily="65" charset="-120"/>
              </a:rPr>
              <a:t> 但以理 </a:t>
            </a:r>
            <a:r>
              <a:rPr lang="en-US" sz="3200" b="1" dirty="0">
                <a:solidFill>
                  <a:srgbClr val="FFFF00"/>
                </a:solidFill>
              </a:rPr>
              <a:t>Daniel 2:28</a:t>
            </a:r>
          </a:p>
          <a:p>
            <a:endParaRPr lang="en-US" sz="800" b="1" dirty="0">
              <a:solidFill>
                <a:srgbClr val="FFFF00"/>
              </a:solidFill>
            </a:endParaRPr>
          </a:p>
          <a:p>
            <a:endParaRPr lang="en-US" sz="800" b="1" dirty="0">
              <a:solidFill>
                <a:srgbClr val="FFFF00"/>
              </a:solidFill>
            </a:endParaRPr>
          </a:p>
          <a:p>
            <a:pPr rtl="1"/>
            <a:r>
              <a:rPr lang="en-US" sz="4500" dirty="0"/>
              <a:t>‎</a:t>
            </a:r>
            <a:r>
              <a:rPr lang="he-IL" sz="4500" dirty="0"/>
              <a:t> בְּרַ֡ם אִיתַ֞י אֱלָ֤הּ בִּשְׁמַיָּא֙ גָּלֵ֣א רָזִ֔ין וְהוֹדַ֗ע</a:t>
            </a:r>
            <a:endParaRPr lang="en-US" sz="4500" dirty="0"/>
          </a:p>
          <a:p>
            <a:pPr rtl="1"/>
            <a:r>
              <a:rPr lang="he-IL" sz="4400" dirty="0"/>
              <a:t> לְמַלְכָּא֙ נְבֽוּכַדְנֶצַּ֔ר מָ֛ה דִּ֥י לֶהֱוֵ֖א בְּאַחֲרִ֣ית יוֹמַיָּ֑א</a:t>
            </a:r>
            <a:endParaRPr lang="en-US" sz="4400" dirty="0"/>
          </a:p>
          <a:p>
            <a:pPr rtl="1"/>
            <a:r>
              <a:rPr lang="he-IL" sz="4500" dirty="0"/>
              <a:t> חֶלְמָ֙ךְ וְחֶזְוֵ֥י רֵאשָׁ֛ךְ עַֽל־מִשְׁכְּבָ֖ךְ דְּנָ֥ה הֽוּא׃ </a:t>
            </a:r>
          </a:p>
          <a:p>
            <a:pPr rtl="1"/>
            <a:r>
              <a:rPr lang="en-US" sz="2550" baseline="30000" dirty="0"/>
              <a:t>        NKJ </a:t>
            </a:r>
            <a:r>
              <a:rPr lang="en-US" sz="2550" dirty="0"/>
              <a:t>"But there is a God in heaven who reveals secrets, and He has made known to King Nebuchadnezzar what will be in the latter days. Your dream, and the visions of your head upon your bed, were these: / </a:t>
            </a:r>
            <a:r>
              <a:rPr lang="zh-TW" altLang="en-US" sz="2550" dirty="0">
                <a:latin typeface="DFKai-SB" pitchFamily="65" charset="-120"/>
                <a:ea typeface="DFKai-SB" pitchFamily="65" charset="-120"/>
              </a:rPr>
              <a:t>只有一位在天上的神、能顯明奧祕的事他</a:t>
            </a:r>
            <a:endParaRPr lang="en-US" altLang="zh-TW" sz="2550" dirty="0">
              <a:latin typeface="DFKai-SB" pitchFamily="65" charset="-120"/>
              <a:ea typeface="DFKai-SB" pitchFamily="65" charset="-120"/>
            </a:endParaRPr>
          </a:p>
          <a:p>
            <a:pPr rtl="1"/>
            <a:r>
              <a:rPr lang="zh-TW" altLang="en-US" sz="2550" dirty="0">
                <a:latin typeface="DFKai-SB" pitchFamily="65" charset="-120"/>
                <a:ea typeface="DFKai-SB" pitchFamily="65" charset="-120"/>
              </a:rPr>
              <a:t>已將日後必有的事、指示尼布甲尼撒王．你的夢、和你在床上腦中的異象是這樣。</a:t>
            </a:r>
            <a:endParaRPr lang="en-US" altLang="zh-TW" sz="2550" dirty="0">
              <a:latin typeface="DFKai-SB" pitchFamily="65" charset="-120"/>
              <a:ea typeface="DFKai-SB" pitchFamily="65" charset="-120"/>
            </a:endParaRPr>
          </a:p>
          <a:p>
            <a:r>
              <a:rPr lang="en-US" sz="2800" dirty="0"/>
              <a:t>	</a:t>
            </a:r>
            <a:r>
              <a:rPr lang="he-IL" sz="3600" b="1" dirty="0"/>
              <a:t>בְּרַם</a:t>
            </a:r>
            <a:r>
              <a:rPr lang="he-IL" sz="3600" dirty="0"/>
              <a:t> </a:t>
            </a:r>
            <a:r>
              <a:rPr lang="en-US" sz="3600" dirty="0"/>
              <a:t> but, yet			</a:t>
            </a:r>
            <a:r>
              <a:rPr lang="he-IL" sz="3600" b="1" dirty="0"/>
              <a:t>אִיתַי</a:t>
            </a:r>
            <a:r>
              <a:rPr lang="en-US" sz="3600" dirty="0"/>
              <a:t>  there is, there are</a:t>
            </a:r>
          </a:p>
          <a:p>
            <a:r>
              <a:rPr lang="en-US" sz="3600" dirty="0"/>
              <a:t>	</a:t>
            </a:r>
            <a:r>
              <a:rPr lang="he-IL" sz="3600" b="1" dirty="0"/>
              <a:t>לֶהֱוֵא</a:t>
            </a:r>
            <a:r>
              <a:rPr lang="en-US" sz="3600" dirty="0"/>
              <a:t> (peal impf 3 m </a:t>
            </a:r>
            <a:r>
              <a:rPr lang="en-US" sz="3600" dirty="0" err="1"/>
              <a:t>sg</a:t>
            </a:r>
            <a:r>
              <a:rPr lang="en-US" sz="3600" dirty="0"/>
              <a:t> </a:t>
            </a:r>
            <a:r>
              <a:rPr lang="he-IL" sz="3600" b="1" dirty="0"/>
              <a:t>הוה</a:t>
            </a:r>
            <a:r>
              <a:rPr lang="en-US" sz="3600" dirty="0"/>
              <a:t>) be, become</a:t>
            </a:r>
          </a:p>
          <a:p>
            <a:r>
              <a:rPr lang="en-US" sz="3600" dirty="0"/>
              <a:t>	</a:t>
            </a:r>
            <a:r>
              <a:rPr lang="he-IL" sz="3600" b="1" dirty="0"/>
              <a:t>חֶזְוֵי</a:t>
            </a:r>
            <a:r>
              <a:rPr lang="en-US" sz="3600" dirty="0"/>
              <a:t> (noun m </a:t>
            </a:r>
            <a:r>
              <a:rPr lang="en-US" sz="3600" dirty="0" err="1"/>
              <a:t>pl</a:t>
            </a:r>
            <a:r>
              <a:rPr lang="en-US" sz="3600" dirty="0"/>
              <a:t> </a:t>
            </a:r>
            <a:r>
              <a:rPr lang="en-US" sz="3600" dirty="0" err="1"/>
              <a:t>cs</a:t>
            </a:r>
            <a:r>
              <a:rPr lang="en-US" sz="3600" dirty="0"/>
              <a:t> </a:t>
            </a:r>
            <a:r>
              <a:rPr lang="he-IL" sz="3600" b="1" dirty="0"/>
              <a:t>חֱזוּ </a:t>
            </a:r>
            <a:r>
              <a:rPr lang="en-US" sz="3600" dirty="0"/>
              <a:t>) vision</a:t>
            </a: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p:txBody>
      </p:sp>
    </p:spTree>
    <p:extLst>
      <p:ext uri="{BB962C8B-B14F-4D97-AF65-F5344CB8AC3E}">
        <p14:creationId xmlns:p14="http://schemas.microsoft.com/office/powerpoint/2010/main" val="78703283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53158"/>
          </a:xfrm>
          <a:prstGeom prst="rect">
            <a:avLst/>
          </a:prstGeom>
          <a:solidFill>
            <a:srgbClr val="00B050"/>
          </a:solidFill>
        </p:spPr>
        <p:txBody>
          <a:bodyPr wrap="square">
            <a:spAutoFit/>
          </a:bodyPr>
          <a:lstStyle/>
          <a:p>
            <a:endParaRPr lang="en-US" altLang="zh-CN" sz="12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2:29 </a:t>
            </a:r>
            <a:r>
              <a:rPr lang="en-US" sz="3600" b="1" dirty="0">
                <a:solidFill>
                  <a:schemeClr val="bg1"/>
                </a:solidFill>
              </a:rPr>
              <a:t> </a:t>
            </a:r>
          </a:p>
          <a:p>
            <a:endParaRPr lang="en-US" sz="1600" dirty="0"/>
          </a:p>
          <a:p>
            <a:r>
              <a:rPr lang="en-US" sz="4000" dirty="0"/>
              <a:t>  </a:t>
            </a:r>
            <a:r>
              <a:rPr lang="he-IL" sz="4000" dirty="0"/>
              <a:t>‎</a:t>
            </a:r>
            <a:r>
              <a:rPr lang="he-IL" sz="4800" dirty="0"/>
              <a:t>אַ֣נְתְּה מַלְכָּ֗א רַעְיוֹנָךְ֙ עַל־מִשְׁכְּבָ֣ךְ סְלִ֔קוּ</a:t>
            </a:r>
            <a:endParaRPr lang="en-US" sz="4800" dirty="0"/>
          </a:p>
          <a:p>
            <a:r>
              <a:rPr lang="en-US" sz="4800" dirty="0"/>
              <a:t>          </a:t>
            </a:r>
            <a:r>
              <a:rPr lang="he-IL" sz="4800" dirty="0"/>
              <a:t> מָ֛ה דִּ֥י לֶהֱוֵ֖א אַחֲרֵ֣י דְנָ֑ה</a:t>
            </a:r>
            <a:r>
              <a:rPr lang="en-US" sz="4800" dirty="0"/>
              <a:t> </a:t>
            </a:r>
          </a:p>
          <a:p>
            <a:r>
              <a:rPr lang="en-US" sz="4800" dirty="0"/>
              <a:t>   </a:t>
            </a:r>
            <a:r>
              <a:rPr lang="he-IL" sz="4800" dirty="0"/>
              <a:t> וְגָלֵ֧א רָזַיָּ֛א הוֹדְעָ֖ךְ מָה־דִ֥י לֶהֱוֵֽא׃ </a:t>
            </a:r>
            <a:endParaRPr lang="en-US" sz="4800" dirty="0"/>
          </a:p>
          <a:p>
            <a:endParaRPr lang="en-US" sz="1000" baseline="30000" dirty="0"/>
          </a:p>
          <a:p>
            <a:endParaRPr lang="en-US" sz="1000" baseline="30000" dirty="0"/>
          </a:p>
          <a:p>
            <a:r>
              <a:rPr lang="en-US" sz="3200" baseline="30000" dirty="0"/>
              <a:t>NKJ </a:t>
            </a:r>
            <a:r>
              <a:rPr lang="en-US" sz="3200" dirty="0"/>
              <a:t>"As for you, O king, thoughts came </a:t>
            </a:r>
            <a:r>
              <a:rPr lang="en-US" sz="3200" i="1" dirty="0"/>
              <a:t>to </a:t>
            </a:r>
            <a:r>
              <a:rPr lang="en-US" sz="3200" dirty="0"/>
              <a:t>your </a:t>
            </a:r>
            <a:r>
              <a:rPr lang="en-US" sz="3200" i="1" dirty="0"/>
              <a:t>mind while </a:t>
            </a:r>
            <a:r>
              <a:rPr lang="en-US" sz="3200" dirty="0"/>
              <a:t>on your bed, </a:t>
            </a:r>
            <a:r>
              <a:rPr lang="en-US" sz="3200" i="1" dirty="0"/>
              <a:t>about </a:t>
            </a:r>
            <a:r>
              <a:rPr lang="en-US" sz="3200" dirty="0"/>
              <a:t>what would come to pass after this; and He who reveals secrets has made known to you what will be.</a:t>
            </a:r>
          </a:p>
          <a:p>
            <a:r>
              <a:rPr lang="zh-TW" altLang="en-US" sz="3200" dirty="0">
                <a:latin typeface="DFKai-SB" pitchFamily="65" charset="-120"/>
                <a:ea typeface="DFKai-SB" pitchFamily="65" charset="-120"/>
              </a:rPr>
              <a:t>王阿、你在床上想到後來的事、那顯明奧祕事的主、把將來必有的事指示你．</a:t>
            </a:r>
            <a:endParaRPr lang="en-US" sz="3200" dirty="0">
              <a:latin typeface="DFKai-SB" pitchFamily="65" charset="-120"/>
              <a:ea typeface="DFKai-SB" pitchFamily="65" charset="-120"/>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88781569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22380"/>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但以理 </a:t>
            </a:r>
            <a:r>
              <a:rPr lang="en-US" sz="3200" b="1" dirty="0">
                <a:solidFill>
                  <a:srgbClr val="FFFF00"/>
                </a:solidFill>
              </a:rPr>
              <a:t>Daniel 2:30 </a:t>
            </a:r>
            <a:r>
              <a:rPr lang="en-US" sz="3200" b="1" dirty="0">
                <a:solidFill>
                  <a:schemeClr val="bg1"/>
                </a:solidFill>
              </a:rPr>
              <a:t> </a:t>
            </a:r>
          </a:p>
          <a:p>
            <a:pPr rtl="1"/>
            <a:r>
              <a:rPr lang="en-US" sz="4600" dirty="0"/>
              <a:t>‎</a:t>
            </a:r>
            <a:r>
              <a:rPr lang="he-IL" sz="4600" dirty="0"/>
              <a:t>וַאֲנָ֗ה לָ֤א בְחָכְמָה֙ דִּֽי־אִיתַ֥י בִּי֙ מִן־כָּל־חַיַּיָּ֔א</a:t>
            </a:r>
            <a:endParaRPr lang="en-US" sz="4600" dirty="0"/>
          </a:p>
          <a:p>
            <a:pPr rtl="1"/>
            <a:r>
              <a:rPr lang="he-IL" sz="4600" dirty="0"/>
              <a:t> רָזָ֥א דְנָ֖ה גֱּלִ֣י לִ֑י לָהֵ֗ן עַל־דִּבְרַת֙ דִּ֤י פִשְׁרָא֙</a:t>
            </a:r>
            <a:endParaRPr lang="en-US" sz="4600" dirty="0"/>
          </a:p>
          <a:p>
            <a:pPr rtl="1"/>
            <a:r>
              <a:rPr lang="he-IL" sz="4800" dirty="0"/>
              <a:t> לְמַלְכָּ֣א יְהוֹדְע֔וּן וְרַעְיוֹנֵ֥י לִבְבָ֖ךְ תִּנְדַּֽע׃ </a:t>
            </a:r>
          </a:p>
          <a:p>
            <a:endParaRPr lang="en-US" sz="800" baseline="30000" dirty="0"/>
          </a:p>
          <a:p>
            <a:r>
              <a:rPr lang="en-US" sz="2800" baseline="30000" dirty="0"/>
              <a:t>       NKJ </a:t>
            </a:r>
            <a:r>
              <a:rPr lang="en-US" sz="2800" dirty="0"/>
              <a:t>But as for me, this secret has not been revealed to me because I have more wisdom than anyone living, but for </a:t>
            </a:r>
            <a:r>
              <a:rPr lang="en-US" sz="2800" i="1" dirty="0"/>
              <a:t>our </a:t>
            </a:r>
            <a:r>
              <a:rPr lang="en-US" sz="2800" dirty="0"/>
              <a:t>sakes who make known the interpretation to the king, and that you may know the thoughts of your heart. / </a:t>
            </a:r>
            <a:r>
              <a:rPr lang="zh-TW" altLang="en-US" sz="2800" dirty="0">
                <a:latin typeface="DFKai-SB" pitchFamily="65" charset="-120"/>
                <a:ea typeface="DFKai-SB" pitchFamily="65" charset="-120"/>
              </a:rPr>
              <a:t>至於那奧祕的事顯明給我</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並非因我的智慧勝過一切活人</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乃為使王知道夢的講解</a:t>
            </a:r>
            <a:r>
              <a:rPr lang="en-US" sz="2800" dirty="0">
                <a:latin typeface="DFKai-SB" pitchFamily="65" charset="-120"/>
                <a:ea typeface="DFKai-SB" pitchFamily="65" charset="-120"/>
              </a:rPr>
              <a:t>,</a:t>
            </a:r>
            <a:r>
              <a:rPr lang="zh-TW" altLang="en-US" sz="2800" dirty="0">
                <a:latin typeface="DFKai-SB" pitchFamily="65" charset="-120"/>
                <a:ea typeface="DFKai-SB" pitchFamily="65" charset="-120"/>
              </a:rPr>
              <a:t>和心裏的思念</a:t>
            </a:r>
            <a:r>
              <a:rPr lang="en-US" sz="2800" dirty="0">
                <a:latin typeface="DFKai-SB" pitchFamily="65" charset="-120"/>
                <a:ea typeface="DFKai-SB" pitchFamily="65" charset="-120"/>
              </a:rPr>
              <a:t>.</a:t>
            </a:r>
          </a:p>
          <a:p>
            <a:endParaRPr lang="en-US" sz="800" dirty="0">
              <a:latin typeface="DFKai-SB" pitchFamily="65" charset="-120"/>
              <a:ea typeface="DFKai-SB" pitchFamily="65" charset="-120"/>
            </a:endParaRPr>
          </a:p>
          <a:p>
            <a:r>
              <a:rPr lang="en-US" sz="3600" dirty="0">
                <a:latin typeface="DFKai-SB" pitchFamily="65" charset="-120"/>
                <a:ea typeface="DFKai-SB" pitchFamily="65" charset="-120"/>
              </a:rPr>
              <a:t>	</a:t>
            </a:r>
            <a:r>
              <a:rPr lang="he-IL" sz="3600" b="1" dirty="0"/>
              <a:t>חַיַּיָּא </a:t>
            </a:r>
            <a:r>
              <a:rPr lang="en-US" sz="3600" dirty="0"/>
              <a:t> (m </a:t>
            </a:r>
            <a:r>
              <a:rPr lang="en-US" sz="3600" dirty="0" err="1"/>
              <a:t>pl</a:t>
            </a:r>
            <a:r>
              <a:rPr lang="en-US" sz="3600" dirty="0"/>
              <a:t> </a:t>
            </a:r>
            <a:r>
              <a:rPr lang="he-IL" sz="3600" dirty="0"/>
              <a:t>חַי </a:t>
            </a:r>
            <a:r>
              <a:rPr lang="en-US" sz="3600" dirty="0"/>
              <a:t>+ </a:t>
            </a:r>
            <a:r>
              <a:rPr lang="en-US" sz="3600" dirty="0" err="1"/>
              <a:t>det</a:t>
            </a:r>
            <a:r>
              <a:rPr lang="en-US" sz="3600" dirty="0"/>
              <a:t> </a:t>
            </a:r>
            <a:r>
              <a:rPr lang="he-IL" sz="3600" b="1" dirty="0"/>
              <a:t>אָ</a:t>
            </a:r>
            <a:r>
              <a:rPr lang="en-US" sz="3600" b="1" dirty="0"/>
              <a:t> </a:t>
            </a:r>
            <a:r>
              <a:rPr lang="en-US" sz="3600" dirty="0"/>
              <a:t>art) living, alive</a:t>
            </a:r>
          </a:p>
          <a:p>
            <a:r>
              <a:rPr lang="en-US" sz="3600" dirty="0"/>
              <a:t>	</a:t>
            </a:r>
            <a:r>
              <a:rPr lang="he-IL" sz="3600" b="1" dirty="0"/>
              <a:t>דִּבְרַת </a:t>
            </a:r>
            <a:r>
              <a:rPr lang="en-US" sz="3600" b="1" dirty="0"/>
              <a:t> </a:t>
            </a:r>
            <a:r>
              <a:rPr lang="en-US" sz="3600" dirty="0"/>
              <a:t>(noun f </a:t>
            </a:r>
            <a:r>
              <a:rPr lang="en-US" sz="3600" dirty="0" err="1"/>
              <a:t>sg</a:t>
            </a:r>
            <a:r>
              <a:rPr lang="en-US" sz="3600" dirty="0"/>
              <a:t> </a:t>
            </a:r>
            <a:r>
              <a:rPr lang="en-US" sz="3600" dirty="0" err="1"/>
              <a:t>cs</a:t>
            </a:r>
            <a:r>
              <a:rPr lang="en-US" sz="3600" dirty="0"/>
              <a:t> </a:t>
            </a:r>
            <a:r>
              <a:rPr lang="he-IL" sz="3600" b="1" dirty="0"/>
              <a:t>דִּבְרָה</a:t>
            </a:r>
            <a:r>
              <a:rPr lang="en-US" sz="3600" dirty="0"/>
              <a:t>) affair, matter</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42501738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8" y="2971800"/>
            <a:ext cx="11233150" cy="334153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dirty="0">
                <a:solidFill>
                  <a:schemeClr val="bg1"/>
                </a:solidFill>
              </a:rPr>
              <a:t> </a:t>
            </a:r>
            <a:r>
              <a:rPr lang="en-US" sz="4800" dirty="0">
                <a:solidFill>
                  <a:schemeClr val="bg1"/>
                </a:solidFill>
              </a:rPr>
              <a:t>‎  </a:t>
            </a:r>
            <a:r>
              <a:rPr lang="he-IL" sz="5400" b="1" dirty="0">
                <a:solidFill>
                  <a:schemeClr val="bg1"/>
                </a:solidFill>
              </a:rPr>
              <a:t>יְבָרֶכְךָ יְהוָה וְיִשְׁמְרֶךָ׃</a:t>
            </a:r>
            <a:r>
              <a:rPr lang="en-US" sz="5400" b="1" dirty="0">
                <a:solidFill>
                  <a:schemeClr val="bg1"/>
                </a:solidFill>
              </a:rPr>
              <a:t>    </a:t>
            </a:r>
            <a:r>
              <a:rPr lang="he-IL" sz="5400" b="1" dirty="0">
                <a:solidFill>
                  <a:schemeClr val="bg1"/>
                </a:solidFill>
              </a:rPr>
              <a:t> </a:t>
            </a:r>
            <a:r>
              <a:rPr lang="en-US" sz="3600" b="1" dirty="0">
                <a:solidFill>
                  <a:srgbClr val="FFFF00"/>
                </a:solidFill>
              </a:rPr>
              <a:t>Numbers 6:24-26</a:t>
            </a:r>
            <a:r>
              <a:rPr lang="el-GR" sz="3600" b="1" dirty="0">
                <a:solidFill>
                  <a:srgbClr val="FFFF00"/>
                </a:solidFill>
              </a:rPr>
              <a:t> </a:t>
            </a:r>
            <a:endParaRPr lang="en-US" sz="3600" b="1" dirty="0">
              <a:solidFill>
                <a:srgbClr val="FFFF00"/>
              </a:solidFill>
            </a:endParaRPr>
          </a:p>
          <a:p>
            <a:pPr rtl="1"/>
            <a:r>
              <a:rPr lang="he-IL" sz="5400" b="1" dirty="0">
                <a:solidFill>
                  <a:schemeClr val="bg1"/>
                </a:solidFill>
              </a:rPr>
              <a:t>יָאֵר יְהוָה פָּנָיו אֵלֶיךָ וִיחֻנֶּךָּ׃</a:t>
            </a:r>
            <a:r>
              <a:rPr lang="en-US" sz="5400" b="1" dirty="0">
                <a:solidFill>
                  <a:schemeClr val="bg1"/>
                </a:solidFill>
              </a:rPr>
              <a:t>                  </a:t>
            </a:r>
          </a:p>
          <a:p>
            <a:pPr rtl="1"/>
            <a:r>
              <a:rPr lang="en-US" sz="5400" b="1" dirty="0">
                <a:solidFill>
                  <a:schemeClr val="bg1"/>
                </a:solidFill>
              </a:rPr>
              <a:t>‎</a:t>
            </a:r>
            <a:r>
              <a:rPr lang="he-IL" sz="5400" b="1" dirty="0">
                <a:solidFill>
                  <a:schemeClr val="bg1"/>
                </a:solidFill>
              </a:rPr>
              <a:t>יִשָּׂא יְהוָה פָּנָיו אֵלֶיךָ וְיָשֵׂם לְךָ שָׁלוֹם׃</a:t>
            </a:r>
            <a:r>
              <a:rPr lang="en-US" sz="5400" b="1" dirty="0">
                <a:solidFill>
                  <a:schemeClr val="bg1"/>
                </a:solidFill>
              </a:rPr>
              <a:t>     </a:t>
            </a:r>
            <a:r>
              <a:rPr lang="he-IL" sz="5400" b="1" dirty="0">
                <a:solidFill>
                  <a:schemeClr val="bg1"/>
                </a:solidFill>
              </a:rPr>
              <a:t> </a:t>
            </a:r>
            <a:endParaRPr lang="en-US" sz="5400" b="1" dirty="0">
              <a:solidFill>
                <a:schemeClr val="bg1"/>
              </a:solidFill>
            </a:endParaRPr>
          </a:p>
          <a:p>
            <a:pPr algn="ctr" rtl="1"/>
            <a:endParaRPr lang="en-US" altLang="ko-KR" sz="1600" dirty="0"/>
          </a:p>
          <a:p>
            <a:pPr algn="ctr" rtl="1"/>
            <a:endParaRPr lang="en-US" altLang="ko-KR" sz="1600" dirty="0"/>
          </a:p>
          <a:p>
            <a:pPr algn="ctr" rtl="1"/>
            <a:endParaRPr lang="en-US" altLang="ko-KR" sz="1600" dirty="0"/>
          </a:p>
        </p:txBody>
      </p:sp>
      <p:sp>
        <p:nvSpPr>
          <p:cNvPr id="92163" name="Rectangle 2"/>
          <p:cNvSpPr>
            <a:spLocks noChangeArrowheads="1"/>
          </p:cNvSpPr>
          <p:nvPr/>
        </p:nvSpPr>
        <p:spPr bwMode="auto">
          <a:xfrm>
            <a:off x="621804" y="141513"/>
            <a:ext cx="8763000" cy="2739211"/>
          </a:xfrm>
          <a:prstGeom prst="rect">
            <a:avLst/>
          </a:prstGeom>
          <a:solidFill>
            <a:srgbClr val="00B050"/>
          </a:solidFill>
          <a:ln>
            <a:noFill/>
          </a:ln>
        </p:spPr>
        <p:txBody>
          <a:bodyPr wrap="square">
            <a:spAutoFit/>
          </a:bodyPr>
          <a:lstStyle/>
          <a:p>
            <a:pPr algn="ctr"/>
            <a:r>
              <a:rPr lang="zh-CN" altLang="en-US" sz="3600" b="1" dirty="0">
                <a:solidFill>
                  <a:srgbClr val="FFFF00"/>
                </a:solidFill>
                <a:latin typeface="DFKai-SB" pitchFamily="65" charset="-120"/>
                <a:ea typeface="DFKai-SB" pitchFamily="65" charset="-120"/>
              </a:rPr>
              <a:t>民數記</a:t>
            </a:r>
            <a:r>
              <a:rPr lang="ko-KR" altLang="en-US" sz="3600" b="1" dirty="0">
                <a:solidFill>
                  <a:srgbClr val="FFFF00"/>
                </a:solidFill>
                <a:latin typeface="新細明體" pitchFamily="18" charset="-120"/>
              </a:rPr>
              <a:t> </a:t>
            </a:r>
            <a:r>
              <a:rPr lang="en-US" sz="3600" b="1" dirty="0">
                <a:solidFill>
                  <a:srgbClr val="FFFF00"/>
                </a:solidFill>
              </a:rPr>
              <a:t>6:24-26</a:t>
            </a:r>
          </a:p>
          <a:p>
            <a:r>
              <a:rPr lang="zh-TW" altLang="en-US" sz="3400" b="1" dirty="0">
                <a:solidFill>
                  <a:srgbClr val="FF0000"/>
                </a:solidFill>
                <a:latin typeface="DFKai-SB" pitchFamily="65" charset="-120"/>
                <a:ea typeface="DFKai-SB" pitchFamily="65" charset="-120"/>
              </a:rPr>
              <a:t>  </a:t>
            </a:r>
            <a:r>
              <a:rPr lang="zh-TW" altLang="en-US" sz="4000" b="1" dirty="0">
                <a:latin typeface="DFKai-SB" pitchFamily="65" charset="-120"/>
                <a:ea typeface="DFKai-SB" pitchFamily="65" charset="-120"/>
              </a:rPr>
              <a:t>願耶和華賜福給你</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保護你</a:t>
            </a:r>
            <a:r>
              <a:rPr lang="en-US" altLang="zh-TW" sz="4000" b="1" dirty="0">
                <a:latin typeface="DFKai-SB" pitchFamily="65" charset="-120"/>
                <a:ea typeface="DFKai-SB" pitchFamily="65" charset="-120"/>
              </a:rPr>
              <a:t>.  </a:t>
            </a:r>
          </a:p>
          <a:p>
            <a:endParaRPr lang="en-US" altLang="zh-TW" sz="800" b="1" dirty="0">
              <a:latin typeface="DFKai-SB" pitchFamily="65" charset="-120"/>
              <a:ea typeface="DFKai-SB" pitchFamily="65" charset="-120"/>
            </a:endParaRPr>
          </a:p>
          <a:p>
            <a:r>
              <a:rPr lang="zh-TW" altLang="en-US"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願耶和華使他的臉光照你</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賜恩給你</a:t>
            </a:r>
            <a:r>
              <a:rPr lang="en-US" altLang="zh-CN" sz="4000" b="1" dirty="0">
                <a:latin typeface="DFKai-SB" pitchFamily="65" charset="-120"/>
                <a:ea typeface="DFKai-SB" pitchFamily="65" charset="-120"/>
              </a:rPr>
              <a:t>.</a:t>
            </a:r>
          </a:p>
          <a:p>
            <a:r>
              <a:rPr lang="en-US" altLang="zh-CN" sz="800" b="1" dirty="0">
                <a:latin typeface="DFKai-SB" pitchFamily="65" charset="-120"/>
                <a:ea typeface="DFKai-SB" pitchFamily="65" charset="-120"/>
              </a:rPr>
              <a:t> </a:t>
            </a:r>
          </a:p>
          <a:p>
            <a:r>
              <a:rPr lang="en-US" altLang="zh-TW"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願耶和華向你仰臉</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賜你平安</a:t>
            </a:r>
            <a:r>
              <a:rPr lang="en-US" altLang="zh-TW" sz="4000" b="1" dirty="0">
                <a:latin typeface="DFKai-SB" pitchFamily="65" charset="-120"/>
                <a:ea typeface="DFKai-SB" pitchFamily="65" charset="-120"/>
              </a:rPr>
              <a:t>.</a:t>
            </a:r>
            <a:endParaRPr lang="en-US" sz="4000" b="1" dirty="0">
              <a:latin typeface="DFKai-SB" pitchFamily="65" charset="-120"/>
              <a:ea typeface="DFKai-SB" pitchFamily="65" charset="-120"/>
            </a:endParaRPr>
          </a:p>
        </p:txBody>
      </p:sp>
    </p:spTree>
    <p:extLst>
      <p:ext uri="{BB962C8B-B14F-4D97-AF65-F5344CB8AC3E}">
        <p14:creationId xmlns:p14="http://schemas.microsoft.com/office/powerpoint/2010/main" val="26987125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7012176"/>
          </a:xfrm>
          <a:prstGeom prst="rect">
            <a:avLst/>
          </a:prstGeom>
          <a:solidFill>
            <a:srgbClr val="00B050"/>
          </a:solidFill>
        </p:spPr>
        <p:txBody>
          <a:bodyPr wrap="square">
            <a:spAutoFit/>
          </a:bodyPr>
          <a:lstStyle/>
          <a:p>
            <a:r>
              <a:rPr lang="zh-CN" altLang="en-US" sz="3600" b="1" dirty="0">
                <a:solidFill>
                  <a:srgbClr val="FFFF00"/>
                </a:solidFill>
                <a:latin typeface="DFKai-SB" pitchFamily="65" charset="-120"/>
                <a:ea typeface="DFKai-SB" pitchFamily="65" charset="-120"/>
              </a:rPr>
              <a:t>但以理 </a:t>
            </a:r>
            <a:r>
              <a:rPr lang="en-US" sz="3200" b="1" dirty="0">
                <a:solidFill>
                  <a:srgbClr val="FFFF00"/>
                </a:solidFill>
              </a:rPr>
              <a:t>Daniel 2:14 </a:t>
            </a:r>
            <a:r>
              <a:rPr lang="en-US" sz="3200" b="1" dirty="0">
                <a:solidFill>
                  <a:schemeClr val="bg1"/>
                </a:solidFill>
              </a:rPr>
              <a:t> </a:t>
            </a:r>
          </a:p>
          <a:p>
            <a:endParaRPr lang="en-US" sz="900" b="1" dirty="0">
              <a:solidFill>
                <a:schemeClr val="bg1"/>
              </a:solidFill>
            </a:endParaRPr>
          </a:p>
          <a:p>
            <a:endParaRPr lang="en-US" sz="900" b="1" dirty="0">
              <a:solidFill>
                <a:schemeClr val="bg1"/>
              </a:solidFill>
            </a:endParaRPr>
          </a:p>
          <a:p>
            <a:r>
              <a:rPr lang="en-US" sz="4200" b="1" dirty="0">
                <a:solidFill>
                  <a:schemeClr val="bg1"/>
                </a:solidFill>
              </a:rPr>
              <a:t>   </a:t>
            </a:r>
            <a:r>
              <a:rPr lang="he-IL" sz="4200" dirty="0"/>
              <a:t>בֵּאדַ֣יִן דָּנִיֵּ֗אל הֲתִיב֙ עֵטָ֣א וּטְעֵ֔ם לְאַרְי֕וֹךְ</a:t>
            </a:r>
            <a:r>
              <a:rPr lang="en-US" sz="4200" dirty="0"/>
              <a:t>  </a:t>
            </a:r>
          </a:p>
          <a:p>
            <a:r>
              <a:rPr lang="he-IL" sz="3900" dirty="0"/>
              <a:t> רַב־טַבָּחַיָּ֖א דִּ֣י מַלְכָּ֑א דִּ֚י נְפַ֣ק לְקַטָּלָ֔ה לְחַכִּימֵ֖י בָּבֶֽל׃ </a:t>
            </a:r>
            <a:endParaRPr lang="en-US" sz="3900" dirty="0">
              <a:solidFill>
                <a:schemeClr val="bg1"/>
              </a:solidFill>
            </a:endParaRPr>
          </a:p>
          <a:p>
            <a:endParaRPr lang="en-US" sz="800" baseline="30000" dirty="0"/>
          </a:p>
          <a:p>
            <a:r>
              <a:rPr lang="en-US" sz="2800" baseline="30000" dirty="0"/>
              <a:t>NKJ</a:t>
            </a:r>
            <a:r>
              <a:rPr lang="en-US" sz="2800" dirty="0"/>
              <a:t> Then with counsel and wisdom Daniel answered </a:t>
            </a:r>
            <a:r>
              <a:rPr lang="en-US" sz="2800" dirty="0" err="1"/>
              <a:t>Arioch</a:t>
            </a:r>
            <a:r>
              <a:rPr lang="en-US" sz="2800" dirty="0"/>
              <a:t>, </a:t>
            </a:r>
          </a:p>
          <a:p>
            <a:r>
              <a:rPr lang="en-US" sz="2800" dirty="0"/>
              <a:t>the captain of the king's guard, who had gone out to kill the wise </a:t>
            </a:r>
            <a:r>
              <a:rPr lang="en-US" sz="2800" i="1" dirty="0"/>
              <a:t>men </a:t>
            </a:r>
            <a:r>
              <a:rPr lang="en-US" sz="2800" dirty="0"/>
              <a:t>of Babylon; / </a:t>
            </a:r>
            <a:r>
              <a:rPr lang="zh-TW" altLang="en-US" sz="2800" dirty="0">
                <a:latin typeface="DFKai-SB" pitchFamily="65" charset="-120"/>
                <a:ea typeface="DFKai-SB" pitchFamily="65" charset="-120"/>
              </a:rPr>
              <a:t>王的護衛長亞略出來</a:t>
            </a:r>
            <a:r>
              <a:rPr lang="en-US" altLang="zh-TW" sz="2800" dirty="0">
                <a:latin typeface="DFKai-SB" pitchFamily="65" charset="-120"/>
                <a:ea typeface="DFKai-SB" pitchFamily="65" charset="-120"/>
              </a:rPr>
              <a:t>,</a:t>
            </a:r>
            <a:r>
              <a:rPr lang="zh-TW" altLang="en-US" sz="2800" dirty="0">
                <a:latin typeface="DFKai-SB" pitchFamily="65" charset="-120"/>
                <a:ea typeface="DFKai-SB" pitchFamily="65" charset="-120"/>
              </a:rPr>
              <a:t>要殺巴比倫的哲士</a:t>
            </a:r>
            <a:r>
              <a:rPr lang="en-US" altLang="zh-TW" sz="2800" dirty="0">
                <a:latin typeface="DFKai-SB" pitchFamily="65" charset="-120"/>
                <a:ea typeface="DFKai-SB" pitchFamily="65" charset="-120"/>
              </a:rPr>
              <a:t>,</a:t>
            </a:r>
            <a:r>
              <a:rPr lang="zh-TW" altLang="en-US" sz="2800" dirty="0">
                <a:latin typeface="DFKai-SB" pitchFamily="65" charset="-120"/>
                <a:ea typeface="DFKai-SB" pitchFamily="65" charset="-120"/>
              </a:rPr>
              <a:t>但以理就用婉言回答他</a:t>
            </a:r>
            <a:r>
              <a:rPr lang="en-US" altLang="zh-TW" sz="2800" dirty="0">
                <a:latin typeface="DFKai-SB" pitchFamily="65" charset="-120"/>
                <a:ea typeface="DFKai-SB" pitchFamily="65" charset="-120"/>
              </a:rPr>
              <a:t>,</a:t>
            </a:r>
            <a:endParaRPr lang="en-US" sz="2800" dirty="0">
              <a:latin typeface="DFKai-SB" pitchFamily="65" charset="-120"/>
              <a:ea typeface="DFKai-SB" pitchFamily="65" charset="-120"/>
            </a:endParaRPr>
          </a:p>
          <a:p>
            <a:r>
              <a:rPr lang="en-US" sz="3000" dirty="0"/>
              <a:t>	</a:t>
            </a:r>
            <a:r>
              <a:rPr lang="he-IL" sz="3000" b="1" dirty="0"/>
              <a:t>בֵּאדַיִן  </a:t>
            </a:r>
            <a:r>
              <a:rPr lang="en-US" sz="3000" b="1" dirty="0"/>
              <a:t> </a:t>
            </a:r>
            <a:r>
              <a:rPr lang="en-US" sz="3000" dirty="0"/>
              <a:t>&amp; </a:t>
            </a:r>
            <a:r>
              <a:rPr lang="he-IL" sz="3000" b="1" dirty="0"/>
              <a:t>אֱדַיִן</a:t>
            </a:r>
            <a:r>
              <a:rPr lang="en-US" sz="3000" dirty="0"/>
              <a:t>  then, thereupon</a:t>
            </a:r>
          </a:p>
          <a:p>
            <a:r>
              <a:rPr lang="en-US" sz="3000" dirty="0"/>
              <a:t>	</a:t>
            </a:r>
            <a:r>
              <a:rPr lang="he-IL" sz="3000" dirty="0"/>
              <a:t> </a:t>
            </a:r>
            <a:r>
              <a:rPr lang="he-IL" sz="3000" b="1" dirty="0"/>
              <a:t>הֲתִיב </a:t>
            </a:r>
            <a:r>
              <a:rPr lang="en-US" sz="3000" dirty="0"/>
              <a:t>(</a:t>
            </a:r>
            <a:r>
              <a:rPr lang="en-US" sz="3000" dirty="0" err="1"/>
              <a:t>haphel</a:t>
            </a:r>
            <a:r>
              <a:rPr lang="en-US" sz="3000" dirty="0"/>
              <a:t> </a:t>
            </a:r>
            <a:r>
              <a:rPr lang="en-US" sz="3000" dirty="0" err="1"/>
              <a:t>pf</a:t>
            </a:r>
            <a:r>
              <a:rPr lang="en-US" sz="3000" dirty="0"/>
              <a:t> 3 m </a:t>
            </a:r>
            <a:r>
              <a:rPr lang="en-US" sz="3000" dirty="0" err="1"/>
              <a:t>sg</a:t>
            </a:r>
            <a:r>
              <a:rPr lang="en-US" sz="3000" dirty="0"/>
              <a:t> </a:t>
            </a:r>
            <a:r>
              <a:rPr lang="he-IL" sz="3000" b="1" dirty="0"/>
              <a:t>תוב</a:t>
            </a:r>
            <a:r>
              <a:rPr lang="en-US" sz="3000" dirty="0"/>
              <a:t> = Heb. </a:t>
            </a:r>
            <a:r>
              <a:rPr lang="he-IL" sz="3000" b="1" dirty="0"/>
              <a:t>שׁוב</a:t>
            </a:r>
            <a:r>
              <a:rPr lang="en-US" sz="3000" dirty="0"/>
              <a:t>) </a:t>
            </a:r>
            <a:r>
              <a:rPr lang="en-US" sz="2800" dirty="0"/>
              <a:t>give back, return; answer</a:t>
            </a:r>
          </a:p>
          <a:p>
            <a:r>
              <a:rPr lang="en-US" sz="3000" dirty="0"/>
              <a:t>	</a:t>
            </a:r>
            <a:r>
              <a:rPr lang="he-IL" sz="3000" b="1" dirty="0"/>
              <a:t>עֵטָא</a:t>
            </a:r>
            <a:r>
              <a:rPr lang="he-IL" sz="3000" dirty="0"/>
              <a:t> </a:t>
            </a:r>
            <a:r>
              <a:rPr lang="en-US" sz="3000" dirty="0"/>
              <a:t> &amp; </a:t>
            </a:r>
            <a:r>
              <a:rPr lang="he-IL" sz="3000" b="1" dirty="0"/>
              <a:t>עֵטָה </a:t>
            </a:r>
            <a:r>
              <a:rPr lang="en-US" sz="3000" b="1" dirty="0"/>
              <a:t> </a:t>
            </a:r>
            <a:r>
              <a:rPr lang="en-US" sz="3000" dirty="0"/>
              <a:t>(= Heb. </a:t>
            </a:r>
            <a:r>
              <a:rPr lang="he-IL" sz="3000" b="1" dirty="0"/>
              <a:t>עֵצָה</a:t>
            </a:r>
            <a:r>
              <a:rPr lang="en-US" sz="3000" dirty="0"/>
              <a:t>) counsel	</a:t>
            </a:r>
          </a:p>
          <a:p>
            <a:r>
              <a:rPr lang="en-US" sz="3000" dirty="0"/>
              <a:t>	</a:t>
            </a:r>
            <a:r>
              <a:rPr lang="he-IL" sz="3000" b="1" dirty="0"/>
              <a:t>טְעֵם</a:t>
            </a:r>
            <a:r>
              <a:rPr lang="he-IL" sz="3000" dirty="0"/>
              <a:t> </a:t>
            </a:r>
            <a:r>
              <a:rPr lang="en-US" sz="3000" dirty="0"/>
              <a:t> good sense; command; taste; judgment</a:t>
            </a:r>
          </a:p>
          <a:p>
            <a:r>
              <a:rPr lang="en-US" sz="3000" dirty="0"/>
              <a:t>	</a:t>
            </a:r>
            <a:r>
              <a:rPr lang="he-IL" sz="3000" b="1" dirty="0"/>
              <a:t>טַבָּח</a:t>
            </a:r>
            <a:r>
              <a:rPr lang="he-IL" sz="3000" dirty="0"/>
              <a:t> </a:t>
            </a:r>
            <a:r>
              <a:rPr lang="en-US" sz="3000" dirty="0"/>
              <a:t> executioner, body-guard			</a:t>
            </a:r>
          </a:p>
          <a:p>
            <a:r>
              <a:rPr lang="en-US" sz="3000" dirty="0"/>
              <a:t>	 </a:t>
            </a:r>
            <a:r>
              <a:rPr lang="he-IL" sz="3000" b="1" dirty="0"/>
              <a:t>קַטָּלָה</a:t>
            </a:r>
            <a:r>
              <a:rPr lang="en-US" sz="3000" dirty="0"/>
              <a:t>  (</a:t>
            </a:r>
            <a:r>
              <a:rPr lang="en-US" sz="3000" dirty="0" err="1"/>
              <a:t>pael</a:t>
            </a:r>
            <a:r>
              <a:rPr lang="en-US" sz="3000" dirty="0"/>
              <a:t> </a:t>
            </a:r>
            <a:r>
              <a:rPr lang="en-US" sz="3000" dirty="0" err="1"/>
              <a:t>inf</a:t>
            </a:r>
            <a:r>
              <a:rPr lang="en-US" sz="3000" dirty="0"/>
              <a:t>  </a:t>
            </a:r>
            <a:r>
              <a:rPr lang="he-IL" sz="3000" b="1" dirty="0"/>
              <a:t>קטל</a:t>
            </a:r>
            <a:r>
              <a:rPr lang="en-US" sz="3000" dirty="0"/>
              <a:t> = Heb.)  kill, slay</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78018420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37769"/>
          </a:xfrm>
          <a:prstGeom prst="rect">
            <a:avLst/>
          </a:prstGeom>
          <a:solidFill>
            <a:srgbClr val="00B050"/>
          </a:solidFill>
        </p:spPr>
        <p:txBody>
          <a:bodyPr wrap="square">
            <a:spAutoFit/>
          </a:bodyPr>
          <a:lstStyle/>
          <a:p>
            <a:r>
              <a:rPr lang="zh-CN" altLang="en-US" sz="3600" b="1" dirty="0">
                <a:solidFill>
                  <a:srgbClr val="FFFF00"/>
                </a:solidFill>
                <a:latin typeface="DFKai-SB" pitchFamily="65" charset="-120"/>
                <a:ea typeface="DFKai-SB" pitchFamily="65" charset="-120"/>
              </a:rPr>
              <a:t>但以理 </a:t>
            </a:r>
            <a:r>
              <a:rPr lang="en-US" sz="3200" b="1" dirty="0">
                <a:solidFill>
                  <a:srgbClr val="FFFF00"/>
                </a:solidFill>
              </a:rPr>
              <a:t>Daniel 2:15 </a:t>
            </a:r>
            <a:r>
              <a:rPr lang="en-US" sz="3600" b="1" dirty="0">
                <a:solidFill>
                  <a:schemeClr val="bg1"/>
                </a:solidFill>
              </a:rPr>
              <a:t> </a:t>
            </a:r>
          </a:p>
          <a:p>
            <a:pPr rtl="1"/>
            <a:r>
              <a:rPr lang="en-US" sz="2800" dirty="0"/>
              <a:t>  </a:t>
            </a:r>
            <a:r>
              <a:rPr lang="he-IL" sz="2800" dirty="0"/>
              <a:t>‎</a:t>
            </a:r>
            <a:r>
              <a:rPr lang="en-US" sz="2800" dirty="0"/>
              <a:t>‎</a:t>
            </a:r>
            <a:r>
              <a:rPr lang="en-US" sz="4000" dirty="0"/>
              <a:t> ‎</a:t>
            </a:r>
            <a:r>
              <a:rPr lang="he-IL" sz="4800" dirty="0"/>
              <a:t>עָנֵ֣ה וְאָמַ֗ר לְאַרְיוֹךְ֙ שַׁלִּיטָ֣א דִֽי־מַלְכָּ֔א</a:t>
            </a:r>
            <a:endParaRPr lang="en-US" sz="4800" dirty="0"/>
          </a:p>
          <a:p>
            <a:pPr rtl="1"/>
            <a:r>
              <a:rPr lang="he-IL" sz="4800" dirty="0"/>
              <a:t> עַל־מָ֥ה דָתָ֛א מְהַחְצְפָ֖ה מִן־קֳדָ֣ם מַלְכָּ֑א</a:t>
            </a:r>
            <a:endParaRPr lang="en-US" sz="4800" dirty="0"/>
          </a:p>
          <a:p>
            <a:pPr rtl="1"/>
            <a:r>
              <a:rPr lang="he-IL" sz="4800" dirty="0"/>
              <a:t> אֱדַ֣יִן מִלְּתָ֔א הוֹדַ֥ע אַרְי֖וֹךְ לְדָנִיֵּֽאל׃ </a:t>
            </a:r>
          </a:p>
          <a:p>
            <a:endParaRPr lang="en-US" sz="800" b="1" baseline="30000" dirty="0"/>
          </a:p>
          <a:p>
            <a:endParaRPr lang="en-US" sz="800" b="1" baseline="30000" dirty="0"/>
          </a:p>
          <a:p>
            <a:r>
              <a:rPr lang="en-US" sz="3000" b="1" baseline="30000" dirty="0"/>
              <a:t>      NKJ </a:t>
            </a:r>
            <a:r>
              <a:rPr lang="en-US" sz="3000" dirty="0"/>
              <a:t>he answered and said to </a:t>
            </a:r>
            <a:r>
              <a:rPr lang="en-US" sz="3000" dirty="0" err="1"/>
              <a:t>Arioch</a:t>
            </a:r>
            <a:r>
              <a:rPr lang="en-US" sz="3000" dirty="0"/>
              <a:t> the king's captain, "Why is the decree from the king so urgent?" Then </a:t>
            </a:r>
            <a:r>
              <a:rPr lang="en-US" sz="3000" dirty="0" err="1"/>
              <a:t>Arioch</a:t>
            </a:r>
            <a:r>
              <a:rPr lang="en-US" sz="3000" dirty="0"/>
              <a:t> made the decision known to Daniel. / </a:t>
            </a:r>
            <a:r>
              <a:rPr lang="zh-TW" altLang="en-US" sz="3200" dirty="0">
                <a:latin typeface="DFKai-SB" pitchFamily="65" charset="-120"/>
                <a:ea typeface="DFKai-SB" pitchFamily="65" charset="-120"/>
              </a:rPr>
              <a:t>向王的護衛長亞略說、王的命令為何這樣緊急呢．亞略就將情節告訴但以理。</a:t>
            </a:r>
            <a:endParaRPr lang="en-US" altLang="zh-TW" sz="3200" dirty="0">
              <a:latin typeface="DFKai-SB" pitchFamily="65" charset="-120"/>
              <a:ea typeface="DFKai-SB" pitchFamily="65" charset="-120"/>
            </a:endParaRPr>
          </a:p>
          <a:p>
            <a:pPr rtl="1"/>
            <a:r>
              <a:rPr lang="en-US" sz="3600" dirty="0"/>
              <a:t> (</a:t>
            </a:r>
            <a:r>
              <a:rPr lang="en-US" sz="3600" dirty="0" err="1"/>
              <a:t>adj</a:t>
            </a:r>
            <a:r>
              <a:rPr lang="en-US" sz="3600" dirty="0"/>
              <a:t> m </a:t>
            </a:r>
            <a:r>
              <a:rPr lang="en-US" sz="3600" dirty="0" err="1"/>
              <a:t>sg</a:t>
            </a:r>
            <a:r>
              <a:rPr lang="en-US" sz="3600" dirty="0"/>
              <a:t>) mighty, powerful (= Heb.)</a:t>
            </a:r>
            <a:r>
              <a:rPr lang="he-IL" sz="3600" dirty="0"/>
              <a:t> </a:t>
            </a:r>
            <a:r>
              <a:rPr lang="he-IL" sz="3600" b="1" dirty="0"/>
              <a:t>שַׁלִּיט</a:t>
            </a:r>
            <a:r>
              <a:rPr lang="en-US" sz="3600" dirty="0"/>
              <a:t>	   </a:t>
            </a:r>
          </a:p>
          <a:p>
            <a:r>
              <a:rPr lang="en-US" sz="3600" dirty="0"/>
              <a:t>	</a:t>
            </a:r>
            <a:r>
              <a:rPr lang="he-IL" sz="3600" b="1" dirty="0"/>
              <a:t>מְהַחְצְפָה </a:t>
            </a:r>
            <a:r>
              <a:rPr lang="en-US" sz="3600" b="1" dirty="0"/>
              <a:t> </a:t>
            </a:r>
            <a:r>
              <a:rPr lang="en-US" sz="3600" dirty="0"/>
              <a:t>(</a:t>
            </a:r>
            <a:r>
              <a:rPr lang="en-US" sz="3600" dirty="0" err="1"/>
              <a:t>haphel</a:t>
            </a:r>
            <a:r>
              <a:rPr lang="en-US" sz="3600" dirty="0"/>
              <a:t> </a:t>
            </a:r>
            <a:r>
              <a:rPr lang="en-US" sz="3600" dirty="0" err="1"/>
              <a:t>ptcp</a:t>
            </a:r>
            <a:r>
              <a:rPr lang="en-US" sz="3600" dirty="0"/>
              <a:t> f </a:t>
            </a:r>
            <a:r>
              <a:rPr lang="en-US" sz="3600" dirty="0" err="1"/>
              <a:t>sg</a:t>
            </a:r>
            <a:r>
              <a:rPr lang="en-US" sz="3600" dirty="0"/>
              <a:t> </a:t>
            </a:r>
            <a:r>
              <a:rPr lang="he-IL" sz="3600" b="1" dirty="0"/>
              <a:t>חצף</a:t>
            </a:r>
            <a:r>
              <a:rPr lang="en-US" sz="3600" dirty="0"/>
              <a:t>) harsh, severe</a:t>
            </a:r>
          </a:p>
          <a:p>
            <a:endParaRPr lang="en-US" sz="2800" baseline="30000" dirty="0"/>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94166093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7119898"/>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endParaRPr lang="en-US" altLang="zh-CN" sz="8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2:16 </a:t>
            </a:r>
            <a:r>
              <a:rPr lang="en-US" sz="3600" b="1" dirty="0">
                <a:solidFill>
                  <a:schemeClr val="bg1"/>
                </a:solidFill>
              </a:rPr>
              <a:t> </a:t>
            </a:r>
          </a:p>
          <a:p>
            <a:endParaRPr lang="en-US" sz="1000" b="1" dirty="0">
              <a:solidFill>
                <a:schemeClr val="bg1"/>
              </a:solidFill>
            </a:endParaRPr>
          </a:p>
          <a:p>
            <a:endParaRPr lang="en-US" sz="2800" dirty="0"/>
          </a:p>
          <a:p>
            <a:r>
              <a:rPr lang="he-IL" sz="2800" dirty="0"/>
              <a:t>‎</a:t>
            </a:r>
            <a:r>
              <a:rPr lang="en-US" sz="2800" dirty="0"/>
              <a:t>          </a:t>
            </a:r>
            <a:r>
              <a:rPr lang="he-IL" sz="5400" dirty="0"/>
              <a:t>וְדָ֣נִיֵּ֔אל עַ֖ל וּבְעָ֣ה מִן־מַלְכָּ֑א</a:t>
            </a:r>
            <a:r>
              <a:rPr lang="en-US" sz="5400" dirty="0"/>
              <a:t> </a:t>
            </a:r>
          </a:p>
          <a:p>
            <a:r>
              <a:rPr lang="he-IL" sz="5400" dirty="0"/>
              <a:t> דִּ֚י זְמָ֣ן יִנְתֵּן־לֵ֔הּ וּפִשְׁרָ֖א לְהַֽחֲוָיָ֥ה לְמַלְכָּֽא׃ </a:t>
            </a:r>
            <a:endParaRPr lang="en-US" sz="5400" dirty="0"/>
          </a:p>
          <a:p>
            <a:r>
              <a:rPr lang="en-US" sz="800" b="1" baseline="30000" dirty="0"/>
              <a:t> </a:t>
            </a:r>
          </a:p>
          <a:p>
            <a:endParaRPr lang="en-US" sz="800" b="1" baseline="30000" dirty="0"/>
          </a:p>
          <a:p>
            <a:r>
              <a:rPr lang="en-US" sz="3200" b="1" baseline="30000" dirty="0"/>
              <a:t>       NKJ </a:t>
            </a:r>
            <a:r>
              <a:rPr lang="en-US" sz="3200" dirty="0"/>
              <a:t>So Daniel went in and asked the king to give him time, that he might tell the king the interpretation. / </a:t>
            </a:r>
            <a:r>
              <a:rPr lang="zh-TW" altLang="en-US" sz="3200" dirty="0">
                <a:latin typeface="DFKai-SB" pitchFamily="65" charset="-120"/>
                <a:ea typeface="DFKai-SB" pitchFamily="65" charset="-120"/>
              </a:rPr>
              <a:t>但以理遂進去求王寬限、就可以將夢的講解告訴王。</a:t>
            </a:r>
            <a:endParaRPr lang="en-US" altLang="zh-TW" sz="3200" dirty="0">
              <a:latin typeface="DFKai-SB" pitchFamily="65" charset="-120"/>
              <a:ea typeface="DFKai-SB" pitchFamily="65" charset="-120"/>
            </a:endParaRPr>
          </a:p>
          <a:p>
            <a:endParaRPr lang="en-US" sz="800" dirty="0">
              <a:latin typeface="+mj-lt"/>
              <a:ea typeface="DFKai-SB" pitchFamily="65" charset="-120"/>
            </a:endParaRPr>
          </a:p>
          <a:p>
            <a:r>
              <a:rPr lang="en-US" sz="3600" dirty="0"/>
              <a:t>	</a:t>
            </a:r>
            <a:r>
              <a:rPr lang="he-IL" sz="3600" b="1" dirty="0"/>
              <a:t>עַל</a:t>
            </a:r>
            <a:r>
              <a:rPr lang="he-IL" sz="3600" dirty="0"/>
              <a:t> </a:t>
            </a:r>
            <a:r>
              <a:rPr lang="en-US" sz="3600" dirty="0"/>
              <a:t>(peal </a:t>
            </a:r>
            <a:r>
              <a:rPr lang="en-US" sz="3600" dirty="0" err="1"/>
              <a:t>pf</a:t>
            </a:r>
            <a:r>
              <a:rPr lang="en-US" sz="3600" dirty="0"/>
              <a:t> 3 m </a:t>
            </a:r>
            <a:r>
              <a:rPr lang="en-US" sz="3600" dirty="0" err="1"/>
              <a:t>sg</a:t>
            </a:r>
            <a:r>
              <a:rPr lang="en-US" sz="3600" dirty="0"/>
              <a:t> </a:t>
            </a:r>
            <a:r>
              <a:rPr lang="he-IL" sz="3600" b="1" dirty="0"/>
              <a:t>עלל</a:t>
            </a:r>
            <a:r>
              <a:rPr lang="en-US" sz="3600" dirty="0"/>
              <a:t>) go, come in</a:t>
            </a:r>
          </a:p>
          <a:p>
            <a:r>
              <a:rPr lang="en-US" sz="3600" dirty="0"/>
              <a:t>   	</a:t>
            </a:r>
            <a:r>
              <a:rPr lang="he-IL" sz="3600" b="1" dirty="0"/>
              <a:t>בְעָה</a:t>
            </a:r>
            <a:r>
              <a:rPr lang="en-US" sz="3600" dirty="0"/>
              <a:t> (peal </a:t>
            </a:r>
            <a:r>
              <a:rPr lang="en-US" sz="3600" dirty="0" err="1"/>
              <a:t>pf</a:t>
            </a:r>
            <a:r>
              <a:rPr lang="en-US" sz="3600" dirty="0"/>
              <a:t> 3 m </a:t>
            </a:r>
            <a:r>
              <a:rPr lang="en-US" sz="3600" dirty="0" err="1"/>
              <a:t>sg</a:t>
            </a:r>
            <a:r>
              <a:rPr lang="en-US" sz="3600" dirty="0"/>
              <a:t> </a:t>
            </a:r>
            <a:r>
              <a:rPr lang="he-IL" sz="3600" b="1" dirty="0"/>
              <a:t>בעה</a:t>
            </a:r>
            <a:r>
              <a:rPr lang="he-IL" sz="3600" dirty="0"/>
              <a:t> </a:t>
            </a:r>
            <a:r>
              <a:rPr lang="en-US" sz="3600" dirty="0"/>
              <a:t> &amp; </a:t>
            </a:r>
            <a:r>
              <a:rPr lang="he-IL" sz="3600" b="1" dirty="0"/>
              <a:t>בעא</a:t>
            </a:r>
            <a:r>
              <a:rPr lang="en-US" sz="3600" dirty="0"/>
              <a:t>) seek, ask	</a:t>
            </a:r>
          </a:p>
          <a:p>
            <a:endParaRPr lang="en-US" sz="800" baseline="30000" dirty="0"/>
          </a:p>
          <a:p>
            <a:endParaRPr lang="en-US" sz="800" baseline="30000" dirty="0"/>
          </a:p>
          <a:p>
            <a:endParaRPr lang="en-US" sz="800" baseline="30000" dirty="0"/>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a:p>
            <a:endParaRPr lang="en-US" sz="800" dirty="0">
              <a:solidFill>
                <a:schemeClr val="bg1"/>
              </a:solidFill>
            </a:endParaRPr>
          </a:p>
        </p:txBody>
      </p:sp>
    </p:spTree>
    <p:extLst>
      <p:ext uri="{BB962C8B-B14F-4D97-AF65-F5344CB8AC3E}">
        <p14:creationId xmlns:p14="http://schemas.microsoft.com/office/powerpoint/2010/main" val="117340367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924973"/>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2:17</a:t>
            </a:r>
          </a:p>
          <a:p>
            <a:endParaRPr lang="en-US" sz="800" b="1" dirty="0">
              <a:solidFill>
                <a:srgbClr val="FFFF00"/>
              </a:solidFill>
            </a:endParaRPr>
          </a:p>
          <a:p>
            <a:r>
              <a:rPr lang="en-US" sz="2800" b="1" dirty="0"/>
              <a:t>  </a:t>
            </a:r>
            <a:r>
              <a:rPr lang="he-IL" sz="5200" dirty="0"/>
              <a:t>וְ֠לַחֲנַנְיָה</a:t>
            </a:r>
            <a:r>
              <a:rPr lang="en-US" sz="5200" b="1" dirty="0"/>
              <a:t> </a:t>
            </a:r>
            <a:r>
              <a:rPr lang="en-US" sz="2000" b="1" dirty="0"/>
              <a:t>      </a:t>
            </a:r>
            <a:r>
              <a:rPr lang="he-IL" sz="5200" dirty="0"/>
              <a:t>אֱדַ֥יִן דָּֽנִיֵּ֖אל לְבַיְתֵ֣הּ אֲזַ֑ל</a:t>
            </a:r>
            <a:r>
              <a:rPr lang="en-US" sz="5200" dirty="0"/>
              <a:t> </a:t>
            </a:r>
          </a:p>
          <a:p>
            <a:r>
              <a:rPr lang="he-IL" sz="5200" dirty="0"/>
              <a:t>מִֽישָׁאֵ֧ל וַעֲזַרְיָ֛ה חַבְר֖וֹהִי מִלְּתָ֥א הוֹדַֽע׃</a:t>
            </a:r>
            <a:endParaRPr lang="en-US" sz="5200" baseline="30000" dirty="0"/>
          </a:p>
          <a:p>
            <a:endParaRPr lang="en-US" sz="2400" baseline="30000" dirty="0"/>
          </a:p>
          <a:p>
            <a:r>
              <a:rPr lang="en-US" sz="3200" baseline="30000" dirty="0"/>
              <a:t>NKJ </a:t>
            </a:r>
            <a:r>
              <a:rPr lang="en-US" sz="3200" dirty="0"/>
              <a:t>Then Daniel went to his house, and made the decision known to </a:t>
            </a:r>
            <a:r>
              <a:rPr lang="en-US" sz="3200" dirty="0" err="1"/>
              <a:t>Hananiah</a:t>
            </a:r>
            <a:r>
              <a:rPr lang="en-US" sz="3200" dirty="0"/>
              <a:t>, </a:t>
            </a:r>
            <a:r>
              <a:rPr lang="en-US" sz="3200" dirty="0" err="1"/>
              <a:t>Mishael</a:t>
            </a:r>
            <a:r>
              <a:rPr lang="en-US" sz="3200" dirty="0"/>
              <a:t>, and </a:t>
            </a:r>
            <a:r>
              <a:rPr lang="en-US" sz="3200" dirty="0" err="1"/>
              <a:t>Azariah</a:t>
            </a:r>
            <a:r>
              <a:rPr lang="en-US" sz="3200" dirty="0"/>
              <a:t>, his companions, / </a:t>
            </a:r>
            <a:r>
              <a:rPr lang="zh-TW" altLang="en-US" sz="3200" dirty="0">
                <a:latin typeface="DFKai-SB" pitchFamily="65" charset="-120"/>
                <a:ea typeface="DFKai-SB" pitchFamily="65" charset="-120"/>
              </a:rPr>
              <a:t>但以理回到他的居所、將這事告訴他的同伴哈拿尼雅、米沙利、亞撒利雅、</a:t>
            </a:r>
            <a:endParaRPr lang="en-US" altLang="zh-TW" sz="3200" dirty="0">
              <a:latin typeface="DFKai-SB" pitchFamily="65" charset="-120"/>
              <a:ea typeface="DFKai-SB" pitchFamily="65" charset="-120"/>
            </a:endParaRPr>
          </a:p>
          <a:p>
            <a:endParaRPr lang="en-US" altLang="zh-TW" sz="800" dirty="0">
              <a:latin typeface="DFKai-SB" pitchFamily="65" charset="-120"/>
              <a:ea typeface="DFKai-SB" pitchFamily="65" charset="-120"/>
            </a:endParaRPr>
          </a:p>
          <a:p>
            <a:r>
              <a:rPr lang="he-IL" sz="3600" b="1" dirty="0"/>
              <a:t>אֲזַל</a:t>
            </a:r>
            <a:r>
              <a:rPr lang="he-IL" sz="3600" dirty="0"/>
              <a:t> </a:t>
            </a:r>
            <a:r>
              <a:rPr lang="en-US" sz="3600" dirty="0"/>
              <a:t> (peal </a:t>
            </a:r>
            <a:r>
              <a:rPr lang="en-US" sz="3600" dirty="0" err="1"/>
              <a:t>pf</a:t>
            </a:r>
            <a:r>
              <a:rPr lang="en-US" sz="3600" dirty="0"/>
              <a:t> 3 m </a:t>
            </a:r>
            <a:r>
              <a:rPr lang="en-US" sz="3600" dirty="0" err="1"/>
              <a:t>sg</a:t>
            </a:r>
            <a:r>
              <a:rPr lang="en-US" sz="3600" dirty="0"/>
              <a:t>) go, go off</a:t>
            </a:r>
          </a:p>
          <a:p>
            <a:r>
              <a:rPr lang="he-IL" sz="3600" b="1" dirty="0"/>
              <a:t>חַבְרוֹהִי</a:t>
            </a:r>
            <a:r>
              <a:rPr lang="en-US" sz="3600" dirty="0"/>
              <a:t> (noun m </a:t>
            </a:r>
            <a:r>
              <a:rPr lang="en-US" sz="3600" dirty="0" err="1"/>
              <a:t>pl</a:t>
            </a:r>
            <a:r>
              <a:rPr lang="en-US" sz="3600" dirty="0"/>
              <a:t> + </a:t>
            </a:r>
            <a:r>
              <a:rPr lang="en-US" sz="3600" dirty="0" err="1"/>
              <a:t>suf</a:t>
            </a:r>
            <a:r>
              <a:rPr lang="en-US" sz="3600" dirty="0"/>
              <a:t> 3 m </a:t>
            </a:r>
            <a:r>
              <a:rPr lang="en-US" sz="3600" dirty="0" err="1"/>
              <a:t>sg</a:t>
            </a:r>
            <a:r>
              <a:rPr lang="en-US" sz="3600" dirty="0"/>
              <a:t>) (= Heb.) </a:t>
            </a:r>
          </a:p>
          <a:p>
            <a:r>
              <a:rPr lang="en-US" sz="3600" dirty="0"/>
              <a:t>            companion, comrade, fellow</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05996094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53158"/>
          </a:xfrm>
          <a:prstGeom prst="rect">
            <a:avLst/>
          </a:prstGeom>
          <a:solidFill>
            <a:srgbClr val="00B050"/>
          </a:solidFill>
        </p:spPr>
        <p:txBody>
          <a:bodyPr wrap="square">
            <a:spAutoFit/>
          </a:bodyPr>
          <a:lstStyle/>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2:18</a:t>
            </a:r>
          </a:p>
          <a:p>
            <a:r>
              <a:rPr lang="en-US" sz="2800" b="1" dirty="0">
                <a:solidFill>
                  <a:srgbClr val="FFFF00"/>
                </a:solidFill>
              </a:rPr>
              <a:t> </a:t>
            </a:r>
            <a:r>
              <a:rPr lang="en-US" sz="3600" b="1" dirty="0"/>
              <a:t> </a:t>
            </a:r>
            <a:r>
              <a:rPr lang="he-IL" sz="3600" dirty="0"/>
              <a:t>‎</a:t>
            </a:r>
            <a:r>
              <a:rPr lang="he-IL" sz="4800" dirty="0"/>
              <a:t>וְרַחֲמִ֗ין לְמִבְעֵא֙ מִן־קֳדָם֙ אֱלָ֣הּ שְׁמַיָּ֔א</a:t>
            </a:r>
            <a:endParaRPr lang="en-US" sz="4800" dirty="0"/>
          </a:p>
          <a:p>
            <a:r>
              <a:rPr lang="en-US" sz="4800" dirty="0"/>
              <a:t>   </a:t>
            </a:r>
            <a:r>
              <a:rPr lang="he-IL" sz="4800" dirty="0"/>
              <a:t>דִּ֣י לָ֤א יְהֹֽבְדוּן֙</a:t>
            </a:r>
            <a:r>
              <a:rPr lang="en-US" sz="4800" dirty="0"/>
              <a:t>      </a:t>
            </a:r>
            <a:r>
              <a:rPr lang="he-IL" sz="4800" dirty="0"/>
              <a:t> עַל־רָזָ֖ה דְּנָ֑ה</a:t>
            </a:r>
            <a:endParaRPr lang="en-US" sz="4800" dirty="0"/>
          </a:p>
          <a:p>
            <a:pPr rtl="1"/>
            <a:r>
              <a:rPr lang="he-IL" sz="4800" dirty="0"/>
              <a:t>דָּנִיֵּ֣אל וְחַבְר֔וֹהִי עִם־שְׁאָ֖ר חַכִּימֵ֥י בָבֶֽל׃</a:t>
            </a:r>
            <a:r>
              <a:rPr lang="en-US" sz="4800" dirty="0"/>
              <a:t> </a:t>
            </a:r>
            <a:r>
              <a:rPr lang="he-IL" sz="4800" dirty="0"/>
              <a:t> </a:t>
            </a:r>
            <a:endParaRPr lang="en-US" sz="4800" dirty="0"/>
          </a:p>
          <a:p>
            <a:endParaRPr lang="en-US" sz="800" baseline="30000" dirty="0"/>
          </a:p>
          <a:p>
            <a:r>
              <a:rPr lang="en-US" sz="2600" baseline="30000" dirty="0"/>
              <a:t>      NKJ </a:t>
            </a:r>
            <a:r>
              <a:rPr lang="en-US" sz="2600" dirty="0"/>
              <a:t>that they might seek mercies from the God of heaven concerning this secret, so that Daniel and his companions might not perish with the rest of the wise </a:t>
            </a:r>
            <a:r>
              <a:rPr lang="en-US" sz="2600" i="1" dirty="0"/>
              <a:t>men </a:t>
            </a:r>
            <a:r>
              <a:rPr lang="en-US" sz="2600" dirty="0"/>
              <a:t>of Babylon.  / </a:t>
            </a:r>
            <a:r>
              <a:rPr lang="zh-TW" altLang="en-US" sz="2600" dirty="0">
                <a:latin typeface="DFKai-SB" pitchFamily="65" charset="-120"/>
                <a:ea typeface="DFKai-SB" pitchFamily="65" charset="-120"/>
              </a:rPr>
              <a:t>要他們祈求天上的神施憐憫、將這奧祕的事指明、免得但以理和他的同伴、與巴比倫其餘的哲士、一同滅亡。</a:t>
            </a:r>
            <a:endParaRPr lang="en-US" altLang="zh-TW" sz="2600" dirty="0">
              <a:latin typeface="DFKai-SB" pitchFamily="65" charset="-120"/>
              <a:ea typeface="DFKai-SB" pitchFamily="65" charset="-120"/>
            </a:endParaRPr>
          </a:p>
          <a:p>
            <a:r>
              <a:rPr lang="en-US" sz="3400" dirty="0">
                <a:latin typeface="DFKai-SB" pitchFamily="65" charset="-120"/>
                <a:ea typeface="DFKai-SB" pitchFamily="65" charset="-120"/>
              </a:rPr>
              <a:t>   </a:t>
            </a:r>
            <a:r>
              <a:rPr lang="he-IL" sz="3400" b="1" dirty="0"/>
              <a:t>מִבְעֵא </a:t>
            </a:r>
            <a:r>
              <a:rPr lang="en-US" sz="3400" dirty="0"/>
              <a:t> (peal </a:t>
            </a:r>
            <a:r>
              <a:rPr lang="en-US" sz="3400" dirty="0" err="1"/>
              <a:t>inf</a:t>
            </a:r>
            <a:r>
              <a:rPr lang="en-US" sz="3400" dirty="0"/>
              <a:t> </a:t>
            </a:r>
            <a:r>
              <a:rPr lang="he-IL" sz="3400" b="1" dirty="0"/>
              <a:t>בעה</a:t>
            </a:r>
            <a:r>
              <a:rPr lang="he-IL" sz="3400" dirty="0"/>
              <a:t> </a:t>
            </a:r>
            <a:r>
              <a:rPr lang="en-US" sz="3400" dirty="0"/>
              <a:t> &amp; </a:t>
            </a:r>
            <a:r>
              <a:rPr lang="he-IL" sz="3400" b="1" dirty="0"/>
              <a:t>בעא</a:t>
            </a:r>
            <a:r>
              <a:rPr lang="en-US" sz="3400" dirty="0"/>
              <a:t>) seek, ask</a:t>
            </a:r>
          </a:p>
          <a:p>
            <a:r>
              <a:rPr lang="en-US" sz="3400" b="1" dirty="0"/>
              <a:t>     </a:t>
            </a:r>
            <a:r>
              <a:rPr lang="he-IL" sz="3400" b="1" dirty="0"/>
              <a:t>רָזָה</a:t>
            </a:r>
            <a:r>
              <a:rPr lang="he-IL" sz="3400" dirty="0"/>
              <a:t> </a:t>
            </a:r>
            <a:r>
              <a:rPr lang="en-US" sz="3400" dirty="0"/>
              <a:t> (noun m </a:t>
            </a:r>
            <a:r>
              <a:rPr lang="en-US" sz="3400" dirty="0" err="1"/>
              <a:t>sg</a:t>
            </a:r>
            <a:r>
              <a:rPr lang="en-US" sz="3400" dirty="0"/>
              <a:t> </a:t>
            </a:r>
            <a:r>
              <a:rPr lang="he-IL" sz="3400" b="1" dirty="0"/>
              <a:t>רָז </a:t>
            </a:r>
            <a:r>
              <a:rPr lang="en-US" sz="3400" dirty="0"/>
              <a:t>+ </a:t>
            </a:r>
            <a:r>
              <a:rPr lang="en-US" sz="3400" dirty="0" err="1"/>
              <a:t>det</a:t>
            </a:r>
            <a:r>
              <a:rPr lang="en-US" sz="3400" dirty="0"/>
              <a:t> </a:t>
            </a:r>
            <a:r>
              <a:rPr lang="he-IL" sz="3400" b="1" dirty="0"/>
              <a:t>אָ</a:t>
            </a:r>
            <a:r>
              <a:rPr lang="en-US" sz="3400" dirty="0"/>
              <a:t> art) secret</a:t>
            </a:r>
          </a:p>
          <a:p>
            <a:r>
              <a:rPr lang="en-US" sz="3400" b="1" dirty="0"/>
              <a:t>     </a:t>
            </a:r>
            <a:r>
              <a:rPr lang="he-IL" sz="3400" b="1" dirty="0"/>
              <a:t>יְהֹבְדוּן </a:t>
            </a:r>
            <a:r>
              <a:rPr lang="en-US" sz="3400" b="1" dirty="0"/>
              <a:t> </a:t>
            </a:r>
            <a:r>
              <a:rPr lang="en-US" sz="3400" dirty="0"/>
              <a:t>(</a:t>
            </a:r>
            <a:r>
              <a:rPr lang="en-US" sz="3400" dirty="0" err="1"/>
              <a:t>haphel</a:t>
            </a:r>
            <a:r>
              <a:rPr lang="en-US" sz="3400" dirty="0"/>
              <a:t> impf 3 m </a:t>
            </a:r>
            <a:r>
              <a:rPr lang="en-US" sz="3400" dirty="0" err="1"/>
              <a:t>pl</a:t>
            </a:r>
            <a:r>
              <a:rPr lang="en-US" sz="3400" dirty="0"/>
              <a:t> </a:t>
            </a:r>
            <a:r>
              <a:rPr lang="he-IL" sz="3400" b="1" dirty="0"/>
              <a:t>אבד</a:t>
            </a:r>
            <a:r>
              <a:rPr lang="en-US" sz="3400" dirty="0"/>
              <a:t>) slay, kill; destroy</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77461825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53158"/>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endParaRPr lang="en-US" altLang="zh-CN" sz="8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2:19</a:t>
            </a:r>
          </a:p>
          <a:p>
            <a:endParaRPr lang="en-US" sz="800" b="1" dirty="0">
              <a:solidFill>
                <a:srgbClr val="FFFF00"/>
              </a:solidFill>
            </a:endParaRPr>
          </a:p>
          <a:p>
            <a:endParaRPr lang="en-US" sz="800" b="1" dirty="0">
              <a:solidFill>
                <a:srgbClr val="FFFF00"/>
              </a:solidFill>
            </a:endParaRPr>
          </a:p>
          <a:p>
            <a:r>
              <a:rPr lang="en-US" sz="2800" b="1" dirty="0">
                <a:solidFill>
                  <a:srgbClr val="FFFF00"/>
                </a:solidFill>
              </a:rPr>
              <a:t>       </a:t>
            </a:r>
            <a:r>
              <a:rPr lang="en-US" sz="3600" b="1" dirty="0"/>
              <a:t> </a:t>
            </a:r>
            <a:r>
              <a:rPr lang="he-IL" sz="3600" dirty="0"/>
              <a:t>‎</a:t>
            </a:r>
            <a:r>
              <a:rPr lang="he-IL" sz="4800" dirty="0"/>
              <a:t>‎</a:t>
            </a:r>
            <a:r>
              <a:rPr lang="he-IL" sz="5200" dirty="0"/>
              <a:t>אֱדַ֗יִן לְדָנִיֵּ֛אל בְּחֶזְוָ֥א דִֽי־לֵילְיָ֖א</a:t>
            </a:r>
            <a:endParaRPr lang="en-US" sz="5200" dirty="0"/>
          </a:p>
          <a:p>
            <a:r>
              <a:rPr lang="he-IL" sz="5200" dirty="0"/>
              <a:t> רָזָ֣ה גֲלִ֑י אֱדַ֙יִן֙ דָּֽנִיֵּ֔אל בָּרִ֖ךְ לֶאֱלָ֥הּ שְׁמַיָּֽא׃ </a:t>
            </a:r>
            <a:endParaRPr lang="en-US" sz="5200" dirty="0"/>
          </a:p>
          <a:p>
            <a:endParaRPr lang="en-US" sz="800" baseline="30000" dirty="0"/>
          </a:p>
          <a:p>
            <a:r>
              <a:rPr lang="en-US" sz="3000" baseline="30000" dirty="0"/>
              <a:t>    NKJ </a:t>
            </a:r>
            <a:r>
              <a:rPr lang="en-US" sz="3000" dirty="0"/>
              <a:t>Then the secret was revealed to Daniel in a night vision. So Daniel blessed the God of heaven. / </a:t>
            </a:r>
            <a:r>
              <a:rPr lang="zh-TW" altLang="en-US" sz="3000" dirty="0">
                <a:latin typeface="DFKai-SB" pitchFamily="65" charset="-120"/>
                <a:ea typeface="DFKai-SB" pitchFamily="65" charset="-120"/>
              </a:rPr>
              <a:t>這奧祕的事、就在夜間異象中、給但以理顯明。但以理便稱頌天上的神．</a:t>
            </a:r>
            <a:endParaRPr lang="en-US" altLang="zh-TW" sz="3000" dirty="0">
              <a:latin typeface="DFKai-SB" pitchFamily="65" charset="-120"/>
              <a:ea typeface="DFKai-SB" pitchFamily="65" charset="-120"/>
            </a:endParaRPr>
          </a:p>
          <a:p>
            <a:endParaRPr lang="en-US" sz="800" dirty="0">
              <a:latin typeface="DFKai-SB" pitchFamily="65" charset="-120"/>
              <a:ea typeface="DFKai-SB" pitchFamily="65" charset="-120"/>
            </a:endParaRPr>
          </a:p>
          <a:p>
            <a:r>
              <a:rPr lang="en-US" sz="3600" dirty="0"/>
              <a:t>	</a:t>
            </a:r>
            <a:r>
              <a:rPr lang="he-IL" sz="3600" b="1" dirty="0"/>
              <a:t>חֶזְוָא</a:t>
            </a:r>
            <a:r>
              <a:rPr lang="he-IL" sz="3600" dirty="0"/>
              <a:t> </a:t>
            </a:r>
            <a:r>
              <a:rPr lang="en-US" sz="3600" dirty="0"/>
              <a:t> (noun m </a:t>
            </a:r>
            <a:r>
              <a:rPr lang="en-US" sz="3600" dirty="0" err="1"/>
              <a:t>sg</a:t>
            </a:r>
            <a:r>
              <a:rPr lang="en-US" sz="3600" dirty="0"/>
              <a:t> </a:t>
            </a:r>
            <a:r>
              <a:rPr lang="he-IL" sz="3600" b="1" dirty="0"/>
              <a:t>חֱזוּ</a:t>
            </a:r>
            <a:r>
              <a:rPr lang="he-IL" sz="3600" dirty="0"/>
              <a:t>   </a:t>
            </a:r>
            <a:r>
              <a:rPr lang="en-US" sz="3600" dirty="0"/>
              <a:t>+ </a:t>
            </a:r>
            <a:r>
              <a:rPr lang="en-US" sz="3600" dirty="0" err="1"/>
              <a:t>det</a:t>
            </a:r>
            <a:r>
              <a:rPr lang="en-US" sz="3600" dirty="0"/>
              <a:t> </a:t>
            </a:r>
            <a:r>
              <a:rPr lang="he-IL" sz="3600" b="1" dirty="0"/>
              <a:t>אָ</a:t>
            </a:r>
            <a:r>
              <a:rPr lang="en-US" sz="3600" b="1" dirty="0"/>
              <a:t> </a:t>
            </a:r>
            <a:r>
              <a:rPr lang="en-US" sz="3600" dirty="0"/>
              <a:t>art) vision</a:t>
            </a:r>
          </a:p>
          <a:p>
            <a:r>
              <a:rPr lang="en-US" sz="3600" dirty="0"/>
              <a:t>	</a:t>
            </a:r>
            <a:r>
              <a:rPr lang="he-IL" sz="3600" b="1" dirty="0"/>
              <a:t>גֲלִי</a:t>
            </a:r>
            <a:r>
              <a:rPr lang="he-IL" sz="3600" dirty="0"/>
              <a:t> </a:t>
            </a:r>
            <a:r>
              <a:rPr lang="en-US" sz="3600" dirty="0"/>
              <a:t> (</a:t>
            </a:r>
            <a:r>
              <a:rPr lang="en-US" sz="3600" dirty="0" err="1"/>
              <a:t>peil</a:t>
            </a:r>
            <a:r>
              <a:rPr lang="en-US" sz="3600" dirty="0"/>
              <a:t> </a:t>
            </a:r>
            <a:r>
              <a:rPr lang="en-US" sz="3600" dirty="0" err="1"/>
              <a:t>pf</a:t>
            </a:r>
            <a:r>
              <a:rPr lang="en-US" sz="3600" dirty="0"/>
              <a:t> 3 m </a:t>
            </a:r>
            <a:r>
              <a:rPr lang="en-US" sz="3600" dirty="0" err="1"/>
              <a:t>sg</a:t>
            </a:r>
            <a:r>
              <a:rPr lang="en-US" sz="3600" dirty="0"/>
              <a:t> </a:t>
            </a:r>
            <a:r>
              <a:rPr lang="he-IL" sz="3600" b="1" dirty="0"/>
              <a:t>גלה</a:t>
            </a:r>
            <a:r>
              <a:rPr lang="en-US" sz="3600" dirty="0"/>
              <a:t> = Heb.) be revealed</a:t>
            </a:r>
          </a:p>
          <a:p>
            <a:r>
              <a:rPr lang="en-US" sz="3600" dirty="0"/>
              <a:t>	</a:t>
            </a:r>
            <a:r>
              <a:rPr lang="he-IL" sz="3600" b="1" dirty="0"/>
              <a:t>בָּרִךְ</a:t>
            </a:r>
            <a:r>
              <a:rPr lang="he-IL" sz="3600" dirty="0"/>
              <a:t> </a:t>
            </a:r>
            <a:r>
              <a:rPr lang="en-US" sz="3600" dirty="0"/>
              <a:t> (</a:t>
            </a:r>
            <a:r>
              <a:rPr lang="en-US" sz="3600" dirty="0" err="1"/>
              <a:t>pael</a:t>
            </a:r>
            <a:r>
              <a:rPr lang="en-US" sz="3600" dirty="0"/>
              <a:t> </a:t>
            </a:r>
            <a:r>
              <a:rPr lang="en-US" sz="3600" dirty="0" err="1"/>
              <a:t>pf</a:t>
            </a:r>
            <a:r>
              <a:rPr lang="en-US" sz="3600" dirty="0"/>
              <a:t> 3 m </a:t>
            </a:r>
            <a:r>
              <a:rPr lang="en-US" sz="3600" dirty="0" err="1"/>
              <a:t>sg</a:t>
            </a:r>
            <a:r>
              <a:rPr lang="en-US" sz="3600" dirty="0"/>
              <a:t> = Heb.) bless, praise</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75852495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endParaRPr lang="en-US" altLang="zh-CN" sz="800" b="1" dirty="0">
              <a:solidFill>
                <a:srgbClr val="FFFF00"/>
              </a:solidFill>
              <a:latin typeface="DFKai-SB" pitchFamily="65" charset="-120"/>
              <a:ea typeface="DFKai-SB" pitchFamily="65" charset="-120"/>
            </a:endParaRPr>
          </a:p>
          <a:p>
            <a:r>
              <a:rPr lang="zh-CN" altLang="en-US" sz="3600" b="1" dirty="0">
                <a:solidFill>
                  <a:srgbClr val="FFFF00"/>
                </a:solidFill>
                <a:latin typeface="DFKai-SB" pitchFamily="65" charset="-120"/>
                <a:ea typeface="DFKai-SB" pitchFamily="65" charset="-120"/>
              </a:rPr>
              <a:t>但以理 </a:t>
            </a:r>
            <a:r>
              <a:rPr lang="en-US" sz="3600" b="1" dirty="0">
                <a:solidFill>
                  <a:srgbClr val="FFFF00"/>
                </a:solidFill>
              </a:rPr>
              <a:t>Daniel 2:20</a:t>
            </a:r>
          </a:p>
          <a:p>
            <a:endParaRPr lang="en-US" sz="800" b="1" dirty="0">
              <a:solidFill>
                <a:srgbClr val="FFFF00"/>
              </a:solidFill>
            </a:endParaRPr>
          </a:p>
          <a:p>
            <a:r>
              <a:rPr lang="en-US" sz="2800" dirty="0"/>
              <a:t>        </a:t>
            </a:r>
            <a:r>
              <a:rPr lang="he-IL" sz="2800" dirty="0"/>
              <a:t>‎</a:t>
            </a:r>
            <a:r>
              <a:rPr lang="he-IL" sz="4800" dirty="0"/>
              <a:t>עָנֵ֤ה דָֽנִיֵּאל֙ וְאָמַ֔ר לֶהֱוֵ֙א שְׁמֵ֤הּ</a:t>
            </a:r>
            <a:endParaRPr lang="en-US" sz="4800" dirty="0"/>
          </a:p>
          <a:p>
            <a:pPr rtl="1"/>
            <a:r>
              <a:rPr lang="he-IL" sz="4800" dirty="0"/>
              <a:t>דִּֽי־אֱלָהָא֙ מְבָרַ֔ךְ</a:t>
            </a:r>
            <a:r>
              <a:rPr lang="en-US" sz="4800" dirty="0"/>
              <a:t>  </a:t>
            </a:r>
            <a:r>
              <a:rPr lang="he-IL" sz="4800" dirty="0"/>
              <a:t> מִן־עָלְמָ֖א וְעַ֣ד־עָלְמָ֑א</a:t>
            </a:r>
            <a:r>
              <a:rPr lang="en-US" sz="4800" dirty="0"/>
              <a:t> </a:t>
            </a:r>
          </a:p>
          <a:p>
            <a:pPr rtl="1"/>
            <a:r>
              <a:rPr lang="he-IL" sz="4800" dirty="0"/>
              <a:t> דִּ֧י חָכְמְתָ֛א וּגְבוּרְתָ֖א דִּ֥י לֵֽהּ־הִֽיא׃</a:t>
            </a:r>
            <a:r>
              <a:rPr lang="en-US" sz="4800" dirty="0"/>
              <a:t>   </a:t>
            </a:r>
            <a:r>
              <a:rPr lang="he-IL" sz="4800" dirty="0"/>
              <a:t> </a:t>
            </a:r>
            <a:endParaRPr lang="en-US" sz="4800" dirty="0"/>
          </a:p>
          <a:p>
            <a:endParaRPr lang="en-US" sz="800" baseline="30000" dirty="0"/>
          </a:p>
          <a:p>
            <a:endParaRPr lang="en-US" sz="800" baseline="30000" dirty="0"/>
          </a:p>
          <a:p>
            <a:endParaRPr lang="en-US" sz="800" baseline="30000" dirty="0"/>
          </a:p>
          <a:p>
            <a:r>
              <a:rPr lang="en-US" sz="2800" baseline="30000" dirty="0"/>
              <a:t>         NKJ </a:t>
            </a:r>
            <a:r>
              <a:rPr lang="en-US" sz="2800" dirty="0"/>
              <a:t>Daniel answered and said: "Blessed be the name of God forever and ever, For wisdom and might are His. / </a:t>
            </a:r>
            <a:r>
              <a:rPr lang="zh-TW" altLang="en-US" sz="2800" dirty="0">
                <a:latin typeface="DFKai-SB" pitchFamily="65" charset="-120"/>
                <a:ea typeface="DFKai-SB" pitchFamily="65" charset="-120"/>
              </a:rPr>
              <a:t>但以理說、神的名是應當稱頌的、從亙古直到永遠、因為智慧能力都屬乎他．</a:t>
            </a:r>
            <a:endParaRPr lang="en-US" altLang="zh-TW" sz="2800" dirty="0">
              <a:latin typeface="DFKai-SB" pitchFamily="65" charset="-120"/>
              <a:ea typeface="DFKai-SB" pitchFamily="65" charset="-120"/>
            </a:endParaRPr>
          </a:p>
          <a:p>
            <a:endParaRPr lang="en-US" sz="800" dirty="0">
              <a:latin typeface="DFKai-SB" pitchFamily="65" charset="-120"/>
              <a:ea typeface="DFKai-SB" pitchFamily="65" charset="-120"/>
            </a:endParaRPr>
          </a:p>
          <a:p>
            <a:r>
              <a:rPr lang="en-US" sz="3600" dirty="0"/>
              <a:t>	</a:t>
            </a:r>
            <a:r>
              <a:rPr lang="he-IL" sz="3600" b="1" dirty="0"/>
              <a:t>לֶהֱוֵא</a:t>
            </a:r>
            <a:r>
              <a:rPr lang="he-IL" sz="3600" dirty="0"/>
              <a:t> </a:t>
            </a:r>
            <a:r>
              <a:rPr lang="en-US" sz="3600" dirty="0"/>
              <a:t> (peal impf 3 m </a:t>
            </a:r>
            <a:r>
              <a:rPr lang="en-US" sz="3600" dirty="0" err="1"/>
              <a:t>sg</a:t>
            </a:r>
            <a:r>
              <a:rPr lang="en-US" sz="3600" dirty="0"/>
              <a:t> </a:t>
            </a:r>
            <a:r>
              <a:rPr lang="he-IL" sz="3600" b="1" dirty="0"/>
              <a:t>הוה</a:t>
            </a:r>
            <a:r>
              <a:rPr lang="en-US" sz="3600" dirty="0"/>
              <a:t>) be, become</a:t>
            </a:r>
          </a:p>
          <a:p>
            <a:r>
              <a:rPr lang="en-US" sz="3600" dirty="0"/>
              <a:t>	</a:t>
            </a:r>
            <a:r>
              <a:rPr lang="he-IL" sz="3600" b="1" dirty="0"/>
              <a:t>מְבָרַךְ</a:t>
            </a:r>
            <a:r>
              <a:rPr lang="he-IL" sz="3600" dirty="0"/>
              <a:t> </a:t>
            </a:r>
            <a:r>
              <a:rPr lang="en-US" sz="3600" dirty="0"/>
              <a:t> (</a:t>
            </a:r>
            <a:r>
              <a:rPr lang="en-US" sz="3600" dirty="0" err="1"/>
              <a:t>pael</a:t>
            </a:r>
            <a:r>
              <a:rPr lang="en-US" sz="3600" dirty="0"/>
              <a:t> pass </a:t>
            </a:r>
            <a:r>
              <a:rPr lang="en-US" sz="3600" dirty="0" err="1"/>
              <a:t>ptcp</a:t>
            </a:r>
            <a:r>
              <a:rPr lang="en-US" sz="3600" dirty="0"/>
              <a:t> m </a:t>
            </a:r>
            <a:r>
              <a:rPr lang="en-US" sz="3600" dirty="0" err="1"/>
              <a:t>sg</a:t>
            </a:r>
            <a:r>
              <a:rPr lang="en-US" sz="3600" dirty="0"/>
              <a:t> </a:t>
            </a:r>
            <a:r>
              <a:rPr lang="he-IL" sz="3600" b="1" dirty="0"/>
              <a:t>ברך</a:t>
            </a:r>
            <a:r>
              <a:rPr lang="he-IL" sz="3600" dirty="0"/>
              <a:t> </a:t>
            </a:r>
            <a:r>
              <a:rPr lang="en-US" sz="3600" dirty="0"/>
              <a:t>= Heb.) blessed</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76921915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955750"/>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 但以理 </a:t>
            </a:r>
            <a:r>
              <a:rPr lang="en-US" sz="3200" b="1" dirty="0">
                <a:solidFill>
                  <a:srgbClr val="FFFF00"/>
                </a:solidFill>
              </a:rPr>
              <a:t>Daniel 2:21 </a:t>
            </a:r>
            <a:r>
              <a:rPr lang="en-US" sz="2800" b="1" dirty="0">
                <a:solidFill>
                  <a:schemeClr val="bg1"/>
                </a:solidFill>
              </a:rPr>
              <a:t> </a:t>
            </a:r>
          </a:p>
          <a:p>
            <a:r>
              <a:rPr lang="en-US" sz="4000" dirty="0">
                <a:solidFill>
                  <a:schemeClr val="bg1"/>
                </a:solidFill>
              </a:rPr>
              <a:t>    </a:t>
            </a:r>
            <a:r>
              <a:rPr lang="he-IL" sz="4000" dirty="0">
                <a:solidFill>
                  <a:schemeClr val="bg1"/>
                </a:solidFill>
              </a:rPr>
              <a:t>‎‎‎</a:t>
            </a:r>
            <a:r>
              <a:rPr lang="he-IL" sz="4000" dirty="0"/>
              <a:t>‎וְ</a:t>
            </a:r>
            <a:r>
              <a:rPr lang="he-IL" sz="4400" dirty="0"/>
              <a:t>֠הוּא מְהַשְׁנֵ֤א עִדָּנַיָּא֙ וְזִמְנַיָּ֔א</a:t>
            </a:r>
            <a:endParaRPr lang="en-US" sz="4400" dirty="0"/>
          </a:p>
          <a:p>
            <a:r>
              <a:rPr lang="en-US" sz="4400" dirty="0"/>
              <a:t>  </a:t>
            </a:r>
            <a:r>
              <a:rPr lang="he-IL" sz="4400" dirty="0"/>
              <a:t> מְהַעְדֵּ֥ה מַלְכִ֖ין וּמְהָקֵ֣ים מַלְכִ֑ין</a:t>
            </a:r>
            <a:r>
              <a:rPr lang="en-US" sz="4400" dirty="0"/>
              <a:t> </a:t>
            </a:r>
          </a:p>
          <a:p>
            <a:pPr rtl="1"/>
            <a:r>
              <a:rPr lang="he-IL" sz="4400" dirty="0"/>
              <a:t> יָהֵ֤ב חָכְמְתָא֙ לְחַכִּימִ֔ין וּמַנְדְּעָ֖א לְיָדְעֵ֥י בִינָֽה׃ </a:t>
            </a:r>
            <a:endParaRPr lang="en-US" sz="4400" dirty="0"/>
          </a:p>
          <a:p>
            <a:r>
              <a:rPr lang="en-US" sz="2400" baseline="30000" dirty="0"/>
              <a:t>            NKJ </a:t>
            </a:r>
            <a:r>
              <a:rPr lang="en-US" sz="2400" dirty="0"/>
              <a:t>And He changes the times and the seasons; He removes kings and raises up kings; He gives wisdom to the wise And knowledge to those who have understanding. / </a:t>
            </a:r>
            <a:r>
              <a:rPr lang="zh-TW" altLang="en-US" sz="2400" dirty="0">
                <a:latin typeface="DFKai-SB" pitchFamily="65" charset="-120"/>
                <a:ea typeface="DFKai-SB" pitchFamily="65" charset="-120"/>
              </a:rPr>
              <a:t>他改變時候、日期、廢王、立王、將智慧賜與智慧人、將知識賜與聰明人．</a:t>
            </a:r>
            <a:endParaRPr lang="en-US" sz="2400" dirty="0">
              <a:latin typeface="DFKai-SB" pitchFamily="65" charset="-120"/>
              <a:ea typeface="DFKai-SB" pitchFamily="65" charset="-120"/>
            </a:endParaRPr>
          </a:p>
          <a:p>
            <a:r>
              <a:rPr lang="en-US" sz="3200" dirty="0"/>
              <a:t>	</a:t>
            </a:r>
            <a:r>
              <a:rPr lang="he-IL" sz="3200" b="1" dirty="0"/>
              <a:t>מְהַשְׁנֵא</a:t>
            </a:r>
            <a:r>
              <a:rPr lang="he-IL" sz="3200" dirty="0"/>
              <a:t> </a:t>
            </a:r>
            <a:r>
              <a:rPr lang="en-US" sz="3200" dirty="0"/>
              <a:t> (</a:t>
            </a:r>
            <a:r>
              <a:rPr lang="en-US" sz="3200" dirty="0" err="1"/>
              <a:t>haphel</a:t>
            </a:r>
            <a:r>
              <a:rPr lang="en-US" sz="3200" dirty="0"/>
              <a:t> </a:t>
            </a:r>
            <a:r>
              <a:rPr lang="en-US" sz="3200" dirty="0" err="1"/>
              <a:t>ptcp</a:t>
            </a:r>
            <a:r>
              <a:rPr lang="en-US" sz="3200" dirty="0"/>
              <a:t> m </a:t>
            </a:r>
            <a:r>
              <a:rPr lang="en-US" sz="3200" dirty="0" err="1"/>
              <a:t>sg</a:t>
            </a:r>
            <a:r>
              <a:rPr lang="en-US" sz="3200" dirty="0"/>
              <a:t> </a:t>
            </a:r>
            <a:r>
              <a:rPr lang="he-IL" sz="3200" b="1" dirty="0"/>
              <a:t>שׁנא</a:t>
            </a:r>
            <a:r>
              <a:rPr lang="en-US" sz="3200" dirty="0"/>
              <a:t> &amp; </a:t>
            </a:r>
            <a:r>
              <a:rPr lang="he-IL" sz="3200" b="1" dirty="0"/>
              <a:t>שׁנה</a:t>
            </a:r>
            <a:r>
              <a:rPr lang="en-US" sz="3200" dirty="0"/>
              <a:t> = Heb.) alter, change</a:t>
            </a:r>
          </a:p>
          <a:p>
            <a:r>
              <a:rPr lang="en-US" sz="3200" dirty="0"/>
              <a:t>	</a:t>
            </a:r>
            <a:r>
              <a:rPr lang="he-IL" sz="3200" b="1" dirty="0"/>
              <a:t>מְהַעְדֵּה</a:t>
            </a:r>
            <a:r>
              <a:rPr lang="he-IL" sz="3200" dirty="0"/>
              <a:t> </a:t>
            </a:r>
            <a:r>
              <a:rPr lang="en-US" sz="3200" dirty="0"/>
              <a:t> (</a:t>
            </a:r>
            <a:r>
              <a:rPr lang="en-US" sz="3200" dirty="0" err="1"/>
              <a:t>haphel</a:t>
            </a:r>
            <a:r>
              <a:rPr lang="en-US" sz="3200" dirty="0"/>
              <a:t> </a:t>
            </a:r>
            <a:r>
              <a:rPr lang="en-US" sz="3200" dirty="0" err="1"/>
              <a:t>ptcp</a:t>
            </a:r>
            <a:r>
              <a:rPr lang="en-US" sz="3200" dirty="0"/>
              <a:t> m </a:t>
            </a:r>
            <a:r>
              <a:rPr lang="en-US" sz="3200" dirty="0" err="1"/>
              <a:t>sg</a:t>
            </a:r>
            <a:r>
              <a:rPr lang="en-US" sz="3200" dirty="0"/>
              <a:t> </a:t>
            </a:r>
            <a:r>
              <a:rPr lang="he-IL" sz="3200" b="1" dirty="0"/>
              <a:t>עדה</a:t>
            </a:r>
            <a:r>
              <a:rPr lang="en-US" sz="3200" dirty="0"/>
              <a:t>) take away</a:t>
            </a:r>
          </a:p>
          <a:p>
            <a:r>
              <a:rPr lang="en-US" sz="3200" dirty="0"/>
              <a:t>	</a:t>
            </a:r>
            <a:r>
              <a:rPr lang="he-IL" sz="3200" b="1" dirty="0"/>
              <a:t>מְהָקֵים </a:t>
            </a:r>
            <a:r>
              <a:rPr lang="en-US" sz="3200" b="1" dirty="0"/>
              <a:t> </a:t>
            </a:r>
            <a:r>
              <a:rPr lang="en-US" sz="3200" dirty="0"/>
              <a:t>(</a:t>
            </a:r>
            <a:r>
              <a:rPr lang="en-US" sz="3200" dirty="0" err="1"/>
              <a:t>haphel</a:t>
            </a:r>
            <a:r>
              <a:rPr lang="en-US" sz="3200" dirty="0"/>
              <a:t> </a:t>
            </a:r>
            <a:r>
              <a:rPr lang="en-US" sz="3200" dirty="0" err="1"/>
              <a:t>ptcp</a:t>
            </a:r>
            <a:r>
              <a:rPr lang="en-US" sz="3200" dirty="0"/>
              <a:t> m </a:t>
            </a:r>
            <a:r>
              <a:rPr lang="en-US" sz="3200" dirty="0" err="1"/>
              <a:t>sg</a:t>
            </a:r>
            <a:r>
              <a:rPr lang="en-US" sz="3200" dirty="0"/>
              <a:t> </a:t>
            </a:r>
            <a:r>
              <a:rPr lang="he-IL" sz="3200" b="1" dirty="0"/>
              <a:t>קום</a:t>
            </a:r>
            <a:r>
              <a:rPr lang="en-US" sz="3200" dirty="0"/>
              <a:t> = Heb.) set up, appoint</a:t>
            </a:r>
          </a:p>
          <a:p>
            <a:r>
              <a:rPr lang="en-US" sz="3200" dirty="0"/>
              <a:t>	</a:t>
            </a:r>
            <a:r>
              <a:rPr lang="he-IL" sz="3200" b="1" dirty="0"/>
              <a:t>יָהֵב</a:t>
            </a:r>
            <a:r>
              <a:rPr lang="he-IL" sz="3200" dirty="0"/>
              <a:t> </a:t>
            </a:r>
            <a:r>
              <a:rPr lang="en-US" sz="3200" dirty="0"/>
              <a:t> (peal </a:t>
            </a:r>
            <a:r>
              <a:rPr lang="en-US" sz="3200" dirty="0" err="1"/>
              <a:t>ptcp</a:t>
            </a:r>
            <a:r>
              <a:rPr lang="en-US" sz="3200" dirty="0"/>
              <a:t> m </a:t>
            </a:r>
            <a:r>
              <a:rPr lang="en-US" sz="3200" dirty="0" err="1"/>
              <a:t>sg</a:t>
            </a:r>
            <a:r>
              <a:rPr lang="en-US" sz="3200" dirty="0"/>
              <a:t> </a:t>
            </a:r>
            <a:r>
              <a:rPr lang="he-IL" sz="3200" b="1" dirty="0"/>
              <a:t>יהב</a:t>
            </a:r>
            <a:r>
              <a:rPr lang="en-US" sz="3200" dirty="0"/>
              <a:t>) give</a:t>
            </a:r>
          </a:p>
          <a:p>
            <a:r>
              <a:rPr lang="en-US" sz="3200" dirty="0"/>
              <a:t>	</a:t>
            </a:r>
            <a:r>
              <a:rPr lang="he-IL" sz="3200" b="1" dirty="0"/>
              <a:t>מַנְדְּעָא</a:t>
            </a:r>
            <a:r>
              <a:rPr lang="he-IL" sz="3200" dirty="0"/>
              <a:t> </a:t>
            </a:r>
            <a:r>
              <a:rPr lang="en-US" sz="3200" dirty="0"/>
              <a:t> (m </a:t>
            </a:r>
            <a:r>
              <a:rPr lang="en-US" sz="3200" dirty="0" err="1"/>
              <a:t>sg</a:t>
            </a:r>
            <a:r>
              <a:rPr lang="en-US" sz="3200" dirty="0"/>
              <a:t> </a:t>
            </a:r>
            <a:r>
              <a:rPr lang="he-IL" sz="3200" dirty="0"/>
              <a:t>מַנְדַּע </a:t>
            </a:r>
            <a:r>
              <a:rPr lang="en-US" sz="3200" dirty="0"/>
              <a:t>+ </a:t>
            </a:r>
            <a:r>
              <a:rPr lang="en-US" sz="3200" dirty="0" err="1"/>
              <a:t>det</a:t>
            </a:r>
            <a:r>
              <a:rPr lang="en-US" sz="3200" dirty="0"/>
              <a:t> </a:t>
            </a:r>
            <a:r>
              <a:rPr lang="he-IL" sz="3200" b="1" dirty="0"/>
              <a:t>אָ</a:t>
            </a:r>
            <a:r>
              <a:rPr lang="en-US" sz="3200" b="1" dirty="0"/>
              <a:t> </a:t>
            </a:r>
            <a:r>
              <a:rPr lang="en-US" sz="3200" dirty="0"/>
              <a:t>art) knowledge</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90800396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DOC_GUID" val="{78d58d64-a3ed-403f-9071-bd86c321099f}"/>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5304</TotalTime>
  <Words>2548</Words>
  <Application>Microsoft Office PowerPoint</Application>
  <PresentationFormat>Custom</PresentationFormat>
  <Paragraphs>262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DFKai-SB</vt:lpstr>
      <vt:lpstr>Malgun Gothic</vt:lpstr>
      <vt:lpstr>新細明體</vt:lpstr>
      <vt:lpstr>SimSun</vt:lpstr>
      <vt:lpstr>Arial</vt:lpstr>
      <vt:lpstr>Calibri</vt:lpstr>
      <vt:lpstr>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Jung-Hyun (Daniel) Song</cp:lastModifiedBy>
  <cp:revision>501</cp:revision>
  <dcterms:created xsi:type="dcterms:W3CDTF">2019-04-01T15:31:00Z</dcterms:created>
  <dcterms:modified xsi:type="dcterms:W3CDTF">2021-04-13T01:58:38Z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