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6"/>
  </p:notesMasterIdLst>
  <p:sldIdLst>
    <p:sldId id="675" r:id="rId2"/>
    <p:sldId id="803" r:id="rId3"/>
    <p:sldId id="791" r:id="rId4"/>
    <p:sldId id="792" r:id="rId5"/>
    <p:sldId id="797" r:id="rId6"/>
    <p:sldId id="798" r:id="rId7"/>
    <p:sldId id="793" r:id="rId8"/>
    <p:sldId id="799" r:id="rId9"/>
    <p:sldId id="801" r:id="rId10"/>
    <p:sldId id="794" r:id="rId11"/>
    <p:sldId id="796" r:id="rId12"/>
    <p:sldId id="800" r:id="rId13"/>
    <p:sldId id="802" r:id="rId14"/>
    <p:sldId id="676" r:id="rId15"/>
  </p:sldIdLst>
  <p:sldSz cx="12188825" cy="6858000"/>
  <p:notesSz cx="6858000" cy="9144000"/>
  <p:defaultTextStyle>
    <a:defPPr>
      <a:defRPr lang="en-US"/>
    </a:defPPr>
    <a:lvl1pPr marL="0" algn="l" defTabSz="1088212" rtl="0" eaLnBrk="1" latinLnBrk="0" hangingPunct="1">
      <a:defRPr sz="2200" kern="1200">
        <a:solidFill>
          <a:schemeClr val="tx1"/>
        </a:solidFill>
        <a:latin typeface="+mn-lt"/>
        <a:ea typeface="+mn-ea"/>
        <a:cs typeface="+mn-cs"/>
      </a:defRPr>
    </a:lvl1pPr>
    <a:lvl2pPr marL="544106" algn="l" defTabSz="1088212" rtl="0" eaLnBrk="1" latinLnBrk="0" hangingPunct="1">
      <a:defRPr sz="2200" kern="1200">
        <a:solidFill>
          <a:schemeClr val="tx1"/>
        </a:solidFill>
        <a:latin typeface="+mn-lt"/>
        <a:ea typeface="+mn-ea"/>
        <a:cs typeface="+mn-cs"/>
      </a:defRPr>
    </a:lvl2pPr>
    <a:lvl3pPr marL="1088212" algn="l" defTabSz="1088212" rtl="0" eaLnBrk="1" latinLnBrk="0" hangingPunct="1">
      <a:defRPr sz="2200" kern="1200">
        <a:solidFill>
          <a:schemeClr val="tx1"/>
        </a:solidFill>
        <a:latin typeface="+mn-lt"/>
        <a:ea typeface="+mn-ea"/>
        <a:cs typeface="+mn-cs"/>
      </a:defRPr>
    </a:lvl3pPr>
    <a:lvl4pPr marL="1632319" algn="l" defTabSz="1088212" rtl="0" eaLnBrk="1" latinLnBrk="0" hangingPunct="1">
      <a:defRPr sz="2200" kern="1200">
        <a:solidFill>
          <a:schemeClr val="tx1"/>
        </a:solidFill>
        <a:latin typeface="+mn-lt"/>
        <a:ea typeface="+mn-ea"/>
        <a:cs typeface="+mn-cs"/>
      </a:defRPr>
    </a:lvl4pPr>
    <a:lvl5pPr marL="2176425" algn="l" defTabSz="1088212" rtl="0" eaLnBrk="1" latinLnBrk="0" hangingPunct="1">
      <a:defRPr sz="2200" kern="1200">
        <a:solidFill>
          <a:schemeClr val="tx1"/>
        </a:solidFill>
        <a:latin typeface="+mn-lt"/>
        <a:ea typeface="+mn-ea"/>
        <a:cs typeface="+mn-cs"/>
      </a:defRPr>
    </a:lvl5pPr>
    <a:lvl6pPr marL="2720531" algn="l" defTabSz="1088212" rtl="0" eaLnBrk="1" latinLnBrk="0" hangingPunct="1">
      <a:defRPr sz="2200" kern="1200">
        <a:solidFill>
          <a:schemeClr val="tx1"/>
        </a:solidFill>
        <a:latin typeface="+mn-lt"/>
        <a:ea typeface="+mn-ea"/>
        <a:cs typeface="+mn-cs"/>
      </a:defRPr>
    </a:lvl6pPr>
    <a:lvl7pPr marL="3264636" algn="l" defTabSz="1088212" rtl="0" eaLnBrk="1" latinLnBrk="0" hangingPunct="1">
      <a:defRPr sz="2200" kern="1200">
        <a:solidFill>
          <a:schemeClr val="tx1"/>
        </a:solidFill>
        <a:latin typeface="+mn-lt"/>
        <a:ea typeface="+mn-ea"/>
        <a:cs typeface="+mn-cs"/>
      </a:defRPr>
    </a:lvl7pPr>
    <a:lvl8pPr marL="3808742" algn="l" defTabSz="1088212" rtl="0" eaLnBrk="1" latinLnBrk="0" hangingPunct="1">
      <a:defRPr sz="2200" kern="1200">
        <a:solidFill>
          <a:schemeClr val="tx1"/>
        </a:solidFill>
        <a:latin typeface="+mn-lt"/>
        <a:ea typeface="+mn-ea"/>
        <a:cs typeface="+mn-cs"/>
      </a:defRPr>
    </a:lvl8pPr>
    <a:lvl9pPr marL="4352849" algn="l" defTabSz="1088212"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660"/>
  </p:normalViewPr>
  <p:slideViewPr>
    <p:cSldViewPr>
      <p:cViewPr varScale="1">
        <p:scale>
          <a:sx n="72" d="100"/>
          <a:sy n="72" d="100"/>
        </p:scale>
        <p:origin x="804" y="54"/>
      </p:cViewPr>
      <p:guideLst>
        <p:guide orient="horz" pos="2160"/>
        <p:guide pos="383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BE11D8-83C4-4A94-9773-44143C2857FD}" type="datetimeFigureOut">
              <a:rPr lang="en-US" smtClean="0"/>
              <a:t>4/12/2021</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D55B27-F3C0-4F3E-8F93-EF8E6AA0E003}" type="slidenum">
              <a:rPr lang="en-US" smtClean="0"/>
              <a:t>‹#›</a:t>
            </a:fld>
            <a:endParaRPr lang="en-US"/>
          </a:p>
        </p:txBody>
      </p:sp>
    </p:spTree>
    <p:extLst>
      <p:ext uri="{BB962C8B-B14F-4D97-AF65-F5344CB8AC3E}">
        <p14:creationId xmlns:p14="http://schemas.microsoft.com/office/powerpoint/2010/main" val="3778166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2</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12</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3</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4</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5</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6</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7</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8</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10</a:t>
            </a:fld>
            <a:endParaRPr lang="en-US"/>
          </a:p>
        </p:txBody>
      </p:sp>
    </p:spTree>
    <p:extLst>
      <p:ext uri="{BB962C8B-B14F-4D97-AF65-F5344CB8AC3E}">
        <p14:creationId xmlns:p14="http://schemas.microsoft.com/office/powerpoint/2010/main" val="12035892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D55B27-F3C0-4F3E-8F93-EF8E6AA0E003}" type="slidenum">
              <a:rPr lang="en-US" smtClean="0"/>
              <a:t>11</a:t>
            </a:fld>
            <a:endParaRPr lang="en-US"/>
          </a:p>
        </p:txBody>
      </p:sp>
    </p:spTree>
    <p:extLst>
      <p:ext uri="{BB962C8B-B14F-4D97-AF65-F5344CB8AC3E}">
        <p14:creationId xmlns:p14="http://schemas.microsoft.com/office/powerpoint/2010/main" val="1203589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36"/>
            <a:ext cx="10360501" cy="1470025"/>
          </a:xfrm>
        </p:spPr>
        <p:txBody>
          <a:bodyPr/>
          <a:lstStyle/>
          <a:p>
            <a:r>
              <a:rPr lang="en-US"/>
              <a:t>Click to edit Master title style</a:t>
            </a:r>
          </a:p>
        </p:txBody>
      </p:sp>
      <p:sp>
        <p:nvSpPr>
          <p:cNvPr id="3" name="Subtitle 2"/>
          <p:cNvSpPr>
            <a:spLocks noGrp="1"/>
          </p:cNvSpPr>
          <p:nvPr>
            <p:ph type="subTitle" idx="1"/>
          </p:nvPr>
        </p:nvSpPr>
        <p:spPr>
          <a:xfrm>
            <a:off x="1828324" y="3886200"/>
            <a:ext cx="85321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48F9C73-D3C2-4D1D-BE1A-64EF358B0269}"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107345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8F9C73-D3C2-4D1D-BE1A-64EF358B0269}"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2146120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274649"/>
            <a:ext cx="2742486"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441" y="274649"/>
            <a:ext cx="802431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8F9C73-D3C2-4D1D-BE1A-64EF358B0269}"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3954385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48F9C73-D3C2-4D1D-BE1A-64EF358B0269}"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2370534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11"/>
            <a:ext cx="103605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8F9C73-D3C2-4D1D-BE1A-64EF358B0269}"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3876414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441" y="1600206"/>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5986" y="1600206"/>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48F9C73-D3C2-4D1D-BE1A-64EF358B0269}" type="datetimeFigureOut">
              <a:rPr lang="en-US" smtClean="0"/>
              <a:t>4/12/2021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247220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8F9C73-D3C2-4D1D-BE1A-64EF358B0269}" type="datetimeFigureOut">
              <a:rPr lang="en-US" smtClean="0"/>
              <a:t>4/12/2021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1314891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48F9C73-D3C2-4D1D-BE1A-64EF358B0269}" type="datetimeFigureOut">
              <a:rPr lang="en-US" smtClean="0"/>
              <a:t>4/12/2021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36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8F9C73-D3C2-4D1D-BE1A-64EF358B0269}" type="datetimeFigureOut">
              <a:rPr lang="en-US" smtClean="0"/>
              <a:t>4/12/2021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219385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9" y="273050"/>
            <a:ext cx="401003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5492" y="27306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449" y="1435103"/>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8F9C73-D3C2-4D1D-BE1A-64EF358B0269}" type="datetimeFigureOut">
              <a:rPr lang="en-US" smtClean="0"/>
              <a:t>4/12/2021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35995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8F9C73-D3C2-4D1D-BE1A-64EF358B0269}" type="datetimeFigureOut">
              <a:rPr lang="en-US" smtClean="0"/>
              <a:t>4/12/2021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CB4DF-C93E-466B-BE0D-44CF39FC60A5}" type="slidenum">
              <a:rPr lang="en-US" smtClean="0"/>
              <a:t>‹#›</a:t>
            </a:fld>
            <a:endParaRPr lang="en-US"/>
          </a:p>
        </p:txBody>
      </p:sp>
    </p:spTree>
    <p:extLst>
      <p:ext uri="{BB962C8B-B14F-4D97-AF65-F5344CB8AC3E}">
        <p14:creationId xmlns:p14="http://schemas.microsoft.com/office/powerpoint/2010/main" val="2741825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441" y="274638"/>
            <a:ext cx="10969943"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441" y="1600206"/>
            <a:ext cx="10969943"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441" y="6356361"/>
            <a:ext cx="2844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8F9C73-D3C2-4D1D-BE1A-64EF358B0269}" type="datetimeFigureOut">
              <a:rPr lang="en-US" smtClean="0"/>
              <a:t>4/12/2021</a:t>
            </a:fld>
            <a:endParaRPr lang="en-US"/>
          </a:p>
        </p:txBody>
      </p:sp>
      <p:sp>
        <p:nvSpPr>
          <p:cNvPr id="5" name="Footer Placeholder 4"/>
          <p:cNvSpPr>
            <a:spLocks noGrp="1"/>
          </p:cNvSpPr>
          <p:nvPr>
            <p:ph type="ftr" sz="quarter" idx="3"/>
          </p:nvPr>
        </p:nvSpPr>
        <p:spPr>
          <a:xfrm>
            <a:off x="4164515" y="6356361"/>
            <a:ext cx="385979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5326" y="6356361"/>
            <a:ext cx="2844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CB4DF-C93E-466B-BE0D-44CF39FC60A5}" type="slidenum">
              <a:rPr lang="en-US" smtClean="0"/>
              <a:t>‹#›</a:t>
            </a:fld>
            <a:endParaRPr lang="en-US"/>
          </a:p>
        </p:txBody>
      </p:sp>
    </p:spTree>
    <p:extLst>
      <p:ext uri="{BB962C8B-B14F-4D97-AF65-F5344CB8AC3E}">
        <p14:creationId xmlns:p14="http://schemas.microsoft.com/office/powerpoint/2010/main" val="117409471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
          <p:cNvSpPr>
            <a:spLocks noChangeArrowheads="1"/>
          </p:cNvSpPr>
          <p:nvPr/>
        </p:nvSpPr>
        <p:spPr bwMode="auto">
          <a:xfrm>
            <a:off x="4" y="25362"/>
            <a:ext cx="12190413" cy="6940361"/>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ltLang="zh-TW" sz="800" b="1" dirty="0">
              <a:solidFill>
                <a:srgbClr val="FFFF00"/>
              </a:solidFill>
              <a:ea typeface="DFKai-SB" pitchFamily="65" charset="-120"/>
            </a:endParaRPr>
          </a:p>
          <a:p>
            <a:endParaRPr lang="en-US" altLang="zh-TW" sz="800" b="1" dirty="0">
              <a:solidFill>
                <a:srgbClr val="FFFF00"/>
              </a:solidFill>
              <a:ea typeface="DFKai-SB" pitchFamily="65" charset="-120"/>
            </a:endParaRPr>
          </a:p>
          <a:p>
            <a:endParaRPr lang="en-US" altLang="zh-TW" sz="800" b="1" dirty="0">
              <a:solidFill>
                <a:srgbClr val="FFFF00"/>
              </a:solidFill>
              <a:ea typeface="DFKai-SB" pitchFamily="65" charset="-120"/>
            </a:endParaRPr>
          </a:p>
          <a:p>
            <a:endParaRPr lang="en-US" altLang="zh-TW" sz="800" b="1" dirty="0">
              <a:solidFill>
                <a:srgbClr val="FFFF00"/>
              </a:solidFill>
              <a:ea typeface="DFKai-SB" pitchFamily="65" charset="-120"/>
            </a:endParaRPr>
          </a:p>
          <a:p>
            <a:r>
              <a:rPr lang="zh-TW" altLang="en-US" sz="2000" b="1" dirty="0">
                <a:solidFill>
                  <a:srgbClr val="FFFF00"/>
                </a:solidFill>
                <a:latin typeface="DFKai-SB" pitchFamily="65" charset="-120"/>
                <a:ea typeface="DFKai-SB" pitchFamily="65" charset="-120"/>
              </a:rPr>
              <a:t>    </a:t>
            </a:r>
            <a:r>
              <a:rPr lang="zh-TW" altLang="en-US" sz="9600" b="1" dirty="0">
                <a:solidFill>
                  <a:srgbClr val="FFFF00"/>
                </a:solidFill>
                <a:latin typeface="DFKai-SB" pitchFamily="65" charset="-120"/>
                <a:ea typeface="DFKai-SB" pitchFamily="65" charset="-120"/>
              </a:rPr>
              <a:t>以賽亞書中的</a:t>
            </a:r>
            <a:endParaRPr lang="en-US" altLang="zh-TW" sz="9600" b="1" dirty="0">
              <a:solidFill>
                <a:srgbClr val="FFFF00"/>
              </a:solidFill>
              <a:latin typeface="DFKai-SB" pitchFamily="65" charset="-120"/>
              <a:ea typeface="DFKai-SB" pitchFamily="65" charset="-120"/>
            </a:endParaRPr>
          </a:p>
          <a:p>
            <a:r>
              <a:rPr lang="zh-TW" altLang="en-US" sz="6000" b="1" dirty="0">
                <a:solidFill>
                  <a:srgbClr val="FFFF00"/>
                </a:solidFill>
                <a:latin typeface="DFKai-SB" pitchFamily="65" charset="-120"/>
                <a:ea typeface="DFKai-SB" pitchFamily="65" charset="-120"/>
              </a:rPr>
              <a:t>           </a:t>
            </a:r>
            <a:r>
              <a:rPr lang="zh-TW" altLang="en-US" sz="9600" b="1" dirty="0">
                <a:solidFill>
                  <a:srgbClr val="FFFF00"/>
                </a:solidFill>
                <a:latin typeface="DFKai-SB" pitchFamily="65" charset="-120"/>
                <a:ea typeface="DFKai-SB" pitchFamily="65" charset="-120"/>
              </a:rPr>
              <a:t>文字遊戲</a:t>
            </a:r>
            <a:endParaRPr lang="en-US" sz="9600" dirty="0">
              <a:solidFill>
                <a:schemeClr val="bg1"/>
              </a:solidFill>
            </a:endParaRPr>
          </a:p>
          <a:p>
            <a:endParaRPr lang="en-US" sz="900" dirty="0">
              <a:solidFill>
                <a:schemeClr val="bg1"/>
              </a:solidFill>
            </a:endParaRPr>
          </a:p>
          <a:p>
            <a:endParaRPr lang="en-US" sz="900" dirty="0">
              <a:solidFill>
                <a:schemeClr val="bg1"/>
              </a:solidFill>
            </a:endParaRPr>
          </a:p>
          <a:p>
            <a:endParaRPr lang="en-US" sz="900" dirty="0">
              <a:solidFill>
                <a:schemeClr val="bg1"/>
              </a:solidFill>
            </a:endParaRPr>
          </a:p>
          <a:p>
            <a:pPr algn="ctr"/>
            <a:r>
              <a:rPr lang="en-US" sz="5400" b="1" dirty="0">
                <a:solidFill>
                  <a:schemeClr val="bg1"/>
                </a:solidFill>
              </a:rPr>
              <a:t>Wordplay in the Book of Isaiah</a:t>
            </a:r>
            <a:endParaRPr lang="en-US" sz="5400" dirty="0">
              <a:solidFill>
                <a:schemeClr val="bg1"/>
              </a:solidFill>
            </a:endParaRPr>
          </a:p>
          <a:p>
            <a:pPr algn="ctr"/>
            <a:endParaRPr lang="en-US" sz="1000" b="1" dirty="0">
              <a:solidFill>
                <a:schemeClr val="bg1"/>
              </a:solidFill>
            </a:endParaRPr>
          </a:p>
          <a:p>
            <a:pPr algn="ctr"/>
            <a:endParaRPr lang="en-US" sz="1000" b="1" dirty="0">
              <a:solidFill>
                <a:schemeClr val="bg1"/>
              </a:solidFill>
            </a:endParaRPr>
          </a:p>
          <a:p>
            <a:pPr algn="ctr"/>
            <a:endParaRPr lang="en-US" sz="1000" b="1" dirty="0">
              <a:solidFill>
                <a:schemeClr val="bg1"/>
              </a:solidFill>
            </a:endParaRPr>
          </a:p>
          <a:p>
            <a:r>
              <a:rPr lang="zh-TW" altLang="en-US" sz="4000" b="1" dirty="0">
                <a:solidFill>
                  <a:schemeClr val="bg1"/>
                </a:solidFill>
                <a:latin typeface="DFKai-SB" pitchFamily="65" charset="-120"/>
                <a:ea typeface="DFKai-SB" pitchFamily="65" charset="-120"/>
              </a:rPr>
              <a:t>        金京來博士</a:t>
            </a:r>
            <a:r>
              <a:rPr lang="zh-TW" altLang="en-US" sz="4000" b="1" dirty="0">
                <a:solidFill>
                  <a:schemeClr val="bg1"/>
                </a:solidFill>
                <a:latin typeface="SimSun" pitchFamily="2" charset="-122"/>
                <a:ea typeface="SimSun" pitchFamily="2" charset="-122"/>
              </a:rPr>
              <a:t> </a:t>
            </a:r>
            <a:r>
              <a:rPr lang="en-US" sz="4000" b="1" dirty="0">
                <a:solidFill>
                  <a:schemeClr val="bg1"/>
                </a:solidFill>
                <a:latin typeface="SimSun" pitchFamily="2" charset="-122"/>
                <a:ea typeface="SimSun" pitchFamily="2" charset="-122"/>
              </a:rPr>
              <a:t>  </a:t>
            </a:r>
            <a:r>
              <a:rPr lang="en-US" sz="4000" b="1" dirty="0" err="1">
                <a:solidFill>
                  <a:schemeClr val="bg1"/>
                </a:solidFill>
              </a:rPr>
              <a:t>Kyungrae</a:t>
            </a:r>
            <a:r>
              <a:rPr lang="en-US" sz="4000" b="1" dirty="0">
                <a:solidFill>
                  <a:schemeClr val="bg1"/>
                </a:solidFill>
              </a:rPr>
              <a:t> Kim, Ph.D.</a:t>
            </a:r>
          </a:p>
          <a:p>
            <a:endParaRPr lang="en-US" sz="1000" b="1" dirty="0">
              <a:solidFill>
                <a:schemeClr val="bg1"/>
              </a:solidFill>
            </a:endParaRPr>
          </a:p>
          <a:p>
            <a:endParaRPr lang="en-US" sz="1000" b="1" dirty="0">
              <a:solidFill>
                <a:schemeClr val="bg1"/>
              </a:solidFill>
            </a:endParaRPr>
          </a:p>
          <a:p>
            <a:endParaRPr lang="en-US" sz="1000" b="1" dirty="0">
              <a:solidFill>
                <a:schemeClr val="bg1"/>
              </a:solidFill>
            </a:endParaRPr>
          </a:p>
          <a:p>
            <a:endParaRPr lang="en-US" sz="1000" b="1" dirty="0">
              <a:solidFill>
                <a:schemeClr val="bg1"/>
              </a:solidFill>
            </a:endParaRPr>
          </a:p>
          <a:p>
            <a:endParaRPr lang="en-US" sz="1000" b="1" dirty="0">
              <a:solidFill>
                <a:schemeClr val="bg1"/>
              </a:solidFill>
            </a:endParaRPr>
          </a:p>
          <a:p>
            <a:endParaRPr lang="en-US" sz="1000" b="1" dirty="0">
              <a:solidFill>
                <a:schemeClr val="bg1"/>
              </a:solidFill>
            </a:endParaRPr>
          </a:p>
          <a:p>
            <a:endParaRPr lang="en-US" sz="1000" b="1" dirty="0">
              <a:solidFill>
                <a:schemeClr val="bg1"/>
              </a:solidFill>
            </a:endParaRPr>
          </a:p>
        </p:txBody>
      </p:sp>
    </p:spTree>
    <p:extLst>
      <p:ext uri="{BB962C8B-B14F-4D97-AF65-F5344CB8AC3E}">
        <p14:creationId xmlns:p14="http://schemas.microsoft.com/office/powerpoint/2010/main" val="318586461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32640"/>
          </a:xfrm>
          <a:prstGeom prst="rect">
            <a:avLst/>
          </a:prstGeom>
          <a:solidFill>
            <a:srgbClr val="00B050"/>
          </a:solidFill>
        </p:spPr>
        <p:txBody>
          <a:bodyPr wrap="square">
            <a:spAutoFit/>
          </a:bodyPr>
          <a:lstStyle/>
          <a:p>
            <a:endParaRPr lang="en-US" altLang="zh-CN" sz="800" b="1" dirty="0"/>
          </a:p>
          <a:p>
            <a:r>
              <a:rPr lang="zh-TW" altLang="en-US" sz="3200" b="1" dirty="0">
                <a:latin typeface="DFKai-SB" pitchFamily="65" charset="-120"/>
                <a:ea typeface="DFKai-SB" pitchFamily="65" charset="-120"/>
              </a:rPr>
              <a:t>以賽亞書 </a:t>
            </a:r>
            <a:r>
              <a:rPr lang="en-US" sz="3200" b="1" dirty="0"/>
              <a:t>Isaiah 24:17-18</a:t>
            </a:r>
            <a:endParaRPr lang="en-US" altLang="zh-TW" sz="3200" b="1" dirty="0">
              <a:latin typeface="DFKai-SB" pitchFamily="65" charset="-120"/>
              <a:ea typeface="DFKai-SB" pitchFamily="65" charset="-120"/>
            </a:endParaRPr>
          </a:p>
          <a:p>
            <a:pPr rtl="1"/>
            <a:r>
              <a:rPr lang="en-US" sz="4000" dirty="0"/>
              <a:t>  </a:t>
            </a:r>
            <a:r>
              <a:rPr lang="en-US" sz="3200" b="1" dirty="0"/>
              <a:t>17</a:t>
            </a:r>
            <a:r>
              <a:rPr lang="he-IL" sz="3800" dirty="0">
                <a:solidFill>
                  <a:srgbClr val="FFFF00"/>
                </a:solidFill>
              </a:rPr>
              <a:t>פַּחַד</a:t>
            </a:r>
            <a:r>
              <a:rPr lang="he-IL" sz="3800" dirty="0"/>
              <a:t> וָ</a:t>
            </a:r>
            <a:r>
              <a:rPr lang="he-IL" sz="3800" dirty="0">
                <a:solidFill>
                  <a:srgbClr val="FFFF00"/>
                </a:solidFill>
              </a:rPr>
              <a:t>פַחַת </a:t>
            </a:r>
            <a:r>
              <a:rPr lang="he-IL" sz="3800" dirty="0"/>
              <a:t>וָ</a:t>
            </a:r>
            <a:r>
              <a:rPr lang="he-IL" sz="3800" dirty="0">
                <a:solidFill>
                  <a:srgbClr val="FFFF00"/>
                </a:solidFill>
              </a:rPr>
              <a:t>פָח </a:t>
            </a:r>
            <a:r>
              <a:rPr lang="he-IL" sz="3800" dirty="0"/>
              <a:t>עָלֶ֖יךָ יוֹשֵׁ֥ב הָאָֽרֶץ׃</a:t>
            </a:r>
            <a:r>
              <a:rPr lang="en-US" sz="3800" dirty="0"/>
              <a:t>        </a:t>
            </a:r>
          </a:p>
          <a:p>
            <a:r>
              <a:rPr lang="en-US" sz="3800" dirty="0"/>
              <a:t>       </a:t>
            </a:r>
            <a:r>
              <a:rPr lang="he-IL" sz="3800" dirty="0"/>
              <a:t>וְֽ֠הָיָה הַנָּ֞ס מִקּ֤וֹל ה</a:t>
            </a:r>
            <a:r>
              <a:rPr lang="he-IL" sz="3800" dirty="0">
                <a:solidFill>
                  <a:srgbClr val="FFFF00"/>
                </a:solidFill>
              </a:rPr>
              <a:t>ַפַּחַד</a:t>
            </a:r>
            <a:r>
              <a:rPr lang="he-IL" sz="3800" dirty="0"/>
              <a:t> יִפֹּ֣ל אֶל־ה</a:t>
            </a:r>
            <a:r>
              <a:rPr lang="he-IL" sz="3800" dirty="0">
                <a:solidFill>
                  <a:srgbClr val="FFFF00"/>
                </a:solidFill>
              </a:rPr>
              <a:t>ַפַּחַת</a:t>
            </a:r>
            <a:r>
              <a:rPr lang="en-US" sz="3800" dirty="0"/>
              <a:t>   </a:t>
            </a:r>
            <a:r>
              <a:rPr lang="en-US" sz="3200" b="1" dirty="0"/>
              <a:t>18</a:t>
            </a:r>
            <a:endParaRPr lang="en-US" sz="3200" dirty="0"/>
          </a:p>
          <a:p>
            <a:r>
              <a:rPr lang="he-IL" sz="2000" dirty="0"/>
              <a:t> </a:t>
            </a:r>
            <a:r>
              <a:rPr lang="en-US" sz="2000" dirty="0"/>
              <a:t> </a:t>
            </a:r>
            <a:r>
              <a:rPr lang="en-US" sz="3200" dirty="0"/>
              <a:t>………</a:t>
            </a:r>
            <a:r>
              <a:rPr lang="en-US" sz="2000" dirty="0"/>
              <a:t>   </a:t>
            </a:r>
            <a:r>
              <a:rPr lang="he-IL" sz="4000" dirty="0"/>
              <a:t>‎‎ </a:t>
            </a:r>
            <a:r>
              <a:rPr lang="he-IL" sz="3800" dirty="0"/>
              <a:t>וְהָֽעוֹלֶה֙ מִתּ֣וֹךְ הַ</a:t>
            </a:r>
            <a:r>
              <a:rPr lang="he-IL" sz="3800" dirty="0">
                <a:solidFill>
                  <a:srgbClr val="FFFF00"/>
                </a:solidFill>
              </a:rPr>
              <a:t>פַּחַת</a:t>
            </a:r>
            <a:r>
              <a:rPr lang="he-IL" sz="3800" dirty="0"/>
              <a:t> יִלָּכֵ֖ד בַּ</a:t>
            </a:r>
            <a:r>
              <a:rPr lang="he-IL" sz="3800" dirty="0">
                <a:solidFill>
                  <a:srgbClr val="FFFF00"/>
                </a:solidFill>
              </a:rPr>
              <a:t>פָּח</a:t>
            </a:r>
            <a:endParaRPr lang="en-US" sz="3800" dirty="0">
              <a:solidFill>
                <a:srgbClr val="FFFF00"/>
              </a:solidFill>
            </a:endParaRPr>
          </a:p>
          <a:p>
            <a:endParaRPr lang="en-US" sz="800" dirty="0"/>
          </a:p>
          <a:p>
            <a:r>
              <a:rPr lang="en-US" sz="2800" dirty="0">
                <a:latin typeface="+mj-lt"/>
                <a:ea typeface="DFKai-SB" pitchFamily="65" charset="-120"/>
              </a:rPr>
              <a:t>17 </a:t>
            </a:r>
            <a:r>
              <a:rPr lang="zh-TW" altLang="en-US" sz="2800" dirty="0">
                <a:latin typeface="DFKai-SB" pitchFamily="65" charset="-120"/>
                <a:ea typeface="DFKai-SB" pitchFamily="65" charset="-120"/>
              </a:rPr>
              <a:t>地上的居民哪</a:t>
            </a:r>
            <a:r>
              <a:rPr lang="en-US" altLang="zh-TW" sz="2800" dirty="0">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恐懼</a:t>
            </a:r>
            <a:r>
              <a:rPr lang="en-US" altLang="zh-TW" sz="2800" b="1" dirty="0">
                <a:solidFill>
                  <a:srgbClr val="FFFF00"/>
                </a:solidFill>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陷坑</a:t>
            </a:r>
            <a:r>
              <a:rPr lang="en-US" altLang="zh-TW" sz="2800" b="1" dirty="0">
                <a:solidFill>
                  <a:srgbClr val="FFFF00"/>
                </a:solidFill>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網羅</a:t>
            </a:r>
            <a:r>
              <a:rPr lang="zh-TW" altLang="en-US" sz="2800" dirty="0">
                <a:latin typeface="DFKai-SB" pitchFamily="65" charset="-120"/>
                <a:ea typeface="DFKai-SB" pitchFamily="65" charset="-120"/>
              </a:rPr>
              <a:t>都臨近你</a:t>
            </a:r>
            <a:r>
              <a:rPr lang="en-US" altLang="zh-TW" sz="2800" dirty="0">
                <a:latin typeface="DFKai-SB" pitchFamily="65" charset="-120"/>
                <a:ea typeface="DFKai-SB" pitchFamily="65" charset="-120"/>
              </a:rPr>
              <a:t>.</a:t>
            </a:r>
            <a:r>
              <a:rPr lang="en-US" sz="2800" dirty="0">
                <a:latin typeface="+mj-lt"/>
                <a:ea typeface="DFKai-SB" pitchFamily="65" charset="-120"/>
              </a:rPr>
              <a:t>18 </a:t>
            </a:r>
            <a:r>
              <a:rPr lang="zh-TW" altLang="en-US" sz="2800" dirty="0">
                <a:latin typeface="DFKai-SB" pitchFamily="65" charset="-120"/>
                <a:ea typeface="DFKai-SB" pitchFamily="65" charset="-120"/>
              </a:rPr>
              <a:t>躲避</a:t>
            </a:r>
            <a:r>
              <a:rPr lang="zh-TW" altLang="en-US" sz="2800" b="1" dirty="0">
                <a:solidFill>
                  <a:srgbClr val="FFFF00"/>
                </a:solidFill>
                <a:latin typeface="DFKai-SB" pitchFamily="65" charset="-120"/>
                <a:ea typeface="DFKai-SB" pitchFamily="65" charset="-120"/>
              </a:rPr>
              <a:t>恐懼</a:t>
            </a:r>
            <a:r>
              <a:rPr lang="zh-TW" altLang="en-US" sz="2800" dirty="0">
                <a:latin typeface="DFKai-SB" pitchFamily="65" charset="-120"/>
                <a:ea typeface="DFKai-SB" pitchFamily="65" charset="-120"/>
              </a:rPr>
              <a:t>聲音的必墜入</a:t>
            </a:r>
            <a:r>
              <a:rPr lang="zh-TW" altLang="en-US" sz="2800" b="1" dirty="0">
                <a:solidFill>
                  <a:srgbClr val="FFFF00"/>
                </a:solidFill>
                <a:latin typeface="DFKai-SB" pitchFamily="65" charset="-120"/>
                <a:ea typeface="DFKai-SB" pitchFamily="65" charset="-120"/>
              </a:rPr>
              <a:t>陷坑</a:t>
            </a:r>
            <a:r>
              <a:rPr lang="en-US" altLang="zh-TW" sz="2800" dirty="0">
                <a:latin typeface="DFKai-SB" pitchFamily="65" charset="-120"/>
                <a:ea typeface="DFKai-SB" pitchFamily="65" charset="-120"/>
              </a:rPr>
              <a:t>;</a:t>
            </a:r>
            <a:r>
              <a:rPr lang="zh-TW" altLang="en-US" sz="2800" dirty="0">
                <a:latin typeface="DFKai-SB" pitchFamily="65" charset="-120"/>
                <a:ea typeface="DFKai-SB" pitchFamily="65" charset="-120"/>
              </a:rPr>
              <a:t>從</a:t>
            </a:r>
            <a:r>
              <a:rPr lang="zh-TW" altLang="en-US" sz="2800" b="1" dirty="0">
                <a:solidFill>
                  <a:srgbClr val="FFFF00"/>
                </a:solidFill>
                <a:latin typeface="DFKai-SB" pitchFamily="65" charset="-120"/>
                <a:ea typeface="DFKai-SB" pitchFamily="65" charset="-120"/>
              </a:rPr>
              <a:t>陷坑</a:t>
            </a:r>
            <a:r>
              <a:rPr lang="zh-TW" altLang="en-US" sz="2800" dirty="0">
                <a:latin typeface="DFKai-SB" pitchFamily="65" charset="-120"/>
                <a:ea typeface="DFKai-SB" pitchFamily="65" charset="-120"/>
              </a:rPr>
              <a:t>上來的必被</a:t>
            </a:r>
            <a:r>
              <a:rPr lang="zh-TW" altLang="en-US" sz="2800" b="1" dirty="0">
                <a:solidFill>
                  <a:srgbClr val="FFFF00"/>
                </a:solidFill>
                <a:latin typeface="DFKai-SB" pitchFamily="65" charset="-120"/>
                <a:ea typeface="DFKai-SB" pitchFamily="65" charset="-120"/>
              </a:rPr>
              <a:t>網羅</a:t>
            </a:r>
            <a:r>
              <a:rPr lang="zh-TW" altLang="en-US" sz="2800" dirty="0">
                <a:latin typeface="DFKai-SB" pitchFamily="65" charset="-120"/>
                <a:ea typeface="DFKai-SB" pitchFamily="65" charset="-120"/>
              </a:rPr>
              <a:t>纏住</a:t>
            </a:r>
            <a:r>
              <a:rPr lang="en-US" altLang="zh-TW" sz="2800" dirty="0">
                <a:latin typeface="DFKai-SB" pitchFamily="65" charset="-120"/>
                <a:ea typeface="DFKai-SB" pitchFamily="65" charset="-120"/>
              </a:rPr>
              <a:t>;</a:t>
            </a:r>
            <a:r>
              <a:rPr lang="zh-TW" altLang="en-US" sz="2800" dirty="0">
                <a:latin typeface="DFKai-SB" pitchFamily="65" charset="-120"/>
                <a:ea typeface="DFKai-SB" pitchFamily="65" charset="-120"/>
              </a:rPr>
              <a:t>因為天上的窗戶都開了</a:t>
            </a:r>
            <a:r>
              <a:rPr lang="en-US" altLang="zh-TW" sz="2800" dirty="0">
                <a:latin typeface="DFKai-SB" pitchFamily="65" charset="-120"/>
                <a:ea typeface="DFKai-SB" pitchFamily="65" charset="-120"/>
              </a:rPr>
              <a:t>,</a:t>
            </a:r>
            <a:r>
              <a:rPr lang="zh-TW" altLang="en-US" sz="2800" dirty="0">
                <a:latin typeface="DFKai-SB" pitchFamily="65" charset="-120"/>
                <a:ea typeface="DFKai-SB" pitchFamily="65" charset="-120"/>
              </a:rPr>
              <a:t>地的根基也震動了</a:t>
            </a:r>
            <a:r>
              <a:rPr lang="en-US" altLang="zh-TW" sz="2800" dirty="0">
                <a:latin typeface="DFKai-SB" pitchFamily="65" charset="-120"/>
                <a:ea typeface="DFKai-SB" pitchFamily="65" charset="-120"/>
              </a:rPr>
              <a:t>.</a:t>
            </a:r>
            <a:endParaRPr lang="en-US" sz="2800" dirty="0">
              <a:latin typeface="DFKai-SB" pitchFamily="65" charset="-120"/>
              <a:ea typeface="DFKai-SB" pitchFamily="65" charset="-120"/>
            </a:endParaRPr>
          </a:p>
          <a:p>
            <a:r>
              <a:rPr lang="en-US" sz="2800" baseline="30000" dirty="0"/>
              <a:t>NIV </a:t>
            </a:r>
            <a:r>
              <a:rPr lang="en-US" sz="2800" b="1" dirty="0"/>
              <a:t>Terror and pit and snare</a:t>
            </a:r>
            <a:r>
              <a:rPr lang="en-US" sz="2800" dirty="0"/>
              <a:t> await you, …….. Whoever flees at the sound of </a:t>
            </a:r>
            <a:r>
              <a:rPr lang="en-US" sz="2800" b="1" dirty="0"/>
              <a:t>terror</a:t>
            </a:r>
            <a:r>
              <a:rPr lang="en-US" sz="2800" dirty="0"/>
              <a:t> will fall into </a:t>
            </a:r>
            <a:r>
              <a:rPr lang="en-US" sz="2800" b="1" dirty="0"/>
              <a:t>a pit</a:t>
            </a:r>
            <a:r>
              <a:rPr lang="en-US" sz="2800" dirty="0"/>
              <a:t>; whoever climbs out of </a:t>
            </a:r>
            <a:r>
              <a:rPr lang="en-US" sz="2800" b="1" dirty="0"/>
              <a:t>the pit</a:t>
            </a:r>
            <a:r>
              <a:rPr lang="en-US" sz="2800" dirty="0"/>
              <a:t> will be caught in </a:t>
            </a:r>
            <a:r>
              <a:rPr lang="en-US" sz="2800" b="1" dirty="0"/>
              <a:t>a snare</a:t>
            </a:r>
            <a:r>
              <a:rPr lang="en-US" sz="2800" dirty="0"/>
              <a:t>. ……..</a:t>
            </a:r>
          </a:p>
          <a:p>
            <a:endParaRPr lang="en-US" sz="800" dirty="0"/>
          </a:p>
          <a:p>
            <a:r>
              <a:rPr lang="en-US" sz="2800" dirty="0"/>
              <a:t>	*Also in </a:t>
            </a:r>
            <a:r>
              <a:rPr lang="en-US" sz="2800" b="1" dirty="0"/>
              <a:t>Jeremiah 48:43-44</a:t>
            </a:r>
            <a:r>
              <a:rPr lang="en-US" sz="2800" dirty="0"/>
              <a:t> (</a:t>
            </a:r>
            <a:r>
              <a:rPr lang="zh-TW" altLang="en-US" sz="2800" dirty="0">
                <a:latin typeface="DFKai-SB" pitchFamily="65" charset="-120"/>
                <a:ea typeface="DFKai-SB" pitchFamily="65" charset="-120"/>
              </a:rPr>
              <a:t>耶和華說</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摩押的居民哪</a:t>
            </a:r>
            <a:r>
              <a:rPr lang="en-US" sz="2800" dirty="0">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恐懼</a:t>
            </a:r>
            <a:r>
              <a:rPr lang="en-US" sz="2800" b="1" dirty="0">
                <a:solidFill>
                  <a:srgbClr val="FFFF00"/>
                </a:solidFill>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陷坑</a:t>
            </a:r>
            <a:r>
              <a:rPr lang="en-US" sz="2800" b="1" dirty="0">
                <a:solidFill>
                  <a:srgbClr val="FFFF00"/>
                </a:solidFill>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網羅</a:t>
            </a:r>
            <a:r>
              <a:rPr lang="zh-TW" altLang="en-US" sz="2800" dirty="0">
                <a:latin typeface="DFKai-SB" pitchFamily="65" charset="-120"/>
                <a:ea typeface="DFKai-SB" pitchFamily="65" charset="-120"/>
              </a:rPr>
              <a:t>都臨近你。躲避</a:t>
            </a:r>
            <a:r>
              <a:rPr lang="zh-TW" altLang="en-US" sz="2800" b="1" dirty="0">
                <a:solidFill>
                  <a:srgbClr val="FFFF00"/>
                </a:solidFill>
                <a:latin typeface="DFKai-SB" pitchFamily="65" charset="-120"/>
                <a:ea typeface="DFKai-SB" pitchFamily="65" charset="-120"/>
              </a:rPr>
              <a:t>恐懼</a:t>
            </a:r>
            <a:r>
              <a:rPr lang="zh-TW" altLang="en-US" sz="2800" dirty="0">
                <a:latin typeface="DFKai-SB" pitchFamily="65" charset="-120"/>
                <a:ea typeface="DFKai-SB" pitchFamily="65" charset="-120"/>
              </a:rPr>
              <a:t>的必墜入</a:t>
            </a:r>
            <a:r>
              <a:rPr lang="zh-TW" altLang="en-US" sz="2800" b="1" dirty="0">
                <a:solidFill>
                  <a:srgbClr val="FFFF00"/>
                </a:solidFill>
                <a:latin typeface="DFKai-SB" pitchFamily="65" charset="-120"/>
                <a:ea typeface="DFKai-SB" pitchFamily="65" charset="-120"/>
              </a:rPr>
              <a:t>陷坑</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從</a:t>
            </a:r>
            <a:r>
              <a:rPr lang="zh-TW" altLang="en-US" sz="2800" b="1" dirty="0">
                <a:solidFill>
                  <a:srgbClr val="FFFF00"/>
                </a:solidFill>
                <a:latin typeface="DFKai-SB" pitchFamily="65" charset="-120"/>
                <a:ea typeface="DFKai-SB" pitchFamily="65" charset="-120"/>
              </a:rPr>
              <a:t>陷坑</a:t>
            </a:r>
            <a:r>
              <a:rPr lang="zh-TW" altLang="en-US" sz="2800" dirty="0">
                <a:latin typeface="DFKai-SB" pitchFamily="65" charset="-120"/>
                <a:ea typeface="DFKai-SB" pitchFamily="65" charset="-120"/>
              </a:rPr>
              <a:t>上來的必被</a:t>
            </a:r>
            <a:r>
              <a:rPr lang="zh-TW" altLang="en-US" sz="2800" b="1" dirty="0">
                <a:solidFill>
                  <a:srgbClr val="FFFF00"/>
                </a:solidFill>
                <a:latin typeface="DFKai-SB" pitchFamily="65" charset="-120"/>
                <a:ea typeface="DFKai-SB" pitchFamily="65" charset="-120"/>
              </a:rPr>
              <a:t>網羅</a:t>
            </a:r>
            <a:r>
              <a:rPr lang="zh-TW" altLang="en-US" sz="2800" dirty="0">
                <a:latin typeface="DFKai-SB" pitchFamily="65" charset="-120"/>
                <a:ea typeface="DFKai-SB" pitchFamily="65" charset="-120"/>
              </a:rPr>
              <a:t>纏住</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因我必 </a:t>
            </a:r>
            <a:r>
              <a:rPr lang="en-US" altLang="zh-TW" sz="2800" dirty="0">
                <a:latin typeface="DFKai-SB" pitchFamily="65" charset="-120"/>
                <a:ea typeface="DFKai-SB" pitchFamily="65" charset="-120"/>
              </a:rPr>
              <a:t>……</a:t>
            </a:r>
            <a:r>
              <a:rPr lang="en-US" sz="2800" dirty="0"/>
              <a:t>). </a:t>
            </a:r>
          </a:p>
          <a:p>
            <a:r>
              <a:rPr lang="en-US" sz="2800" b="1" dirty="0"/>
              <a:t>      -Lamentations 3:47</a:t>
            </a:r>
            <a:r>
              <a:rPr lang="en-US" sz="2800" dirty="0"/>
              <a:t>   </a:t>
            </a:r>
            <a:r>
              <a:rPr lang="he-IL" sz="2800" dirty="0"/>
              <a:t>‎</a:t>
            </a:r>
            <a:r>
              <a:rPr lang="zh-TW" altLang="en-US" sz="2800" b="1" dirty="0">
                <a:solidFill>
                  <a:srgbClr val="FFFF00"/>
                </a:solidFill>
                <a:latin typeface="DFKai-SB" pitchFamily="65" charset="-120"/>
                <a:ea typeface="DFKai-SB" pitchFamily="65" charset="-120"/>
              </a:rPr>
              <a:t>恐懼</a:t>
            </a:r>
            <a:r>
              <a:rPr lang="zh-TW" altLang="en-US" sz="2800" b="1" dirty="0">
                <a:latin typeface="DFKai-SB" pitchFamily="65" charset="-120"/>
                <a:ea typeface="DFKai-SB" pitchFamily="65" charset="-120"/>
              </a:rPr>
              <a:t>和</a:t>
            </a:r>
            <a:r>
              <a:rPr lang="zh-TW" altLang="en-US" sz="2800" b="1" dirty="0">
                <a:solidFill>
                  <a:srgbClr val="FFFF00"/>
                </a:solidFill>
                <a:latin typeface="DFKai-SB" pitchFamily="65" charset="-120"/>
                <a:ea typeface="DFKai-SB" pitchFamily="65" charset="-120"/>
              </a:rPr>
              <a:t>陷坑</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殘害和毀滅</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都臨近我們</a:t>
            </a:r>
            <a:r>
              <a:rPr lang="en-US" sz="2800" dirty="0">
                <a:latin typeface="DFKai-SB" pitchFamily="65" charset="-120"/>
                <a:ea typeface="DFKai-SB" pitchFamily="65" charset="-120"/>
              </a:rPr>
              <a:t> </a:t>
            </a:r>
            <a:r>
              <a:rPr lang="en-US" sz="2800" dirty="0"/>
              <a:t>(</a:t>
            </a:r>
            <a:r>
              <a:rPr lang="he-IL" sz="2800" dirty="0">
                <a:solidFill>
                  <a:srgbClr val="FFFF00"/>
                </a:solidFill>
              </a:rPr>
              <a:t>פַּחַד וָפַחַת </a:t>
            </a:r>
            <a:r>
              <a:rPr lang="en-US" sz="2800" dirty="0"/>
              <a:t>)</a:t>
            </a:r>
          </a:p>
          <a:p>
            <a:r>
              <a:rPr lang="en-US" sz="2800" b="1" dirty="0"/>
              <a:t>      -Job 22:10 </a:t>
            </a:r>
            <a:r>
              <a:rPr lang="zh-TW" altLang="en-US" sz="2800" dirty="0">
                <a:latin typeface="DFKai-SB" pitchFamily="65" charset="-120"/>
                <a:ea typeface="DFKai-SB" pitchFamily="65" charset="-120"/>
              </a:rPr>
              <a:t>因此、有</a:t>
            </a:r>
            <a:r>
              <a:rPr lang="zh-TW" altLang="en-US" sz="2800" b="1" dirty="0">
                <a:solidFill>
                  <a:srgbClr val="FFFF00"/>
                </a:solidFill>
                <a:latin typeface="DFKai-SB" pitchFamily="65" charset="-120"/>
                <a:ea typeface="DFKai-SB" pitchFamily="65" charset="-120"/>
              </a:rPr>
              <a:t>網羅</a:t>
            </a:r>
            <a:r>
              <a:rPr lang="zh-TW" altLang="en-US" sz="2800" dirty="0">
                <a:latin typeface="DFKai-SB" pitchFamily="65" charset="-120"/>
                <a:ea typeface="DFKai-SB" pitchFamily="65" charset="-120"/>
              </a:rPr>
              <a:t>環繞你、有</a:t>
            </a:r>
            <a:r>
              <a:rPr lang="zh-TW" altLang="en-US" sz="2800" b="1" dirty="0">
                <a:solidFill>
                  <a:srgbClr val="FFFF00"/>
                </a:solidFill>
                <a:latin typeface="DFKai-SB" pitchFamily="65" charset="-120"/>
                <a:ea typeface="DFKai-SB" pitchFamily="65" charset="-120"/>
              </a:rPr>
              <a:t>恐懼</a:t>
            </a:r>
            <a:r>
              <a:rPr lang="zh-TW" altLang="en-US" sz="2800" dirty="0">
                <a:latin typeface="DFKai-SB" pitchFamily="65" charset="-120"/>
                <a:ea typeface="DFKai-SB" pitchFamily="65" charset="-120"/>
              </a:rPr>
              <a:t>忽然使你驚惶 </a:t>
            </a:r>
            <a:r>
              <a:rPr lang="en-US" altLang="zh-TW" sz="2800" dirty="0"/>
              <a:t>(</a:t>
            </a:r>
            <a:r>
              <a:rPr lang="he-IL" sz="2800" dirty="0">
                <a:solidFill>
                  <a:srgbClr val="FFFF00"/>
                </a:solidFill>
              </a:rPr>
              <a:t>פַחִים</a:t>
            </a:r>
            <a:r>
              <a:rPr lang="he-IL" sz="2800" dirty="0"/>
              <a:t> וִֽ֜יבַהֶלְךָ </a:t>
            </a:r>
            <a:r>
              <a:rPr lang="he-IL" sz="2800" dirty="0">
                <a:solidFill>
                  <a:srgbClr val="FFFF00"/>
                </a:solidFill>
              </a:rPr>
              <a:t>פַּחַד</a:t>
            </a:r>
            <a:r>
              <a:rPr lang="he-IL" sz="2800" dirty="0"/>
              <a:t> </a:t>
            </a:r>
            <a:r>
              <a:rPr lang="en-US" altLang="zh-TW" sz="2800" dirty="0"/>
              <a:t>)</a:t>
            </a:r>
            <a:endParaRPr lang="en-US" sz="2800" dirty="0"/>
          </a:p>
          <a:p>
            <a:endParaRPr lang="en-US" sz="800" b="1" dirty="0">
              <a:latin typeface="+mj-lt"/>
              <a:ea typeface="DFKai-SB" pitchFamily="65" charset="-120"/>
            </a:endParaRPr>
          </a:p>
          <a:p>
            <a:endParaRPr lang="en-US" sz="800" b="1" dirty="0">
              <a:latin typeface="+mj-lt"/>
              <a:ea typeface="DFKai-SB" pitchFamily="65" charset="-120"/>
            </a:endParaRPr>
          </a:p>
          <a:p>
            <a:endParaRPr lang="en-US" sz="800" b="1" dirty="0">
              <a:latin typeface="+mj-lt"/>
              <a:ea typeface="DFKai-SB" pitchFamily="65" charset="-120"/>
            </a:endParaRPr>
          </a:p>
          <a:p>
            <a:endParaRPr lang="en-US"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17451485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endParaRPr lang="en-US" altLang="zh-CN" sz="800" b="1" dirty="0"/>
          </a:p>
          <a:p>
            <a:r>
              <a:rPr lang="zh-TW" altLang="en-US" sz="3200" b="1" dirty="0">
                <a:latin typeface="DFKai-SB" pitchFamily="65" charset="-120"/>
                <a:ea typeface="DFKai-SB" pitchFamily="65" charset="-120"/>
              </a:rPr>
              <a:t>以賽亞書 </a:t>
            </a:r>
            <a:r>
              <a:rPr lang="en-US" sz="3200" b="1" dirty="0"/>
              <a:t>Isaiah 30:16 &amp; 61:3</a:t>
            </a:r>
            <a:endParaRPr lang="en-US" altLang="zh-TW" sz="3200" b="1" dirty="0">
              <a:latin typeface="DFKai-SB" pitchFamily="65" charset="-120"/>
              <a:ea typeface="DFKai-SB" pitchFamily="65" charset="-120"/>
            </a:endParaRPr>
          </a:p>
          <a:p>
            <a:endParaRPr lang="en-US" altLang="zh-TW" sz="800" dirty="0">
              <a:latin typeface="DFKai-SB" pitchFamily="65" charset="-120"/>
              <a:ea typeface="DFKai-SB" pitchFamily="65" charset="-120"/>
            </a:endParaRPr>
          </a:p>
          <a:p>
            <a:r>
              <a:rPr lang="en-US" sz="3200" b="1" dirty="0"/>
              <a:t>30:16  </a:t>
            </a:r>
            <a:r>
              <a:rPr lang="en-US" sz="3200" dirty="0"/>
              <a:t> </a:t>
            </a:r>
            <a:r>
              <a:rPr lang="he-IL" sz="3600" dirty="0"/>
              <a:t>וַתֹּ֙אמְר֥וּ לֹא־כִ֛י עַל־</a:t>
            </a:r>
            <a:r>
              <a:rPr lang="he-IL" sz="3600" dirty="0">
                <a:solidFill>
                  <a:srgbClr val="FFFF00"/>
                </a:solidFill>
              </a:rPr>
              <a:t>סוּס נָנוּס </a:t>
            </a:r>
            <a:r>
              <a:rPr lang="he-IL" sz="3600" dirty="0"/>
              <a:t>עַל־כֵּ֣ן </a:t>
            </a:r>
            <a:r>
              <a:rPr lang="he-IL" sz="3600" dirty="0">
                <a:solidFill>
                  <a:srgbClr val="FFFF00"/>
                </a:solidFill>
              </a:rPr>
              <a:t>תְּנוּסוּן</a:t>
            </a:r>
            <a:endParaRPr lang="en-US" sz="3600" dirty="0">
              <a:solidFill>
                <a:srgbClr val="FFFF00"/>
              </a:solidFill>
            </a:endParaRPr>
          </a:p>
          <a:p>
            <a:r>
              <a:rPr lang="en-US" sz="3600" dirty="0"/>
              <a:t>                </a:t>
            </a:r>
            <a:r>
              <a:rPr lang="he-IL" sz="3600" dirty="0"/>
              <a:t> וְעַל־</a:t>
            </a:r>
            <a:r>
              <a:rPr lang="he-IL" sz="3600" dirty="0">
                <a:solidFill>
                  <a:schemeClr val="bg1"/>
                </a:solidFill>
              </a:rPr>
              <a:t>קַל</a:t>
            </a:r>
            <a:r>
              <a:rPr lang="he-IL" sz="3600" dirty="0"/>
              <a:t> נִרְכָּ֔ב עַל־כֵּ֖ן</a:t>
            </a:r>
            <a:r>
              <a:rPr lang="he-IL" sz="3600" dirty="0">
                <a:solidFill>
                  <a:schemeClr val="bg1"/>
                </a:solidFill>
              </a:rPr>
              <a:t> יִקַּלּוּ </a:t>
            </a:r>
            <a:r>
              <a:rPr lang="he-IL" sz="3600" dirty="0"/>
              <a:t>רֹדְפֵיכֶֽם׃</a:t>
            </a:r>
            <a:endParaRPr lang="en-US" sz="3600" dirty="0"/>
          </a:p>
          <a:p>
            <a:r>
              <a:rPr lang="zh-TW" altLang="en-US" sz="3000" dirty="0">
                <a:latin typeface="DFKai-SB" pitchFamily="65" charset="-120"/>
                <a:ea typeface="DFKai-SB" pitchFamily="65" charset="-120"/>
              </a:rPr>
              <a:t>   你們卻說</a:t>
            </a:r>
            <a:r>
              <a:rPr lang="en-US" sz="3000" dirty="0">
                <a:latin typeface="DFKai-SB" pitchFamily="65" charset="-120"/>
                <a:ea typeface="DFKai-SB" pitchFamily="65" charset="-120"/>
              </a:rPr>
              <a:t>,</a:t>
            </a:r>
            <a:r>
              <a:rPr lang="zh-TW" altLang="en-US" sz="3000" dirty="0">
                <a:latin typeface="DFKai-SB" pitchFamily="65" charset="-120"/>
                <a:ea typeface="DFKai-SB" pitchFamily="65" charset="-120"/>
              </a:rPr>
              <a:t>不然</a:t>
            </a:r>
            <a:r>
              <a:rPr lang="en-US" sz="3000" dirty="0">
                <a:latin typeface="DFKai-SB" pitchFamily="65" charset="-120"/>
                <a:ea typeface="DFKai-SB" pitchFamily="65" charset="-120"/>
              </a:rPr>
              <a:t>,</a:t>
            </a:r>
            <a:r>
              <a:rPr lang="zh-TW" altLang="en-US" sz="3000" b="1" dirty="0">
                <a:solidFill>
                  <a:srgbClr val="FFFF00"/>
                </a:solidFill>
                <a:latin typeface="DFKai-SB" pitchFamily="65" charset="-120"/>
                <a:ea typeface="DFKai-SB" pitchFamily="65" charset="-120"/>
              </a:rPr>
              <a:t>我們要騎馬奔走</a:t>
            </a:r>
            <a:r>
              <a:rPr lang="en-US" sz="3000" dirty="0">
                <a:latin typeface="DFKai-SB" pitchFamily="65" charset="-120"/>
                <a:ea typeface="DFKai-SB" pitchFamily="65" charset="-120"/>
              </a:rPr>
              <a:t>.</a:t>
            </a:r>
            <a:r>
              <a:rPr lang="zh-TW" altLang="en-US" sz="3000" dirty="0">
                <a:latin typeface="DFKai-SB" pitchFamily="65" charset="-120"/>
                <a:ea typeface="DFKai-SB" pitchFamily="65" charset="-120"/>
              </a:rPr>
              <a:t>所以</a:t>
            </a:r>
            <a:r>
              <a:rPr lang="zh-TW" altLang="en-US" sz="3000" b="1" dirty="0">
                <a:solidFill>
                  <a:srgbClr val="FFFF00"/>
                </a:solidFill>
                <a:latin typeface="DFKai-SB" pitchFamily="65" charset="-120"/>
                <a:ea typeface="DFKai-SB" pitchFamily="65" charset="-120"/>
              </a:rPr>
              <a:t>你們必然奔走</a:t>
            </a:r>
            <a:r>
              <a:rPr lang="en-US" sz="3000" dirty="0">
                <a:latin typeface="DFKai-SB" pitchFamily="65" charset="-120"/>
                <a:ea typeface="DFKai-SB" pitchFamily="65" charset="-120"/>
              </a:rPr>
              <a:t>.</a:t>
            </a:r>
          </a:p>
          <a:p>
            <a:r>
              <a:rPr lang="en-US" altLang="zh-TW" sz="3000" dirty="0">
                <a:latin typeface="DFKai-SB" pitchFamily="65" charset="-120"/>
                <a:ea typeface="DFKai-SB" pitchFamily="65" charset="-120"/>
              </a:rPr>
              <a:t>   </a:t>
            </a:r>
            <a:r>
              <a:rPr lang="zh-TW" altLang="en-US" sz="3000" dirty="0">
                <a:latin typeface="DFKai-SB" pitchFamily="65" charset="-120"/>
                <a:ea typeface="DFKai-SB" pitchFamily="65" charset="-120"/>
              </a:rPr>
              <a:t>又說</a:t>
            </a:r>
            <a:r>
              <a:rPr lang="en-US" sz="3000" dirty="0">
                <a:latin typeface="DFKai-SB" pitchFamily="65" charset="-120"/>
                <a:ea typeface="DFKai-SB" pitchFamily="65" charset="-120"/>
              </a:rPr>
              <a:t>,</a:t>
            </a:r>
            <a:r>
              <a:rPr lang="zh-TW" altLang="en-US" sz="3000" dirty="0">
                <a:latin typeface="DFKai-SB" pitchFamily="65" charset="-120"/>
                <a:ea typeface="DFKai-SB" pitchFamily="65" charset="-120"/>
              </a:rPr>
              <a:t>我們要騎</a:t>
            </a:r>
            <a:r>
              <a:rPr lang="zh-TW" altLang="en-US" sz="3000" b="1" dirty="0">
                <a:solidFill>
                  <a:schemeClr val="bg1"/>
                </a:solidFill>
                <a:latin typeface="DFKai-SB" pitchFamily="65" charset="-120"/>
                <a:ea typeface="DFKai-SB" pitchFamily="65" charset="-120"/>
              </a:rPr>
              <a:t>飛快的牲口</a:t>
            </a:r>
            <a:r>
              <a:rPr lang="en-US" sz="3000" dirty="0">
                <a:latin typeface="DFKai-SB" pitchFamily="65" charset="-120"/>
                <a:ea typeface="DFKai-SB" pitchFamily="65" charset="-120"/>
              </a:rPr>
              <a:t>.</a:t>
            </a:r>
            <a:r>
              <a:rPr lang="zh-TW" altLang="en-US" sz="3000" dirty="0">
                <a:latin typeface="DFKai-SB" pitchFamily="65" charset="-120"/>
                <a:ea typeface="DFKai-SB" pitchFamily="65" charset="-120"/>
              </a:rPr>
              <a:t>所以追趕你們的</a:t>
            </a:r>
            <a:r>
              <a:rPr lang="en-US" sz="3000" dirty="0">
                <a:latin typeface="DFKai-SB" pitchFamily="65" charset="-120"/>
                <a:ea typeface="DFKai-SB" pitchFamily="65" charset="-120"/>
              </a:rPr>
              <a:t>,</a:t>
            </a:r>
            <a:r>
              <a:rPr lang="zh-TW" altLang="en-US" sz="3000" b="1" dirty="0">
                <a:solidFill>
                  <a:schemeClr val="bg1"/>
                </a:solidFill>
                <a:latin typeface="DFKai-SB" pitchFamily="65" charset="-120"/>
                <a:ea typeface="DFKai-SB" pitchFamily="65" charset="-120"/>
              </a:rPr>
              <a:t>也必飛快</a:t>
            </a:r>
            <a:r>
              <a:rPr lang="en-US" sz="3000" dirty="0">
                <a:latin typeface="DFKai-SB" pitchFamily="65" charset="-120"/>
                <a:ea typeface="DFKai-SB" pitchFamily="65" charset="-120"/>
              </a:rPr>
              <a:t>.</a:t>
            </a:r>
          </a:p>
          <a:p>
            <a:r>
              <a:rPr lang="en-US" sz="2800" baseline="30000" dirty="0"/>
              <a:t>NKJ </a:t>
            </a:r>
            <a:r>
              <a:rPr lang="en-US" sz="2800" dirty="0"/>
              <a:t>And you said, "No, for </a:t>
            </a:r>
            <a:r>
              <a:rPr lang="en-US" sz="2800" b="1" dirty="0"/>
              <a:t>we will flee </a:t>
            </a:r>
            <a:r>
              <a:rPr lang="en-US" sz="2800" dirty="0"/>
              <a:t>on </a:t>
            </a:r>
            <a:r>
              <a:rPr lang="en-US" sz="2800" b="1" dirty="0"/>
              <a:t>horses </a:t>
            </a:r>
            <a:r>
              <a:rPr lang="en-US" sz="2800" dirty="0"/>
              <a:t>"-- Therefore </a:t>
            </a:r>
            <a:r>
              <a:rPr lang="en-US" sz="2800" b="1" dirty="0"/>
              <a:t>you shall flee</a:t>
            </a:r>
            <a:r>
              <a:rPr lang="en-US" sz="2800" dirty="0"/>
              <a:t>! And, "We will ride on </a:t>
            </a:r>
            <a:r>
              <a:rPr lang="en-US" sz="2800" b="1" dirty="0">
                <a:solidFill>
                  <a:schemeClr val="bg1"/>
                </a:solidFill>
              </a:rPr>
              <a:t>swift </a:t>
            </a:r>
            <a:r>
              <a:rPr lang="en-US" sz="2800" b="1" i="1" dirty="0">
                <a:solidFill>
                  <a:schemeClr val="bg1"/>
                </a:solidFill>
              </a:rPr>
              <a:t>horses</a:t>
            </a:r>
            <a:r>
              <a:rPr lang="en-US" sz="2800" dirty="0"/>
              <a:t>"-- Therefore those who pursue you </a:t>
            </a:r>
            <a:r>
              <a:rPr lang="en-US" sz="2800" b="1" dirty="0">
                <a:solidFill>
                  <a:schemeClr val="bg1"/>
                </a:solidFill>
              </a:rPr>
              <a:t>shall be swift</a:t>
            </a:r>
            <a:r>
              <a:rPr lang="en-US" sz="2800" dirty="0"/>
              <a:t>! </a:t>
            </a:r>
          </a:p>
          <a:p>
            <a:endParaRPr lang="en-US" sz="800" dirty="0"/>
          </a:p>
          <a:p>
            <a:r>
              <a:rPr lang="en-US" sz="3200" b="1" dirty="0"/>
              <a:t>61:3</a:t>
            </a:r>
            <a:r>
              <a:rPr lang="en-US" sz="3200" dirty="0"/>
              <a:t>  ……  </a:t>
            </a:r>
            <a:r>
              <a:rPr lang="en-US" sz="3200" b="1" dirty="0"/>
              <a:t> </a:t>
            </a:r>
            <a:r>
              <a:rPr lang="he-IL" sz="3600" dirty="0"/>
              <a:t>לָשׂ֣וּם לַאֲבֵלֵ֣י צִיּ֗וֹן לָתֵת֩ לָהֶ֙ם</a:t>
            </a:r>
            <a:r>
              <a:rPr lang="he-IL" sz="3600" dirty="0">
                <a:solidFill>
                  <a:srgbClr val="FFFF00"/>
                </a:solidFill>
              </a:rPr>
              <a:t> פְּאֵר </a:t>
            </a:r>
            <a:r>
              <a:rPr lang="he-IL" sz="3600" dirty="0"/>
              <a:t>תַּ֣חַת </a:t>
            </a:r>
            <a:r>
              <a:rPr lang="he-IL" sz="3600" dirty="0">
                <a:solidFill>
                  <a:srgbClr val="FFFF00"/>
                </a:solidFill>
              </a:rPr>
              <a:t>אֵפֶר</a:t>
            </a:r>
            <a:endParaRPr lang="en-US" sz="3600" dirty="0"/>
          </a:p>
          <a:p>
            <a:r>
              <a:rPr lang="en-US" altLang="zh-TW" sz="3000" dirty="0">
                <a:latin typeface="DFKai-SB" pitchFamily="65" charset="-120"/>
                <a:ea typeface="DFKai-SB" pitchFamily="65" charset="-120"/>
              </a:rPr>
              <a:t>	</a:t>
            </a:r>
            <a:r>
              <a:rPr lang="zh-TW" altLang="en-US" sz="3000" dirty="0">
                <a:latin typeface="DFKai-SB" pitchFamily="65" charset="-120"/>
                <a:ea typeface="DFKai-SB" pitchFamily="65" charset="-120"/>
              </a:rPr>
              <a:t>賜</a:t>
            </a:r>
            <a:r>
              <a:rPr lang="zh-TW" altLang="en-US" sz="3000" b="1" dirty="0">
                <a:solidFill>
                  <a:srgbClr val="FFFF00"/>
                </a:solidFill>
                <a:latin typeface="DFKai-SB" pitchFamily="65" charset="-120"/>
                <a:ea typeface="DFKai-SB" pitchFamily="65" charset="-120"/>
              </a:rPr>
              <a:t>華冠</a:t>
            </a:r>
            <a:r>
              <a:rPr lang="zh-TW" altLang="en-US" sz="3000" dirty="0">
                <a:latin typeface="DFKai-SB" pitchFamily="65" charset="-120"/>
                <a:ea typeface="DFKai-SB" pitchFamily="65" charset="-120"/>
              </a:rPr>
              <a:t>與錫安悲哀的人</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代替</a:t>
            </a:r>
            <a:r>
              <a:rPr lang="zh-TW" altLang="en-US" sz="3000" b="1" dirty="0">
                <a:solidFill>
                  <a:srgbClr val="FFFF00"/>
                </a:solidFill>
                <a:latin typeface="DFKai-SB" pitchFamily="65" charset="-120"/>
                <a:ea typeface="DFKai-SB" pitchFamily="65" charset="-120"/>
              </a:rPr>
              <a:t>灰塵</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喜樂油</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代替悲哀</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讚美衣</a:t>
            </a:r>
            <a:r>
              <a:rPr lang="en-US" altLang="zh-TW" sz="3000" dirty="0">
                <a:latin typeface="DFKai-SB" pitchFamily="65" charset="-120"/>
                <a:ea typeface="DFKai-SB" pitchFamily="65" charset="-120"/>
              </a:rPr>
              <a:t>,</a:t>
            </a:r>
          </a:p>
          <a:p>
            <a:r>
              <a:rPr lang="en-US" altLang="zh-TW" sz="3000" dirty="0">
                <a:latin typeface="DFKai-SB" pitchFamily="65" charset="-120"/>
                <a:ea typeface="DFKai-SB" pitchFamily="65" charset="-120"/>
              </a:rPr>
              <a:t>   </a:t>
            </a:r>
            <a:r>
              <a:rPr lang="zh-TW" altLang="en-US" sz="3000" dirty="0">
                <a:latin typeface="DFKai-SB" pitchFamily="65" charset="-120"/>
                <a:ea typeface="DFKai-SB" pitchFamily="65" charset="-120"/>
              </a:rPr>
              <a:t>代替憂傷之靈</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使他們稱為公義樹</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是耶和華所栽的</a:t>
            </a:r>
            <a:r>
              <a:rPr lang="en-US" altLang="zh-TW" sz="3000" dirty="0">
                <a:latin typeface="DFKai-SB" pitchFamily="65" charset="-120"/>
                <a:ea typeface="DFKai-SB" pitchFamily="65" charset="-120"/>
              </a:rPr>
              <a:t>,</a:t>
            </a:r>
            <a:r>
              <a:rPr lang="zh-TW" altLang="en-US" sz="3000" dirty="0">
                <a:latin typeface="DFKai-SB" pitchFamily="65" charset="-120"/>
                <a:ea typeface="DFKai-SB" pitchFamily="65" charset="-120"/>
              </a:rPr>
              <a:t>叫他得榮耀</a:t>
            </a:r>
            <a:r>
              <a:rPr lang="en-US" altLang="zh-TW" sz="3000" dirty="0">
                <a:latin typeface="DFKai-SB" pitchFamily="65" charset="-120"/>
                <a:ea typeface="DFKai-SB" pitchFamily="65" charset="-120"/>
              </a:rPr>
              <a:t>.</a:t>
            </a:r>
          </a:p>
          <a:p>
            <a:r>
              <a:rPr lang="en-US" altLang="zh-TW" sz="3200" dirty="0">
                <a:latin typeface="DFKai-SB" pitchFamily="65" charset="-120"/>
                <a:ea typeface="DFKai-SB" pitchFamily="65" charset="-120"/>
              </a:rPr>
              <a:t>	</a:t>
            </a:r>
            <a:r>
              <a:rPr lang="en-US" sz="2800" baseline="30000" dirty="0"/>
              <a:t>NIV </a:t>
            </a:r>
            <a:r>
              <a:rPr lang="en-US" sz="2800" dirty="0"/>
              <a:t>and provide for those who grieve in Zion-- to bestow on them </a:t>
            </a:r>
          </a:p>
          <a:p>
            <a:r>
              <a:rPr lang="en-US" sz="2800" b="1" dirty="0"/>
              <a:t>       a crown of beauty</a:t>
            </a:r>
            <a:r>
              <a:rPr lang="en-US" sz="2800" dirty="0"/>
              <a:t> instead of </a:t>
            </a:r>
            <a:r>
              <a:rPr lang="en-US" sz="2800" b="1" dirty="0"/>
              <a:t>ashes</a:t>
            </a:r>
            <a:r>
              <a:rPr lang="en-US" sz="2800" dirty="0"/>
              <a:t>, the oil of joy instead of mourning, …..</a:t>
            </a:r>
            <a:endParaRPr lang="en-US" sz="2800" dirty="0">
              <a:latin typeface="DFKai-SB" pitchFamily="65" charset="-120"/>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28657419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r>
              <a:rPr lang="zh-TW" altLang="en-US" sz="3200" b="1" dirty="0">
                <a:solidFill>
                  <a:schemeClr val="bg1"/>
                </a:solidFill>
                <a:latin typeface="DFKai-SB" pitchFamily="65" charset="-120"/>
                <a:ea typeface="DFKai-SB" pitchFamily="65" charset="-120"/>
              </a:rPr>
              <a:t>馬太使用以賽亞書中的彌賽亞預言作為文字遊戲</a:t>
            </a:r>
            <a:endParaRPr lang="en-US" sz="3200" dirty="0">
              <a:solidFill>
                <a:schemeClr val="bg1"/>
              </a:solidFill>
              <a:latin typeface="DFKai-SB" pitchFamily="65" charset="-120"/>
              <a:ea typeface="DFKai-SB" pitchFamily="65" charset="-120"/>
            </a:endParaRPr>
          </a:p>
          <a:p>
            <a:r>
              <a:rPr lang="zh-TW" altLang="en-US" sz="3200" b="1" dirty="0">
                <a:latin typeface="DFKai-SB" pitchFamily="65" charset="-120"/>
                <a:ea typeface="DFKai-SB" pitchFamily="65" charset="-120"/>
              </a:rPr>
              <a:t>以賽亞書 </a:t>
            </a:r>
            <a:r>
              <a:rPr lang="en-US" sz="3200" b="1" dirty="0"/>
              <a:t>Isaiah 11:1 (</a:t>
            </a:r>
            <a:r>
              <a:rPr lang="zh-TW" altLang="en-US" sz="3200" b="1" dirty="0">
                <a:latin typeface="DFKai-SB" pitchFamily="65" charset="-120"/>
                <a:ea typeface="DFKai-SB" pitchFamily="65" charset="-120"/>
              </a:rPr>
              <a:t>馬太</a:t>
            </a:r>
            <a:r>
              <a:rPr lang="zh-CN" altLang="en-US" sz="3200" b="1" dirty="0">
                <a:latin typeface="DFKai-SB" pitchFamily="65" charset="-120"/>
                <a:ea typeface="DFKai-SB" pitchFamily="65" charset="-120"/>
              </a:rPr>
              <a:t>福音</a:t>
            </a:r>
            <a:r>
              <a:rPr lang="zh-TW" altLang="en-US" sz="3200" b="1" dirty="0">
                <a:latin typeface="DFKai-SB" pitchFamily="65" charset="-120"/>
                <a:ea typeface="DFKai-SB" pitchFamily="65" charset="-120"/>
              </a:rPr>
              <a:t> </a:t>
            </a:r>
            <a:r>
              <a:rPr lang="en-US" sz="3200" b="1" dirty="0"/>
              <a:t>2:23)</a:t>
            </a:r>
          </a:p>
          <a:p>
            <a:endParaRPr lang="en-US" sz="800" b="1" dirty="0"/>
          </a:p>
          <a:p>
            <a:r>
              <a:rPr lang="he-IL" sz="3200" dirty="0"/>
              <a:t>‎</a:t>
            </a:r>
            <a:r>
              <a:rPr lang="he-IL" sz="4000" dirty="0"/>
              <a:t>וְיָצָ֥א חֹ֖טֶר מִגֵּ֣זַע יִשָׁ֑י וְ</a:t>
            </a:r>
            <a:r>
              <a:rPr lang="he-IL" sz="4000" dirty="0">
                <a:solidFill>
                  <a:srgbClr val="FFFF00"/>
                </a:solidFill>
              </a:rPr>
              <a:t>נֵצֶר</a:t>
            </a:r>
            <a:r>
              <a:rPr lang="he-IL" sz="4000" dirty="0"/>
              <a:t> מִשָּׁרָשָׁ֥יו יִפְרֶֽה׃  </a:t>
            </a:r>
            <a:endParaRPr lang="en-US" sz="4000" dirty="0"/>
          </a:p>
          <a:p>
            <a:endParaRPr lang="en-US" altLang="zh-TW" sz="800" dirty="0">
              <a:latin typeface="DFKai-SB" pitchFamily="65" charset="-120"/>
              <a:ea typeface="DFKai-SB" pitchFamily="65" charset="-120"/>
            </a:endParaRPr>
          </a:p>
          <a:p>
            <a:r>
              <a:rPr lang="zh-TW" altLang="en-US" sz="3200" dirty="0">
                <a:latin typeface="DFKai-SB" pitchFamily="65" charset="-120"/>
                <a:ea typeface="DFKai-SB" pitchFamily="65" charset="-120"/>
              </a:rPr>
              <a:t>從耶西的本必發一條；從他根生的</a:t>
            </a:r>
            <a:r>
              <a:rPr lang="zh-TW" altLang="en-US" sz="3200" b="1" dirty="0">
                <a:solidFill>
                  <a:srgbClr val="FFFF00"/>
                </a:solidFill>
                <a:latin typeface="DFKai-SB" pitchFamily="65" charset="-120"/>
                <a:ea typeface="DFKai-SB" pitchFamily="65" charset="-120"/>
              </a:rPr>
              <a:t>枝子</a:t>
            </a:r>
            <a:r>
              <a:rPr lang="zh-TW" altLang="en-US" sz="3200" dirty="0">
                <a:latin typeface="DFKai-SB" pitchFamily="65" charset="-120"/>
                <a:ea typeface="DFKai-SB" pitchFamily="65" charset="-120"/>
              </a:rPr>
              <a:t>必結果實。</a:t>
            </a:r>
            <a:endParaRPr lang="en-US" altLang="zh-TW" sz="3200" dirty="0">
              <a:latin typeface="DFKai-SB" pitchFamily="65" charset="-120"/>
              <a:ea typeface="DFKai-SB" pitchFamily="65" charset="-120"/>
            </a:endParaRPr>
          </a:p>
          <a:p>
            <a:r>
              <a:rPr lang="en-US" sz="2800" baseline="30000" dirty="0"/>
              <a:t>NIV </a:t>
            </a:r>
            <a:r>
              <a:rPr lang="en-US" sz="2800" dirty="0"/>
              <a:t>A shoot ……. from the stump of Jesse; from his roots </a:t>
            </a:r>
            <a:r>
              <a:rPr lang="en-US" sz="2800" b="1" dirty="0"/>
              <a:t>a Branch</a:t>
            </a:r>
            <a:r>
              <a:rPr lang="en-US" sz="2800" dirty="0"/>
              <a:t> will bear fruit.</a:t>
            </a:r>
          </a:p>
          <a:p>
            <a:r>
              <a:rPr lang="en-US" sz="3200" b="1" dirty="0"/>
              <a:t>     -Matthew 2:23</a:t>
            </a:r>
            <a:r>
              <a:rPr lang="en-US" sz="3200" dirty="0"/>
              <a:t> </a:t>
            </a:r>
            <a:r>
              <a:rPr lang="zh-TW" altLang="en-US" sz="3200" dirty="0">
                <a:latin typeface="DFKai-SB" pitchFamily="65" charset="-120"/>
                <a:ea typeface="DFKai-SB" pitchFamily="65" charset="-120"/>
              </a:rPr>
              <a:t>到了一座城</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名叫</a:t>
            </a:r>
            <a:r>
              <a:rPr lang="zh-TW" altLang="en-US" sz="3200" b="1" dirty="0">
                <a:solidFill>
                  <a:srgbClr val="FFFF00"/>
                </a:solidFill>
                <a:latin typeface="DFKai-SB" pitchFamily="65" charset="-120"/>
                <a:ea typeface="DFKai-SB" pitchFamily="65" charset="-120"/>
              </a:rPr>
              <a:t>拿撒勒</a:t>
            </a:r>
            <a:r>
              <a:rPr lang="en-US" altLang="zh-TW" sz="3200" b="1" dirty="0">
                <a:solidFill>
                  <a:srgbClr val="FFFF00"/>
                </a:solidFill>
                <a:latin typeface="DFKai-SB" pitchFamily="65" charset="-120"/>
                <a:ea typeface="DFKai-SB" pitchFamily="65" charset="-120"/>
              </a:rPr>
              <a:t>(</a:t>
            </a:r>
            <a:r>
              <a:rPr lang="el-GR" sz="3200" b="1" dirty="0">
                <a:solidFill>
                  <a:srgbClr val="FFFF00"/>
                </a:solidFill>
              </a:rPr>
              <a:t>Ναζαρέτ</a:t>
            </a:r>
            <a:r>
              <a:rPr lang="en-US" altLang="zh-TW" sz="3200" b="1" dirty="0">
                <a:solidFill>
                  <a:srgbClr val="FFFF00"/>
                </a:solidFill>
                <a:latin typeface="DFKai-SB" pitchFamily="65" charset="-120"/>
                <a:ea typeface="DFKai-SB" pitchFamily="65" charset="-120"/>
              </a:rPr>
              <a:t>)</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就住在那裡</a:t>
            </a:r>
            <a:r>
              <a:rPr lang="en-US" sz="3200" dirty="0">
                <a:latin typeface="DFKai-SB" pitchFamily="65" charset="-120"/>
                <a:ea typeface="DFKai-SB" pitchFamily="65" charset="-120"/>
              </a:rPr>
              <a:t>.</a:t>
            </a:r>
          </a:p>
          <a:p>
            <a:r>
              <a:rPr lang="en-US" altLang="zh-TW" sz="3200" dirty="0">
                <a:latin typeface="DFKai-SB" pitchFamily="65" charset="-120"/>
                <a:ea typeface="DFKai-SB" pitchFamily="65" charset="-120"/>
              </a:rPr>
              <a:t>               </a:t>
            </a:r>
            <a:r>
              <a:rPr lang="zh-TW" altLang="en-US" sz="3200" dirty="0">
                <a:latin typeface="DFKai-SB" pitchFamily="65" charset="-120"/>
                <a:ea typeface="DFKai-SB" pitchFamily="65" charset="-120"/>
              </a:rPr>
              <a:t>這是要應驗先知所說</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他將稱為</a:t>
            </a:r>
            <a:r>
              <a:rPr lang="zh-TW" altLang="en-US" sz="3200" b="1" dirty="0">
                <a:solidFill>
                  <a:srgbClr val="FFFF00"/>
                </a:solidFill>
                <a:latin typeface="DFKai-SB" pitchFamily="65" charset="-120"/>
                <a:ea typeface="DFKai-SB" pitchFamily="65" charset="-120"/>
              </a:rPr>
              <a:t>拿撒勒人</a:t>
            </a:r>
            <a:r>
              <a:rPr lang="zh-TW" altLang="en-US" sz="3200" dirty="0">
                <a:latin typeface="DFKai-SB" pitchFamily="65" charset="-120"/>
                <a:ea typeface="DFKai-SB" pitchFamily="65" charset="-120"/>
              </a:rPr>
              <a:t>的話了</a:t>
            </a:r>
            <a:r>
              <a:rPr lang="en-US" altLang="zh-TW" sz="3200" dirty="0">
                <a:latin typeface="DFKai-SB" pitchFamily="65" charset="-120"/>
                <a:ea typeface="DFKai-SB" pitchFamily="65" charset="-120"/>
              </a:rPr>
              <a:t>.</a:t>
            </a:r>
          </a:p>
          <a:p>
            <a:r>
              <a:rPr lang="en-US" sz="2800" dirty="0">
                <a:latin typeface="+mj-lt"/>
                <a:ea typeface="DFKai-SB" pitchFamily="65" charset="-120"/>
              </a:rPr>
              <a:t>	*</a:t>
            </a:r>
            <a:r>
              <a:rPr lang="zh-TW" altLang="en-US" sz="2800" b="1" dirty="0">
                <a:solidFill>
                  <a:schemeClr val="bg1"/>
                </a:solidFill>
                <a:latin typeface="DFKai-SB" pitchFamily="65" charset="-120"/>
                <a:ea typeface="DFKai-SB" pitchFamily="65" charset="-120"/>
              </a:rPr>
              <a:t>拿撒勒人 </a:t>
            </a:r>
            <a:r>
              <a:rPr lang="en-US" altLang="zh-TW" sz="2800" b="1" dirty="0">
                <a:solidFill>
                  <a:schemeClr val="bg1"/>
                </a:solidFill>
                <a:latin typeface="DFKai-SB" pitchFamily="65" charset="-120"/>
                <a:ea typeface="DFKai-SB" pitchFamily="65" charset="-120"/>
              </a:rPr>
              <a:t>(</a:t>
            </a:r>
            <a:r>
              <a:rPr lang="el-GR" sz="2800" b="1" dirty="0">
                <a:solidFill>
                  <a:schemeClr val="bg1"/>
                </a:solidFill>
              </a:rPr>
              <a:t>Ναζωραῖος</a:t>
            </a:r>
            <a:r>
              <a:rPr lang="en-US" altLang="zh-TW" sz="2800" b="1" dirty="0">
                <a:solidFill>
                  <a:schemeClr val="bg1"/>
                </a:solidFill>
                <a:latin typeface="DFKai-SB" pitchFamily="65" charset="-120"/>
                <a:ea typeface="DFKai-SB" pitchFamily="65" charset="-120"/>
              </a:rPr>
              <a:t>)</a:t>
            </a:r>
            <a:r>
              <a:rPr lang="en-US" altLang="zh-TW" sz="2800" dirty="0">
                <a:solidFill>
                  <a:schemeClr val="bg1"/>
                </a:solidFill>
                <a:latin typeface="DFKai-SB" pitchFamily="65" charset="-120"/>
                <a:ea typeface="DFKai-SB" pitchFamily="65" charset="-120"/>
              </a:rPr>
              <a:t>:</a:t>
            </a:r>
            <a:r>
              <a:rPr lang="en-US" sz="2800" dirty="0">
                <a:solidFill>
                  <a:schemeClr val="bg1"/>
                </a:solidFill>
              </a:rPr>
              <a:t> </a:t>
            </a:r>
            <a:r>
              <a:rPr lang="he-IL" sz="3200" dirty="0">
                <a:solidFill>
                  <a:schemeClr val="bg1"/>
                </a:solidFill>
              </a:rPr>
              <a:t>נָצְרִי </a:t>
            </a:r>
            <a:r>
              <a:rPr lang="en-US" sz="3200" dirty="0">
                <a:solidFill>
                  <a:schemeClr val="bg1"/>
                </a:solidFill>
              </a:rPr>
              <a:t> ‘</a:t>
            </a:r>
            <a:r>
              <a:rPr lang="en-US" sz="3200" b="1" i="1" dirty="0" err="1">
                <a:solidFill>
                  <a:schemeClr val="bg1"/>
                </a:solidFill>
              </a:rPr>
              <a:t>notzri</a:t>
            </a:r>
            <a:r>
              <a:rPr lang="en-US" sz="3200" b="1" i="1" dirty="0">
                <a:solidFill>
                  <a:schemeClr val="bg1"/>
                </a:solidFill>
              </a:rPr>
              <a:t> </a:t>
            </a:r>
            <a:r>
              <a:rPr lang="en-US" sz="3200" dirty="0">
                <a:solidFill>
                  <a:schemeClr val="bg1"/>
                </a:solidFill>
              </a:rPr>
              <a:t>’ </a:t>
            </a:r>
            <a:r>
              <a:rPr lang="en-US" sz="2800" dirty="0"/>
              <a:t>(Modern Hebrew)</a:t>
            </a:r>
          </a:p>
          <a:p>
            <a:r>
              <a:rPr lang="en-US" sz="2800" dirty="0"/>
              <a:t>	*</a:t>
            </a:r>
            <a:r>
              <a:rPr lang="zh-TW" altLang="en-US" sz="2800" b="1" dirty="0">
                <a:solidFill>
                  <a:schemeClr val="bg1"/>
                </a:solidFill>
                <a:latin typeface="DFKai-SB" pitchFamily="65" charset="-120"/>
                <a:ea typeface="DFKai-SB" pitchFamily="65" charset="-120"/>
              </a:rPr>
              <a:t>拿撒勒 </a:t>
            </a:r>
            <a:r>
              <a:rPr lang="en-US" altLang="zh-TW" sz="2800" b="1" dirty="0">
                <a:solidFill>
                  <a:schemeClr val="bg1"/>
                </a:solidFill>
                <a:latin typeface="DFKai-SB" pitchFamily="65" charset="-120"/>
                <a:ea typeface="DFKai-SB" pitchFamily="65" charset="-120"/>
              </a:rPr>
              <a:t>(</a:t>
            </a:r>
            <a:r>
              <a:rPr lang="el-GR" sz="2800" b="1" dirty="0">
                <a:solidFill>
                  <a:schemeClr val="bg1"/>
                </a:solidFill>
              </a:rPr>
              <a:t>Ναζαρέτ</a:t>
            </a:r>
            <a:r>
              <a:rPr lang="en-US" altLang="zh-TW" sz="2800" b="1" dirty="0">
                <a:solidFill>
                  <a:schemeClr val="bg1"/>
                </a:solidFill>
                <a:latin typeface="DFKai-SB" pitchFamily="65" charset="-120"/>
                <a:ea typeface="DFKai-SB" pitchFamily="65" charset="-120"/>
              </a:rPr>
              <a:t>)</a:t>
            </a:r>
            <a:r>
              <a:rPr lang="en-US" altLang="zh-TW" sz="2800" dirty="0">
                <a:latin typeface="DFKai-SB" pitchFamily="65" charset="-120"/>
                <a:ea typeface="DFKai-SB" pitchFamily="65" charset="-120"/>
              </a:rPr>
              <a:t>: </a:t>
            </a:r>
            <a:r>
              <a:rPr lang="en-US" sz="2800" dirty="0"/>
              <a:t>The village is not known in the OT. It is pronounced ‘</a:t>
            </a:r>
            <a:r>
              <a:rPr lang="en-US" sz="2800" i="1" dirty="0" err="1"/>
              <a:t>natzrat</a:t>
            </a:r>
            <a:r>
              <a:rPr lang="en-US" sz="2800" dirty="0"/>
              <a:t>’ (</a:t>
            </a:r>
            <a:r>
              <a:rPr lang="he-IL" sz="2800" dirty="0"/>
              <a:t>נָצְרַת</a:t>
            </a:r>
            <a:r>
              <a:rPr lang="en-US" sz="2800" dirty="0"/>
              <a:t>) or ‘</a:t>
            </a:r>
            <a:r>
              <a:rPr lang="en-US" sz="2800" i="1" dirty="0" err="1"/>
              <a:t>natzeret</a:t>
            </a:r>
            <a:r>
              <a:rPr lang="en-US" sz="2800" dirty="0"/>
              <a:t>’ in Hebrew. One of the Messianic names in the OT is ‘</a:t>
            </a:r>
            <a:r>
              <a:rPr lang="en-US" sz="2800" b="1" i="1" dirty="0" err="1">
                <a:solidFill>
                  <a:schemeClr val="bg1"/>
                </a:solidFill>
              </a:rPr>
              <a:t>netzer</a:t>
            </a:r>
            <a:r>
              <a:rPr lang="en-US" sz="2800" dirty="0"/>
              <a:t>’ (</a:t>
            </a:r>
            <a:r>
              <a:rPr lang="he-IL" sz="2800" dirty="0">
                <a:solidFill>
                  <a:schemeClr val="bg1"/>
                </a:solidFill>
              </a:rPr>
              <a:t>נֵצֶר</a:t>
            </a:r>
            <a:r>
              <a:rPr lang="en-US" sz="2800" dirty="0">
                <a:solidFill>
                  <a:srgbClr val="FFFF00"/>
                </a:solidFill>
              </a:rPr>
              <a:t> </a:t>
            </a:r>
            <a:r>
              <a:rPr lang="en-US" sz="2800" dirty="0"/>
              <a:t>‘</a:t>
            </a:r>
            <a:r>
              <a:rPr lang="en-US" sz="2800" b="1" dirty="0"/>
              <a:t>branch</a:t>
            </a:r>
            <a:r>
              <a:rPr lang="en-US" sz="2800" dirty="0"/>
              <a:t>’ </a:t>
            </a:r>
            <a:r>
              <a:rPr lang="zh-TW" altLang="en-US" sz="2800" b="1" dirty="0">
                <a:solidFill>
                  <a:schemeClr val="bg1"/>
                </a:solidFill>
                <a:latin typeface="DFKai-SB" pitchFamily="65" charset="-120"/>
                <a:ea typeface="DFKai-SB" pitchFamily="65" charset="-120"/>
              </a:rPr>
              <a:t>枝子</a:t>
            </a:r>
            <a:r>
              <a:rPr lang="en-US" sz="2800" dirty="0"/>
              <a:t>) (Isaiah 11:1). It is probable that Matthew mentioned this by means of wordplay, a technique very common in Jewish writing.</a:t>
            </a: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p:txBody>
      </p:sp>
    </p:spTree>
    <p:extLst>
      <p:ext uri="{BB962C8B-B14F-4D97-AF65-F5344CB8AC3E}">
        <p14:creationId xmlns:p14="http://schemas.microsoft.com/office/powerpoint/2010/main" val="346859054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Map and History of Israel at the time of Jesus Chri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212" y="152400"/>
            <a:ext cx="5178787" cy="658368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NCIENT NAZARETH, HOME TOWN OF JESUS, with Bible study ques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9612" y="2666999"/>
            <a:ext cx="6021393" cy="393192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5761748" y="110579"/>
            <a:ext cx="3175712" cy="2400657"/>
          </a:xfrm>
          <a:prstGeom prst="rect">
            <a:avLst/>
          </a:prstGeom>
          <a:solidFill>
            <a:srgbClr val="002060"/>
          </a:solidFill>
        </p:spPr>
        <p:txBody>
          <a:bodyPr wrap="square">
            <a:spAutoFit/>
          </a:bodyPr>
          <a:lstStyle/>
          <a:p>
            <a:pPr algn="ctr"/>
            <a:r>
              <a:rPr lang="zh-TW" altLang="en-US" sz="5400" b="1" dirty="0">
                <a:solidFill>
                  <a:srgbClr val="FFFF00"/>
                </a:solidFill>
                <a:latin typeface="DFKai-SB" pitchFamily="65" charset="-120"/>
                <a:ea typeface="DFKai-SB" pitchFamily="65" charset="-120"/>
              </a:rPr>
              <a:t>拿撒勒</a:t>
            </a:r>
            <a:endParaRPr lang="en-US" altLang="zh-TW" sz="5400" b="1" dirty="0">
              <a:solidFill>
                <a:srgbClr val="FFFF00"/>
              </a:solidFill>
              <a:latin typeface="DFKai-SB" pitchFamily="65" charset="-120"/>
              <a:ea typeface="DFKai-SB" pitchFamily="65" charset="-120"/>
            </a:endParaRPr>
          </a:p>
          <a:p>
            <a:pPr algn="ctr"/>
            <a:r>
              <a:rPr lang="en-US" sz="4800" b="1" dirty="0">
                <a:solidFill>
                  <a:srgbClr val="FFFF00"/>
                </a:solidFill>
                <a:latin typeface="+mj-lt"/>
                <a:ea typeface="DFKai-SB" pitchFamily="65" charset="-120"/>
              </a:rPr>
              <a:t>Nazareth</a:t>
            </a:r>
          </a:p>
          <a:p>
            <a:pPr algn="ctr"/>
            <a:r>
              <a:rPr lang="he-IL" sz="4800" b="1" dirty="0">
                <a:solidFill>
                  <a:srgbClr val="FFFF00"/>
                </a:solidFill>
              </a:rPr>
              <a:t>נָצְרַת</a:t>
            </a:r>
            <a:endParaRPr lang="en-US" sz="4800" b="1" dirty="0">
              <a:solidFill>
                <a:srgbClr val="FFFF00"/>
              </a:solidFill>
              <a:latin typeface="+mj-lt"/>
            </a:endParaRPr>
          </a:p>
        </p:txBody>
      </p:sp>
    </p:spTree>
    <p:extLst>
      <p:ext uri="{BB962C8B-B14F-4D97-AF65-F5344CB8AC3E}">
        <p14:creationId xmlns:p14="http://schemas.microsoft.com/office/powerpoint/2010/main" val="50803086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484189" y="2971802"/>
            <a:ext cx="11233150" cy="3341539"/>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821" tIns="54411" rIns="108821" bIns="54411">
            <a:spAutoFit/>
          </a:bodyPr>
          <a:lstStyle/>
          <a:p>
            <a:pPr rtl="1"/>
            <a:r>
              <a:rPr lang="en-US" sz="4800" b="1" dirty="0">
                <a:solidFill>
                  <a:schemeClr val="bg1"/>
                </a:solidFill>
              </a:rPr>
              <a:t> </a:t>
            </a:r>
            <a:r>
              <a:rPr lang="en-US" sz="4800" dirty="0">
                <a:solidFill>
                  <a:schemeClr val="bg1"/>
                </a:solidFill>
              </a:rPr>
              <a:t>‎  </a:t>
            </a:r>
            <a:r>
              <a:rPr lang="he-IL" sz="5400" b="1" dirty="0">
                <a:solidFill>
                  <a:schemeClr val="bg1"/>
                </a:solidFill>
              </a:rPr>
              <a:t>יְבָרֶכְךָ יְהוָה וְיִשְׁמְרֶךָ׃</a:t>
            </a:r>
            <a:r>
              <a:rPr lang="en-US" sz="5400" b="1" dirty="0">
                <a:solidFill>
                  <a:schemeClr val="bg1"/>
                </a:solidFill>
              </a:rPr>
              <a:t>    </a:t>
            </a:r>
            <a:r>
              <a:rPr lang="he-IL" sz="5400" b="1" dirty="0">
                <a:solidFill>
                  <a:schemeClr val="bg1"/>
                </a:solidFill>
              </a:rPr>
              <a:t> </a:t>
            </a:r>
            <a:r>
              <a:rPr lang="en-US" sz="3600" b="1" dirty="0">
                <a:solidFill>
                  <a:srgbClr val="FFFF00"/>
                </a:solidFill>
              </a:rPr>
              <a:t>Numbers 6:24-26</a:t>
            </a:r>
            <a:r>
              <a:rPr lang="el-GR" sz="3600" b="1" dirty="0">
                <a:solidFill>
                  <a:srgbClr val="FFFF00"/>
                </a:solidFill>
              </a:rPr>
              <a:t> </a:t>
            </a:r>
            <a:endParaRPr lang="en-US" sz="3600" b="1" dirty="0">
              <a:solidFill>
                <a:srgbClr val="FFFF00"/>
              </a:solidFill>
            </a:endParaRPr>
          </a:p>
          <a:p>
            <a:pPr rtl="1"/>
            <a:r>
              <a:rPr lang="he-IL" sz="5400" b="1" dirty="0">
                <a:solidFill>
                  <a:schemeClr val="bg1"/>
                </a:solidFill>
              </a:rPr>
              <a:t>יָאֵר יְהוָה פָּנָיו אֵלֶיךָ וִיחֻנֶּךָּ׃</a:t>
            </a:r>
            <a:r>
              <a:rPr lang="en-US" sz="5400" b="1" dirty="0">
                <a:solidFill>
                  <a:schemeClr val="bg1"/>
                </a:solidFill>
              </a:rPr>
              <a:t>                  </a:t>
            </a:r>
          </a:p>
          <a:p>
            <a:pPr rtl="1"/>
            <a:r>
              <a:rPr lang="en-US" sz="5400" b="1" dirty="0">
                <a:solidFill>
                  <a:schemeClr val="bg1"/>
                </a:solidFill>
              </a:rPr>
              <a:t>‎</a:t>
            </a:r>
            <a:r>
              <a:rPr lang="he-IL" sz="5400" b="1" dirty="0">
                <a:solidFill>
                  <a:schemeClr val="bg1"/>
                </a:solidFill>
              </a:rPr>
              <a:t>יִשָּׂא יְהוָה פָּנָיו אֵלֶיךָ וְיָשֵׂם לְךָ שָׁלוֹם׃</a:t>
            </a:r>
            <a:r>
              <a:rPr lang="en-US" sz="5400" b="1" dirty="0">
                <a:solidFill>
                  <a:schemeClr val="bg1"/>
                </a:solidFill>
              </a:rPr>
              <a:t>     </a:t>
            </a:r>
            <a:r>
              <a:rPr lang="he-IL" sz="5400" b="1" dirty="0">
                <a:solidFill>
                  <a:schemeClr val="bg1"/>
                </a:solidFill>
              </a:rPr>
              <a:t> </a:t>
            </a:r>
            <a:endParaRPr lang="en-US" sz="5400" b="1" dirty="0">
              <a:solidFill>
                <a:schemeClr val="bg1"/>
              </a:solidFill>
            </a:endParaRPr>
          </a:p>
          <a:p>
            <a:pPr algn="ctr" rtl="1"/>
            <a:endParaRPr lang="en-US" altLang="ko-KR" sz="1600" dirty="0"/>
          </a:p>
          <a:p>
            <a:pPr algn="ctr" rtl="1"/>
            <a:endParaRPr lang="en-US" altLang="ko-KR" sz="1600" dirty="0"/>
          </a:p>
          <a:p>
            <a:pPr algn="ctr" rtl="1"/>
            <a:endParaRPr lang="en-US" altLang="ko-KR" sz="1600" dirty="0"/>
          </a:p>
        </p:txBody>
      </p:sp>
      <p:sp>
        <p:nvSpPr>
          <p:cNvPr id="92163" name="Rectangle 2"/>
          <p:cNvSpPr>
            <a:spLocks noChangeArrowheads="1"/>
          </p:cNvSpPr>
          <p:nvPr/>
        </p:nvSpPr>
        <p:spPr bwMode="auto">
          <a:xfrm>
            <a:off x="826557" y="141515"/>
            <a:ext cx="8763000" cy="2739211"/>
          </a:xfrm>
          <a:prstGeom prst="rect">
            <a:avLst/>
          </a:prstGeom>
          <a:solidFill>
            <a:srgbClr val="00B050"/>
          </a:solidFill>
          <a:ln>
            <a:noFill/>
          </a:ln>
        </p:spPr>
        <p:txBody>
          <a:bodyPr wrap="square">
            <a:spAutoFit/>
          </a:bodyPr>
          <a:lstStyle/>
          <a:p>
            <a:pPr algn="ctr"/>
            <a:r>
              <a:rPr lang="zh-CN" altLang="en-US" sz="3600" b="1" dirty="0">
                <a:solidFill>
                  <a:srgbClr val="FFFF00"/>
                </a:solidFill>
                <a:latin typeface="DFKai-SB" pitchFamily="65" charset="-120"/>
                <a:ea typeface="DFKai-SB" pitchFamily="65" charset="-120"/>
              </a:rPr>
              <a:t>民數記</a:t>
            </a:r>
            <a:r>
              <a:rPr lang="ko-KR" altLang="en-US" sz="3600" b="1" dirty="0">
                <a:solidFill>
                  <a:srgbClr val="FFFF00"/>
                </a:solidFill>
                <a:latin typeface="新細明體" pitchFamily="18" charset="-120"/>
              </a:rPr>
              <a:t> </a:t>
            </a:r>
            <a:r>
              <a:rPr lang="en-US" sz="3600" b="1" dirty="0">
                <a:solidFill>
                  <a:srgbClr val="FFFF00"/>
                </a:solidFill>
              </a:rPr>
              <a:t>6:24-26</a:t>
            </a:r>
          </a:p>
          <a:p>
            <a:r>
              <a:rPr lang="zh-TW" altLang="en-US" sz="3400" b="1" dirty="0">
                <a:latin typeface="DFKai-SB" pitchFamily="65" charset="-120"/>
                <a:ea typeface="DFKai-SB" pitchFamily="65" charset="-120"/>
              </a:rPr>
              <a:t>  </a:t>
            </a:r>
            <a:r>
              <a:rPr lang="zh-TW" altLang="en-US" sz="4000" b="1" dirty="0">
                <a:latin typeface="DFKai-SB" pitchFamily="65" charset="-120"/>
                <a:ea typeface="DFKai-SB" pitchFamily="65" charset="-120"/>
              </a:rPr>
              <a:t>願耶和華賜福給你</a:t>
            </a:r>
            <a:r>
              <a:rPr lang="en-US" altLang="zh-TW" sz="4000" b="1" dirty="0">
                <a:latin typeface="DFKai-SB" pitchFamily="65" charset="-120"/>
                <a:ea typeface="DFKai-SB" pitchFamily="65" charset="-120"/>
              </a:rPr>
              <a:t>,</a:t>
            </a:r>
            <a:r>
              <a:rPr lang="zh-TW" altLang="en-US" sz="4000" b="1" dirty="0">
                <a:latin typeface="DFKai-SB" pitchFamily="65" charset="-120"/>
                <a:ea typeface="DFKai-SB" pitchFamily="65" charset="-120"/>
              </a:rPr>
              <a:t>保護你</a:t>
            </a:r>
            <a:r>
              <a:rPr lang="en-US" altLang="zh-TW" sz="4000" b="1" dirty="0">
                <a:latin typeface="DFKai-SB" pitchFamily="65" charset="-120"/>
                <a:ea typeface="DFKai-SB" pitchFamily="65" charset="-120"/>
              </a:rPr>
              <a:t>.  </a:t>
            </a:r>
          </a:p>
          <a:p>
            <a:endParaRPr lang="en-US" altLang="zh-TW" sz="800" b="1" dirty="0">
              <a:latin typeface="DFKai-SB" pitchFamily="65" charset="-120"/>
              <a:ea typeface="DFKai-SB" pitchFamily="65" charset="-120"/>
            </a:endParaRPr>
          </a:p>
          <a:p>
            <a:r>
              <a:rPr lang="zh-TW" altLang="en-US" sz="3400" b="1" dirty="0">
                <a:latin typeface="DFKai-SB" pitchFamily="65" charset="-120"/>
                <a:ea typeface="DFKai-SB" pitchFamily="65" charset="-120"/>
              </a:rPr>
              <a:t>  </a:t>
            </a:r>
            <a:r>
              <a:rPr lang="zh-TW" altLang="en-US" sz="4000" b="1" dirty="0">
                <a:latin typeface="DFKai-SB" pitchFamily="65" charset="-120"/>
                <a:ea typeface="DFKai-SB" pitchFamily="65" charset="-120"/>
              </a:rPr>
              <a:t>願耶和華使他的臉光照你</a:t>
            </a:r>
            <a:r>
              <a:rPr lang="en-US" altLang="zh-TW" sz="4000" b="1" dirty="0">
                <a:latin typeface="DFKai-SB" pitchFamily="65" charset="-120"/>
                <a:ea typeface="DFKai-SB" pitchFamily="65" charset="-120"/>
              </a:rPr>
              <a:t>,</a:t>
            </a:r>
            <a:r>
              <a:rPr lang="zh-TW" altLang="en-US" sz="4000" b="1" dirty="0">
                <a:latin typeface="DFKai-SB" pitchFamily="65" charset="-120"/>
                <a:ea typeface="DFKai-SB" pitchFamily="65" charset="-120"/>
              </a:rPr>
              <a:t>賜恩給你</a:t>
            </a:r>
            <a:r>
              <a:rPr lang="en-US" altLang="zh-CN" sz="4000" b="1" dirty="0">
                <a:latin typeface="DFKai-SB" pitchFamily="65" charset="-120"/>
                <a:ea typeface="DFKai-SB" pitchFamily="65" charset="-120"/>
              </a:rPr>
              <a:t>.</a:t>
            </a:r>
          </a:p>
          <a:p>
            <a:r>
              <a:rPr lang="en-US" altLang="zh-CN" sz="800" b="1" dirty="0">
                <a:latin typeface="DFKai-SB" pitchFamily="65" charset="-120"/>
                <a:ea typeface="DFKai-SB" pitchFamily="65" charset="-120"/>
              </a:rPr>
              <a:t> </a:t>
            </a:r>
          </a:p>
          <a:p>
            <a:r>
              <a:rPr lang="en-US" altLang="zh-TW" sz="3400" b="1" dirty="0">
                <a:latin typeface="DFKai-SB" pitchFamily="65" charset="-120"/>
                <a:ea typeface="DFKai-SB" pitchFamily="65" charset="-120"/>
              </a:rPr>
              <a:t>  </a:t>
            </a:r>
            <a:r>
              <a:rPr lang="zh-TW" altLang="en-US" sz="4000" b="1" dirty="0">
                <a:latin typeface="DFKai-SB" pitchFamily="65" charset="-120"/>
                <a:ea typeface="DFKai-SB" pitchFamily="65" charset="-120"/>
              </a:rPr>
              <a:t>願耶和華向你仰臉</a:t>
            </a:r>
            <a:r>
              <a:rPr lang="en-US" altLang="zh-TW" sz="4000" b="1" dirty="0">
                <a:latin typeface="DFKai-SB" pitchFamily="65" charset="-120"/>
                <a:ea typeface="DFKai-SB" pitchFamily="65" charset="-120"/>
              </a:rPr>
              <a:t>,</a:t>
            </a:r>
            <a:r>
              <a:rPr lang="zh-TW" altLang="en-US" sz="4000" b="1" dirty="0">
                <a:latin typeface="DFKai-SB" pitchFamily="65" charset="-120"/>
                <a:ea typeface="DFKai-SB" pitchFamily="65" charset="-120"/>
              </a:rPr>
              <a:t>賜你平安</a:t>
            </a:r>
            <a:r>
              <a:rPr lang="en-US" altLang="zh-TW" sz="4000" b="1" dirty="0">
                <a:latin typeface="DFKai-SB" pitchFamily="65" charset="-120"/>
                <a:ea typeface="DFKai-SB" pitchFamily="65" charset="-120"/>
              </a:rPr>
              <a:t>.</a:t>
            </a:r>
            <a:endParaRPr lang="en-US" sz="4000" b="1" dirty="0">
              <a:latin typeface="DFKai-SB" pitchFamily="65" charset="-120"/>
              <a:ea typeface="DFKai-SB" pitchFamily="65" charset="-120"/>
            </a:endParaRPr>
          </a:p>
        </p:txBody>
      </p:sp>
    </p:spTree>
    <p:extLst>
      <p:ext uri="{BB962C8B-B14F-4D97-AF65-F5344CB8AC3E}">
        <p14:creationId xmlns:p14="http://schemas.microsoft.com/office/powerpoint/2010/main" val="101358510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63417"/>
          </a:xfrm>
          <a:prstGeom prst="rect">
            <a:avLst/>
          </a:prstGeom>
          <a:solidFill>
            <a:srgbClr val="00B050"/>
          </a:solidFill>
        </p:spPr>
        <p:txBody>
          <a:bodyPr wrap="square">
            <a:spAutoFit/>
          </a:bodyPr>
          <a:lstStyle/>
          <a:p>
            <a:endParaRPr lang="en-US" altLang="zh-CN" sz="800" b="1" dirty="0"/>
          </a:p>
          <a:p>
            <a:r>
              <a:rPr lang="zh-CN" altLang="en-US" sz="4000" b="1" dirty="0">
                <a:solidFill>
                  <a:srgbClr val="FFFF00"/>
                </a:solidFill>
                <a:latin typeface="DFKai-SB" pitchFamily="65" charset="-120"/>
                <a:ea typeface="DFKai-SB" pitchFamily="65" charset="-120"/>
              </a:rPr>
              <a:t> </a:t>
            </a:r>
            <a:r>
              <a:rPr lang="zh-CN" altLang="en-US" sz="4000" b="1" dirty="0">
                <a:solidFill>
                  <a:schemeClr val="bg1"/>
                </a:solidFill>
                <a:latin typeface="DFKai-SB" pitchFamily="65" charset="-120"/>
                <a:ea typeface="DFKai-SB" pitchFamily="65" charset="-120"/>
              </a:rPr>
              <a:t>聖經</a:t>
            </a:r>
            <a:r>
              <a:rPr lang="zh-TW" altLang="en-US" sz="4000" b="1" dirty="0">
                <a:solidFill>
                  <a:schemeClr val="bg1"/>
                </a:solidFill>
                <a:latin typeface="DFKai-SB" pitchFamily="65" charset="-120"/>
                <a:ea typeface="DFKai-SB" pitchFamily="65" charset="-120"/>
              </a:rPr>
              <a:t>中的文字遊戲</a:t>
            </a:r>
            <a:r>
              <a:rPr lang="en-US" sz="4000" b="1" dirty="0">
                <a:solidFill>
                  <a:schemeClr val="bg1"/>
                </a:solidFill>
                <a:latin typeface="DFKai-SB" pitchFamily="65" charset="-120"/>
                <a:ea typeface="DFKai-SB" pitchFamily="65" charset="-120"/>
              </a:rPr>
              <a:t> </a:t>
            </a:r>
            <a:r>
              <a:rPr lang="en-US" sz="3600" b="1" dirty="0">
                <a:solidFill>
                  <a:schemeClr val="bg1"/>
                </a:solidFill>
              </a:rPr>
              <a:t>Wordplay in the Bible</a:t>
            </a:r>
            <a:endParaRPr lang="en-US" altLang="zh-TW" sz="3600" b="1" dirty="0">
              <a:solidFill>
                <a:schemeClr val="bg1"/>
              </a:solidFill>
              <a:latin typeface="DFKai-SB" pitchFamily="65" charset="-120"/>
              <a:ea typeface="DFKai-SB" pitchFamily="65" charset="-120"/>
            </a:endParaRPr>
          </a:p>
          <a:p>
            <a:pPr lvl="0"/>
            <a:endParaRPr lang="en-US" altLang="zh-TW" sz="800" b="1" dirty="0">
              <a:latin typeface="+mj-lt"/>
              <a:ea typeface="DFKai-SB" pitchFamily="65" charset="-120"/>
            </a:endParaRPr>
          </a:p>
          <a:p>
            <a:r>
              <a:rPr lang="zh-TW" altLang="en-US" sz="3200" b="1" dirty="0">
                <a:latin typeface="DFKai-SB" pitchFamily="65" charset="-120"/>
                <a:ea typeface="DFKai-SB" pitchFamily="65" charset="-120"/>
              </a:rPr>
              <a:t>   </a:t>
            </a:r>
            <a:r>
              <a:rPr lang="zh-TW" altLang="en-US" sz="3200" b="1" dirty="0">
                <a:solidFill>
                  <a:schemeClr val="bg1"/>
                </a:solidFill>
                <a:latin typeface="DFKai-SB" pitchFamily="65" charset="-120"/>
                <a:ea typeface="DFKai-SB" pitchFamily="65" charset="-120"/>
              </a:rPr>
              <a:t>文字遊戲</a:t>
            </a:r>
            <a:r>
              <a:rPr lang="zh-TW" altLang="en-US" sz="3200" dirty="0">
                <a:latin typeface="DFKai-SB" pitchFamily="65" charset="-120"/>
                <a:ea typeface="DFKai-SB" pitchFamily="65" charset="-120"/>
              </a:rPr>
              <a:t>是一種運用機智和幽默的文學技巧，</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以有效表達信息。在聖經原文（主要是希伯來語）中</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文字遊戲的效果在譯本中幾乎完全消失。以賽亞書提供研究聖經文字遊戲的最佳資源。從原文找出文字遊戲</a:t>
            </a:r>
            <a:r>
              <a:rPr lang="en-US" altLang="zh-TW" sz="3200" dirty="0">
                <a:latin typeface="DFKai-SB" pitchFamily="65" charset="-120"/>
                <a:ea typeface="DFKai-SB" pitchFamily="65" charset="-120"/>
              </a:rPr>
              <a:t>,</a:t>
            </a:r>
            <a:r>
              <a:rPr lang="zh-TW" altLang="en-US" sz="3200" dirty="0">
                <a:latin typeface="DFKai-SB" pitchFamily="65" charset="-120"/>
                <a:ea typeface="DFKai-SB" pitchFamily="65" charset="-120"/>
              </a:rPr>
              <a:t>並簡要加以銓釋將對聖經信息有更好的理解。</a:t>
            </a:r>
            <a:endParaRPr lang="en-US" altLang="zh-TW" sz="2800" dirty="0">
              <a:latin typeface="DFKai-SB" pitchFamily="65" charset="-120"/>
              <a:ea typeface="DFKai-SB" pitchFamily="65" charset="-120"/>
            </a:endParaRPr>
          </a:p>
          <a:p>
            <a:endParaRPr lang="en-US" sz="800" b="1" dirty="0"/>
          </a:p>
          <a:p>
            <a:r>
              <a:rPr lang="en-US" sz="2800" b="1" dirty="0"/>
              <a:t>       </a:t>
            </a:r>
            <a:r>
              <a:rPr lang="en-US" sz="2800" b="1" dirty="0">
                <a:solidFill>
                  <a:schemeClr val="bg1"/>
                </a:solidFill>
              </a:rPr>
              <a:t>Wordplay</a:t>
            </a:r>
            <a:r>
              <a:rPr lang="en-US" sz="2800" dirty="0">
                <a:solidFill>
                  <a:srgbClr val="FFFF00"/>
                </a:solidFill>
              </a:rPr>
              <a:t> </a:t>
            </a:r>
            <a:r>
              <a:rPr lang="en-US" sz="2800" dirty="0"/>
              <a:t>(or </a:t>
            </a:r>
            <a:r>
              <a:rPr lang="en-US" sz="2800" b="1" dirty="0">
                <a:solidFill>
                  <a:schemeClr val="bg1"/>
                </a:solidFill>
              </a:rPr>
              <a:t>word play</a:t>
            </a:r>
            <a:r>
              <a:rPr lang="en-US" sz="2800" dirty="0"/>
              <a:t>, or </a:t>
            </a:r>
            <a:r>
              <a:rPr lang="en-US" sz="2800" b="1" dirty="0">
                <a:solidFill>
                  <a:schemeClr val="bg1"/>
                </a:solidFill>
              </a:rPr>
              <a:t>play-on-words</a:t>
            </a:r>
            <a:r>
              <a:rPr lang="en-US" sz="2800" dirty="0"/>
              <a:t>) is a literary technique that uses wit and humor, mainly to convey an effective message. The effects of wordplay almost always disappear in the Versions (translations). They can be found only in the original text of the Bible, mainly Hebrew. The Book of Isaiah is the best source for studying wordplay in the Bible. Finding out wordplays and briefly explaining them will be very helpful for a better understanding of the Biblical message.</a:t>
            </a:r>
          </a:p>
          <a:p>
            <a:endParaRPr lang="en-US" altLang="zh-CN" sz="800" b="1" dirty="0">
              <a:latin typeface="DFKai-SB" pitchFamily="65" charset="-120"/>
              <a:ea typeface="DFKai-SB" pitchFamily="65" charset="-120"/>
            </a:endParaRPr>
          </a:p>
          <a:p>
            <a:pPr lvl="0"/>
            <a:endParaRPr lang="en-US" altLang="zh-CN" sz="800" b="1" dirty="0">
              <a:latin typeface="+mj-lt"/>
              <a:ea typeface="DFKai-SB" pitchFamily="65" charset="-120"/>
            </a:endParaRPr>
          </a:p>
          <a:p>
            <a:pPr lvl="0"/>
            <a:endParaRPr lang="en-US" altLang="zh-CN" sz="800" b="1" dirty="0">
              <a:latin typeface="+mj-lt"/>
              <a:ea typeface="DFKai-SB" pitchFamily="65" charset="-120"/>
            </a:endParaRPr>
          </a:p>
          <a:p>
            <a:pPr lvl="0"/>
            <a:endParaRPr lang="en-US" altLang="zh-CN" sz="800" b="1" dirty="0">
              <a:latin typeface="+mj-lt"/>
              <a:ea typeface="DFKai-SB" pitchFamily="65" charset="-120"/>
            </a:endParaRPr>
          </a:p>
          <a:p>
            <a:pPr lvl="0"/>
            <a:endParaRPr lang="en-US" altLang="zh-CN" sz="800" b="1" dirty="0">
              <a:latin typeface="+mj-lt"/>
              <a:ea typeface="DFKai-SB" pitchFamily="65" charset="-120"/>
            </a:endParaRPr>
          </a:p>
          <a:p>
            <a:pPr lvl="0"/>
            <a:endParaRPr lang="en-US" altLang="zh-CN" sz="800" b="1" dirty="0">
              <a:latin typeface="+mj-lt"/>
              <a:ea typeface="DFKai-SB" pitchFamily="65" charset="-120"/>
            </a:endParaRPr>
          </a:p>
        </p:txBody>
      </p:sp>
    </p:spTree>
    <p:extLst>
      <p:ext uri="{BB962C8B-B14F-4D97-AF65-F5344CB8AC3E}">
        <p14:creationId xmlns:p14="http://schemas.microsoft.com/office/powerpoint/2010/main" val="17040883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endParaRPr lang="en-US" altLang="zh-CN" sz="800" b="1" dirty="0"/>
          </a:p>
          <a:p>
            <a:r>
              <a:rPr lang="zh-TW" altLang="en-US" sz="3200" b="1" dirty="0">
                <a:latin typeface="DFKai-SB" pitchFamily="65" charset="-120"/>
                <a:ea typeface="DFKai-SB" pitchFamily="65" charset="-120"/>
              </a:rPr>
              <a:t>以賽亞書 </a:t>
            </a:r>
            <a:r>
              <a:rPr lang="en-US" sz="3200" b="1" dirty="0"/>
              <a:t>Isaiah 5:7</a:t>
            </a:r>
            <a:endParaRPr lang="en-US" altLang="zh-TW" sz="3200" b="1" dirty="0">
              <a:latin typeface="DFKai-SB" pitchFamily="65" charset="-120"/>
              <a:ea typeface="DFKai-SB" pitchFamily="65" charset="-120"/>
            </a:endParaRPr>
          </a:p>
          <a:p>
            <a:r>
              <a:rPr lang="he-IL" sz="4000" dirty="0"/>
              <a:t>וַיְקַו לְ</a:t>
            </a:r>
            <a:r>
              <a:rPr lang="he-IL" sz="4000" dirty="0">
                <a:solidFill>
                  <a:srgbClr val="FFFF00"/>
                </a:solidFill>
              </a:rPr>
              <a:t>מִשְׁפָּט</a:t>
            </a:r>
            <a:r>
              <a:rPr lang="he-IL" sz="4000" dirty="0"/>
              <a:t> וְהִנֵּה </a:t>
            </a:r>
            <a:r>
              <a:rPr lang="he-IL" sz="4000" dirty="0">
                <a:solidFill>
                  <a:srgbClr val="FFFF00"/>
                </a:solidFill>
              </a:rPr>
              <a:t>מִשְׂפָּח</a:t>
            </a:r>
            <a:r>
              <a:rPr lang="he-IL" sz="4000" dirty="0"/>
              <a:t> לִ</a:t>
            </a:r>
            <a:r>
              <a:rPr lang="he-IL" sz="4000" dirty="0">
                <a:solidFill>
                  <a:schemeClr val="bg1"/>
                </a:solidFill>
              </a:rPr>
              <a:t>צְדָקָה</a:t>
            </a:r>
            <a:r>
              <a:rPr lang="he-IL" sz="4000" dirty="0"/>
              <a:t> וְהִנֵּה </a:t>
            </a:r>
            <a:r>
              <a:rPr lang="he-IL" sz="4000" dirty="0">
                <a:solidFill>
                  <a:schemeClr val="bg1"/>
                </a:solidFill>
              </a:rPr>
              <a:t>צְעָקָה</a:t>
            </a:r>
            <a:r>
              <a:rPr lang="he-IL" sz="4000" dirty="0"/>
              <a:t>׃ </a:t>
            </a:r>
            <a:r>
              <a:rPr lang="he-IL" sz="3600" dirty="0"/>
              <a:t> </a:t>
            </a:r>
            <a:r>
              <a:rPr lang="en-US" sz="3600" baseline="30000" dirty="0"/>
              <a:t> </a:t>
            </a:r>
            <a:r>
              <a:rPr lang="en-US" sz="3600" dirty="0"/>
              <a:t>…...</a:t>
            </a:r>
          </a:p>
          <a:p>
            <a:endParaRPr lang="en-US" altLang="zh-TW" sz="800" dirty="0">
              <a:latin typeface="DFKai-SB" pitchFamily="65" charset="-120"/>
              <a:ea typeface="DFKai-SB" pitchFamily="65" charset="-120"/>
            </a:endParaRPr>
          </a:p>
          <a:p>
            <a:endParaRPr lang="en-US" altLang="zh-TW" sz="800" dirty="0">
              <a:latin typeface="DFKai-SB" pitchFamily="65" charset="-120"/>
              <a:ea typeface="DFKai-SB" pitchFamily="65" charset="-120"/>
            </a:endParaRPr>
          </a:p>
          <a:p>
            <a:r>
              <a:rPr lang="zh-TW" altLang="en-US" sz="3200" dirty="0">
                <a:latin typeface="DFKai-SB" pitchFamily="65" charset="-120"/>
                <a:ea typeface="DFKai-SB" pitchFamily="65" charset="-120"/>
              </a:rPr>
              <a:t>萬軍之耶和華的葡萄園就是以色列家；他所喜愛的樹</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就是猶大人。他指望的是</a:t>
            </a:r>
            <a:r>
              <a:rPr lang="zh-TW" altLang="en-US" sz="3200" b="1" dirty="0">
                <a:solidFill>
                  <a:srgbClr val="FFFF00"/>
                </a:solidFill>
                <a:latin typeface="DFKai-SB" pitchFamily="65" charset="-120"/>
                <a:ea typeface="DFKai-SB" pitchFamily="65" charset="-120"/>
              </a:rPr>
              <a:t>公平</a:t>
            </a:r>
            <a:r>
              <a:rPr lang="zh-TW" altLang="en-US" sz="3200" dirty="0">
                <a:latin typeface="DFKai-SB" pitchFamily="65" charset="-120"/>
                <a:ea typeface="DFKai-SB" pitchFamily="65" charset="-120"/>
              </a:rPr>
              <a:t>，誰知倒有</a:t>
            </a:r>
            <a:r>
              <a:rPr lang="zh-TW" altLang="en-US" sz="3200" b="1" dirty="0">
                <a:solidFill>
                  <a:srgbClr val="FFFF00"/>
                </a:solidFill>
                <a:latin typeface="DFKai-SB" pitchFamily="65" charset="-120"/>
                <a:ea typeface="DFKai-SB" pitchFamily="65" charset="-120"/>
              </a:rPr>
              <a:t>暴虐</a:t>
            </a:r>
            <a:r>
              <a:rPr lang="en-US" altLang="zh-TW" sz="3200" dirty="0">
                <a:latin typeface="DFKai-SB" pitchFamily="65" charset="-120"/>
                <a:ea typeface="DFKai-SB" pitchFamily="65" charset="-120"/>
              </a:rPr>
              <a:t>(</a:t>
            </a:r>
            <a:r>
              <a:rPr lang="zh-TW" altLang="en-US" sz="2800" dirty="0">
                <a:latin typeface="DFKai-SB" pitchFamily="65" charset="-120"/>
                <a:ea typeface="DFKai-SB" pitchFamily="65" charset="-120"/>
              </a:rPr>
              <a:t>或作</a:t>
            </a:r>
            <a:r>
              <a:rPr lang="en-US" altLang="zh-TW" sz="2800" dirty="0">
                <a:latin typeface="DFKai-SB" pitchFamily="65" charset="-120"/>
                <a:ea typeface="DFKai-SB" pitchFamily="65" charset="-120"/>
              </a:rPr>
              <a:t>:</a:t>
            </a:r>
            <a:r>
              <a:rPr lang="zh-TW" altLang="en-US" sz="2800" b="1" dirty="0">
                <a:solidFill>
                  <a:srgbClr val="FFFF00"/>
                </a:solidFill>
                <a:latin typeface="DFKai-SB" pitchFamily="65" charset="-120"/>
                <a:ea typeface="DFKai-SB" pitchFamily="65" charset="-120"/>
              </a:rPr>
              <a:t>倒流人血</a:t>
            </a:r>
            <a:r>
              <a:rPr lang="en-US" altLang="zh-TW" sz="2800" dirty="0">
                <a:latin typeface="DFKai-SB" pitchFamily="65" charset="-120"/>
                <a:ea typeface="DFKai-SB" pitchFamily="65" charset="-120"/>
              </a:rPr>
              <a:t>)</a:t>
            </a:r>
            <a:r>
              <a:rPr lang="zh-TW" altLang="en-US" sz="3200" dirty="0">
                <a:latin typeface="DFKai-SB" pitchFamily="65" charset="-120"/>
                <a:ea typeface="DFKai-SB" pitchFamily="65" charset="-120"/>
              </a:rPr>
              <a:t>；</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指望的是</a:t>
            </a:r>
            <a:r>
              <a:rPr lang="zh-TW" altLang="en-US" sz="3200" b="1" dirty="0">
                <a:solidFill>
                  <a:schemeClr val="bg1"/>
                </a:solidFill>
                <a:latin typeface="DFKai-SB" pitchFamily="65" charset="-120"/>
                <a:ea typeface="DFKai-SB" pitchFamily="65" charset="-120"/>
              </a:rPr>
              <a:t>公義</a:t>
            </a:r>
            <a:r>
              <a:rPr lang="zh-TW" altLang="en-US" sz="3200" dirty="0">
                <a:latin typeface="DFKai-SB" pitchFamily="65" charset="-120"/>
                <a:ea typeface="DFKai-SB" pitchFamily="65" charset="-120"/>
              </a:rPr>
              <a:t>，誰知倒有</a:t>
            </a:r>
            <a:r>
              <a:rPr lang="zh-TW" altLang="en-US" sz="3200" b="1" dirty="0">
                <a:solidFill>
                  <a:schemeClr val="bg1"/>
                </a:solidFill>
                <a:latin typeface="DFKai-SB" pitchFamily="65" charset="-120"/>
                <a:ea typeface="DFKai-SB" pitchFamily="65" charset="-120"/>
              </a:rPr>
              <a:t>冤聲</a:t>
            </a:r>
            <a:r>
              <a:rPr lang="zh-TW" altLang="en-US" sz="3200" dirty="0">
                <a:latin typeface="DFKai-SB" pitchFamily="65" charset="-120"/>
                <a:ea typeface="DFKai-SB" pitchFamily="65" charset="-120"/>
              </a:rPr>
              <a:t>。</a:t>
            </a:r>
            <a:endParaRPr lang="en-US" sz="3200" dirty="0">
              <a:latin typeface="DFKai-SB" pitchFamily="65" charset="-120"/>
              <a:ea typeface="DFKai-SB" pitchFamily="65" charset="-120"/>
            </a:endParaRPr>
          </a:p>
          <a:p>
            <a:r>
              <a:rPr lang="en-US" sz="2800" baseline="30000" dirty="0"/>
              <a:t> </a:t>
            </a:r>
            <a:r>
              <a:rPr lang="en-US" sz="2800" dirty="0"/>
              <a:t>               </a:t>
            </a:r>
            <a:r>
              <a:rPr lang="en-US" sz="2800" baseline="30000" dirty="0"/>
              <a:t>NIV </a:t>
            </a:r>
            <a:r>
              <a:rPr lang="en-US" sz="2800" dirty="0"/>
              <a:t>…... And he looked for </a:t>
            </a:r>
            <a:r>
              <a:rPr lang="en-US" sz="2800" b="1" dirty="0"/>
              <a:t>justice</a:t>
            </a:r>
            <a:r>
              <a:rPr lang="en-US" sz="2800" dirty="0"/>
              <a:t>, but saw </a:t>
            </a:r>
            <a:r>
              <a:rPr lang="en-US" sz="2800" b="1" dirty="0"/>
              <a:t>bloodshed</a:t>
            </a:r>
            <a:r>
              <a:rPr lang="en-US" sz="2800" dirty="0"/>
              <a:t>; for </a:t>
            </a:r>
            <a:r>
              <a:rPr lang="en-US" sz="2800" b="1" dirty="0">
                <a:solidFill>
                  <a:schemeClr val="bg1"/>
                </a:solidFill>
              </a:rPr>
              <a:t>righteousness</a:t>
            </a:r>
            <a:r>
              <a:rPr lang="en-US" sz="2800" dirty="0"/>
              <a:t>, but heard </a:t>
            </a:r>
            <a:r>
              <a:rPr lang="en-US" sz="2800" b="1" dirty="0">
                <a:solidFill>
                  <a:schemeClr val="bg1"/>
                </a:solidFill>
              </a:rPr>
              <a:t>cries of distress</a:t>
            </a:r>
            <a:r>
              <a:rPr lang="en-US" sz="2800" dirty="0"/>
              <a:t>. / </a:t>
            </a:r>
            <a:r>
              <a:rPr lang="en-US" sz="2800" baseline="30000" dirty="0"/>
              <a:t>NKJ </a:t>
            </a:r>
            <a:r>
              <a:rPr lang="en-US" sz="2800" dirty="0"/>
              <a:t>…... He looked for </a:t>
            </a:r>
            <a:r>
              <a:rPr lang="en-US" sz="2800" b="1" dirty="0"/>
              <a:t>justice</a:t>
            </a:r>
            <a:r>
              <a:rPr lang="en-US" sz="2800" dirty="0"/>
              <a:t>, but behold, </a:t>
            </a:r>
            <a:r>
              <a:rPr lang="en-US" sz="2800" b="1" dirty="0"/>
              <a:t>oppression</a:t>
            </a:r>
            <a:r>
              <a:rPr lang="en-US" sz="2800" dirty="0"/>
              <a:t>; For </a:t>
            </a:r>
            <a:r>
              <a:rPr lang="en-US" sz="2800" b="1" dirty="0">
                <a:solidFill>
                  <a:schemeClr val="bg1"/>
                </a:solidFill>
              </a:rPr>
              <a:t>righteousness</a:t>
            </a:r>
            <a:r>
              <a:rPr lang="en-US" sz="2800" dirty="0"/>
              <a:t>, but behold, </a:t>
            </a:r>
            <a:r>
              <a:rPr lang="en-US" sz="2800" b="1" dirty="0">
                <a:solidFill>
                  <a:schemeClr val="bg1"/>
                </a:solidFill>
              </a:rPr>
              <a:t>a cry </a:t>
            </a:r>
            <a:r>
              <a:rPr lang="en-US" sz="2800" b="1" i="1" dirty="0">
                <a:solidFill>
                  <a:schemeClr val="bg1"/>
                </a:solidFill>
              </a:rPr>
              <a:t>for help</a:t>
            </a:r>
            <a:r>
              <a:rPr lang="en-US" sz="2800" i="1" dirty="0"/>
              <a:t>.</a:t>
            </a:r>
            <a:endParaRPr lang="en-US" sz="2800" dirty="0"/>
          </a:p>
          <a:p>
            <a:r>
              <a:rPr lang="en-US" sz="3000" dirty="0"/>
              <a:t>	*The Hebrew </a:t>
            </a:r>
            <a:r>
              <a:rPr lang="he-IL" sz="3000" b="1" dirty="0">
                <a:solidFill>
                  <a:srgbClr val="FFFF00"/>
                </a:solidFill>
              </a:rPr>
              <a:t>מִשְׂפָּח</a:t>
            </a:r>
            <a:r>
              <a:rPr lang="en-US" sz="3000" dirty="0"/>
              <a:t> occurs only here in the OT. Cf. the verb</a:t>
            </a:r>
            <a:r>
              <a:rPr lang="he-IL" sz="3000" b="1" dirty="0"/>
              <a:t>ספח</a:t>
            </a:r>
            <a:r>
              <a:rPr lang="he-IL" sz="3000" dirty="0"/>
              <a:t> </a:t>
            </a:r>
            <a:r>
              <a:rPr lang="en-US" sz="3000" dirty="0"/>
              <a:t> (Isaiah 14:1; 1 Samuel 2:36; 26:19; Job 30:7; </a:t>
            </a:r>
            <a:r>
              <a:rPr lang="en-US" sz="3000" b="1" dirty="0"/>
              <a:t>Habakkuk 2:15</a:t>
            </a:r>
            <a:r>
              <a:rPr lang="en-US" sz="3000" dirty="0"/>
              <a:t>). </a:t>
            </a:r>
          </a:p>
          <a:p>
            <a:r>
              <a:rPr lang="en-US" sz="2800" b="1" dirty="0"/>
              <a:t>	-Habakkuk 2:15  </a:t>
            </a:r>
            <a:r>
              <a:rPr lang="he-IL" sz="2800" dirty="0"/>
              <a:t>‎</a:t>
            </a:r>
            <a:r>
              <a:rPr lang="zh-TW" altLang="en-US" sz="2800" dirty="0">
                <a:latin typeface="DFKai-SB" pitchFamily="65" charset="-120"/>
                <a:ea typeface="DFKai-SB" pitchFamily="65" charset="-120"/>
              </a:rPr>
              <a:t>給人酒喝、又</a:t>
            </a:r>
            <a:r>
              <a:rPr lang="zh-TW" altLang="en-US" sz="2800" b="1" u="sng" dirty="0">
                <a:latin typeface="DFKai-SB" pitchFamily="65" charset="-120"/>
                <a:ea typeface="DFKai-SB" pitchFamily="65" charset="-120"/>
              </a:rPr>
              <a:t>加上</a:t>
            </a:r>
            <a:r>
              <a:rPr lang="zh-TW" altLang="en-US" sz="2800" dirty="0">
                <a:latin typeface="DFKai-SB" pitchFamily="65" charset="-120"/>
                <a:ea typeface="DFKai-SB" pitchFamily="65" charset="-120"/>
              </a:rPr>
              <a:t>毒物、使他喝醉、好看見他下體的、有禍了。</a:t>
            </a:r>
            <a:r>
              <a:rPr lang="en-US" sz="2800" dirty="0"/>
              <a:t> / </a:t>
            </a:r>
            <a:r>
              <a:rPr lang="en-US" sz="2800" baseline="30000" dirty="0"/>
              <a:t>ESV </a:t>
            </a:r>
            <a:r>
              <a:rPr lang="en-US" sz="2800" dirty="0"/>
              <a:t>……. you </a:t>
            </a:r>
            <a:r>
              <a:rPr lang="en-US" sz="2800" b="1" dirty="0"/>
              <a:t>pour out</a:t>
            </a:r>
            <a:r>
              <a:rPr lang="en-US" sz="2800" dirty="0"/>
              <a:t> your wrath and make them drunk ……. </a:t>
            </a:r>
            <a:r>
              <a:rPr lang="en-US" altLang="zh-TW" sz="3200" dirty="0"/>
              <a:t>(</a:t>
            </a:r>
            <a:r>
              <a:rPr lang="he-IL" sz="3200" b="1" dirty="0"/>
              <a:t>מְסַפֵּ֥חַ</a:t>
            </a:r>
            <a:r>
              <a:rPr lang="en-US" altLang="zh-TW" sz="3200" dirty="0"/>
              <a:t>)</a:t>
            </a:r>
            <a:endParaRPr lang="en-US" sz="3200" dirty="0"/>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p:txBody>
      </p:sp>
    </p:spTree>
    <p:extLst>
      <p:ext uri="{BB962C8B-B14F-4D97-AF65-F5344CB8AC3E}">
        <p14:creationId xmlns:p14="http://schemas.microsoft.com/office/powerpoint/2010/main" val="28733727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endParaRPr lang="en-US" altLang="zh-CN" sz="800" b="1" dirty="0"/>
          </a:p>
          <a:p>
            <a:r>
              <a:rPr lang="zh-TW" altLang="en-US" sz="3200" b="1" dirty="0">
                <a:latin typeface="DFKai-SB" pitchFamily="65" charset="-120"/>
                <a:ea typeface="DFKai-SB" pitchFamily="65" charset="-120"/>
              </a:rPr>
              <a:t>以賽亞書 </a:t>
            </a:r>
            <a:r>
              <a:rPr lang="en-US" sz="3200" b="1" dirty="0"/>
              <a:t>Isaiah 7:9</a:t>
            </a:r>
            <a:endParaRPr lang="en-US" altLang="zh-TW" sz="3200" b="1" dirty="0">
              <a:latin typeface="DFKai-SB" pitchFamily="65" charset="-120"/>
              <a:ea typeface="DFKai-SB" pitchFamily="65" charset="-120"/>
            </a:endParaRPr>
          </a:p>
          <a:p>
            <a:endParaRPr lang="en-US" altLang="zh-TW" sz="800" dirty="0">
              <a:latin typeface="DFKai-SB" pitchFamily="65" charset="-120"/>
              <a:ea typeface="DFKai-SB" pitchFamily="65" charset="-120"/>
            </a:endParaRPr>
          </a:p>
          <a:p>
            <a:r>
              <a:rPr lang="en-US" sz="3200" dirty="0"/>
              <a:t>       </a:t>
            </a:r>
            <a:r>
              <a:rPr lang="he-IL" sz="4400" dirty="0"/>
              <a:t>‎ אִם לֹא </a:t>
            </a:r>
            <a:r>
              <a:rPr lang="he-IL" sz="4400" dirty="0">
                <a:solidFill>
                  <a:srgbClr val="FFFF00"/>
                </a:solidFill>
              </a:rPr>
              <a:t>תַאֲמִינוּ</a:t>
            </a:r>
            <a:r>
              <a:rPr lang="he-IL" sz="4400" dirty="0"/>
              <a:t> כִּי לֹא</a:t>
            </a:r>
            <a:r>
              <a:rPr lang="he-IL" sz="4400" dirty="0">
                <a:solidFill>
                  <a:srgbClr val="FFFF00"/>
                </a:solidFill>
              </a:rPr>
              <a:t> תֵאָמֵנוּ</a:t>
            </a:r>
            <a:r>
              <a:rPr lang="he-IL" sz="4400" dirty="0"/>
              <a:t>׃ </a:t>
            </a:r>
            <a:r>
              <a:rPr lang="en-US" sz="4400" dirty="0"/>
              <a:t> </a:t>
            </a:r>
            <a:r>
              <a:rPr lang="en-US" sz="3200" dirty="0"/>
              <a:t>……..</a:t>
            </a:r>
          </a:p>
          <a:p>
            <a:endParaRPr lang="en-US" sz="800" dirty="0"/>
          </a:p>
          <a:p>
            <a:r>
              <a:rPr lang="zh-TW" altLang="en-US" sz="3200" dirty="0">
                <a:latin typeface="DFKai-SB" pitchFamily="65" charset="-120"/>
                <a:ea typeface="DFKai-SB" pitchFamily="65" charset="-120"/>
              </a:rPr>
              <a:t>    以法蓮的首城是撒瑪利亞；撒瑪利亞的首領是</a:t>
            </a:r>
            <a:endParaRPr lang="en-US" altLang="zh-TW" sz="3200" dirty="0">
              <a:latin typeface="DFKai-SB" pitchFamily="65" charset="-120"/>
              <a:ea typeface="DFKai-SB" pitchFamily="65" charset="-120"/>
            </a:endParaRPr>
          </a:p>
          <a:p>
            <a:r>
              <a:rPr lang="en-US" altLang="zh-TW" sz="3200" dirty="0">
                <a:latin typeface="DFKai-SB" pitchFamily="65" charset="-120"/>
                <a:ea typeface="DFKai-SB" pitchFamily="65" charset="-120"/>
              </a:rPr>
              <a:t>    </a:t>
            </a:r>
            <a:r>
              <a:rPr lang="zh-TW" altLang="en-US" sz="3200" dirty="0">
                <a:latin typeface="DFKai-SB" pitchFamily="65" charset="-120"/>
                <a:ea typeface="DFKai-SB" pitchFamily="65" charset="-120"/>
              </a:rPr>
              <a:t>利瑪利的兒子。</a:t>
            </a:r>
            <a:r>
              <a:rPr lang="zh-TW" altLang="en-US" sz="3200" b="1" dirty="0">
                <a:solidFill>
                  <a:srgbClr val="FFFF00"/>
                </a:solidFill>
                <a:latin typeface="DFKai-SB" pitchFamily="65" charset="-120"/>
                <a:ea typeface="DFKai-SB" pitchFamily="65" charset="-120"/>
              </a:rPr>
              <a:t>你們</a:t>
            </a:r>
            <a:r>
              <a:rPr lang="zh-TW" altLang="en-US" sz="3200" dirty="0">
                <a:latin typeface="DFKai-SB" pitchFamily="65" charset="-120"/>
                <a:ea typeface="DFKai-SB" pitchFamily="65" charset="-120"/>
              </a:rPr>
              <a:t>若是不</a:t>
            </a:r>
            <a:r>
              <a:rPr lang="zh-TW" altLang="en-US" sz="3200" b="1" dirty="0">
                <a:solidFill>
                  <a:srgbClr val="FFFF00"/>
                </a:solidFill>
                <a:latin typeface="DFKai-SB" pitchFamily="65" charset="-120"/>
                <a:ea typeface="DFKai-SB" pitchFamily="65" charset="-120"/>
              </a:rPr>
              <a:t>信</a:t>
            </a:r>
            <a:r>
              <a:rPr lang="zh-TW" altLang="en-US" sz="3200" dirty="0">
                <a:latin typeface="DFKai-SB" pitchFamily="65" charset="-120"/>
                <a:ea typeface="DFKai-SB" pitchFamily="65" charset="-120"/>
              </a:rPr>
              <a:t>，定然不</a:t>
            </a:r>
            <a:r>
              <a:rPr lang="zh-TW" altLang="en-US" sz="3200" b="1" dirty="0">
                <a:solidFill>
                  <a:srgbClr val="FFFF00"/>
                </a:solidFill>
                <a:latin typeface="DFKai-SB" pitchFamily="65" charset="-120"/>
                <a:ea typeface="DFKai-SB" pitchFamily="65" charset="-120"/>
              </a:rPr>
              <a:t>得立穩</a:t>
            </a:r>
            <a:r>
              <a:rPr lang="zh-TW" altLang="en-US" sz="3200" dirty="0">
                <a:latin typeface="DFKai-SB" pitchFamily="65" charset="-120"/>
                <a:ea typeface="DFKai-SB" pitchFamily="65" charset="-120"/>
              </a:rPr>
              <a:t>。</a:t>
            </a:r>
            <a:endParaRPr lang="en-US" sz="3200" dirty="0">
              <a:latin typeface="DFKai-SB" pitchFamily="65" charset="-120"/>
              <a:ea typeface="DFKai-SB" pitchFamily="65" charset="-120"/>
            </a:endParaRPr>
          </a:p>
          <a:p>
            <a:r>
              <a:rPr lang="en-US" sz="2800" baseline="30000" dirty="0"/>
              <a:t>ESV </a:t>
            </a:r>
            <a:r>
              <a:rPr lang="en-US" sz="2800" dirty="0"/>
              <a:t>….. </a:t>
            </a:r>
            <a:r>
              <a:rPr lang="en-US" sz="2800" b="1" dirty="0"/>
              <a:t>If you are </a:t>
            </a:r>
            <a:r>
              <a:rPr lang="en-US" sz="2800" dirty="0"/>
              <a:t>not </a:t>
            </a:r>
            <a:r>
              <a:rPr lang="en-US" sz="2800" b="1" dirty="0"/>
              <a:t>firm in faith, you will </a:t>
            </a:r>
            <a:r>
              <a:rPr lang="en-US" sz="2800" dirty="0"/>
              <a:t>not </a:t>
            </a:r>
            <a:r>
              <a:rPr lang="en-US" sz="2800" b="1" dirty="0"/>
              <a:t>be firm at all</a:t>
            </a:r>
            <a:r>
              <a:rPr lang="en-US" sz="2800" dirty="0"/>
              <a:t>. </a:t>
            </a:r>
          </a:p>
          <a:p>
            <a:r>
              <a:rPr lang="en-US" sz="2800" baseline="30000" dirty="0"/>
              <a:t>NKJ </a:t>
            </a:r>
            <a:r>
              <a:rPr lang="en-US" sz="2800" dirty="0"/>
              <a:t>….. </a:t>
            </a:r>
            <a:r>
              <a:rPr lang="en-US" sz="2800" b="1" dirty="0"/>
              <a:t>If you will </a:t>
            </a:r>
            <a:r>
              <a:rPr lang="en-US" sz="2800" dirty="0"/>
              <a:t>not</a:t>
            </a:r>
            <a:r>
              <a:rPr lang="en-US" sz="2800" b="1" dirty="0"/>
              <a:t> believe, Surely you shall </a:t>
            </a:r>
            <a:r>
              <a:rPr lang="en-US" sz="2800" dirty="0"/>
              <a:t>not</a:t>
            </a:r>
            <a:r>
              <a:rPr lang="en-US" sz="2800" b="1" dirty="0"/>
              <a:t> be established</a:t>
            </a:r>
            <a:r>
              <a:rPr lang="en-US" sz="2800" dirty="0"/>
              <a:t>.</a:t>
            </a:r>
          </a:p>
          <a:p>
            <a:r>
              <a:rPr lang="en-US" sz="2800" baseline="30000" dirty="0"/>
              <a:t>NIV </a:t>
            </a:r>
            <a:r>
              <a:rPr lang="en-US" sz="2800" dirty="0"/>
              <a:t>…….. If you do not </a:t>
            </a:r>
            <a:r>
              <a:rPr lang="en-US" sz="2800" b="1" dirty="0"/>
              <a:t>stand firm in your faith</a:t>
            </a:r>
            <a:r>
              <a:rPr lang="en-US" sz="2800" dirty="0"/>
              <a:t>, you will not </a:t>
            </a:r>
            <a:r>
              <a:rPr lang="en-US" sz="2800" b="1" dirty="0"/>
              <a:t>stand</a:t>
            </a:r>
            <a:r>
              <a:rPr lang="en-US" sz="2800" dirty="0"/>
              <a:t> at all.'"</a:t>
            </a:r>
          </a:p>
          <a:p>
            <a:r>
              <a:rPr lang="en-US" sz="2800" dirty="0"/>
              <a:t>     *The same root (</a:t>
            </a:r>
            <a:r>
              <a:rPr lang="he-IL" sz="2800" b="1" dirty="0"/>
              <a:t>אמן</a:t>
            </a:r>
            <a:r>
              <a:rPr lang="en-US" sz="2800" dirty="0"/>
              <a:t>) occurs first in </a:t>
            </a:r>
            <a:r>
              <a:rPr lang="en-US" sz="2800" b="1" i="1" dirty="0" err="1"/>
              <a:t>hiphil</a:t>
            </a:r>
            <a:r>
              <a:rPr lang="en-US" sz="2800" b="1" dirty="0"/>
              <a:t> </a:t>
            </a:r>
            <a:r>
              <a:rPr lang="en-US" sz="2800" dirty="0"/>
              <a:t>pattern, and then in </a:t>
            </a:r>
            <a:r>
              <a:rPr lang="en-US" sz="2800" b="1" i="1" dirty="0" err="1"/>
              <a:t>niphal</a:t>
            </a:r>
            <a:r>
              <a:rPr lang="en-US" sz="2800" dirty="0"/>
              <a:t>. The same wordplay occurs in </a:t>
            </a:r>
            <a:r>
              <a:rPr lang="en-US" sz="2800" b="1" dirty="0"/>
              <a:t>2 Chronicles 20:20 </a:t>
            </a:r>
            <a:r>
              <a:rPr lang="en-US" sz="3200" dirty="0"/>
              <a:t>(</a:t>
            </a:r>
            <a:r>
              <a:rPr lang="he-IL" sz="3200" dirty="0"/>
              <a:t>‎</a:t>
            </a:r>
            <a:r>
              <a:rPr lang="he-IL" sz="3200" dirty="0">
                <a:solidFill>
                  <a:srgbClr val="FFFF00"/>
                </a:solidFill>
              </a:rPr>
              <a:t>הַאֲמִינוּ</a:t>
            </a:r>
            <a:r>
              <a:rPr lang="he-IL" sz="3200" dirty="0"/>
              <a:t> בַּיהוָ֤ה אֱלֹהֵיכֶם֙ </a:t>
            </a:r>
            <a:r>
              <a:rPr lang="he-IL" sz="3200" dirty="0">
                <a:solidFill>
                  <a:srgbClr val="FFFF00"/>
                </a:solidFill>
              </a:rPr>
              <a:t>וְתֵאָמֵנוּ</a:t>
            </a:r>
            <a:r>
              <a:rPr lang="en-US" sz="3200" dirty="0"/>
              <a:t> </a:t>
            </a:r>
            <a:r>
              <a:rPr lang="en-US" sz="2800" dirty="0"/>
              <a:t>/ </a:t>
            </a:r>
            <a:r>
              <a:rPr lang="zh-TW" altLang="en-US" sz="2800" dirty="0">
                <a:latin typeface="DFKai-SB" pitchFamily="65" charset="-120"/>
                <a:ea typeface="DFKai-SB" pitchFamily="65" charset="-120"/>
              </a:rPr>
              <a:t>次日清早眾人起來、往提哥亞的曠野去．出去的時候、約沙法站著說、猶大人和耶路撒冷的居民哪、要聽我說、</a:t>
            </a:r>
            <a:r>
              <a:rPr lang="zh-TW" altLang="en-US" sz="2800" b="1" dirty="0">
                <a:solidFill>
                  <a:srgbClr val="FFFF00"/>
                </a:solidFill>
                <a:latin typeface="DFKai-SB" pitchFamily="65" charset="-120"/>
                <a:ea typeface="DFKai-SB" pitchFamily="65" charset="-120"/>
              </a:rPr>
              <a:t>信</a:t>
            </a:r>
            <a:r>
              <a:rPr lang="zh-TW" altLang="en-US" sz="2800" dirty="0">
                <a:latin typeface="DFKai-SB" pitchFamily="65" charset="-120"/>
                <a:ea typeface="DFKai-SB" pitchFamily="65" charset="-120"/>
              </a:rPr>
              <a:t>耶和華你們的神、</a:t>
            </a:r>
            <a:r>
              <a:rPr lang="zh-TW" altLang="en-US" sz="2800" b="1" dirty="0">
                <a:solidFill>
                  <a:srgbClr val="FFFF00"/>
                </a:solidFill>
                <a:latin typeface="DFKai-SB" pitchFamily="65" charset="-120"/>
                <a:ea typeface="DFKai-SB" pitchFamily="65" charset="-120"/>
              </a:rPr>
              <a:t>就必立穩</a:t>
            </a:r>
            <a:r>
              <a:rPr lang="zh-TW" altLang="en-US" sz="2800" dirty="0">
                <a:latin typeface="DFKai-SB" pitchFamily="65" charset="-120"/>
                <a:ea typeface="DFKai-SB" pitchFamily="65" charset="-120"/>
              </a:rPr>
              <a:t>．信他的先知就必亨通。</a:t>
            </a:r>
            <a:r>
              <a:rPr lang="en-US" sz="2800" dirty="0"/>
              <a:t>/ </a:t>
            </a:r>
            <a:r>
              <a:rPr lang="en-US" sz="2800" baseline="30000" dirty="0"/>
              <a:t>ESV </a:t>
            </a:r>
            <a:r>
              <a:rPr lang="en-US" sz="2800" dirty="0"/>
              <a:t>…… </a:t>
            </a:r>
            <a:r>
              <a:rPr lang="en-US" sz="2800" b="1" dirty="0"/>
              <a:t>Believe</a:t>
            </a:r>
            <a:r>
              <a:rPr lang="en-US" sz="2800" dirty="0"/>
              <a:t> in the LORD your God, </a:t>
            </a:r>
            <a:r>
              <a:rPr lang="en-US" sz="2800" b="1" dirty="0"/>
              <a:t>and you will be established</a:t>
            </a:r>
            <a:r>
              <a:rPr lang="en-US" sz="2800" dirty="0"/>
              <a:t>; ……</a:t>
            </a:r>
            <a:r>
              <a:rPr lang="en-US" sz="3200" dirty="0"/>
              <a:t>). </a:t>
            </a: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278348730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771084"/>
          </a:xfrm>
          <a:prstGeom prst="rect">
            <a:avLst/>
          </a:prstGeom>
          <a:solidFill>
            <a:srgbClr val="00B050"/>
          </a:solidFill>
        </p:spPr>
        <p:txBody>
          <a:bodyPr wrap="square">
            <a:spAutoFit/>
          </a:bodyPr>
          <a:lstStyle/>
          <a:p>
            <a:endParaRPr lang="en-US" altLang="zh-TW" sz="800" b="1" dirty="0">
              <a:solidFill>
                <a:srgbClr val="FFFF00"/>
              </a:solidFill>
              <a:latin typeface="DFKai-SB" pitchFamily="65" charset="-120"/>
              <a:ea typeface="DFKai-SB" pitchFamily="65" charset="-120"/>
            </a:endParaRPr>
          </a:p>
          <a:p>
            <a:r>
              <a:rPr lang="zh-TW" altLang="en-US" sz="3200" b="1" dirty="0">
                <a:solidFill>
                  <a:schemeClr val="bg1"/>
                </a:solidFill>
                <a:latin typeface="DFKai-SB" pitchFamily="65" charset="-120"/>
                <a:ea typeface="DFKai-SB" pitchFamily="65" charset="-120"/>
              </a:rPr>
              <a:t>     以賽亞兒子的名字</a:t>
            </a:r>
            <a:r>
              <a:rPr lang="en-US" altLang="zh-TW" sz="3200" b="1" dirty="0">
                <a:solidFill>
                  <a:schemeClr val="bg1"/>
                </a:solidFill>
                <a:latin typeface="DFKai-SB" pitchFamily="65" charset="-120"/>
                <a:ea typeface="DFKai-SB" pitchFamily="65" charset="-120"/>
              </a:rPr>
              <a:t>:</a:t>
            </a:r>
            <a:r>
              <a:rPr lang="zh-TW" altLang="en-US" sz="3200" b="1" dirty="0">
                <a:solidFill>
                  <a:schemeClr val="bg1"/>
                </a:solidFill>
                <a:latin typeface="DFKai-SB" pitchFamily="65" charset="-120"/>
                <a:ea typeface="DFKai-SB" pitchFamily="65" charset="-120"/>
              </a:rPr>
              <a:t> 預兆先知的信息</a:t>
            </a:r>
            <a:endParaRPr lang="en-US" altLang="zh-TW" sz="3200" b="1" dirty="0">
              <a:solidFill>
                <a:schemeClr val="bg1"/>
              </a:solidFill>
              <a:latin typeface="DFKai-SB" pitchFamily="65" charset="-120"/>
              <a:ea typeface="DFKai-SB" pitchFamily="65" charset="-120"/>
            </a:endParaRPr>
          </a:p>
          <a:p>
            <a:endParaRPr lang="en-US" altLang="zh-TW" sz="900" b="1" dirty="0">
              <a:latin typeface="DFKai-SB" pitchFamily="65" charset="-120"/>
              <a:ea typeface="DFKai-SB" pitchFamily="65" charset="-120"/>
            </a:endParaRPr>
          </a:p>
          <a:p>
            <a:endParaRPr lang="en-US" altLang="zh-TW" sz="900" b="1" dirty="0">
              <a:latin typeface="DFKai-SB" pitchFamily="65" charset="-120"/>
              <a:ea typeface="DFKai-SB" pitchFamily="65" charset="-120"/>
            </a:endParaRPr>
          </a:p>
          <a:p>
            <a:r>
              <a:rPr lang="zh-TW" altLang="en-US" sz="3200" b="1" dirty="0">
                <a:latin typeface="DFKai-SB" pitchFamily="65" charset="-120"/>
                <a:ea typeface="DFKai-SB" pitchFamily="65" charset="-120"/>
              </a:rPr>
              <a:t>以賽亞書 </a:t>
            </a:r>
            <a:r>
              <a:rPr lang="en-US" sz="3200" b="1" dirty="0"/>
              <a:t>Isaiah 7:3</a:t>
            </a:r>
            <a:endParaRPr lang="en-US" altLang="zh-TW" sz="3200" b="1" dirty="0">
              <a:latin typeface="DFKai-SB" pitchFamily="65" charset="-120"/>
              <a:ea typeface="DFKai-SB" pitchFamily="65" charset="-120"/>
            </a:endParaRPr>
          </a:p>
          <a:p>
            <a:endParaRPr lang="en-US" altLang="zh-TW" sz="800" dirty="0">
              <a:latin typeface="DFKai-SB" pitchFamily="65" charset="-120"/>
              <a:ea typeface="DFKai-SB" pitchFamily="65" charset="-120"/>
            </a:endParaRPr>
          </a:p>
          <a:p>
            <a:r>
              <a:rPr lang="zh-TW" altLang="en-US" sz="3400" dirty="0">
                <a:latin typeface="DFKai-SB" pitchFamily="65" charset="-120"/>
                <a:ea typeface="DFKai-SB" pitchFamily="65" charset="-120"/>
              </a:rPr>
              <a:t>耶和華對以賽亞說</a:t>
            </a:r>
            <a:r>
              <a:rPr lang="en-US" sz="3400" dirty="0">
                <a:latin typeface="DFKai-SB" pitchFamily="65" charset="-120"/>
                <a:ea typeface="DFKai-SB" pitchFamily="65" charset="-120"/>
              </a:rPr>
              <a:t>:</a:t>
            </a:r>
            <a:r>
              <a:rPr lang="zh-TW" altLang="en-US" sz="3400" dirty="0">
                <a:latin typeface="DFKai-SB" pitchFamily="65" charset="-120"/>
                <a:ea typeface="DFKai-SB" pitchFamily="65" charset="-120"/>
              </a:rPr>
              <a:t>你和你的兒子</a:t>
            </a:r>
            <a:r>
              <a:rPr lang="zh-TW" altLang="en-US" sz="3400" b="1" dirty="0">
                <a:solidFill>
                  <a:srgbClr val="FFFF00"/>
                </a:solidFill>
                <a:latin typeface="DFKai-SB" pitchFamily="65" charset="-120"/>
                <a:ea typeface="DFKai-SB" pitchFamily="65" charset="-120"/>
              </a:rPr>
              <a:t>施亞雅述</a:t>
            </a:r>
            <a:r>
              <a:rPr lang="zh-TW" altLang="en-US" sz="3400" dirty="0">
                <a:latin typeface="DFKai-SB" pitchFamily="65" charset="-120"/>
                <a:ea typeface="DFKai-SB" pitchFamily="65" charset="-120"/>
              </a:rPr>
              <a:t>出去</a:t>
            </a:r>
            <a:r>
              <a:rPr lang="en-US" sz="3400" dirty="0">
                <a:latin typeface="DFKai-SB" pitchFamily="65" charset="-120"/>
                <a:ea typeface="DFKai-SB" pitchFamily="65" charset="-120"/>
              </a:rPr>
              <a:t>,</a:t>
            </a:r>
          </a:p>
          <a:p>
            <a:r>
              <a:rPr lang="zh-TW" altLang="en-US" sz="3400" dirty="0">
                <a:latin typeface="DFKai-SB" pitchFamily="65" charset="-120"/>
                <a:ea typeface="DFKai-SB" pitchFamily="65" charset="-120"/>
              </a:rPr>
              <a:t>到上池的水溝頭</a:t>
            </a:r>
            <a:r>
              <a:rPr lang="en-US" sz="3400" dirty="0">
                <a:latin typeface="DFKai-SB" pitchFamily="65" charset="-120"/>
                <a:ea typeface="DFKai-SB" pitchFamily="65" charset="-120"/>
              </a:rPr>
              <a:t>,</a:t>
            </a:r>
            <a:r>
              <a:rPr lang="zh-TW" altLang="en-US" sz="3400" dirty="0">
                <a:latin typeface="DFKai-SB" pitchFamily="65" charset="-120"/>
                <a:ea typeface="DFKai-SB" pitchFamily="65" charset="-120"/>
              </a:rPr>
              <a:t>在漂布地的大路上</a:t>
            </a:r>
            <a:r>
              <a:rPr lang="en-US" sz="3400" dirty="0">
                <a:latin typeface="DFKai-SB" pitchFamily="65" charset="-120"/>
                <a:ea typeface="DFKai-SB" pitchFamily="65" charset="-120"/>
              </a:rPr>
              <a:t>,</a:t>
            </a:r>
            <a:r>
              <a:rPr lang="zh-TW" altLang="en-US" sz="3400" dirty="0">
                <a:latin typeface="DFKai-SB" pitchFamily="65" charset="-120"/>
                <a:ea typeface="DFKai-SB" pitchFamily="65" charset="-120"/>
              </a:rPr>
              <a:t>去迎接亞哈斯</a:t>
            </a:r>
            <a:r>
              <a:rPr lang="en-US" sz="3400" dirty="0">
                <a:latin typeface="DFKai-SB" pitchFamily="65" charset="-120"/>
                <a:ea typeface="DFKai-SB" pitchFamily="65" charset="-120"/>
              </a:rPr>
              <a:t>.</a:t>
            </a:r>
            <a:r>
              <a:rPr lang="en-US" sz="3400" dirty="0"/>
              <a:t>(</a:t>
            </a:r>
            <a:r>
              <a:rPr lang="he-IL" sz="3400" dirty="0">
                <a:solidFill>
                  <a:srgbClr val="FFFF00"/>
                </a:solidFill>
              </a:rPr>
              <a:t>שְׁאָר יָשׁוּב</a:t>
            </a:r>
            <a:r>
              <a:rPr lang="en-US" sz="3400" dirty="0"/>
              <a:t>)</a:t>
            </a:r>
          </a:p>
          <a:p>
            <a:endParaRPr lang="en-US" sz="800" dirty="0">
              <a:latin typeface="DFKai-SB" pitchFamily="65" charset="-120"/>
              <a:ea typeface="DFKai-SB" pitchFamily="65" charset="-120"/>
            </a:endParaRPr>
          </a:p>
          <a:p>
            <a:endParaRPr lang="en-US" sz="800" dirty="0">
              <a:latin typeface="DFKai-SB" pitchFamily="65" charset="-120"/>
              <a:ea typeface="DFKai-SB" pitchFamily="65" charset="-120"/>
            </a:endParaRPr>
          </a:p>
          <a:p>
            <a:r>
              <a:rPr lang="en-US" sz="3200" b="1" dirty="0"/>
              <a:t>          -10:21-22 </a:t>
            </a:r>
            <a:r>
              <a:rPr lang="en-US" sz="3200" dirty="0"/>
              <a:t> </a:t>
            </a:r>
            <a:r>
              <a:rPr lang="he-IL" sz="3200" dirty="0"/>
              <a:t>‎</a:t>
            </a:r>
            <a:r>
              <a:rPr lang="zh-CN" altLang="en-US" sz="3200" b="1" dirty="0">
                <a:solidFill>
                  <a:srgbClr val="FFFF00"/>
                </a:solidFill>
                <a:latin typeface="DFKai-SB" pitchFamily="65" charset="-120"/>
                <a:ea typeface="DFKai-SB" pitchFamily="65" charset="-120"/>
              </a:rPr>
              <a:t>所剩下的</a:t>
            </a:r>
            <a:r>
              <a:rPr lang="zh-CN" altLang="en-US" sz="3200" dirty="0">
                <a:latin typeface="DFKai-SB" pitchFamily="65" charset="-120"/>
                <a:ea typeface="DFKai-SB" pitchFamily="65" charset="-120"/>
              </a:rPr>
              <a:t>，就是雅各家所剩下的，</a:t>
            </a:r>
            <a:r>
              <a:rPr lang="zh-CN" altLang="en-US" sz="3200" b="1" dirty="0">
                <a:solidFill>
                  <a:srgbClr val="FFFF00"/>
                </a:solidFill>
                <a:latin typeface="DFKai-SB" pitchFamily="65" charset="-120"/>
                <a:ea typeface="DFKai-SB" pitchFamily="65" charset="-120"/>
              </a:rPr>
              <a:t>必歸回</a:t>
            </a:r>
            <a:r>
              <a:rPr lang="zh-CN" altLang="en-US" sz="3200" dirty="0">
                <a:latin typeface="DFKai-SB" pitchFamily="65" charset="-120"/>
                <a:ea typeface="DFKai-SB" pitchFamily="65" charset="-120"/>
              </a:rPr>
              <a:t>全能的神</a:t>
            </a:r>
            <a:r>
              <a:rPr lang="en-US" sz="3200" dirty="0">
                <a:latin typeface="DFKai-SB" pitchFamily="65" charset="-120"/>
                <a:ea typeface="DFKai-SB" pitchFamily="65" charset="-120"/>
              </a:rPr>
              <a:t>.</a:t>
            </a:r>
            <a:r>
              <a:rPr lang="zh-CN" altLang="en-US" sz="3200" dirty="0">
                <a:latin typeface="DFKai-SB" pitchFamily="65" charset="-120"/>
                <a:ea typeface="DFKai-SB" pitchFamily="65" charset="-120"/>
              </a:rPr>
              <a:t>以色列阿</a:t>
            </a:r>
            <a:r>
              <a:rPr lang="en-US" sz="3200" dirty="0">
                <a:latin typeface="DFKai-SB" pitchFamily="65" charset="-120"/>
                <a:ea typeface="DFKai-SB" pitchFamily="65" charset="-120"/>
              </a:rPr>
              <a:t>,</a:t>
            </a:r>
            <a:r>
              <a:rPr lang="zh-CN" altLang="en-US" sz="3200" dirty="0">
                <a:latin typeface="DFKai-SB" pitchFamily="65" charset="-120"/>
                <a:ea typeface="DFKai-SB" pitchFamily="65" charset="-120"/>
              </a:rPr>
              <a:t>你的百姓</a:t>
            </a:r>
            <a:r>
              <a:rPr lang="en-US" sz="3200" dirty="0">
                <a:latin typeface="DFKai-SB" pitchFamily="65" charset="-120"/>
                <a:ea typeface="DFKai-SB" pitchFamily="65" charset="-120"/>
              </a:rPr>
              <a:t>,</a:t>
            </a:r>
            <a:r>
              <a:rPr lang="zh-CN" altLang="en-US" sz="3200" dirty="0">
                <a:latin typeface="DFKai-SB" pitchFamily="65" charset="-120"/>
                <a:ea typeface="DFKai-SB" pitchFamily="65" charset="-120"/>
              </a:rPr>
              <a:t>雖多如海沙</a:t>
            </a:r>
            <a:r>
              <a:rPr lang="en-US" sz="3200" dirty="0">
                <a:latin typeface="DFKai-SB" pitchFamily="65" charset="-120"/>
                <a:ea typeface="DFKai-SB" pitchFamily="65" charset="-120"/>
              </a:rPr>
              <a:t>,</a:t>
            </a:r>
            <a:r>
              <a:rPr lang="zh-CN" altLang="en-US" sz="3200" b="1" dirty="0">
                <a:solidFill>
                  <a:srgbClr val="FFFF00"/>
                </a:solidFill>
                <a:latin typeface="DFKai-SB" pitchFamily="65" charset="-120"/>
                <a:ea typeface="DFKai-SB" pitchFamily="65" charset="-120"/>
              </a:rPr>
              <a:t>惟有剩下的歸回</a:t>
            </a:r>
            <a:r>
              <a:rPr lang="en-US" sz="3200" b="1" dirty="0">
                <a:latin typeface="DFKai-SB" pitchFamily="65" charset="-120"/>
                <a:ea typeface="DFKai-SB" pitchFamily="65" charset="-120"/>
              </a:rPr>
              <a:t>.</a:t>
            </a:r>
            <a:r>
              <a:rPr lang="zh-CN" altLang="en-US" sz="3200" dirty="0">
                <a:latin typeface="DFKai-SB" pitchFamily="65" charset="-120"/>
                <a:ea typeface="DFKai-SB" pitchFamily="65" charset="-120"/>
              </a:rPr>
              <a:t>原來滅絕的事已定</a:t>
            </a:r>
            <a:r>
              <a:rPr lang="en-US" sz="3200" dirty="0">
                <a:latin typeface="DFKai-SB" pitchFamily="65" charset="-120"/>
                <a:ea typeface="DFKai-SB" pitchFamily="65" charset="-120"/>
              </a:rPr>
              <a:t>.</a:t>
            </a:r>
            <a:r>
              <a:rPr lang="zh-CN" altLang="en-US" sz="3200" dirty="0">
                <a:latin typeface="DFKai-SB" pitchFamily="65" charset="-120"/>
                <a:ea typeface="DFKai-SB" pitchFamily="65" charset="-120"/>
              </a:rPr>
              <a:t>必有公義施行</a:t>
            </a:r>
            <a:r>
              <a:rPr lang="en-US" sz="3200" dirty="0">
                <a:latin typeface="DFKai-SB" pitchFamily="65" charset="-120"/>
                <a:ea typeface="DFKai-SB" pitchFamily="65" charset="-120"/>
              </a:rPr>
              <a:t>,</a:t>
            </a:r>
            <a:r>
              <a:rPr lang="zh-CN" altLang="en-US" sz="3200" dirty="0">
                <a:latin typeface="DFKai-SB" pitchFamily="65" charset="-120"/>
                <a:ea typeface="DFKai-SB" pitchFamily="65" charset="-120"/>
              </a:rPr>
              <a:t>如水漲溢</a:t>
            </a:r>
            <a:r>
              <a:rPr lang="en-US" sz="3200" dirty="0">
                <a:latin typeface="DFKai-SB" pitchFamily="65" charset="-120"/>
                <a:ea typeface="DFKai-SB" pitchFamily="65" charset="-120"/>
              </a:rPr>
              <a:t>.</a:t>
            </a:r>
          </a:p>
          <a:p>
            <a:r>
              <a:rPr lang="en-US" sz="2800" baseline="30000" dirty="0"/>
              <a:t>NIV </a:t>
            </a:r>
            <a:r>
              <a:rPr lang="en-US" sz="2800" b="1" dirty="0"/>
              <a:t>A remnant will return</a:t>
            </a:r>
            <a:r>
              <a:rPr lang="en-US" sz="2800" dirty="0"/>
              <a:t>, a remnant of Jacob will return to the Mighty God. For though your people Israel be as the sand of the sea, </a:t>
            </a:r>
            <a:r>
              <a:rPr lang="en-US" sz="2800" b="1" dirty="0"/>
              <a:t>only a remnant of them will return</a:t>
            </a:r>
            <a:r>
              <a:rPr lang="en-US" sz="2800" dirty="0"/>
              <a:t>. Destruction is decreed, overflowing with righteousness. </a:t>
            </a:r>
            <a:r>
              <a:rPr lang="en-US" sz="3200" dirty="0"/>
              <a:t>(</a:t>
            </a:r>
            <a:r>
              <a:rPr lang="he-IL" sz="3200" dirty="0">
                <a:solidFill>
                  <a:srgbClr val="FFFF00"/>
                </a:solidFill>
              </a:rPr>
              <a:t>שְׁאָר יָשׁוּב</a:t>
            </a:r>
            <a:r>
              <a:rPr lang="en-US" sz="3200" dirty="0"/>
              <a:t>) </a:t>
            </a:r>
          </a:p>
          <a:p>
            <a:endParaRPr lang="en-US" sz="800" dirty="0"/>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31629866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r>
              <a:rPr lang="zh-TW" altLang="en-US" sz="3200" b="1" dirty="0">
                <a:solidFill>
                  <a:srgbClr val="FFFF00"/>
                </a:solidFill>
                <a:latin typeface="DFKai-SB" pitchFamily="65" charset="-120"/>
                <a:ea typeface="DFKai-SB" pitchFamily="65" charset="-120"/>
              </a:rPr>
              <a:t>      </a:t>
            </a:r>
            <a:r>
              <a:rPr lang="zh-TW" altLang="en-US" sz="3200" b="1" dirty="0">
                <a:solidFill>
                  <a:schemeClr val="bg1"/>
                </a:solidFill>
                <a:latin typeface="DFKai-SB" pitchFamily="65" charset="-120"/>
                <a:ea typeface="DFKai-SB" pitchFamily="65" charset="-120"/>
              </a:rPr>
              <a:t>以賽亞兒子的名字</a:t>
            </a:r>
            <a:r>
              <a:rPr lang="en-US" altLang="zh-TW" sz="3200" b="1" dirty="0">
                <a:solidFill>
                  <a:schemeClr val="bg1"/>
                </a:solidFill>
                <a:latin typeface="DFKai-SB" pitchFamily="65" charset="-120"/>
                <a:ea typeface="DFKai-SB" pitchFamily="65" charset="-120"/>
              </a:rPr>
              <a:t>:</a:t>
            </a:r>
            <a:r>
              <a:rPr lang="zh-TW" altLang="en-US" sz="3200" b="1" dirty="0">
                <a:solidFill>
                  <a:schemeClr val="bg1"/>
                </a:solidFill>
                <a:latin typeface="DFKai-SB" pitchFamily="65" charset="-120"/>
                <a:ea typeface="DFKai-SB" pitchFamily="65" charset="-120"/>
              </a:rPr>
              <a:t> 預兆先知的信息</a:t>
            </a:r>
            <a:endParaRPr lang="en-US" altLang="zh-TW" sz="3200" b="1" dirty="0">
              <a:solidFill>
                <a:schemeClr val="bg1"/>
              </a:solidFill>
              <a:latin typeface="DFKai-SB" pitchFamily="65" charset="-120"/>
              <a:ea typeface="DFKai-SB" pitchFamily="65" charset="-120"/>
            </a:endParaRPr>
          </a:p>
          <a:p>
            <a:r>
              <a:rPr lang="zh-TW" altLang="en-US" sz="3200" b="1" dirty="0">
                <a:latin typeface="DFKai-SB" pitchFamily="65" charset="-120"/>
                <a:ea typeface="DFKai-SB" pitchFamily="65" charset="-120"/>
              </a:rPr>
              <a:t>以賽亞書 </a:t>
            </a:r>
            <a:r>
              <a:rPr lang="en-US" sz="3200" b="1" dirty="0"/>
              <a:t>Isaiah 8:1, 3</a:t>
            </a:r>
            <a:endParaRPr lang="en-US" altLang="zh-TW" sz="3200" b="1" dirty="0">
              <a:latin typeface="DFKai-SB" pitchFamily="65" charset="-120"/>
              <a:ea typeface="DFKai-SB" pitchFamily="65" charset="-120"/>
            </a:endParaRPr>
          </a:p>
          <a:p>
            <a:endParaRPr lang="en-US" sz="800" dirty="0"/>
          </a:p>
          <a:p>
            <a:r>
              <a:rPr lang="en-US" sz="3200" b="1" dirty="0"/>
              <a:t>8:1  </a:t>
            </a:r>
            <a:r>
              <a:rPr lang="he-IL" sz="3600" dirty="0"/>
              <a:t>וּכְתֹ֤ב עָלָיו֙ בְּחֶ֣רֶט אֱנ֔וֹשׁ ל</a:t>
            </a:r>
            <a:r>
              <a:rPr lang="he-IL" sz="3600" dirty="0">
                <a:solidFill>
                  <a:srgbClr val="FFFF00"/>
                </a:solidFill>
              </a:rPr>
              <a:t>ְמַהֵר שָׁלָל חָשׁ בַּז</a:t>
            </a:r>
            <a:r>
              <a:rPr lang="he-IL" sz="3600" dirty="0"/>
              <a:t>׃  ‎</a:t>
            </a:r>
            <a:r>
              <a:rPr lang="en-US" sz="3600" dirty="0"/>
              <a:t> </a:t>
            </a:r>
            <a:r>
              <a:rPr lang="en-US" sz="3200" dirty="0"/>
              <a:t>……. </a:t>
            </a:r>
          </a:p>
          <a:p>
            <a:r>
              <a:rPr lang="zh-TW" altLang="en-US" sz="3200" dirty="0">
                <a:latin typeface="DFKai-SB" pitchFamily="65" charset="-120"/>
                <a:ea typeface="DFKai-SB" pitchFamily="65" charset="-120"/>
              </a:rPr>
              <a:t>耶和華對我說：「你取一個大牌，拿人所用的筆，</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寫上</a:t>
            </a:r>
            <a:r>
              <a:rPr lang="en-US" altLang="zh-TW" sz="3200" dirty="0">
                <a:latin typeface="DFKai-SB" pitchFamily="65" charset="-120"/>
                <a:ea typeface="DFKai-SB" pitchFamily="65" charset="-120"/>
              </a:rPr>
              <a:t>『</a:t>
            </a:r>
            <a:r>
              <a:rPr lang="zh-TW" altLang="en-US" sz="3200" b="1" dirty="0">
                <a:solidFill>
                  <a:srgbClr val="FFFF00"/>
                </a:solidFill>
                <a:latin typeface="DFKai-SB" pitchFamily="65" charset="-120"/>
                <a:ea typeface="DFKai-SB" pitchFamily="65" charset="-120"/>
              </a:rPr>
              <a:t>瑪黑珥沙拉勒哈施罷斯</a:t>
            </a:r>
            <a:r>
              <a:rPr lang="en-US" altLang="zh-TW" sz="3200" dirty="0">
                <a:latin typeface="DFKai-SB" pitchFamily="65" charset="-120"/>
                <a:ea typeface="DFKai-SB" pitchFamily="65" charset="-120"/>
              </a:rPr>
              <a:t>』</a:t>
            </a:r>
            <a:r>
              <a:rPr lang="en-US" sz="2800" dirty="0">
                <a:latin typeface="DFKai-SB" pitchFamily="65" charset="-120"/>
                <a:ea typeface="DFKai-SB" pitchFamily="65" charset="-120"/>
              </a:rPr>
              <a:t>(</a:t>
            </a:r>
            <a:r>
              <a:rPr lang="zh-TW" altLang="en-US" sz="2800" dirty="0">
                <a:latin typeface="DFKai-SB" pitchFamily="65" charset="-120"/>
                <a:ea typeface="DFKai-SB" pitchFamily="65" charset="-120"/>
              </a:rPr>
              <a:t>就是</a:t>
            </a:r>
            <a:r>
              <a:rPr lang="zh-TW" altLang="en-US" sz="2800" b="1" dirty="0">
                <a:solidFill>
                  <a:schemeClr val="bg1"/>
                </a:solidFill>
                <a:latin typeface="DFKai-SB" pitchFamily="65" charset="-120"/>
                <a:ea typeface="DFKai-SB" pitchFamily="65" charset="-120"/>
              </a:rPr>
              <a:t>擄掠速臨、搶奪快到</a:t>
            </a:r>
            <a:r>
              <a:rPr lang="zh-TW" altLang="en-US" sz="2800" dirty="0">
                <a:latin typeface="DFKai-SB" pitchFamily="65" charset="-120"/>
                <a:ea typeface="DFKai-SB" pitchFamily="65" charset="-120"/>
              </a:rPr>
              <a:t>的意思</a:t>
            </a:r>
            <a:r>
              <a:rPr lang="en-US" sz="2800" dirty="0">
                <a:latin typeface="DFKai-SB" pitchFamily="65" charset="-120"/>
                <a:ea typeface="DFKai-SB" pitchFamily="65" charset="-120"/>
              </a:rPr>
              <a:t>). </a:t>
            </a:r>
          </a:p>
          <a:p>
            <a:r>
              <a:rPr lang="en-US" sz="2800" baseline="30000" dirty="0"/>
              <a:t>NIV </a:t>
            </a:r>
            <a:r>
              <a:rPr lang="en-US" sz="2800" dirty="0"/>
              <a:t>…… scroll and write on it with an ordinary pen:</a:t>
            </a:r>
            <a:r>
              <a:rPr lang="en-US" sz="2800" b="1" dirty="0"/>
              <a:t> Maher-</a:t>
            </a:r>
            <a:r>
              <a:rPr lang="en-US" sz="2800" b="1" dirty="0" err="1"/>
              <a:t>Shalal</a:t>
            </a:r>
            <a:r>
              <a:rPr lang="en-US" sz="2800" b="1" dirty="0"/>
              <a:t>-Hash-</a:t>
            </a:r>
            <a:r>
              <a:rPr lang="en-US" sz="2800" b="1" dirty="0" err="1"/>
              <a:t>Baz</a:t>
            </a:r>
            <a:r>
              <a:rPr lang="en-US" sz="2800" dirty="0"/>
              <a:t>. </a:t>
            </a:r>
          </a:p>
          <a:p>
            <a:endParaRPr lang="en-US" sz="800" dirty="0"/>
          </a:p>
          <a:p>
            <a:r>
              <a:rPr lang="en-US" sz="3200" b="1" dirty="0"/>
              <a:t>8:3</a:t>
            </a:r>
            <a:r>
              <a:rPr lang="en-US" sz="3200" dirty="0"/>
              <a:t>  </a:t>
            </a:r>
            <a:r>
              <a:rPr lang="zh-TW" altLang="en-US" sz="3200" dirty="0">
                <a:latin typeface="DFKai-SB" pitchFamily="65" charset="-120"/>
                <a:ea typeface="DFKai-SB" pitchFamily="65" charset="-120"/>
              </a:rPr>
              <a:t>我以賽亞與妻子</a:t>
            </a:r>
            <a:r>
              <a:rPr lang="en-US" sz="2600" dirty="0">
                <a:latin typeface="DFKai-SB" pitchFamily="65" charset="-120"/>
                <a:ea typeface="DFKai-SB" pitchFamily="65" charset="-120"/>
              </a:rPr>
              <a:t>(</a:t>
            </a:r>
            <a:r>
              <a:rPr lang="zh-TW" altLang="en-US" sz="2600" dirty="0">
                <a:latin typeface="DFKai-SB" pitchFamily="65" charset="-120"/>
                <a:ea typeface="DFKai-SB" pitchFamily="65" charset="-120"/>
              </a:rPr>
              <a:t>原文作女先知</a:t>
            </a:r>
            <a:r>
              <a:rPr lang="en-US" sz="2600" dirty="0">
                <a:latin typeface="DFKai-SB" pitchFamily="65" charset="-120"/>
                <a:ea typeface="DFKai-SB" pitchFamily="65" charset="-120"/>
              </a:rPr>
              <a:t>)</a:t>
            </a:r>
            <a:r>
              <a:rPr lang="zh-TW" altLang="en-US" sz="3200" dirty="0">
                <a:latin typeface="DFKai-SB" pitchFamily="65" charset="-120"/>
                <a:ea typeface="DFKai-SB" pitchFamily="65" charset="-120"/>
              </a:rPr>
              <a:t>同室</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他懷孕生子</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耶和華就對我說</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給他起名叫</a:t>
            </a:r>
            <a:r>
              <a:rPr lang="zh-TW" altLang="en-US" sz="3200" b="1" dirty="0">
                <a:solidFill>
                  <a:srgbClr val="FFFF00"/>
                </a:solidFill>
                <a:latin typeface="DFKai-SB" pitchFamily="65" charset="-120"/>
                <a:ea typeface="DFKai-SB" pitchFamily="65" charset="-120"/>
              </a:rPr>
              <a:t>瑪黑珥沙拉勒哈施罷斯</a:t>
            </a:r>
            <a:r>
              <a:rPr lang="en-US" sz="3200" dirty="0">
                <a:latin typeface="DFKai-SB" pitchFamily="65" charset="-120"/>
                <a:ea typeface="DFKai-SB" pitchFamily="65" charset="-120"/>
              </a:rPr>
              <a:t> </a:t>
            </a:r>
            <a:r>
              <a:rPr lang="en-US" sz="2800" dirty="0"/>
              <a:t>/ </a:t>
            </a:r>
            <a:r>
              <a:rPr lang="en-US" sz="2800" baseline="30000" dirty="0"/>
              <a:t>NIV </a:t>
            </a:r>
            <a:r>
              <a:rPr lang="en-US" sz="2800" dirty="0"/>
              <a:t>Then I went to the prophetess, …….. Name him </a:t>
            </a:r>
            <a:r>
              <a:rPr lang="en-US" sz="2800" b="1" dirty="0"/>
              <a:t>Maher-</a:t>
            </a:r>
            <a:r>
              <a:rPr lang="en-US" sz="2800" b="1" dirty="0" err="1"/>
              <a:t>Shalal</a:t>
            </a:r>
            <a:r>
              <a:rPr lang="en-US" sz="2800" b="1" dirty="0"/>
              <a:t>-Hash-</a:t>
            </a:r>
            <a:r>
              <a:rPr lang="en-US" sz="2800" b="1" dirty="0" err="1"/>
              <a:t>Baz</a:t>
            </a:r>
            <a:r>
              <a:rPr lang="en-US" sz="2800" dirty="0"/>
              <a:t>. </a:t>
            </a:r>
            <a:r>
              <a:rPr lang="en-US" sz="3200" dirty="0"/>
              <a:t>(</a:t>
            </a:r>
            <a:r>
              <a:rPr lang="he-IL" sz="3200" dirty="0">
                <a:solidFill>
                  <a:srgbClr val="FFFF00"/>
                </a:solidFill>
              </a:rPr>
              <a:t>מַהֵר שָׁלָל חָשׁ בַּז</a:t>
            </a:r>
            <a:r>
              <a:rPr lang="en-US" sz="3200" dirty="0"/>
              <a:t>)</a:t>
            </a:r>
          </a:p>
          <a:p>
            <a:endParaRPr lang="en-US" sz="800" dirty="0"/>
          </a:p>
          <a:p>
            <a:r>
              <a:rPr lang="en-US" sz="2800" dirty="0"/>
              <a:t>        *</a:t>
            </a:r>
            <a:r>
              <a:rPr lang="en-US" sz="2800" b="1" dirty="0"/>
              <a:t>8:4</a:t>
            </a:r>
            <a:r>
              <a:rPr lang="en-US" sz="2800" dirty="0"/>
              <a:t> </a:t>
            </a:r>
            <a:r>
              <a:rPr lang="zh-CN" altLang="en-US" sz="2800" dirty="0">
                <a:latin typeface="DFKai-SB" pitchFamily="65" charset="-120"/>
                <a:ea typeface="DFKai-SB" pitchFamily="65" charset="-120"/>
              </a:rPr>
              <a:t>因為在這小孩子不曉得叫父叫母之先、大馬色的財寶、和撒瑪利亞的</a:t>
            </a:r>
            <a:r>
              <a:rPr lang="zh-CN" altLang="en-US" sz="2800" b="1" dirty="0">
                <a:solidFill>
                  <a:schemeClr val="bg1"/>
                </a:solidFill>
                <a:latin typeface="DFKai-SB" pitchFamily="65" charset="-120"/>
                <a:ea typeface="DFKai-SB" pitchFamily="65" charset="-120"/>
              </a:rPr>
              <a:t>擄物</a:t>
            </a:r>
            <a:r>
              <a:rPr lang="zh-CN" altLang="en-US" sz="2800" dirty="0">
                <a:latin typeface="DFKai-SB" pitchFamily="65" charset="-120"/>
                <a:ea typeface="DFKai-SB" pitchFamily="65" charset="-120"/>
              </a:rPr>
              <a:t>、必在亞述王面前搬了去</a:t>
            </a:r>
            <a:r>
              <a:rPr lang="en-US" sz="2800" dirty="0"/>
              <a:t>. / </a:t>
            </a:r>
            <a:r>
              <a:rPr lang="en-US" sz="2800" b="1" dirty="0"/>
              <a:t>10:6</a:t>
            </a:r>
            <a:r>
              <a:rPr lang="en-US" sz="2800" dirty="0"/>
              <a:t> </a:t>
            </a:r>
            <a:r>
              <a:rPr lang="zh-CN" altLang="en-US" sz="2800" dirty="0">
                <a:latin typeface="DFKai-SB" pitchFamily="65" charset="-120"/>
                <a:ea typeface="DFKai-SB" pitchFamily="65" charset="-120"/>
              </a:rPr>
              <a:t>我要打發他攻擊褻瀆的國民、吩咐他攻擊我所惱怒的百姓、</a:t>
            </a:r>
            <a:r>
              <a:rPr lang="zh-CN" altLang="en-US" sz="2800" b="1" dirty="0">
                <a:solidFill>
                  <a:schemeClr val="bg1"/>
                </a:solidFill>
                <a:latin typeface="DFKai-SB" pitchFamily="65" charset="-120"/>
                <a:ea typeface="DFKai-SB" pitchFamily="65" charset="-120"/>
              </a:rPr>
              <a:t>搶財為擄物、奪貨為掠物</a:t>
            </a:r>
            <a:r>
              <a:rPr lang="zh-CN" altLang="en-US" sz="2800" dirty="0">
                <a:latin typeface="DFKai-SB" pitchFamily="65" charset="-120"/>
                <a:ea typeface="DFKai-SB" pitchFamily="65" charset="-120"/>
              </a:rPr>
              <a:t>、將他們踐踏</a:t>
            </a:r>
            <a:r>
              <a:rPr lang="en-US" altLang="zh-CN" sz="2800" dirty="0">
                <a:latin typeface="DFKai-SB" pitchFamily="65" charset="-120"/>
                <a:ea typeface="DFKai-SB" pitchFamily="65" charset="-120"/>
              </a:rPr>
              <a:t> ……</a:t>
            </a:r>
            <a:endParaRPr lang="en-US" sz="2800" dirty="0"/>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p:txBody>
      </p:sp>
    </p:spTree>
    <p:extLst>
      <p:ext uri="{BB962C8B-B14F-4D97-AF65-F5344CB8AC3E}">
        <p14:creationId xmlns:p14="http://schemas.microsoft.com/office/powerpoint/2010/main" val="2823812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01862"/>
          </a:xfrm>
          <a:prstGeom prst="rect">
            <a:avLst/>
          </a:prstGeom>
          <a:solidFill>
            <a:srgbClr val="00B050"/>
          </a:solidFill>
        </p:spPr>
        <p:txBody>
          <a:bodyPr wrap="square">
            <a:spAutoFit/>
          </a:bodyPr>
          <a:lstStyle/>
          <a:p>
            <a:endParaRPr lang="en-US" altLang="zh-CN" sz="800" b="1" dirty="0"/>
          </a:p>
          <a:p>
            <a:r>
              <a:rPr lang="zh-TW" altLang="en-US" sz="3200" b="1" dirty="0">
                <a:latin typeface="DFKai-SB" pitchFamily="65" charset="-120"/>
                <a:ea typeface="DFKai-SB" pitchFamily="65" charset="-120"/>
              </a:rPr>
              <a:t>以賽亞書 </a:t>
            </a:r>
            <a:r>
              <a:rPr lang="en-US" sz="3200" b="1" dirty="0"/>
              <a:t>Isaiah 12:2 &amp; 13:6</a:t>
            </a:r>
            <a:endParaRPr lang="en-US" altLang="zh-TW" sz="3200" b="1" dirty="0">
              <a:latin typeface="DFKai-SB" pitchFamily="65" charset="-120"/>
              <a:ea typeface="DFKai-SB" pitchFamily="65" charset="-120"/>
            </a:endParaRPr>
          </a:p>
          <a:p>
            <a:endParaRPr lang="en-US" altLang="zh-TW" sz="800" dirty="0">
              <a:latin typeface="DFKai-SB" pitchFamily="65" charset="-120"/>
              <a:ea typeface="DFKai-SB" pitchFamily="65" charset="-120"/>
            </a:endParaRPr>
          </a:p>
          <a:p>
            <a:r>
              <a:rPr lang="en-US" sz="3200" b="1" dirty="0"/>
              <a:t>12:2 </a:t>
            </a:r>
            <a:r>
              <a:rPr lang="en-US" sz="3200" dirty="0"/>
              <a:t>……..</a:t>
            </a:r>
            <a:r>
              <a:rPr lang="en-US" sz="3200" b="1" dirty="0"/>
              <a:t>  </a:t>
            </a:r>
            <a:r>
              <a:rPr lang="he-IL" sz="3200" dirty="0"/>
              <a:t>‎</a:t>
            </a:r>
            <a:r>
              <a:rPr lang="he-IL" sz="4000" dirty="0"/>
              <a:t>הִנֵּ֙ה אֵ֧ל יְשׁוּעָתִ֛י </a:t>
            </a:r>
            <a:r>
              <a:rPr lang="he-IL" sz="4000" dirty="0">
                <a:solidFill>
                  <a:srgbClr val="FFFF00"/>
                </a:solidFill>
              </a:rPr>
              <a:t>אֶבְטַח</a:t>
            </a:r>
            <a:r>
              <a:rPr lang="he-IL" sz="4000" dirty="0"/>
              <a:t> וְלֹ֣א </a:t>
            </a:r>
            <a:r>
              <a:rPr lang="he-IL" sz="4000" dirty="0">
                <a:solidFill>
                  <a:srgbClr val="FFFF00"/>
                </a:solidFill>
              </a:rPr>
              <a:t>אֶפְחָד</a:t>
            </a:r>
            <a:endParaRPr lang="en-US" sz="4000" dirty="0">
              <a:solidFill>
                <a:srgbClr val="FFFF00"/>
              </a:solidFill>
            </a:endParaRPr>
          </a:p>
          <a:p>
            <a:endParaRPr lang="en-US" altLang="zh-TW" sz="800" dirty="0">
              <a:latin typeface="DFKai-SB" pitchFamily="65" charset="-120"/>
              <a:ea typeface="DFKai-SB" pitchFamily="65" charset="-120"/>
            </a:endParaRPr>
          </a:p>
          <a:p>
            <a:r>
              <a:rPr lang="zh-TW" altLang="en-US" sz="3200" dirty="0">
                <a:latin typeface="DFKai-SB" pitchFamily="65" charset="-120"/>
                <a:ea typeface="DFKai-SB" pitchFamily="65" charset="-120"/>
              </a:rPr>
              <a:t>   看哪</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神是我的拯救</a:t>
            </a:r>
            <a:r>
              <a:rPr lang="en-US" sz="3200" dirty="0">
                <a:latin typeface="DFKai-SB" pitchFamily="65" charset="-120"/>
                <a:ea typeface="DFKai-SB" pitchFamily="65" charset="-120"/>
              </a:rPr>
              <a:t>;</a:t>
            </a:r>
            <a:r>
              <a:rPr lang="zh-TW" altLang="en-US" sz="3200" b="1" dirty="0">
                <a:solidFill>
                  <a:srgbClr val="FFFF00"/>
                </a:solidFill>
                <a:latin typeface="DFKai-SB" pitchFamily="65" charset="-120"/>
                <a:ea typeface="DFKai-SB" pitchFamily="65" charset="-120"/>
              </a:rPr>
              <a:t>我要倚靠</a:t>
            </a:r>
            <a:r>
              <a:rPr lang="zh-TW" altLang="en-US" sz="3200" b="1" dirty="0">
                <a:latin typeface="DFKai-SB" pitchFamily="65" charset="-120"/>
                <a:ea typeface="DFKai-SB" pitchFamily="65" charset="-120"/>
              </a:rPr>
              <a:t>他</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並不</a:t>
            </a:r>
            <a:r>
              <a:rPr lang="zh-TW" altLang="en-US" sz="3200" b="1" dirty="0">
                <a:solidFill>
                  <a:srgbClr val="FFFF00"/>
                </a:solidFill>
                <a:latin typeface="DFKai-SB" pitchFamily="65" charset="-120"/>
                <a:ea typeface="DFKai-SB" pitchFamily="65" charset="-120"/>
              </a:rPr>
              <a:t>懼怕</a:t>
            </a:r>
            <a:r>
              <a:rPr lang="en-US" sz="3200" dirty="0">
                <a:latin typeface="DFKai-SB" pitchFamily="65" charset="-120"/>
                <a:ea typeface="DFKai-SB" pitchFamily="65" charset="-120"/>
              </a:rPr>
              <a:t>.</a:t>
            </a:r>
          </a:p>
          <a:p>
            <a:r>
              <a:rPr lang="en-US" altLang="zh-TW" sz="3200" dirty="0">
                <a:latin typeface="DFKai-SB" pitchFamily="65" charset="-120"/>
                <a:ea typeface="DFKai-SB" pitchFamily="65" charset="-120"/>
              </a:rPr>
              <a:t>   </a:t>
            </a:r>
            <a:r>
              <a:rPr lang="zh-TW" altLang="en-US" sz="3200" dirty="0">
                <a:latin typeface="DFKai-SB" pitchFamily="65" charset="-120"/>
                <a:ea typeface="DFKai-SB" pitchFamily="65" charset="-120"/>
              </a:rPr>
              <a:t>因為主耶和華是我的力量</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是我的詩歌</a:t>
            </a:r>
            <a:r>
              <a:rPr lang="en-US" sz="3200" dirty="0">
                <a:latin typeface="DFKai-SB" pitchFamily="65" charset="-120"/>
                <a:ea typeface="DFKai-SB" pitchFamily="65" charset="-120"/>
              </a:rPr>
              <a:t>,</a:t>
            </a:r>
            <a:r>
              <a:rPr lang="zh-TW" altLang="en-US" sz="3200" dirty="0">
                <a:latin typeface="DFKai-SB" pitchFamily="65" charset="-120"/>
                <a:ea typeface="DFKai-SB" pitchFamily="65" charset="-120"/>
              </a:rPr>
              <a:t>他也成了我的拯救</a:t>
            </a:r>
            <a:r>
              <a:rPr lang="en-US" sz="3200" dirty="0">
                <a:latin typeface="DFKai-SB" pitchFamily="65" charset="-120"/>
                <a:ea typeface="DFKai-SB" pitchFamily="65" charset="-120"/>
              </a:rPr>
              <a:t>. </a:t>
            </a:r>
          </a:p>
          <a:p>
            <a:r>
              <a:rPr lang="en-US" sz="2800" baseline="30000" dirty="0"/>
              <a:t>NIV </a:t>
            </a:r>
            <a:r>
              <a:rPr lang="en-US" sz="2800" dirty="0"/>
              <a:t>Surely God is my salvation; </a:t>
            </a:r>
            <a:r>
              <a:rPr lang="en-US" sz="2800" b="1" dirty="0"/>
              <a:t>I will trust </a:t>
            </a:r>
            <a:r>
              <a:rPr lang="en-US" sz="2800" dirty="0"/>
              <a:t>and not </a:t>
            </a:r>
            <a:r>
              <a:rPr lang="en-US" sz="2800" b="1" dirty="0"/>
              <a:t>be afraid</a:t>
            </a:r>
            <a:r>
              <a:rPr lang="en-US" sz="2800" dirty="0"/>
              <a:t>. The LORD, the LORD, is my strength and my song; he has become my salvation.</a:t>
            </a:r>
          </a:p>
          <a:p>
            <a:endParaRPr lang="en-US" sz="1000" dirty="0"/>
          </a:p>
          <a:p>
            <a:r>
              <a:rPr lang="en-US" sz="3200" b="1" dirty="0"/>
              <a:t>13:6</a:t>
            </a:r>
            <a:r>
              <a:rPr lang="en-US" sz="3200" dirty="0"/>
              <a:t>  </a:t>
            </a:r>
            <a:r>
              <a:rPr lang="he-IL" sz="3200" dirty="0"/>
              <a:t>‎</a:t>
            </a:r>
            <a:r>
              <a:rPr lang="he-IL" sz="4000" dirty="0"/>
              <a:t>הֵילִ֕ילוּ כִּ֥י קָר֖וֹב י֣וֹם יְהוָ֑ה כְּ</a:t>
            </a:r>
            <a:r>
              <a:rPr lang="he-IL" sz="4000" dirty="0">
                <a:solidFill>
                  <a:srgbClr val="FFFF00"/>
                </a:solidFill>
              </a:rPr>
              <a:t>שֹׁד</a:t>
            </a:r>
            <a:r>
              <a:rPr lang="he-IL" sz="4000" dirty="0"/>
              <a:t> מִ</a:t>
            </a:r>
            <a:r>
              <a:rPr lang="he-IL" sz="4000" dirty="0">
                <a:solidFill>
                  <a:srgbClr val="FFFF00"/>
                </a:solidFill>
              </a:rPr>
              <a:t>שַּׁדַּי</a:t>
            </a:r>
            <a:r>
              <a:rPr lang="he-IL" sz="4000" dirty="0"/>
              <a:t> יָבֽוֹא׃  </a:t>
            </a:r>
            <a:endParaRPr lang="en-US" sz="4000" dirty="0"/>
          </a:p>
          <a:p>
            <a:endParaRPr lang="en-US" altLang="zh-TW" sz="800" dirty="0">
              <a:latin typeface="DFKai-SB" pitchFamily="65" charset="-120"/>
              <a:ea typeface="DFKai-SB" pitchFamily="65" charset="-120"/>
            </a:endParaRPr>
          </a:p>
          <a:p>
            <a:r>
              <a:rPr lang="zh-TW" altLang="en-US" sz="3200" dirty="0">
                <a:latin typeface="DFKai-SB" pitchFamily="65" charset="-120"/>
                <a:ea typeface="DFKai-SB" pitchFamily="65" charset="-120"/>
              </a:rPr>
              <a:t>   你們要哀號，因為耶和華的日子臨近了！這日來到，</a:t>
            </a:r>
            <a:endParaRPr lang="en-US" altLang="zh-TW" sz="3200" dirty="0">
              <a:latin typeface="DFKai-SB" pitchFamily="65" charset="-120"/>
              <a:ea typeface="DFKai-SB" pitchFamily="65" charset="-120"/>
            </a:endParaRPr>
          </a:p>
          <a:p>
            <a:r>
              <a:rPr lang="en-US" altLang="zh-TW" sz="3200" dirty="0">
                <a:latin typeface="DFKai-SB" pitchFamily="65" charset="-120"/>
                <a:ea typeface="DFKai-SB" pitchFamily="65" charset="-120"/>
              </a:rPr>
              <a:t>   </a:t>
            </a:r>
            <a:r>
              <a:rPr lang="zh-TW" altLang="en-US" sz="3200" dirty="0">
                <a:latin typeface="DFKai-SB" pitchFamily="65" charset="-120"/>
                <a:ea typeface="DFKai-SB" pitchFamily="65" charset="-120"/>
              </a:rPr>
              <a:t>好像</a:t>
            </a:r>
            <a:r>
              <a:rPr lang="zh-TW" altLang="en-US" sz="3200" b="1" dirty="0">
                <a:solidFill>
                  <a:srgbClr val="FFFF00"/>
                </a:solidFill>
                <a:latin typeface="DFKai-SB" pitchFamily="65" charset="-120"/>
                <a:ea typeface="DFKai-SB" pitchFamily="65" charset="-120"/>
              </a:rPr>
              <a:t>毀滅</a:t>
            </a:r>
            <a:r>
              <a:rPr lang="zh-TW" altLang="en-US" sz="3200" dirty="0">
                <a:latin typeface="DFKai-SB" pitchFamily="65" charset="-120"/>
                <a:ea typeface="DFKai-SB" pitchFamily="65" charset="-120"/>
              </a:rPr>
              <a:t>從</a:t>
            </a:r>
            <a:r>
              <a:rPr lang="zh-TW" altLang="en-US" sz="3200" b="1" dirty="0">
                <a:solidFill>
                  <a:srgbClr val="FFFF00"/>
                </a:solidFill>
                <a:latin typeface="DFKai-SB" pitchFamily="65" charset="-120"/>
                <a:ea typeface="DFKai-SB" pitchFamily="65" charset="-120"/>
              </a:rPr>
              <a:t>全能者</a:t>
            </a:r>
            <a:r>
              <a:rPr lang="zh-TW" altLang="en-US" sz="3200" dirty="0">
                <a:latin typeface="DFKai-SB" pitchFamily="65" charset="-120"/>
                <a:ea typeface="DFKai-SB" pitchFamily="65" charset="-120"/>
              </a:rPr>
              <a:t>來到。</a:t>
            </a:r>
            <a:r>
              <a:rPr lang="en-US" altLang="zh-TW" sz="2600" dirty="0">
                <a:latin typeface="DFKai-SB" pitchFamily="65" charset="-120"/>
                <a:ea typeface="DFKai-SB" pitchFamily="65" charset="-120"/>
              </a:rPr>
              <a:t>/ </a:t>
            </a:r>
            <a:r>
              <a:rPr lang="en-US" sz="2600" baseline="30000" dirty="0"/>
              <a:t>NIV </a:t>
            </a:r>
            <a:r>
              <a:rPr lang="en-US" sz="2600" dirty="0"/>
              <a:t> ……. like </a:t>
            </a:r>
            <a:r>
              <a:rPr lang="en-US" sz="2600" b="1" dirty="0"/>
              <a:t>destruction</a:t>
            </a:r>
            <a:r>
              <a:rPr lang="en-US" sz="2600" dirty="0"/>
              <a:t> from </a:t>
            </a:r>
            <a:r>
              <a:rPr lang="en-US" sz="2600" b="1" dirty="0"/>
              <a:t>the Almighty</a:t>
            </a:r>
            <a:r>
              <a:rPr lang="en-US" sz="2600" dirty="0"/>
              <a:t>.</a:t>
            </a:r>
          </a:p>
          <a:p>
            <a:r>
              <a:rPr lang="en-US" sz="2800" dirty="0"/>
              <a:t>	*Also </a:t>
            </a:r>
            <a:r>
              <a:rPr lang="en-US" sz="2800" b="1" dirty="0"/>
              <a:t>Joel 1:15</a:t>
            </a:r>
            <a:r>
              <a:rPr lang="en-US" sz="2800" dirty="0"/>
              <a:t> </a:t>
            </a:r>
            <a:r>
              <a:rPr lang="en-US" sz="3200" dirty="0"/>
              <a:t>(</a:t>
            </a:r>
            <a:r>
              <a:rPr lang="he-IL" sz="3200" dirty="0"/>
              <a:t>‎קָרוֹב֙ י֣וֹם יְהוָ֔ה וּכְ</a:t>
            </a:r>
            <a:r>
              <a:rPr lang="he-IL" sz="3200" dirty="0">
                <a:solidFill>
                  <a:srgbClr val="FFFF00"/>
                </a:solidFill>
              </a:rPr>
              <a:t>שֹׁד</a:t>
            </a:r>
            <a:r>
              <a:rPr lang="he-IL" sz="3200" dirty="0"/>
              <a:t> מִ</a:t>
            </a:r>
            <a:r>
              <a:rPr lang="he-IL" sz="3200" dirty="0">
                <a:solidFill>
                  <a:srgbClr val="FFFF00"/>
                </a:solidFill>
              </a:rPr>
              <a:t>שַׁדַּי</a:t>
            </a:r>
            <a:r>
              <a:rPr lang="he-IL" sz="3200" dirty="0"/>
              <a:t> יָבֽוֹא׃</a:t>
            </a:r>
            <a:r>
              <a:rPr lang="en-US" sz="3200" dirty="0"/>
              <a:t> / </a:t>
            </a:r>
            <a:r>
              <a:rPr lang="zh-TW" altLang="en-US" sz="2800" dirty="0">
                <a:latin typeface="DFKai-SB" pitchFamily="65" charset="-120"/>
                <a:ea typeface="DFKai-SB" pitchFamily="65" charset="-120"/>
              </a:rPr>
              <a:t>哀哉</a:t>
            </a:r>
            <a:r>
              <a:rPr lang="en-US" altLang="zh-TW" sz="2800" dirty="0">
                <a:latin typeface="DFKai-SB" pitchFamily="65" charset="-120"/>
                <a:ea typeface="DFKai-SB" pitchFamily="65" charset="-120"/>
              </a:rPr>
              <a:t>!</a:t>
            </a:r>
            <a:r>
              <a:rPr lang="zh-TW" altLang="en-US" sz="2800" dirty="0">
                <a:latin typeface="DFKai-SB" pitchFamily="65" charset="-120"/>
                <a:ea typeface="DFKai-SB" pitchFamily="65" charset="-120"/>
              </a:rPr>
              <a:t>耶和華的日子臨近了。這日來到，好像</a:t>
            </a:r>
            <a:r>
              <a:rPr lang="zh-TW" altLang="en-US" sz="2800" b="1" dirty="0">
                <a:solidFill>
                  <a:srgbClr val="FFFF00"/>
                </a:solidFill>
                <a:latin typeface="DFKai-SB" pitchFamily="65" charset="-120"/>
                <a:ea typeface="DFKai-SB" pitchFamily="65" charset="-120"/>
              </a:rPr>
              <a:t>毀滅</a:t>
            </a:r>
            <a:r>
              <a:rPr lang="zh-TW" altLang="en-US" sz="2800" dirty="0">
                <a:latin typeface="DFKai-SB" pitchFamily="65" charset="-120"/>
                <a:ea typeface="DFKai-SB" pitchFamily="65" charset="-120"/>
              </a:rPr>
              <a:t>從</a:t>
            </a:r>
            <a:r>
              <a:rPr lang="zh-TW" altLang="en-US" sz="2800" b="1" dirty="0">
                <a:solidFill>
                  <a:srgbClr val="FFFF00"/>
                </a:solidFill>
                <a:latin typeface="DFKai-SB" pitchFamily="65" charset="-120"/>
                <a:ea typeface="DFKai-SB" pitchFamily="65" charset="-120"/>
              </a:rPr>
              <a:t>全能者</a:t>
            </a:r>
            <a:r>
              <a:rPr lang="zh-TW" altLang="en-US" sz="2800" dirty="0">
                <a:latin typeface="DFKai-SB" pitchFamily="65" charset="-120"/>
                <a:ea typeface="DFKai-SB" pitchFamily="65" charset="-120"/>
              </a:rPr>
              <a:t>來到。</a:t>
            </a:r>
            <a:endParaRPr lang="en-US" sz="2800" dirty="0">
              <a:latin typeface="DFKai-SB" pitchFamily="65" charset="-120"/>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endParaRPr lang="en-US" altLang="zh-CN"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214668261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 y="31045"/>
            <a:ext cx="12188824" cy="6863417"/>
          </a:xfrm>
          <a:prstGeom prst="rect">
            <a:avLst/>
          </a:prstGeom>
          <a:solidFill>
            <a:srgbClr val="00B050"/>
          </a:solidFill>
        </p:spPr>
        <p:txBody>
          <a:bodyPr wrap="square">
            <a:spAutoFit/>
          </a:bodyPr>
          <a:lstStyle/>
          <a:p>
            <a:r>
              <a:rPr lang="zh-TW" altLang="en-US" sz="3200" b="1" dirty="0">
                <a:latin typeface="DFKai-SB" pitchFamily="65" charset="-120"/>
                <a:ea typeface="DFKai-SB" pitchFamily="65" charset="-120"/>
              </a:rPr>
              <a:t>以賽亞書 </a:t>
            </a:r>
            <a:r>
              <a:rPr lang="en-US" sz="3200" b="1" dirty="0"/>
              <a:t>Isaiah 19:18</a:t>
            </a:r>
            <a:endParaRPr lang="en-US" sz="800" b="1" dirty="0"/>
          </a:p>
          <a:p>
            <a:endParaRPr lang="en-US" altLang="zh-TW" sz="800" b="1" dirty="0">
              <a:latin typeface="+mj-lt"/>
              <a:ea typeface="DFKai-SB" pitchFamily="65" charset="-120"/>
            </a:endParaRPr>
          </a:p>
          <a:p>
            <a:r>
              <a:rPr lang="he-IL" sz="4000" dirty="0"/>
              <a:t>‎ וְנִשְׁבָּע֖וֹת לַיהוָ֣ה צְבָא֑וֹת </a:t>
            </a:r>
            <a:r>
              <a:rPr lang="he-IL" sz="4000" dirty="0">
                <a:solidFill>
                  <a:srgbClr val="FFFF00"/>
                </a:solidFill>
              </a:rPr>
              <a:t>עִיר הַהֶרֶס </a:t>
            </a:r>
            <a:r>
              <a:rPr lang="he-IL" sz="4000" dirty="0"/>
              <a:t>יֵאָמֵ֖ר לְאֶחָֽת׃ </a:t>
            </a:r>
            <a:r>
              <a:rPr lang="en-US" altLang="zh-TW" sz="3200" dirty="0">
                <a:latin typeface="+mj-lt"/>
                <a:ea typeface="DFKai-SB" pitchFamily="65" charset="-120"/>
              </a:rPr>
              <a:t>……</a:t>
            </a:r>
          </a:p>
          <a:p>
            <a:endParaRPr lang="en-US" altLang="zh-TW" sz="800" dirty="0">
              <a:latin typeface="DFKai-SB" pitchFamily="65" charset="-120"/>
              <a:ea typeface="DFKai-SB" pitchFamily="65" charset="-120"/>
            </a:endParaRPr>
          </a:p>
          <a:p>
            <a:r>
              <a:rPr lang="en-US" sz="3200" baseline="30000" dirty="0"/>
              <a:t>LXX </a:t>
            </a:r>
            <a:r>
              <a:rPr lang="el-GR" sz="3200" b="1" dirty="0">
                <a:solidFill>
                  <a:srgbClr val="FFFF00"/>
                </a:solidFill>
              </a:rPr>
              <a:t>πόλις-ασεδεκ</a:t>
            </a:r>
            <a:r>
              <a:rPr lang="el-GR" sz="3200" dirty="0"/>
              <a:t> </a:t>
            </a:r>
            <a:r>
              <a:rPr lang="en-US" sz="2800" dirty="0"/>
              <a:t>(</a:t>
            </a:r>
            <a:r>
              <a:rPr lang="en-US" sz="2800" b="1" dirty="0"/>
              <a:t>the city of </a:t>
            </a:r>
            <a:r>
              <a:rPr lang="en-US" sz="2800" b="1" dirty="0" err="1"/>
              <a:t>Asedec</a:t>
            </a:r>
            <a:r>
              <a:rPr lang="en-US" sz="2800" dirty="0"/>
              <a:t> / </a:t>
            </a:r>
            <a:r>
              <a:rPr lang="he-IL" sz="3200" b="1" dirty="0">
                <a:solidFill>
                  <a:srgbClr val="FFFF00"/>
                </a:solidFill>
              </a:rPr>
              <a:t>עִיר הַצֶּדֶק</a:t>
            </a:r>
            <a:r>
              <a:rPr lang="en-US" sz="3200" b="1" dirty="0">
                <a:solidFill>
                  <a:srgbClr val="FFFF00"/>
                </a:solidFill>
              </a:rPr>
              <a:t> </a:t>
            </a:r>
            <a:r>
              <a:rPr lang="zh-CN" altLang="en-US" sz="2800" b="1" dirty="0">
                <a:latin typeface="DFKai-SB" pitchFamily="65" charset="-120"/>
                <a:ea typeface="DFKai-SB" pitchFamily="65" charset="-120"/>
              </a:rPr>
              <a:t>公義之城）</a:t>
            </a:r>
            <a:endParaRPr lang="en-US" altLang="zh-CN" sz="2800" b="1" dirty="0">
              <a:latin typeface="DFKai-SB" pitchFamily="65" charset="-120"/>
              <a:ea typeface="DFKai-SB" pitchFamily="65" charset="-120"/>
            </a:endParaRPr>
          </a:p>
          <a:p>
            <a:r>
              <a:rPr lang="zh-TW" altLang="en-US" sz="3200" dirty="0">
                <a:latin typeface="DFKai-SB" pitchFamily="65" charset="-120"/>
                <a:ea typeface="DFKai-SB" pitchFamily="65" charset="-120"/>
              </a:rPr>
              <a:t>當那日</a:t>
            </a:r>
            <a:r>
              <a:rPr lang="en-US" altLang="zh-TW" sz="3200" dirty="0">
                <a:latin typeface="DFKai-SB" pitchFamily="65" charset="-120"/>
                <a:ea typeface="DFKai-SB" pitchFamily="65" charset="-120"/>
              </a:rPr>
              <a:t>,</a:t>
            </a:r>
            <a:r>
              <a:rPr lang="zh-TW" altLang="en-US" sz="3200" dirty="0">
                <a:latin typeface="DFKai-SB" pitchFamily="65" charset="-120"/>
                <a:ea typeface="DFKai-SB" pitchFamily="65" charset="-120"/>
              </a:rPr>
              <a:t>埃及地必有五城的人說迦南的方言</a:t>
            </a:r>
            <a:r>
              <a:rPr lang="en-US" altLang="zh-TW" sz="3200" dirty="0">
                <a:latin typeface="DFKai-SB" pitchFamily="65" charset="-120"/>
                <a:ea typeface="DFKai-SB" pitchFamily="65" charset="-120"/>
              </a:rPr>
              <a:t>,</a:t>
            </a:r>
            <a:r>
              <a:rPr lang="zh-TW" altLang="en-US" sz="3200" dirty="0">
                <a:latin typeface="DFKai-SB" pitchFamily="65" charset="-120"/>
                <a:ea typeface="DFKai-SB" pitchFamily="65" charset="-120"/>
              </a:rPr>
              <a:t>又指著</a:t>
            </a:r>
            <a:endParaRPr lang="en-US" altLang="zh-TW" sz="3200" dirty="0">
              <a:latin typeface="DFKai-SB" pitchFamily="65" charset="-120"/>
              <a:ea typeface="DFKai-SB" pitchFamily="65" charset="-120"/>
            </a:endParaRPr>
          </a:p>
          <a:p>
            <a:r>
              <a:rPr lang="zh-TW" altLang="en-US" sz="3200" dirty="0">
                <a:latin typeface="DFKai-SB" pitchFamily="65" charset="-120"/>
                <a:ea typeface="DFKai-SB" pitchFamily="65" charset="-120"/>
              </a:rPr>
              <a:t>萬軍之耶和華起誓。有一城必稱為「</a:t>
            </a:r>
            <a:r>
              <a:rPr lang="zh-TW" altLang="en-US" sz="3200" b="1" dirty="0">
                <a:solidFill>
                  <a:srgbClr val="FFFF00"/>
                </a:solidFill>
                <a:latin typeface="DFKai-SB" pitchFamily="65" charset="-120"/>
                <a:ea typeface="DFKai-SB" pitchFamily="65" charset="-120"/>
              </a:rPr>
              <a:t>滅亡城</a:t>
            </a:r>
            <a:r>
              <a:rPr lang="zh-TW" altLang="en-US" sz="3200" dirty="0">
                <a:latin typeface="DFKai-SB" pitchFamily="65" charset="-120"/>
                <a:ea typeface="DFKai-SB" pitchFamily="65" charset="-120"/>
              </a:rPr>
              <a:t>」</a:t>
            </a:r>
            <a:r>
              <a:rPr lang="en-US" altLang="zh-TW" sz="2800" dirty="0">
                <a:latin typeface="+mj-lt"/>
                <a:ea typeface="DFKai-SB" pitchFamily="65" charset="-120"/>
              </a:rPr>
              <a:t>.  / </a:t>
            </a:r>
            <a:r>
              <a:rPr lang="en-US" sz="2800" baseline="30000" dirty="0"/>
              <a:t>NIV </a:t>
            </a:r>
            <a:r>
              <a:rPr lang="en-US" sz="2800" dirty="0"/>
              <a:t>In that day five cities in Egypt will speak the language of Canaan and swear allegiance to the LORD Almighty. One of them will be called </a:t>
            </a:r>
            <a:r>
              <a:rPr lang="en-US" sz="2800" b="1" dirty="0"/>
              <a:t>the City of Destruction</a:t>
            </a:r>
            <a:r>
              <a:rPr lang="en-US" sz="2800" dirty="0"/>
              <a:t>.</a:t>
            </a:r>
          </a:p>
          <a:p>
            <a:r>
              <a:rPr lang="en-US" sz="2800" baseline="30000" dirty="0"/>
              <a:t>TNK  </a:t>
            </a:r>
            <a:r>
              <a:rPr lang="en-US" sz="2800" b="1" dirty="0"/>
              <a:t>Town of </a:t>
            </a:r>
            <a:r>
              <a:rPr lang="en-US" sz="2800" b="1" dirty="0" err="1"/>
              <a:t>Heres</a:t>
            </a:r>
            <a:r>
              <a:rPr lang="en-US" sz="2800" dirty="0"/>
              <a:t> / </a:t>
            </a:r>
            <a:r>
              <a:rPr lang="en-US" sz="2800" baseline="30000" dirty="0"/>
              <a:t>NKJ </a:t>
            </a:r>
            <a:r>
              <a:rPr lang="en-US" sz="2800" b="1" dirty="0"/>
              <a:t>the City of Destruction</a:t>
            </a:r>
            <a:r>
              <a:rPr lang="en-US" sz="2800" dirty="0"/>
              <a:t> / </a:t>
            </a:r>
            <a:r>
              <a:rPr lang="en-US" sz="2800" baseline="30000" dirty="0"/>
              <a:t>RSV </a:t>
            </a:r>
            <a:r>
              <a:rPr lang="en-US" sz="2800" b="1" dirty="0"/>
              <a:t>the City of the Sun</a:t>
            </a:r>
            <a:r>
              <a:rPr lang="en-US" sz="2800" dirty="0"/>
              <a:t> (</a:t>
            </a:r>
            <a:r>
              <a:rPr lang="zh-CN" altLang="en-US" sz="2800" b="1" dirty="0">
                <a:latin typeface="DFKai-SB" pitchFamily="65" charset="-120"/>
                <a:ea typeface="DFKai-SB" pitchFamily="65" charset="-120"/>
              </a:rPr>
              <a:t>太陽城</a:t>
            </a:r>
            <a:r>
              <a:rPr lang="en-US" sz="2800" dirty="0"/>
              <a:t>)</a:t>
            </a:r>
          </a:p>
          <a:p>
            <a:r>
              <a:rPr lang="en-US" sz="2800" dirty="0"/>
              <a:t>    *When Isaiah used the term </a:t>
            </a:r>
            <a:r>
              <a:rPr lang="en-US" sz="2800" b="1" dirty="0"/>
              <a:t>‘City of Destruction’ (</a:t>
            </a:r>
            <a:r>
              <a:rPr lang="he-IL" sz="3200" b="1" dirty="0">
                <a:solidFill>
                  <a:srgbClr val="FFFF00"/>
                </a:solidFill>
              </a:rPr>
              <a:t>עִיר הַהֶרֶס</a:t>
            </a:r>
            <a:r>
              <a:rPr lang="en-US" sz="2800" b="1" dirty="0"/>
              <a:t>)</a:t>
            </a:r>
            <a:r>
              <a:rPr lang="en-US" sz="2800" dirty="0"/>
              <a:t>, by the </a:t>
            </a:r>
            <a:r>
              <a:rPr lang="en-US" sz="2800" b="1" dirty="0"/>
              <a:t>wordplay, </a:t>
            </a:r>
            <a:r>
              <a:rPr lang="en-US" sz="2800" dirty="0"/>
              <a:t>he may have meant to refer to the </a:t>
            </a:r>
            <a:r>
              <a:rPr lang="en-US" sz="2800" b="1" dirty="0"/>
              <a:t>‘City of the Sun’ (</a:t>
            </a:r>
            <a:r>
              <a:rPr lang="he-IL" sz="3200" b="1" dirty="0">
                <a:solidFill>
                  <a:srgbClr val="FFFF00"/>
                </a:solidFill>
              </a:rPr>
              <a:t>עִיר הַחֶרֶס</a:t>
            </a:r>
            <a:r>
              <a:rPr lang="en-US" sz="2800" b="1" dirty="0"/>
              <a:t>)</a:t>
            </a:r>
            <a:r>
              <a:rPr lang="en-US" sz="2800" dirty="0"/>
              <a:t>.</a:t>
            </a:r>
          </a:p>
          <a:p>
            <a:r>
              <a:rPr lang="en-US" sz="2800" dirty="0"/>
              <a:t>	</a:t>
            </a:r>
            <a:r>
              <a:rPr lang="he-IL" sz="2800" dirty="0">
                <a:solidFill>
                  <a:srgbClr val="FFFF00"/>
                </a:solidFill>
              </a:rPr>
              <a:t>חֶרֶס</a:t>
            </a:r>
            <a:r>
              <a:rPr lang="en-US" sz="2800" dirty="0"/>
              <a:t> (</a:t>
            </a:r>
            <a:r>
              <a:rPr lang="en-US" sz="2800" i="1" dirty="0" err="1"/>
              <a:t>cheres</a:t>
            </a:r>
            <a:r>
              <a:rPr lang="en-US" sz="2800" dirty="0"/>
              <a:t>) </a:t>
            </a:r>
            <a:r>
              <a:rPr lang="en-US" sz="2800" b="1" dirty="0"/>
              <a:t>the Sun </a:t>
            </a:r>
            <a:r>
              <a:rPr lang="en-US" sz="2800" dirty="0"/>
              <a:t>(</a:t>
            </a:r>
            <a:r>
              <a:rPr lang="zh-CN" altLang="en-US" sz="2800" b="1" dirty="0">
                <a:latin typeface="DFKai-SB" pitchFamily="65" charset="-120"/>
                <a:ea typeface="DFKai-SB" pitchFamily="65" charset="-120"/>
              </a:rPr>
              <a:t>太陽</a:t>
            </a:r>
            <a:r>
              <a:rPr lang="en-US" sz="2800" dirty="0"/>
              <a:t>): Job 9:7; Judges 14:18</a:t>
            </a:r>
          </a:p>
          <a:p>
            <a:r>
              <a:rPr lang="en-US" sz="2800" dirty="0"/>
              <a:t>	</a:t>
            </a:r>
            <a:r>
              <a:rPr lang="he-IL" sz="2800" dirty="0">
                <a:solidFill>
                  <a:srgbClr val="FFFF00"/>
                </a:solidFill>
              </a:rPr>
              <a:t>הֶרֶס</a:t>
            </a:r>
            <a:r>
              <a:rPr lang="en-US" sz="2800" dirty="0"/>
              <a:t> (</a:t>
            </a:r>
            <a:r>
              <a:rPr lang="en-US" sz="2800" i="1" dirty="0" err="1"/>
              <a:t>heres</a:t>
            </a:r>
            <a:r>
              <a:rPr lang="en-US" sz="2800" dirty="0"/>
              <a:t>) </a:t>
            </a:r>
            <a:r>
              <a:rPr lang="en-US" sz="2800" b="1" dirty="0"/>
              <a:t>overthrow, destruction </a:t>
            </a:r>
            <a:r>
              <a:rPr lang="en-US" sz="2800" dirty="0"/>
              <a:t>(</a:t>
            </a:r>
            <a:r>
              <a:rPr lang="zh-CN" altLang="en-US" sz="2800" b="1" dirty="0">
                <a:latin typeface="DFKai-SB" pitchFamily="65" charset="-120"/>
                <a:ea typeface="DFKai-SB" pitchFamily="65" charset="-120"/>
              </a:rPr>
              <a:t>毀壞</a:t>
            </a:r>
            <a:r>
              <a:rPr lang="en-US" sz="2800" b="1" dirty="0">
                <a:latin typeface="DFKai-SB" pitchFamily="65" charset="-120"/>
                <a:ea typeface="DFKai-SB" pitchFamily="65" charset="-120"/>
              </a:rPr>
              <a:t>, </a:t>
            </a:r>
            <a:r>
              <a:rPr lang="zh-CN" altLang="en-US" sz="2800" b="1" dirty="0">
                <a:latin typeface="DFKai-SB" pitchFamily="65" charset="-120"/>
                <a:ea typeface="DFKai-SB" pitchFamily="65" charset="-120"/>
              </a:rPr>
              <a:t>毀</a:t>
            </a:r>
            <a:r>
              <a:rPr lang="zh-TW" altLang="en-US" sz="2800" b="1" dirty="0">
                <a:latin typeface="DFKai-SB" pitchFamily="65" charset="-120"/>
                <a:ea typeface="DFKai-SB" pitchFamily="65" charset="-120"/>
              </a:rPr>
              <a:t>滅</a:t>
            </a:r>
            <a:r>
              <a:rPr lang="en-US" sz="2800" b="1" dirty="0">
                <a:latin typeface="DFKai-SB" pitchFamily="65" charset="-120"/>
                <a:ea typeface="DFKai-SB" pitchFamily="65" charset="-120"/>
              </a:rPr>
              <a:t>, </a:t>
            </a:r>
            <a:r>
              <a:rPr lang="zh-TW" altLang="en-US" sz="2800" b="1" dirty="0">
                <a:latin typeface="DFKai-SB" pitchFamily="65" charset="-120"/>
                <a:ea typeface="DFKai-SB" pitchFamily="65" charset="-120"/>
              </a:rPr>
              <a:t>滅亡</a:t>
            </a:r>
            <a:r>
              <a:rPr lang="en-US" sz="2800" dirty="0"/>
              <a:t>)</a:t>
            </a:r>
          </a:p>
          <a:p>
            <a:r>
              <a:rPr lang="en-US" sz="2400" b="1" dirty="0"/>
              <a:t>	‘City of the Sun’ (</a:t>
            </a:r>
            <a:r>
              <a:rPr lang="zh-CN" altLang="en-US" sz="2400" b="1" dirty="0">
                <a:latin typeface="DFKai-SB" pitchFamily="65" charset="-120"/>
                <a:ea typeface="DFKai-SB" pitchFamily="65" charset="-120"/>
              </a:rPr>
              <a:t>太陽城</a:t>
            </a:r>
            <a:r>
              <a:rPr lang="en-US" sz="2400" b="1" dirty="0"/>
              <a:t>): </a:t>
            </a:r>
            <a:r>
              <a:rPr lang="en-US" sz="2400" dirty="0"/>
              <a:t>allusion to </a:t>
            </a:r>
            <a:r>
              <a:rPr lang="en-US" sz="2400" b="1" dirty="0"/>
              <a:t>On-Heliopolis </a:t>
            </a:r>
            <a:r>
              <a:rPr lang="el-GR" sz="2400" dirty="0"/>
              <a:t>(</a:t>
            </a:r>
            <a:r>
              <a:rPr lang="el-GR" sz="2400" b="1" dirty="0"/>
              <a:t>Ἡλιούπολις</a:t>
            </a:r>
            <a:r>
              <a:rPr lang="el-GR" sz="2400" dirty="0"/>
              <a:t>)</a:t>
            </a:r>
            <a:endParaRPr lang="en-US" sz="2400" dirty="0"/>
          </a:p>
          <a:p>
            <a:endParaRPr lang="en-US" sz="800" b="1" dirty="0">
              <a:latin typeface="+mj-lt"/>
              <a:ea typeface="DFKai-SB" pitchFamily="65" charset="-120"/>
            </a:endParaRPr>
          </a:p>
          <a:p>
            <a:r>
              <a:rPr lang="en-US" sz="800" dirty="0"/>
              <a:t>).</a:t>
            </a:r>
            <a:endParaRPr lang="en-US" altLang="zh-CN" sz="800" b="1" dirty="0">
              <a:latin typeface="+mj-lt"/>
              <a:ea typeface="DFKai-SB" pitchFamily="65" charset="-120"/>
            </a:endParaRPr>
          </a:p>
        </p:txBody>
      </p:sp>
    </p:spTree>
    <p:extLst>
      <p:ext uri="{BB962C8B-B14F-4D97-AF65-F5344CB8AC3E}">
        <p14:creationId xmlns:p14="http://schemas.microsoft.com/office/powerpoint/2010/main" val="162810744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Pin on Hebrew/Israeli,Jerusalem culture,, hist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6412" y="2819400"/>
            <a:ext cx="4585879" cy="374904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Pythagoras - THE COUNT: St. Germa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812" y="848710"/>
            <a:ext cx="6191837" cy="475488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399212" y="234380"/>
            <a:ext cx="3085196" cy="2154436"/>
          </a:xfrm>
          <a:prstGeom prst="rect">
            <a:avLst/>
          </a:prstGeom>
          <a:solidFill>
            <a:srgbClr val="002060"/>
          </a:solidFill>
        </p:spPr>
        <p:txBody>
          <a:bodyPr wrap="square">
            <a:spAutoFit/>
          </a:bodyPr>
          <a:lstStyle/>
          <a:p>
            <a:pPr algn="ctr"/>
            <a:r>
              <a:rPr lang="zh-CN" altLang="en-US" sz="4400" b="1" dirty="0">
                <a:solidFill>
                  <a:srgbClr val="FFFF00"/>
                </a:solidFill>
                <a:latin typeface="DFKai-SB" pitchFamily="65" charset="-120"/>
                <a:ea typeface="DFKai-SB" pitchFamily="65" charset="-120"/>
              </a:rPr>
              <a:t>太陽城</a:t>
            </a:r>
            <a:endParaRPr lang="en-US" altLang="zh-CN" sz="4400" b="1" dirty="0">
              <a:solidFill>
                <a:srgbClr val="FFFF00"/>
              </a:solidFill>
              <a:latin typeface="DFKai-SB" pitchFamily="65" charset="-120"/>
              <a:ea typeface="DFKai-SB" pitchFamily="65" charset="-120"/>
            </a:endParaRPr>
          </a:p>
          <a:p>
            <a:pPr algn="ctr"/>
            <a:r>
              <a:rPr lang="en-US" sz="3800" b="1" dirty="0">
                <a:solidFill>
                  <a:srgbClr val="FFFF00"/>
                </a:solidFill>
              </a:rPr>
              <a:t>On-Heliopolis</a:t>
            </a:r>
          </a:p>
          <a:p>
            <a:pPr algn="ctr"/>
            <a:r>
              <a:rPr lang="en-US" sz="2600" b="1" dirty="0">
                <a:solidFill>
                  <a:schemeClr val="bg1"/>
                </a:solidFill>
              </a:rPr>
              <a:t>(Worship center of the sun god Re/Ra)</a:t>
            </a:r>
            <a:endParaRPr lang="en-US" sz="2600" dirty="0">
              <a:solidFill>
                <a:schemeClr val="bg1"/>
              </a:solidFill>
            </a:endParaRPr>
          </a:p>
        </p:txBody>
      </p:sp>
    </p:spTree>
    <p:extLst>
      <p:ext uri="{BB962C8B-B14F-4D97-AF65-F5344CB8AC3E}">
        <p14:creationId xmlns:p14="http://schemas.microsoft.com/office/powerpoint/2010/main" val="238903769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9871</TotalTime>
  <Words>2387</Words>
  <Application>Microsoft Office PowerPoint</Application>
  <PresentationFormat>Custom</PresentationFormat>
  <Paragraphs>203</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DFKai-SB</vt:lpstr>
      <vt:lpstr>新細明體</vt:lpstr>
      <vt:lpstr>SimSun</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Testament Greek 新約希臘文</dc:title>
  <dc:creator>Microsoft</dc:creator>
  <cp:lastModifiedBy>Jung-Hyun (Daniel) Song</cp:lastModifiedBy>
  <cp:revision>750</cp:revision>
  <dcterms:created xsi:type="dcterms:W3CDTF">2020-03-18T13:47:21Z</dcterms:created>
  <dcterms:modified xsi:type="dcterms:W3CDTF">2021-04-13T02:01:49Z</dcterms:modified>
</cp:coreProperties>
</file>