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sldIdLst>
    <p:sldId id="675" r:id="rId2"/>
    <p:sldId id="803" r:id="rId3"/>
    <p:sldId id="791" r:id="rId4"/>
    <p:sldId id="836" r:id="rId5"/>
    <p:sldId id="805" r:id="rId6"/>
    <p:sldId id="806" r:id="rId7"/>
    <p:sldId id="807" r:id="rId8"/>
    <p:sldId id="809" r:id="rId9"/>
    <p:sldId id="816" r:id="rId10"/>
    <p:sldId id="814" r:id="rId11"/>
    <p:sldId id="818" r:id="rId12"/>
    <p:sldId id="825" r:id="rId13"/>
    <p:sldId id="823" r:id="rId14"/>
    <p:sldId id="821" r:id="rId15"/>
    <p:sldId id="819" r:id="rId16"/>
    <p:sldId id="827" r:id="rId17"/>
    <p:sldId id="828" r:id="rId18"/>
    <p:sldId id="832" r:id="rId19"/>
    <p:sldId id="831" r:id="rId20"/>
    <p:sldId id="835" r:id="rId21"/>
    <p:sldId id="676" r:id="rId22"/>
  </p:sldIdLst>
  <p:sldSz cx="12188825" cy="6858000"/>
  <p:notesSz cx="6858000" cy="9144000"/>
  <p:defaultText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72" d="100"/>
          <a:sy n="72" d="100"/>
        </p:scale>
        <p:origin x="804" y="5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11D8-83C4-4A94-9773-44143C2857FD}" type="datetimeFigureOut">
              <a:rPr lang="en-US" smtClean="0"/>
              <a:t>4/12/2021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55B27-F3C0-4F3E-8F93-EF8E6AA0E003}" type="slidenum">
              <a:rPr lang="en-US" smtClean="0"/>
              <a:t>‹#›</a:t>
            </a:fld>
            <a:endParaRPr lang="en-US"/>
          </a:p>
        </p:txBody>
      </p:sp>
    </p:spTree>
    <p:extLst>
      <p:ext uri="{BB962C8B-B14F-4D97-AF65-F5344CB8AC3E}">
        <p14:creationId xmlns:p14="http://schemas.microsoft.com/office/powerpoint/2010/main" val="37781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2</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12</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13</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14</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15</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16</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17</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18</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19</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20</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3</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5</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6</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7</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8</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9</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10</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11</a:t>
            </a:fld>
            <a:endParaRPr lang="en-US"/>
          </a:p>
        </p:txBody>
      </p:sp>
    </p:spTree>
    <p:extLst>
      <p:ext uri="{BB962C8B-B14F-4D97-AF65-F5344CB8AC3E}">
        <p14:creationId xmlns:p14="http://schemas.microsoft.com/office/powerpoint/2010/main" val="120358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8F9C73-D3C2-4D1D-BE1A-64EF358B026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07345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F9C73-D3C2-4D1D-BE1A-64EF358B026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14612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F9C73-D3C2-4D1D-BE1A-64EF358B026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95438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F9C73-D3C2-4D1D-BE1A-64EF358B026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37053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8F9C73-D3C2-4D1D-BE1A-64EF358B026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87641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8F9C73-D3C2-4D1D-BE1A-64EF358B0269}"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47220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8F9C73-D3C2-4D1D-BE1A-64EF358B0269}"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31489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8F9C73-D3C2-4D1D-BE1A-64EF358B0269}"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6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F9C73-D3C2-4D1D-BE1A-64EF358B0269}"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19385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9"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6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9"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5995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74182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6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F9C73-D3C2-4D1D-BE1A-64EF358B0269}" type="datetimeFigureOut">
              <a:rPr lang="en-US" smtClean="0"/>
              <a:t>4/12/2021</a:t>
            </a:fld>
            <a:endParaRPr lang="en-US"/>
          </a:p>
        </p:txBody>
      </p:sp>
      <p:sp>
        <p:nvSpPr>
          <p:cNvPr id="5" name="Footer Placeholder 4"/>
          <p:cNvSpPr>
            <a:spLocks noGrp="1"/>
          </p:cNvSpPr>
          <p:nvPr>
            <p:ph type="ftr" sz="quarter" idx="3"/>
          </p:nvPr>
        </p:nvSpPr>
        <p:spPr>
          <a:xfrm>
            <a:off x="4164515" y="635636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6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CB4DF-C93E-466B-BE0D-44CF39FC60A5}" type="slidenum">
              <a:rPr lang="en-US" smtClean="0"/>
              <a:t>‹#›</a:t>
            </a:fld>
            <a:endParaRPr lang="en-US"/>
          </a:p>
        </p:txBody>
      </p:sp>
    </p:spTree>
    <p:extLst>
      <p:ext uri="{BB962C8B-B14F-4D97-AF65-F5344CB8AC3E}">
        <p14:creationId xmlns:p14="http://schemas.microsoft.com/office/powerpoint/2010/main" val="11740947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4" y="25362"/>
            <a:ext cx="12190413" cy="69095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TW" sz="800" b="1" dirty="0">
              <a:solidFill>
                <a:srgbClr val="FFFF00"/>
              </a:solidFill>
              <a:ea typeface="DFKai-SB" pitchFamily="65" charset="-120"/>
            </a:endParaRPr>
          </a:p>
          <a:p>
            <a:endParaRPr lang="en-US" altLang="zh-TW" sz="800" b="1" dirty="0">
              <a:solidFill>
                <a:srgbClr val="FFFF00"/>
              </a:solidFill>
              <a:ea typeface="DFKai-SB" pitchFamily="65" charset="-120"/>
            </a:endParaRPr>
          </a:p>
          <a:p>
            <a:endParaRPr lang="en-US" altLang="zh-TW" sz="800" b="1" dirty="0">
              <a:solidFill>
                <a:srgbClr val="FFFF00"/>
              </a:solidFill>
              <a:ea typeface="DFKai-SB" pitchFamily="65" charset="-120"/>
            </a:endParaRPr>
          </a:p>
          <a:p>
            <a:endParaRPr lang="en-US" altLang="zh-TW" sz="800" b="1" dirty="0">
              <a:solidFill>
                <a:srgbClr val="FFFF00"/>
              </a:solidFill>
              <a:ea typeface="DFKai-SB" pitchFamily="65" charset="-120"/>
            </a:endParaRPr>
          </a:p>
          <a:p>
            <a:r>
              <a:rPr lang="zh-TW" altLang="en-US" sz="6400" b="1" dirty="0">
                <a:solidFill>
                  <a:srgbClr val="FFFF00"/>
                </a:solidFill>
                <a:latin typeface="DFKai-SB" pitchFamily="65" charset="-120"/>
                <a:ea typeface="DFKai-SB" pitchFamily="65" charset="-120"/>
              </a:rPr>
              <a:t>耶利米書</a:t>
            </a:r>
            <a:r>
              <a:rPr lang="zh-CN" altLang="en-US" sz="6400" b="1" dirty="0">
                <a:solidFill>
                  <a:srgbClr val="FFFF00"/>
                </a:solidFill>
                <a:latin typeface="DFKai-SB" pitchFamily="65" charset="-120"/>
                <a:ea typeface="DFKai-SB" pitchFamily="65" charset="-120"/>
              </a:rPr>
              <a:t>和以西結書</a:t>
            </a:r>
            <a:r>
              <a:rPr lang="zh-TW" altLang="en-US" sz="6400" b="1" dirty="0">
                <a:solidFill>
                  <a:srgbClr val="FFFF00"/>
                </a:solidFill>
                <a:latin typeface="DFKai-SB" pitchFamily="65" charset="-120"/>
                <a:ea typeface="DFKai-SB" pitchFamily="65" charset="-120"/>
              </a:rPr>
              <a:t>中的</a:t>
            </a:r>
            <a:endParaRPr lang="en-US" altLang="zh-TW" sz="6400" b="1" dirty="0">
              <a:solidFill>
                <a:srgbClr val="FFFF00"/>
              </a:solidFill>
              <a:latin typeface="DFKai-SB" pitchFamily="65" charset="-120"/>
              <a:ea typeface="DFKai-SB" pitchFamily="65" charset="-120"/>
            </a:endParaRPr>
          </a:p>
          <a:p>
            <a:r>
              <a:rPr lang="zh-TW" altLang="en-US" sz="6000" b="1" dirty="0">
                <a:solidFill>
                  <a:srgbClr val="FFFF00"/>
                </a:solidFill>
                <a:latin typeface="DFKai-SB" pitchFamily="65" charset="-120"/>
                <a:ea typeface="DFKai-SB" pitchFamily="65" charset="-120"/>
              </a:rPr>
              <a:t>       </a:t>
            </a:r>
            <a:r>
              <a:rPr lang="zh-TW" altLang="en-US" sz="10500" b="1" dirty="0">
                <a:solidFill>
                  <a:srgbClr val="FFFF00"/>
                </a:solidFill>
                <a:latin typeface="DFKai-SB" pitchFamily="65" charset="-120"/>
                <a:ea typeface="DFKai-SB" pitchFamily="65" charset="-120"/>
              </a:rPr>
              <a:t>文</a:t>
            </a:r>
            <a:r>
              <a:rPr lang="zh-TW" altLang="en-US" sz="2000" b="1" dirty="0">
                <a:solidFill>
                  <a:srgbClr val="FFFF00"/>
                </a:solidFill>
                <a:latin typeface="DFKai-SB" pitchFamily="65" charset="-120"/>
                <a:ea typeface="DFKai-SB" pitchFamily="65" charset="-120"/>
              </a:rPr>
              <a:t> </a:t>
            </a:r>
            <a:r>
              <a:rPr lang="zh-TW" altLang="en-US" sz="10500" b="1" dirty="0">
                <a:solidFill>
                  <a:srgbClr val="FFFF00"/>
                </a:solidFill>
                <a:latin typeface="DFKai-SB" pitchFamily="65" charset="-120"/>
                <a:ea typeface="DFKai-SB" pitchFamily="65" charset="-120"/>
              </a:rPr>
              <a:t>字</a:t>
            </a:r>
            <a:r>
              <a:rPr lang="zh-TW" altLang="en-US" sz="4000" b="1" dirty="0">
                <a:solidFill>
                  <a:srgbClr val="FFFF00"/>
                </a:solidFill>
                <a:latin typeface="DFKai-SB" pitchFamily="65" charset="-120"/>
                <a:ea typeface="DFKai-SB" pitchFamily="65" charset="-120"/>
              </a:rPr>
              <a:t> </a:t>
            </a:r>
            <a:r>
              <a:rPr lang="zh-TW" altLang="en-US" sz="10500" b="1" dirty="0">
                <a:solidFill>
                  <a:srgbClr val="FFFF00"/>
                </a:solidFill>
                <a:latin typeface="DFKai-SB" pitchFamily="65" charset="-120"/>
                <a:ea typeface="DFKai-SB" pitchFamily="65" charset="-120"/>
              </a:rPr>
              <a:t>遊</a:t>
            </a:r>
            <a:r>
              <a:rPr lang="zh-TW" altLang="en-US" sz="2000" b="1" dirty="0">
                <a:solidFill>
                  <a:srgbClr val="FFFF00"/>
                </a:solidFill>
                <a:latin typeface="DFKai-SB" pitchFamily="65" charset="-120"/>
                <a:ea typeface="DFKai-SB" pitchFamily="65" charset="-120"/>
              </a:rPr>
              <a:t> </a:t>
            </a:r>
            <a:r>
              <a:rPr lang="zh-TW" altLang="en-US" sz="10500" b="1" dirty="0">
                <a:solidFill>
                  <a:srgbClr val="FFFF00"/>
                </a:solidFill>
                <a:latin typeface="DFKai-SB" pitchFamily="65" charset="-120"/>
                <a:ea typeface="DFKai-SB" pitchFamily="65" charset="-120"/>
              </a:rPr>
              <a:t>戲</a:t>
            </a:r>
            <a:endParaRPr lang="en-US" sz="10500" dirty="0">
              <a:solidFill>
                <a:schemeClr val="bg1"/>
              </a:solidFill>
            </a:endParaRPr>
          </a:p>
          <a:p>
            <a:endParaRPr lang="en-US" sz="900" dirty="0">
              <a:solidFill>
                <a:schemeClr val="bg1"/>
              </a:solidFill>
            </a:endParaRPr>
          </a:p>
          <a:p>
            <a:endParaRPr lang="en-US" sz="900" dirty="0">
              <a:solidFill>
                <a:schemeClr val="bg1"/>
              </a:solidFill>
            </a:endParaRPr>
          </a:p>
          <a:p>
            <a:endParaRPr lang="en-US" sz="900" dirty="0">
              <a:solidFill>
                <a:schemeClr val="bg1"/>
              </a:solidFill>
            </a:endParaRPr>
          </a:p>
          <a:p>
            <a:endParaRPr lang="en-US" sz="900" dirty="0">
              <a:solidFill>
                <a:schemeClr val="bg1"/>
              </a:solidFill>
            </a:endParaRPr>
          </a:p>
          <a:p>
            <a:pPr algn="ctr"/>
            <a:r>
              <a:rPr lang="en-US" sz="6600" b="1" dirty="0">
                <a:solidFill>
                  <a:schemeClr val="bg1"/>
                </a:solidFill>
              </a:rPr>
              <a:t>Wordplay in Jeremiah &amp; Ezekiel</a:t>
            </a:r>
            <a:endParaRPr lang="en-US" sz="6600" dirty="0">
              <a:solidFill>
                <a:schemeClr val="bg1"/>
              </a:solidFill>
            </a:endParaRPr>
          </a:p>
          <a:p>
            <a:pPr algn="ctr"/>
            <a:endParaRPr lang="en-US" sz="1000" b="1" dirty="0">
              <a:solidFill>
                <a:schemeClr val="bg1"/>
              </a:solidFill>
            </a:endParaRPr>
          </a:p>
          <a:p>
            <a:pPr algn="ctr"/>
            <a:endParaRPr lang="en-US" sz="1000" b="1" dirty="0">
              <a:solidFill>
                <a:schemeClr val="bg1"/>
              </a:solidFill>
            </a:endParaRPr>
          </a:p>
          <a:p>
            <a:pPr algn="ctr"/>
            <a:endParaRPr lang="en-US" sz="1000" b="1" dirty="0">
              <a:solidFill>
                <a:schemeClr val="bg1"/>
              </a:solidFill>
            </a:endParaRPr>
          </a:p>
          <a:p>
            <a:r>
              <a:rPr lang="zh-TW" altLang="en-US" sz="4000" b="1" dirty="0">
                <a:solidFill>
                  <a:schemeClr val="bg1"/>
                </a:solidFill>
                <a:latin typeface="DFKai-SB" pitchFamily="65" charset="-120"/>
                <a:ea typeface="DFKai-SB" pitchFamily="65" charset="-120"/>
              </a:rPr>
              <a:t>        金京來博士</a:t>
            </a:r>
            <a:r>
              <a:rPr lang="zh-TW" altLang="en-US" sz="4000" b="1" dirty="0">
                <a:solidFill>
                  <a:schemeClr val="bg1"/>
                </a:solidFill>
                <a:latin typeface="SimSun" pitchFamily="2" charset="-122"/>
                <a:ea typeface="SimSun" pitchFamily="2" charset="-122"/>
              </a:rPr>
              <a:t> </a:t>
            </a:r>
            <a:r>
              <a:rPr lang="en-US" sz="4000" b="1" dirty="0">
                <a:solidFill>
                  <a:schemeClr val="bg1"/>
                </a:solidFill>
                <a:latin typeface="SimSun" pitchFamily="2" charset="-122"/>
                <a:ea typeface="SimSun" pitchFamily="2" charset="-122"/>
              </a:rPr>
              <a:t>  </a:t>
            </a:r>
            <a:r>
              <a:rPr lang="en-US" sz="4000" b="1" dirty="0" err="1">
                <a:solidFill>
                  <a:schemeClr val="bg1"/>
                </a:solidFill>
              </a:rPr>
              <a:t>Kyungrae</a:t>
            </a:r>
            <a:r>
              <a:rPr lang="en-US" sz="4000" b="1" dirty="0">
                <a:solidFill>
                  <a:schemeClr val="bg1"/>
                </a:solidFill>
              </a:rPr>
              <a:t> Kim, Ph.D.</a:t>
            </a:r>
          </a:p>
          <a:p>
            <a:endParaRPr lang="en-US" sz="800" b="1" dirty="0">
              <a:solidFill>
                <a:schemeClr val="bg1"/>
              </a:solidFill>
            </a:endParaRPr>
          </a:p>
          <a:p>
            <a:endParaRPr lang="en-US" sz="800" b="1" dirty="0">
              <a:solidFill>
                <a:schemeClr val="bg1"/>
              </a:solidFill>
            </a:endParaRPr>
          </a:p>
          <a:p>
            <a:endParaRPr lang="en-US" sz="800" b="1" dirty="0">
              <a:solidFill>
                <a:schemeClr val="bg1"/>
              </a:solidFill>
            </a:endParaRPr>
          </a:p>
          <a:p>
            <a:endParaRPr lang="en-US" sz="800" b="1" dirty="0">
              <a:solidFill>
                <a:schemeClr val="bg1"/>
              </a:solidFill>
            </a:endParaRPr>
          </a:p>
          <a:p>
            <a:endParaRPr lang="en-US" sz="800" b="1" dirty="0">
              <a:solidFill>
                <a:schemeClr val="bg1"/>
              </a:solidFill>
            </a:endParaRPr>
          </a:p>
          <a:p>
            <a:endParaRPr lang="en-US" sz="800" b="1" dirty="0">
              <a:solidFill>
                <a:schemeClr val="bg1"/>
              </a:solidFill>
            </a:endParaRPr>
          </a:p>
          <a:p>
            <a:endParaRPr lang="en-US" sz="800" b="1" dirty="0">
              <a:solidFill>
                <a:schemeClr val="bg1"/>
              </a:solidFill>
            </a:endParaRPr>
          </a:p>
        </p:txBody>
      </p:sp>
    </p:spTree>
    <p:extLst>
      <p:ext uri="{BB962C8B-B14F-4D97-AF65-F5344CB8AC3E}">
        <p14:creationId xmlns:p14="http://schemas.microsoft.com/office/powerpoint/2010/main" val="31858646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48029"/>
          </a:xfrm>
          <a:prstGeom prst="rect">
            <a:avLst/>
          </a:prstGeom>
          <a:solidFill>
            <a:srgbClr val="00B050"/>
          </a:solidFill>
        </p:spPr>
        <p:txBody>
          <a:bodyPr wrap="square">
            <a:spAutoFit/>
          </a:bodyPr>
          <a:lstStyle/>
          <a:p>
            <a:endParaRPr lang="en-US" altLang="zh-CN" sz="800" b="1" dirty="0"/>
          </a:p>
          <a:p>
            <a:r>
              <a:rPr lang="zh-TW" altLang="en-US" sz="3200" b="1" dirty="0">
                <a:solidFill>
                  <a:schemeClr val="bg1"/>
                </a:solidFill>
                <a:latin typeface="DFKai-SB" pitchFamily="65" charset="-120"/>
                <a:ea typeface="DFKai-SB" pitchFamily="65" charset="-120"/>
              </a:rPr>
              <a:t>耶利米書 </a:t>
            </a:r>
            <a:r>
              <a:rPr lang="en-US" sz="3200" b="1" dirty="0">
                <a:solidFill>
                  <a:schemeClr val="bg1"/>
                </a:solidFill>
              </a:rPr>
              <a:t>Jeremiah 48:43-44</a:t>
            </a:r>
            <a:r>
              <a:rPr lang="en-US" sz="3200" dirty="0">
                <a:solidFill>
                  <a:schemeClr val="bg1"/>
                </a:solidFill>
              </a:rPr>
              <a:t> </a:t>
            </a:r>
          </a:p>
          <a:p>
            <a:pPr rtl="1"/>
            <a:r>
              <a:rPr lang="he-IL" sz="3800" dirty="0">
                <a:solidFill>
                  <a:schemeClr val="bg1"/>
                </a:solidFill>
              </a:rPr>
              <a:t>פַּ֥חַד</a:t>
            </a:r>
            <a:r>
              <a:rPr lang="he-IL" sz="3800" dirty="0"/>
              <a:t> וָ</a:t>
            </a:r>
            <a:r>
              <a:rPr lang="he-IL" sz="3800" dirty="0">
                <a:solidFill>
                  <a:schemeClr val="bg1"/>
                </a:solidFill>
              </a:rPr>
              <a:t>פַ֖חַת</a:t>
            </a:r>
            <a:r>
              <a:rPr lang="he-IL" sz="3800" dirty="0"/>
              <a:t> וָ</a:t>
            </a:r>
            <a:r>
              <a:rPr lang="he-IL" sz="3800" dirty="0">
                <a:solidFill>
                  <a:schemeClr val="bg1"/>
                </a:solidFill>
              </a:rPr>
              <a:t>פָ֑ח</a:t>
            </a:r>
            <a:r>
              <a:rPr lang="he-IL" sz="3800" dirty="0"/>
              <a:t> עָלֶ֛יךָ יוֹשֵׁ֥ב מוֹאָ֖ב נְאֻם־יְהוָֽה׃</a:t>
            </a:r>
            <a:r>
              <a:rPr lang="en-US" sz="3800" dirty="0"/>
              <a:t>   </a:t>
            </a:r>
            <a:r>
              <a:rPr lang="he-IL" sz="3800" dirty="0"/>
              <a:t> </a:t>
            </a:r>
            <a:endParaRPr lang="en-US" sz="3800" dirty="0"/>
          </a:p>
          <a:p>
            <a:pPr rtl="1"/>
            <a:r>
              <a:rPr lang="he-IL" sz="3800" dirty="0"/>
              <a:t>   (הַנִּיס) [הַנָּ֞ס] מִפְּנֵ֤י הַ</a:t>
            </a:r>
            <a:r>
              <a:rPr lang="he-IL" sz="3800" dirty="0">
                <a:solidFill>
                  <a:schemeClr val="bg1"/>
                </a:solidFill>
              </a:rPr>
              <a:t>פַּ֙חַד֙</a:t>
            </a:r>
            <a:r>
              <a:rPr lang="he-IL" sz="3800" dirty="0"/>
              <a:t> יִפֹּ֣ל אֶל־הַ</a:t>
            </a:r>
            <a:r>
              <a:rPr lang="he-IL" sz="3800" dirty="0">
                <a:solidFill>
                  <a:schemeClr val="bg1"/>
                </a:solidFill>
              </a:rPr>
              <a:t>פַּ֔חַת</a:t>
            </a:r>
            <a:r>
              <a:rPr lang="en-US" sz="3800" dirty="0"/>
              <a:t>     </a:t>
            </a:r>
          </a:p>
          <a:p>
            <a:pPr rtl="1"/>
            <a:r>
              <a:rPr lang="he-IL" sz="3800" dirty="0"/>
              <a:t> וְהָֽעֹלֶה֙ מִן־הַ</a:t>
            </a:r>
            <a:r>
              <a:rPr lang="he-IL" sz="3800" dirty="0">
                <a:solidFill>
                  <a:schemeClr val="bg1"/>
                </a:solidFill>
              </a:rPr>
              <a:t>פַּ֔חַת</a:t>
            </a:r>
            <a:r>
              <a:rPr lang="he-IL" sz="3800" dirty="0"/>
              <a:t> יִלָּכֵ֖ד בַּ</a:t>
            </a:r>
            <a:r>
              <a:rPr lang="he-IL" sz="3800" dirty="0">
                <a:solidFill>
                  <a:schemeClr val="bg1"/>
                </a:solidFill>
              </a:rPr>
              <a:t>פָּ֑ח</a:t>
            </a:r>
            <a:r>
              <a:rPr lang="he-IL" sz="3800" dirty="0"/>
              <a:t> </a:t>
            </a:r>
            <a:r>
              <a:rPr lang="en-US" sz="3800" dirty="0"/>
              <a:t>    </a:t>
            </a:r>
            <a:r>
              <a:rPr lang="en-US" sz="3200" dirty="0"/>
              <a:t>……. </a:t>
            </a:r>
          </a:p>
          <a:p>
            <a:r>
              <a:rPr lang="zh-TW" altLang="en-US" sz="3000" dirty="0">
                <a:latin typeface="DFKai-SB" pitchFamily="65" charset="-120"/>
                <a:ea typeface="DFKai-SB" pitchFamily="65" charset="-120"/>
              </a:rPr>
              <a:t>耶和華說</a:t>
            </a:r>
            <a:r>
              <a:rPr lang="en-US" sz="3000" dirty="0">
                <a:latin typeface="DFKai-SB" pitchFamily="65" charset="-120"/>
                <a:ea typeface="DFKai-SB" pitchFamily="65" charset="-120"/>
              </a:rPr>
              <a:t>:</a:t>
            </a:r>
            <a:r>
              <a:rPr lang="zh-TW" altLang="en-US" sz="3000" dirty="0">
                <a:latin typeface="DFKai-SB" pitchFamily="65" charset="-120"/>
                <a:ea typeface="DFKai-SB" pitchFamily="65" charset="-120"/>
              </a:rPr>
              <a:t>摩押的居民哪</a:t>
            </a:r>
            <a:r>
              <a:rPr lang="en-US" sz="3000" dirty="0">
                <a:latin typeface="DFKai-SB" pitchFamily="65" charset="-120"/>
                <a:ea typeface="DFKai-SB" pitchFamily="65" charset="-120"/>
              </a:rPr>
              <a:t>,</a:t>
            </a:r>
            <a:r>
              <a:rPr lang="zh-TW" altLang="en-US" sz="3000" b="1" dirty="0">
                <a:solidFill>
                  <a:schemeClr val="bg1"/>
                </a:solidFill>
                <a:latin typeface="DFKai-SB" pitchFamily="65" charset="-120"/>
                <a:ea typeface="DFKai-SB" pitchFamily="65" charset="-120"/>
              </a:rPr>
              <a:t>恐懼</a:t>
            </a:r>
            <a:r>
              <a:rPr lang="en-US" sz="3000" b="1" dirty="0">
                <a:solidFill>
                  <a:schemeClr val="bg1"/>
                </a:solidFill>
                <a:latin typeface="DFKai-SB" pitchFamily="65" charset="-120"/>
                <a:ea typeface="DFKai-SB" pitchFamily="65" charset="-120"/>
              </a:rPr>
              <a:t>,</a:t>
            </a:r>
            <a:r>
              <a:rPr lang="zh-TW" altLang="en-US" sz="3000" b="1" dirty="0">
                <a:solidFill>
                  <a:schemeClr val="bg1"/>
                </a:solidFill>
                <a:latin typeface="DFKai-SB" pitchFamily="65" charset="-120"/>
                <a:ea typeface="DFKai-SB" pitchFamily="65" charset="-120"/>
              </a:rPr>
              <a:t>陷坑</a:t>
            </a:r>
            <a:r>
              <a:rPr lang="en-US" sz="3000" b="1" dirty="0">
                <a:solidFill>
                  <a:schemeClr val="bg1"/>
                </a:solidFill>
                <a:latin typeface="DFKai-SB" pitchFamily="65" charset="-120"/>
                <a:ea typeface="DFKai-SB" pitchFamily="65" charset="-120"/>
              </a:rPr>
              <a:t>,</a:t>
            </a:r>
            <a:r>
              <a:rPr lang="zh-TW" altLang="en-US" sz="3000" b="1" dirty="0">
                <a:solidFill>
                  <a:schemeClr val="bg1"/>
                </a:solidFill>
                <a:latin typeface="DFKai-SB" pitchFamily="65" charset="-120"/>
                <a:ea typeface="DFKai-SB" pitchFamily="65" charset="-120"/>
              </a:rPr>
              <a:t>網羅</a:t>
            </a:r>
            <a:r>
              <a:rPr lang="zh-TW" altLang="en-US" sz="3000" dirty="0">
                <a:latin typeface="DFKai-SB" pitchFamily="65" charset="-120"/>
                <a:ea typeface="DFKai-SB" pitchFamily="65" charset="-120"/>
              </a:rPr>
              <a:t>都臨近你。躲避</a:t>
            </a:r>
            <a:r>
              <a:rPr lang="zh-TW" altLang="en-US" sz="3000" b="1" dirty="0">
                <a:solidFill>
                  <a:schemeClr val="bg1"/>
                </a:solidFill>
                <a:latin typeface="DFKai-SB" pitchFamily="65" charset="-120"/>
                <a:ea typeface="DFKai-SB" pitchFamily="65" charset="-120"/>
              </a:rPr>
              <a:t>恐懼</a:t>
            </a:r>
            <a:r>
              <a:rPr lang="zh-TW" altLang="en-US" sz="3000" dirty="0">
                <a:latin typeface="DFKai-SB" pitchFamily="65" charset="-120"/>
                <a:ea typeface="DFKai-SB" pitchFamily="65" charset="-120"/>
              </a:rPr>
              <a:t>的必墜入</a:t>
            </a:r>
            <a:r>
              <a:rPr lang="zh-TW" altLang="en-US" sz="3000" b="1" dirty="0">
                <a:solidFill>
                  <a:schemeClr val="bg1"/>
                </a:solidFill>
                <a:latin typeface="DFKai-SB" pitchFamily="65" charset="-120"/>
                <a:ea typeface="DFKai-SB" pitchFamily="65" charset="-120"/>
              </a:rPr>
              <a:t>陷坑</a:t>
            </a:r>
            <a:r>
              <a:rPr lang="en-US" sz="3000" dirty="0">
                <a:latin typeface="DFKai-SB" pitchFamily="65" charset="-120"/>
                <a:ea typeface="DFKai-SB" pitchFamily="65" charset="-120"/>
              </a:rPr>
              <a:t>;</a:t>
            </a:r>
            <a:r>
              <a:rPr lang="zh-TW" altLang="en-US" sz="3000" dirty="0">
                <a:latin typeface="DFKai-SB" pitchFamily="65" charset="-120"/>
                <a:ea typeface="DFKai-SB" pitchFamily="65" charset="-120"/>
              </a:rPr>
              <a:t>從</a:t>
            </a:r>
            <a:r>
              <a:rPr lang="zh-TW" altLang="en-US" sz="3000" b="1" dirty="0">
                <a:solidFill>
                  <a:schemeClr val="bg1"/>
                </a:solidFill>
                <a:latin typeface="DFKai-SB" pitchFamily="65" charset="-120"/>
                <a:ea typeface="DFKai-SB" pitchFamily="65" charset="-120"/>
              </a:rPr>
              <a:t>陷坑</a:t>
            </a:r>
            <a:r>
              <a:rPr lang="zh-TW" altLang="en-US" sz="3000" dirty="0">
                <a:latin typeface="DFKai-SB" pitchFamily="65" charset="-120"/>
                <a:ea typeface="DFKai-SB" pitchFamily="65" charset="-120"/>
              </a:rPr>
              <a:t>上來的必被</a:t>
            </a:r>
            <a:r>
              <a:rPr lang="zh-TW" altLang="en-US" sz="3000" b="1" dirty="0">
                <a:solidFill>
                  <a:schemeClr val="bg1"/>
                </a:solidFill>
                <a:latin typeface="DFKai-SB" pitchFamily="65" charset="-120"/>
                <a:ea typeface="DFKai-SB" pitchFamily="65" charset="-120"/>
              </a:rPr>
              <a:t>網羅</a:t>
            </a:r>
            <a:r>
              <a:rPr lang="zh-TW" altLang="en-US" sz="3000" dirty="0">
                <a:latin typeface="DFKai-SB" pitchFamily="65" charset="-120"/>
                <a:ea typeface="DFKai-SB" pitchFamily="65" charset="-120"/>
              </a:rPr>
              <a:t>纏住</a:t>
            </a:r>
            <a:r>
              <a:rPr lang="en-US" sz="3000" dirty="0">
                <a:latin typeface="DFKai-SB" pitchFamily="65" charset="-120"/>
                <a:ea typeface="DFKai-SB" pitchFamily="65" charset="-120"/>
              </a:rPr>
              <a:t>;</a:t>
            </a:r>
            <a:r>
              <a:rPr lang="zh-TW" altLang="en-US" sz="3000" dirty="0">
                <a:latin typeface="DFKai-SB" pitchFamily="65" charset="-120"/>
                <a:ea typeface="DFKai-SB" pitchFamily="65" charset="-120"/>
              </a:rPr>
              <a:t>因我必使追討之年臨到摩押</a:t>
            </a:r>
            <a:r>
              <a:rPr lang="en-US" sz="3000" dirty="0">
                <a:latin typeface="DFKai-SB" pitchFamily="65" charset="-120"/>
                <a:ea typeface="DFKai-SB" pitchFamily="65" charset="-120"/>
              </a:rPr>
              <a:t>.</a:t>
            </a:r>
            <a:r>
              <a:rPr lang="zh-TW" altLang="en-US" sz="3000" dirty="0">
                <a:latin typeface="DFKai-SB" pitchFamily="65" charset="-120"/>
                <a:ea typeface="DFKai-SB" pitchFamily="65" charset="-120"/>
              </a:rPr>
              <a:t>這是耶和華說的。</a:t>
            </a:r>
            <a:r>
              <a:rPr lang="en-US" altLang="zh-TW" sz="3000" dirty="0">
                <a:latin typeface="DFKai-SB" pitchFamily="65" charset="-120"/>
                <a:ea typeface="DFKai-SB" pitchFamily="65" charset="-120"/>
              </a:rPr>
              <a:t>/ </a:t>
            </a:r>
            <a:r>
              <a:rPr lang="en-US" sz="2700" baseline="30000" dirty="0"/>
              <a:t>NIV </a:t>
            </a:r>
            <a:r>
              <a:rPr lang="en-US" sz="2700" b="1" dirty="0">
                <a:solidFill>
                  <a:schemeClr val="bg1"/>
                </a:solidFill>
              </a:rPr>
              <a:t>Terror </a:t>
            </a:r>
            <a:r>
              <a:rPr lang="en-US" sz="2700" dirty="0"/>
              <a:t>and </a:t>
            </a:r>
            <a:r>
              <a:rPr lang="en-US" sz="2700" b="1" dirty="0">
                <a:solidFill>
                  <a:schemeClr val="bg1"/>
                </a:solidFill>
              </a:rPr>
              <a:t>pit</a:t>
            </a:r>
            <a:r>
              <a:rPr lang="en-US" sz="2700" dirty="0"/>
              <a:t> and </a:t>
            </a:r>
            <a:r>
              <a:rPr lang="en-US" sz="2700" b="1" dirty="0">
                <a:solidFill>
                  <a:schemeClr val="bg1"/>
                </a:solidFill>
              </a:rPr>
              <a:t>snare</a:t>
            </a:r>
            <a:r>
              <a:rPr lang="en-US" sz="2700" dirty="0"/>
              <a:t> await you, </a:t>
            </a:r>
            <a:r>
              <a:rPr lang="en-US" altLang="zh-TW" sz="2700" dirty="0">
                <a:latin typeface="DFKai-SB" pitchFamily="65" charset="-120"/>
                <a:ea typeface="DFKai-SB" pitchFamily="65" charset="-120"/>
              </a:rPr>
              <a:t>…… </a:t>
            </a:r>
            <a:r>
              <a:rPr lang="en-US" sz="2700" dirty="0"/>
              <a:t>Whoever flees from the </a:t>
            </a:r>
            <a:r>
              <a:rPr lang="en-US" sz="2700" b="1" dirty="0">
                <a:solidFill>
                  <a:schemeClr val="bg1"/>
                </a:solidFill>
              </a:rPr>
              <a:t>terror</a:t>
            </a:r>
            <a:r>
              <a:rPr lang="en-US" sz="2700" dirty="0"/>
              <a:t> will fall into a </a:t>
            </a:r>
            <a:r>
              <a:rPr lang="en-US" sz="2700" b="1" dirty="0">
                <a:solidFill>
                  <a:schemeClr val="bg1"/>
                </a:solidFill>
              </a:rPr>
              <a:t>pit</a:t>
            </a:r>
            <a:r>
              <a:rPr lang="en-US" sz="2700" dirty="0"/>
              <a:t>, whoever climbs out of the </a:t>
            </a:r>
            <a:r>
              <a:rPr lang="en-US" sz="2700" b="1" dirty="0">
                <a:solidFill>
                  <a:schemeClr val="bg1"/>
                </a:solidFill>
              </a:rPr>
              <a:t>pit</a:t>
            </a:r>
            <a:r>
              <a:rPr lang="en-US" sz="2700" dirty="0"/>
              <a:t> will be caught in a </a:t>
            </a:r>
            <a:r>
              <a:rPr lang="en-US" sz="2700" b="1" dirty="0">
                <a:solidFill>
                  <a:schemeClr val="bg1"/>
                </a:solidFill>
              </a:rPr>
              <a:t>snare</a:t>
            </a:r>
            <a:r>
              <a:rPr lang="en-US" sz="2700" dirty="0"/>
              <a:t>; </a:t>
            </a:r>
            <a:r>
              <a:rPr lang="en-US" altLang="zh-TW" sz="2700" dirty="0">
                <a:latin typeface="DFKai-SB" pitchFamily="65" charset="-120"/>
                <a:ea typeface="DFKai-SB" pitchFamily="65" charset="-120"/>
              </a:rPr>
              <a:t>……</a:t>
            </a:r>
          </a:p>
          <a:p>
            <a:endParaRPr lang="en-US" sz="800" dirty="0"/>
          </a:p>
          <a:p>
            <a:r>
              <a:rPr lang="en-US" sz="2800" dirty="0"/>
              <a:t>	*Also in </a:t>
            </a:r>
            <a:r>
              <a:rPr lang="en-US" sz="2800" b="1" dirty="0"/>
              <a:t>Isaiah 24:17-18 </a:t>
            </a:r>
            <a:r>
              <a:rPr lang="en-US" sz="2800" dirty="0"/>
              <a:t>(</a:t>
            </a:r>
            <a:r>
              <a:rPr lang="zh-TW" altLang="en-US" sz="2800" dirty="0">
                <a:latin typeface="DFKai-SB" pitchFamily="65" charset="-120"/>
                <a:ea typeface="DFKai-SB" pitchFamily="65" charset="-120"/>
              </a:rPr>
              <a:t>地上的居民哪</a:t>
            </a:r>
            <a:r>
              <a:rPr lang="en-US" altLang="zh-TW" sz="2800" dirty="0">
                <a:latin typeface="DFKai-SB" pitchFamily="65" charset="-120"/>
                <a:ea typeface="DFKai-SB" pitchFamily="65" charset="-120"/>
              </a:rPr>
              <a:t>,</a:t>
            </a:r>
            <a:r>
              <a:rPr lang="zh-TW" altLang="en-US" sz="2800" b="1" dirty="0">
                <a:solidFill>
                  <a:schemeClr val="bg1"/>
                </a:solidFill>
                <a:latin typeface="DFKai-SB" pitchFamily="65" charset="-120"/>
                <a:ea typeface="DFKai-SB" pitchFamily="65" charset="-120"/>
              </a:rPr>
              <a:t>恐懼</a:t>
            </a:r>
            <a:r>
              <a:rPr lang="en-US" altLang="zh-TW" sz="2800" b="1" dirty="0">
                <a:solidFill>
                  <a:schemeClr val="bg1"/>
                </a:solidFill>
                <a:latin typeface="DFKai-SB" pitchFamily="65" charset="-120"/>
                <a:ea typeface="DFKai-SB" pitchFamily="65" charset="-120"/>
              </a:rPr>
              <a:t>,</a:t>
            </a:r>
            <a:r>
              <a:rPr lang="zh-TW" altLang="en-US" sz="2800" b="1" dirty="0">
                <a:solidFill>
                  <a:schemeClr val="bg1"/>
                </a:solidFill>
                <a:latin typeface="DFKai-SB" pitchFamily="65" charset="-120"/>
                <a:ea typeface="DFKai-SB" pitchFamily="65" charset="-120"/>
              </a:rPr>
              <a:t>陷坑</a:t>
            </a:r>
            <a:r>
              <a:rPr lang="en-US" altLang="zh-TW" sz="2800" b="1" dirty="0">
                <a:solidFill>
                  <a:schemeClr val="bg1"/>
                </a:solidFill>
                <a:latin typeface="DFKai-SB" pitchFamily="65" charset="-120"/>
                <a:ea typeface="DFKai-SB" pitchFamily="65" charset="-120"/>
              </a:rPr>
              <a:t>,</a:t>
            </a:r>
            <a:r>
              <a:rPr lang="zh-TW" altLang="en-US" sz="2800" b="1" dirty="0">
                <a:solidFill>
                  <a:schemeClr val="bg1"/>
                </a:solidFill>
                <a:latin typeface="DFKai-SB" pitchFamily="65" charset="-120"/>
                <a:ea typeface="DFKai-SB" pitchFamily="65" charset="-120"/>
              </a:rPr>
              <a:t>網羅</a:t>
            </a:r>
            <a:r>
              <a:rPr lang="zh-TW" altLang="en-US" sz="2800" dirty="0">
                <a:latin typeface="DFKai-SB" pitchFamily="65" charset="-120"/>
                <a:ea typeface="DFKai-SB" pitchFamily="65" charset="-120"/>
              </a:rPr>
              <a:t>都臨近你</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躲避</a:t>
            </a:r>
            <a:r>
              <a:rPr lang="zh-TW" altLang="en-US" sz="2800" b="1" dirty="0">
                <a:solidFill>
                  <a:schemeClr val="bg1"/>
                </a:solidFill>
                <a:latin typeface="DFKai-SB" pitchFamily="65" charset="-120"/>
                <a:ea typeface="DFKai-SB" pitchFamily="65" charset="-120"/>
              </a:rPr>
              <a:t>恐懼</a:t>
            </a:r>
            <a:r>
              <a:rPr lang="zh-TW" altLang="en-US" sz="2800" dirty="0">
                <a:latin typeface="DFKai-SB" pitchFamily="65" charset="-120"/>
                <a:ea typeface="DFKai-SB" pitchFamily="65" charset="-120"/>
              </a:rPr>
              <a:t>聲音的必墜入</a:t>
            </a:r>
            <a:r>
              <a:rPr lang="zh-TW" altLang="en-US" sz="2800" b="1" dirty="0">
                <a:solidFill>
                  <a:schemeClr val="bg1"/>
                </a:solidFill>
                <a:latin typeface="DFKai-SB" pitchFamily="65" charset="-120"/>
                <a:ea typeface="DFKai-SB" pitchFamily="65" charset="-120"/>
              </a:rPr>
              <a:t>陷坑</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從</a:t>
            </a:r>
            <a:r>
              <a:rPr lang="zh-TW" altLang="en-US" sz="2800" b="1" dirty="0">
                <a:solidFill>
                  <a:schemeClr val="bg1"/>
                </a:solidFill>
                <a:latin typeface="DFKai-SB" pitchFamily="65" charset="-120"/>
                <a:ea typeface="DFKai-SB" pitchFamily="65" charset="-120"/>
              </a:rPr>
              <a:t>陷坑</a:t>
            </a:r>
            <a:r>
              <a:rPr lang="zh-TW" altLang="en-US" sz="2800" dirty="0">
                <a:latin typeface="DFKai-SB" pitchFamily="65" charset="-120"/>
                <a:ea typeface="DFKai-SB" pitchFamily="65" charset="-120"/>
              </a:rPr>
              <a:t>上來的必被</a:t>
            </a:r>
            <a:r>
              <a:rPr lang="zh-TW" altLang="en-US" sz="2800" b="1" dirty="0">
                <a:solidFill>
                  <a:schemeClr val="bg1"/>
                </a:solidFill>
                <a:latin typeface="DFKai-SB" pitchFamily="65" charset="-120"/>
                <a:ea typeface="DFKai-SB" pitchFamily="65" charset="-120"/>
              </a:rPr>
              <a:t>網羅</a:t>
            </a:r>
            <a:r>
              <a:rPr lang="zh-TW" altLang="en-US" sz="2800" dirty="0">
                <a:latin typeface="DFKai-SB" pitchFamily="65" charset="-120"/>
                <a:ea typeface="DFKai-SB" pitchFamily="65" charset="-120"/>
              </a:rPr>
              <a:t>纏住 </a:t>
            </a:r>
            <a:r>
              <a:rPr lang="en-US" altLang="zh-TW" sz="2800" dirty="0">
                <a:latin typeface="DFKai-SB" pitchFamily="65" charset="-120"/>
                <a:ea typeface="DFKai-SB" pitchFamily="65" charset="-120"/>
              </a:rPr>
              <a:t>……</a:t>
            </a:r>
            <a:r>
              <a:rPr lang="en-US" sz="2800" dirty="0"/>
              <a:t>). </a:t>
            </a:r>
          </a:p>
          <a:p>
            <a:r>
              <a:rPr lang="en-US" sz="2800" b="1" dirty="0"/>
              <a:t>      -Lamentations 3:47</a:t>
            </a:r>
            <a:r>
              <a:rPr lang="en-US" sz="2800" dirty="0"/>
              <a:t>   </a:t>
            </a:r>
            <a:r>
              <a:rPr lang="he-IL" sz="2800" dirty="0"/>
              <a:t>‎</a:t>
            </a:r>
            <a:r>
              <a:rPr lang="zh-TW" altLang="en-US" sz="2800" b="1" dirty="0">
                <a:solidFill>
                  <a:schemeClr val="bg1"/>
                </a:solidFill>
                <a:latin typeface="DFKai-SB" pitchFamily="65" charset="-120"/>
                <a:ea typeface="DFKai-SB" pitchFamily="65" charset="-120"/>
              </a:rPr>
              <a:t>恐懼</a:t>
            </a:r>
            <a:r>
              <a:rPr lang="zh-TW" altLang="en-US" sz="2800" b="1" dirty="0">
                <a:latin typeface="DFKai-SB" pitchFamily="65" charset="-120"/>
                <a:ea typeface="DFKai-SB" pitchFamily="65" charset="-120"/>
              </a:rPr>
              <a:t>和</a:t>
            </a:r>
            <a:r>
              <a:rPr lang="zh-TW" altLang="en-US" sz="2800" b="1" dirty="0">
                <a:solidFill>
                  <a:schemeClr val="bg1"/>
                </a:solidFill>
                <a:latin typeface="DFKai-SB" pitchFamily="65" charset="-120"/>
                <a:ea typeface="DFKai-SB" pitchFamily="65" charset="-120"/>
              </a:rPr>
              <a:t>陷坑</a:t>
            </a:r>
            <a:r>
              <a:rPr lang="en-US" sz="2800" dirty="0">
                <a:latin typeface="DFKai-SB" pitchFamily="65" charset="-120"/>
                <a:ea typeface="DFKai-SB" pitchFamily="65" charset="-120"/>
              </a:rPr>
              <a:t>,</a:t>
            </a:r>
            <a:r>
              <a:rPr lang="zh-TW" altLang="en-US" sz="2800" dirty="0">
                <a:latin typeface="DFKai-SB" pitchFamily="65" charset="-120"/>
                <a:ea typeface="DFKai-SB" pitchFamily="65" charset="-120"/>
              </a:rPr>
              <a:t>殘害和毀滅</a:t>
            </a:r>
            <a:r>
              <a:rPr lang="en-US" sz="2800" dirty="0">
                <a:latin typeface="DFKai-SB" pitchFamily="65" charset="-120"/>
                <a:ea typeface="DFKai-SB" pitchFamily="65" charset="-120"/>
              </a:rPr>
              <a:t>,</a:t>
            </a:r>
            <a:r>
              <a:rPr lang="zh-TW" altLang="en-US" sz="2800" dirty="0">
                <a:latin typeface="DFKai-SB" pitchFamily="65" charset="-120"/>
                <a:ea typeface="DFKai-SB" pitchFamily="65" charset="-120"/>
              </a:rPr>
              <a:t>都臨近我們</a:t>
            </a:r>
            <a:r>
              <a:rPr lang="en-US" sz="2800" dirty="0">
                <a:latin typeface="DFKai-SB" pitchFamily="65" charset="-120"/>
                <a:ea typeface="DFKai-SB" pitchFamily="65" charset="-120"/>
              </a:rPr>
              <a:t> </a:t>
            </a:r>
            <a:r>
              <a:rPr lang="en-US" sz="2800" dirty="0"/>
              <a:t>(</a:t>
            </a:r>
            <a:r>
              <a:rPr lang="he-IL" sz="2800" dirty="0">
                <a:solidFill>
                  <a:schemeClr val="bg1"/>
                </a:solidFill>
              </a:rPr>
              <a:t>פַּחַד וָפַחַת </a:t>
            </a:r>
            <a:r>
              <a:rPr lang="en-US" sz="2800" dirty="0"/>
              <a:t>)</a:t>
            </a:r>
          </a:p>
          <a:p>
            <a:r>
              <a:rPr lang="en-US" sz="2800" b="1" dirty="0"/>
              <a:t>      -Job 22:10 </a:t>
            </a:r>
            <a:r>
              <a:rPr lang="zh-TW" altLang="en-US" sz="2800" dirty="0">
                <a:latin typeface="DFKai-SB" pitchFamily="65" charset="-120"/>
                <a:ea typeface="DFKai-SB" pitchFamily="65" charset="-120"/>
              </a:rPr>
              <a:t>因此、有</a:t>
            </a:r>
            <a:r>
              <a:rPr lang="zh-TW" altLang="en-US" sz="2800" b="1" dirty="0">
                <a:solidFill>
                  <a:schemeClr val="bg1"/>
                </a:solidFill>
                <a:latin typeface="DFKai-SB" pitchFamily="65" charset="-120"/>
                <a:ea typeface="DFKai-SB" pitchFamily="65" charset="-120"/>
              </a:rPr>
              <a:t>網羅</a:t>
            </a:r>
            <a:r>
              <a:rPr lang="zh-TW" altLang="en-US" sz="2800" dirty="0">
                <a:latin typeface="DFKai-SB" pitchFamily="65" charset="-120"/>
                <a:ea typeface="DFKai-SB" pitchFamily="65" charset="-120"/>
              </a:rPr>
              <a:t>環繞你、有</a:t>
            </a:r>
            <a:r>
              <a:rPr lang="zh-TW" altLang="en-US" sz="2800" b="1" dirty="0">
                <a:solidFill>
                  <a:schemeClr val="bg1"/>
                </a:solidFill>
                <a:latin typeface="DFKai-SB" pitchFamily="65" charset="-120"/>
                <a:ea typeface="DFKai-SB" pitchFamily="65" charset="-120"/>
              </a:rPr>
              <a:t>恐懼</a:t>
            </a:r>
            <a:r>
              <a:rPr lang="zh-TW" altLang="en-US" sz="2800" dirty="0">
                <a:latin typeface="DFKai-SB" pitchFamily="65" charset="-120"/>
                <a:ea typeface="DFKai-SB" pitchFamily="65" charset="-120"/>
              </a:rPr>
              <a:t>忽然使你驚惶 </a:t>
            </a:r>
            <a:r>
              <a:rPr lang="en-US" altLang="zh-TW" sz="2800" dirty="0"/>
              <a:t>(</a:t>
            </a:r>
            <a:r>
              <a:rPr lang="he-IL" sz="2800" dirty="0">
                <a:solidFill>
                  <a:schemeClr val="bg1"/>
                </a:solidFill>
              </a:rPr>
              <a:t>פַחִים</a:t>
            </a:r>
            <a:r>
              <a:rPr lang="he-IL" sz="2800" dirty="0"/>
              <a:t> וִֽ֜יבַהֶלְךָ </a:t>
            </a:r>
            <a:r>
              <a:rPr lang="he-IL" sz="2800" dirty="0">
                <a:solidFill>
                  <a:schemeClr val="bg1"/>
                </a:solidFill>
              </a:rPr>
              <a:t>פַּחַד</a:t>
            </a:r>
            <a:r>
              <a:rPr lang="he-IL" sz="2800" dirty="0"/>
              <a:t> </a:t>
            </a:r>
            <a:r>
              <a:rPr lang="en-US" altLang="zh-TW" sz="2800" dirty="0"/>
              <a:t>)</a:t>
            </a:r>
            <a:endParaRPr lang="en-US" sz="2800" dirty="0"/>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r>
              <a:rPr lang="en-US" sz="800" dirty="0"/>
              <a:t>).</a:t>
            </a:r>
            <a:endParaRPr lang="en-US" altLang="zh-CN" sz="800" b="1" dirty="0">
              <a:latin typeface="+mj-lt"/>
              <a:ea typeface="DFKai-SB" pitchFamily="65" charset="-120"/>
            </a:endParaRPr>
          </a:p>
        </p:txBody>
      </p:sp>
    </p:spTree>
    <p:extLst>
      <p:ext uri="{BB962C8B-B14F-4D97-AF65-F5344CB8AC3E}">
        <p14:creationId xmlns:p14="http://schemas.microsoft.com/office/powerpoint/2010/main" val="36911492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41555"/>
            <a:ext cx="12188824" cy="6124754"/>
          </a:xfrm>
          <a:prstGeom prst="rect">
            <a:avLst/>
          </a:prstGeom>
          <a:solidFill>
            <a:srgbClr val="00B050"/>
          </a:solidFill>
        </p:spPr>
        <p:txBody>
          <a:bodyPr wrap="square">
            <a:spAutoFit/>
          </a:bodyPr>
          <a:lstStyle/>
          <a:p>
            <a:endParaRPr lang="en-US" altLang="zh-CN" sz="800" b="1" dirty="0"/>
          </a:p>
          <a:p>
            <a:r>
              <a:rPr lang="zh-CN" altLang="en-US" sz="3200" b="1" dirty="0">
                <a:solidFill>
                  <a:schemeClr val="bg1"/>
                </a:solidFill>
                <a:latin typeface="DFKai-SB" pitchFamily="65" charset="-120"/>
                <a:ea typeface="DFKai-SB" pitchFamily="65" charset="-120"/>
              </a:rPr>
              <a:t>以西結書 </a:t>
            </a:r>
            <a:r>
              <a:rPr lang="en-US" sz="3200" b="1" dirty="0">
                <a:solidFill>
                  <a:schemeClr val="bg1"/>
                </a:solidFill>
              </a:rPr>
              <a:t>Ezekiel 7:11 &amp; 9:4 </a:t>
            </a:r>
          </a:p>
          <a:p>
            <a:r>
              <a:rPr lang="en-US" sz="2800" b="1" dirty="0"/>
              <a:t>7:11</a:t>
            </a:r>
            <a:r>
              <a:rPr lang="he-IL" sz="2800" dirty="0"/>
              <a:t>‎</a:t>
            </a:r>
            <a:r>
              <a:rPr lang="en-US" sz="2800" baseline="30000" dirty="0"/>
              <a:t>  </a:t>
            </a:r>
            <a:r>
              <a:rPr lang="he-IL" sz="3600" dirty="0">
                <a:solidFill>
                  <a:schemeClr val="bg1"/>
                </a:solidFill>
              </a:rPr>
              <a:t>לֹא־מֵהֶ֞ם וְלֹ֧א מֵהֲמוֹנָ֛ם וְלֹ֥א מֶהֱמֵהֶ֖ם וְלֹא־נֹ֥הַּ בָּהֶֽם</a:t>
            </a:r>
            <a:r>
              <a:rPr lang="he-IL" sz="3600" dirty="0"/>
              <a:t>׃</a:t>
            </a:r>
            <a:r>
              <a:rPr lang="en-US" sz="3600" dirty="0"/>
              <a:t> ……</a:t>
            </a:r>
          </a:p>
          <a:p>
            <a:r>
              <a:rPr lang="zh-TW" altLang="en-US" sz="3000" dirty="0">
                <a:latin typeface="DFKai-SB" pitchFamily="65" charset="-120"/>
                <a:ea typeface="DFKai-SB" pitchFamily="65" charset="-120"/>
              </a:rPr>
              <a:t>強暴興起、成了罰惡的杖．</a:t>
            </a:r>
            <a:r>
              <a:rPr lang="zh-TW" altLang="en-US" sz="3000" b="1" dirty="0">
                <a:solidFill>
                  <a:schemeClr val="bg1"/>
                </a:solidFill>
                <a:latin typeface="DFKai-SB" pitchFamily="65" charset="-120"/>
                <a:ea typeface="DFKai-SB" pitchFamily="65" charset="-120"/>
              </a:rPr>
              <a:t>以色列人、或是他們的群眾、</a:t>
            </a:r>
            <a:endParaRPr lang="en-US" altLang="zh-TW" sz="3000" b="1" dirty="0">
              <a:solidFill>
                <a:schemeClr val="bg1"/>
              </a:solidFill>
              <a:latin typeface="DFKai-SB" pitchFamily="65" charset="-120"/>
              <a:ea typeface="DFKai-SB" pitchFamily="65" charset="-120"/>
            </a:endParaRPr>
          </a:p>
          <a:p>
            <a:r>
              <a:rPr lang="zh-TW" altLang="en-US" sz="3000" b="1" dirty="0">
                <a:solidFill>
                  <a:schemeClr val="bg1"/>
                </a:solidFill>
                <a:latin typeface="DFKai-SB" pitchFamily="65" charset="-120"/>
                <a:ea typeface="DFKai-SB" pitchFamily="65" charset="-120"/>
              </a:rPr>
              <a:t>或是他們的財寶、無一存留、他們中間也沒有得尊榮的</a:t>
            </a:r>
            <a:r>
              <a:rPr lang="zh-TW" altLang="en-US" sz="3000" dirty="0">
                <a:latin typeface="DFKai-SB" pitchFamily="65" charset="-120"/>
                <a:ea typeface="DFKai-SB" pitchFamily="65" charset="-120"/>
              </a:rPr>
              <a:t>。</a:t>
            </a:r>
            <a:endParaRPr lang="en-US" sz="3000" dirty="0">
              <a:latin typeface="DFKai-SB" pitchFamily="65" charset="-120"/>
              <a:ea typeface="DFKai-SB" pitchFamily="65" charset="-120"/>
            </a:endParaRPr>
          </a:p>
          <a:p>
            <a:r>
              <a:rPr lang="en-US" sz="2600" baseline="30000" dirty="0"/>
              <a:t>NKJ </a:t>
            </a:r>
            <a:r>
              <a:rPr lang="en-US" sz="2600" dirty="0"/>
              <a:t>Violence has risen up into a rod of wickedness; </a:t>
            </a:r>
            <a:r>
              <a:rPr lang="en-US" sz="2600" b="1" dirty="0">
                <a:solidFill>
                  <a:schemeClr val="bg1"/>
                </a:solidFill>
              </a:rPr>
              <a:t>None of them </a:t>
            </a:r>
            <a:r>
              <a:rPr lang="en-US" sz="2600" b="1" i="1" dirty="0">
                <a:solidFill>
                  <a:schemeClr val="bg1"/>
                </a:solidFill>
              </a:rPr>
              <a:t>shall remain</a:t>
            </a:r>
            <a:r>
              <a:rPr lang="en-US" sz="2600" b="1" dirty="0">
                <a:solidFill>
                  <a:schemeClr val="bg1"/>
                </a:solidFill>
              </a:rPr>
              <a:t>, None of their multitude, None of them; Nor </a:t>
            </a:r>
            <a:r>
              <a:rPr lang="en-US" sz="2600" b="1" i="1" dirty="0">
                <a:solidFill>
                  <a:schemeClr val="bg1"/>
                </a:solidFill>
              </a:rPr>
              <a:t>shall there be </a:t>
            </a:r>
            <a:r>
              <a:rPr lang="en-US" sz="2600" b="1" dirty="0">
                <a:solidFill>
                  <a:schemeClr val="bg1"/>
                </a:solidFill>
              </a:rPr>
              <a:t>wailing for them</a:t>
            </a:r>
            <a:r>
              <a:rPr lang="en-US" sz="2600" dirty="0"/>
              <a:t>. / </a:t>
            </a:r>
            <a:r>
              <a:rPr lang="en-US" sz="2600" baseline="30000" dirty="0"/>
              <a:t>NIV </a:t>
            </a:r>
            <a:r>
              <a:rPr lang="en-US" sz="2600" dirty="0"/>
              <a:t>…… </a:t>
            </a:r>
            <a:r>
              <a:rPr lang="en-US" sz="2600" b="1" dirty="0"/>
              <a:t>None of the people will be left, none of that crowd-- none of their wealth, nothing of value</a:t>
            </a:r>
            <a:r>
              <a:rPr lang="en-US" sz="2600" dirty="0"/>
              <a:t>.</a:t>
            </a:r>
          </a:p>
          <a:p>
            <a:r>
              <a:rPr lang="en-US" sz="2600" dirty="0"/>
              <a:t>	*The meaning of this Hebrew passage is obscure.</a:t>
            </a:r>
          </a:p>
          <a:p>
            <a:endParaRPr lang="en-US" sz="800" dirty="0"/>
          </a:p>
          <a:p>
            <a:r>
              <a:rPr lang="en-US" sz="2800" b="1" dirty="0"/>
              <a:t>9:4</a:t>
            </a:r>
            <a:r>
              <a:rPr lang="he-IL" sz="3600" dirty="0"/>
              <a:t>הָאֲנָשִׁ֗ים </a:t>
            </a:r>
            <a:r>
              <a:rPr lang="he-IL" sz="3600" dirty="0">
                <a:solidFill>
                  <a:schemeClr val="bg1"/>
                </a:solidFill>
              </a:rPr>
              <a:t>הַנֶּֽאֱנָחִים֙ וְהַנֶּ֣אֱנָקִ֔ים </a:t>
            </a:r>
            <a:r>
              <a:rPr lang="he-IL" sz="3600" dirty="0"/>
              <a:t>עַ֚ל כָּל־הַתּ֣וֹעֵב֔וֹת הַֽנַּעֲשׂ֖וֹת בְּתוֹכָֽהּ׃ </a:t>
            </a:r>
            <a:r>
              <a:rPr lang="en-US" sz="3600" dirty="0"/>
              <a:t> </a:t>
            </a:r>
            <a:r>
              <a:rPr lang="en-US" sz="3200" dirty="0"/>
              <a:t>..…</a:t>
            </a:r>
          </a:p>
          <a:p>
            <a:r>
              <a:rPr lang="zh-TW" altLang="en-US" sz="3600" dirty="0">
                <a:latin typeface="DFKai-SB" pitchFamily="65" charset="-120"/>
                <a:ea typeface="DFKai-SB" pitchFamily="65" charset="-120"/>
              </a:rPr>
              <a:t>耶和華對他說</a:t>
            </a:r>
            <a:r>
              <a:rPr lang="en-US" sz="3600" dirty="0">
                <a:latin typeface="DFKai-SB" pitchFamily="65" charset="-120"/>
                <a:ea typeface="DFKai-SB" pitchFamily="65" charset="-120"/>
              </a:rPr>
              <a:t>,</a:t>
            </a:r>
            <a:r>
              <a:rPr lang="zh-TW" altLang="en-US" sz="3600" dirty="0">
                <a:latin typeface="DFKai-SB" pitchFamily="65" charset="-120"/>
                <a:ea typeface="DFKai-SB" pitchFamily="65" charset="-120"/>
              </a:rPr>
              <a:t>你去走遍耶路撒冷全城</a:t>
            </a:r>
            <a:r>
              <a:rPr lang="en-US" sz="3600" dirty="0">
                <a:latin typeface="DFKai-SB" pitchFamily="65" charset="-120"/>
                <a:ea typeface="DFKai-SB" pitchFamily="65" charset="-120"/>
              </a:rPr>
              <a:t>,</a:t>
            </a:r>
            <a:r>
              <a:rPr lang="zh-TW" altLang="en-US" sz="3600" dirty="0">
                <a:latin typeface="DFKai-SB" pitchFamily="65" charset="-120"/>
                <a:ea typeface="DFKai-SB" pitchFamily="65" charset="-120"/>
              </a:rPr>
              <a:t>那些因城中所行可憎之事</a:t>
            </a:r>
            <a:r>
              <a:rPr lang="zh-TW" altLang="en-US" sz="3600" b="1" dirty="0">
                <a:solidFill>
                  <a:schemeClr val="bg1"/>
                </a:solidFill>
                <a:latin typeface="DFKai-SB" pitchFamily="65" charset="-120"/>
                <a:ea typeface="DFKai-SB" pitchFamily="65" charset="-120"/>
              </a:rPr>
              <a:t>歎息哀哭</a:t>
            </a:r>
            <a:r>
              <a:rPr lang="zh-TW" altLang="en-US" sz="3600" dirty="0">
                <a:latin typeface="DFKai-SB" pitchFamily="65" charset="-120"/>
                <a:ea typeface="DFKai-SB" pitchFamily="65" charset="-120"/>
              </a:rPr>
              <a:t>的人</a:t>
            </a:r>
            <a:r>
              <a:rPr lang="en-US" sz="3600" dirty="0">
                <a:latin typeface="DFKai-SB" pitchFamily="65" charset="-120"/>
                <a:ea typeface="DFKai-SB" pitchFamily="65" charset="-120"/>
              </a:rPr>
              <a:t>,</a:t>
            </a:r>
            <a:r>
              <a:rPr lang="zh-TW" altLang="en-US" sz="3600" dirty="0">
                <a:latin typeface="DFKai-SB" pitchFamily="65" charset="-120"/>
                <a:ea typeface="DFKai-SB" pitchFamily="65" charset="-120"/>
              </a:rPr>
              <a:t>畫記號在額上。</a:t>
            </a:r>
            <a:endParaRPr lang="en-US" sz="3600" dirty="0">
              <a:latin typeface="DFKai-SB" pitchFamily="65" charset="-120"/>
              <a:ea typeface="DFKai-SB" pitchFamily="65" charset="-120"/>
            </a:endParaRPr>
          </a:p>
          <a:p>
            <a:r>
              <a:rPr lang="en-US" sz="3600" dirty="0"/>
              <a:t> </a:t>
            </a:r>
            <a:r>
              <a:rPr lang="en-US" sz="3600" baseline="30000" dirty="0"/>
              <a:t>NKJ </a:t>
            </a:r>
            <a:r>
              <a:rPr lang="en-US" sz="3600" dirty="0"/>
              <a:t>and the LORD said to him, "Go through the midst of the city, </a:t>
            </a:r>
            <a:endParaRPr lang="en-US" sz="800" b="1" dirty="0">
              <a:latin typeface="+mj-lt"/>
              <a:ea typeface="DFKai-SB" pitchFamily="65" charset="-120"/>
            </a:endParaRPr>
          </a:p>
        </p:txBody>
      </p:sp>
      <p:sp>
        <p:nvSpPr>
          <p:cNvPr id="3" name="Rectangle 2"/>
          <p:cNvSpPr/>
          <p:nvPr/>
        </p:nvSpPr>
        <p:spPr>
          <a:xfrm>
            <a:off x="3" y="62576"/>
            <a:ext cx="12188824" cy="6801862"/>
          </a:xfrm>
          <a:prstGeom prst="rect">
            <a:avLst/>
          </a:prstGeom>
          <a:solidFill>
            <a:srgbClr val="00B050"/>
          </a:solidFill>
        </p:spPr>
        <p:txBody>
          <a:bodyPr wrap="square">
            <a:spAutoFit/>
          </a:bodyPr>
          <a:lstStyle/>
          <a:p>
            <a:endParaRPr lang="en-US" altLang="zh-CN" sz="800" b="1" dirty="0"/>
          </a:p>
          <a:p>
            <a:r>
              <a:rPr lang="zh-CN" altLang="en-US" sz="3200" b="1" dirty="0">
                <a:solidFill>
                  <a:schemeClr val="bg1"/>
                </a:solidFill>
                <a:latin typeface="DFKai-SB" pitchFamily="65" charset="-120"/>
                <a:ea typeface="DFKai-SB" pitchFamily="65" charset="-120"/>
              </a:rPr>
              <a:t>以西結書 </a:t>
            </a:r>
            <a:r>
              <a:rPr lang="en-US" sz="3200" b="1" dirty="0">
                <a:solidFill>
                  <a:schemeClr val="bg1"/>
                </a:solidFill>
              </a:rPr>
              <a:t>Ezekiel 7:11 &amp; 9:4 </a:t>
            </a:r>
          </a:p>
          <a:p>
            <a:r>
              <a:rPr lang="en-US" sz="2800" b="1" dirty="0"/>
              <a:t>7:11</a:t>
            </a:r>
            <a:r>
              <a:rPr lang="he-IL" sz="2800" dirty="0"/>
              <a:t>‎</a:t>
            </a:r>
            <a:r>
              <a:rPr lang="en-US" sz="2800" baseline="30000" dirty="0"/>
              <a:t>  </a:t>
            </a:r>
            <a:r>
              <a:rPr lang="he-IL" sz="3600" dirty="0">
                <a:solidFill>
                  <a:schemeClr val="bg1"/>
                </a:solidFill>
              </a:rPr>
              <a:t>לֹא־מֵהֶ֞ם וְלֹ֧א מֵהֲמוֹנָ֛ם וְלֹ֥א מֶהֱמֵהֶ֖ם וְלֹא־נֹ֥הַּ בָּהֶֽם</a:t>
            </a:r>
            <a:r>
              <a:rPr lang="he-IL" sz="3600" dirty="0"/>
              <a:t>׃</a:t>
            </a:r>
            <a:r>
              <a:rPr lang="en-US" sz="3600" dirty="0"/>
              <a:t> ……</a:t>
            </a:r>
          </a:p>
          <a:p>
            <a:r>
              <a:rPr lang="zh-TW" altLang="en-US" sz="3000" dirty="0">
                <a:latin typeface="DFKai-SB" pitchFamily="65" charset="-120"/>
                <a:ea typeface="DFKai-SB" pitchFamily="65" charset="-120"/>
              </a:rPr>
              <a:t>強暴興起、成了罰惡的杖．</a:t>
            </a:r>
            <a:r>
              <a:rPr lang="zh-TW" altLang="en-US" sz="3000" b="1" dirty="0">
                <a:solidFill>
                  <a:schemeClr val="bg1"/>
                </a:solidFill>
                <a:latin typeface="DFKai-SB" pitchFamily="65" charset="-120"/>
                <a:ea typeface="DFKai-SB" pitchFamily="65" charset="-120"/>
              </a:rPr>
              <a:t>以色列人、或是他們的群眾、</a:t>
            </a:r>
            <a:endParaRPr lang="en-US" altLang="zh-TW" sz="3000" b="1" dirty="0">
              <a:solidFill>
                <a:schemeClr val="bg1"/>
              </a:solidFill>
              <a:latin typeface="DFKai-SB" pitchFamily="65" charset="-120"/>
              <a:ea typeface="DFKai-SB" pitchFamily="65" charset="-120"/>
            </a:endParaRPr>
          </a:p>
          <a:p>
            <a:r>
              <a:rPr lang="zh-TW" altLang="en-US" sz="3000" b="1" dirty="0">
                <a:solidFill>
                  <a:schemeClr val="bg1"/>
                </a:solidFill>
                <a:latin typeface="DFKai-SB" pitchFamily="65" charset="-120"/>
                <a:ea typeface="DFKai-SB" pitchFamily="65" charset="-120"/>
              </a:rPr>
              <a:t>或是他們的財寶、無一存留、他們中間也沒有得尊榮的</a:t>
            </a:r>
            <a:r>
              <a:rPr lang="zh-TW" altLang="en-US" sz="3000" dirty="0">
                <a:latin typeface="DFKai-SB" pitchFamily="65" charset="-120"/>
                <a:ea typeface="DFKai-SB" pitchFamily="65" charset="-120"/>
              </a:rPr>
              <a:t>。</a:t>
            </a:r>
            <a:endParaRPr lang="en-US" sz="3000" dirty="0">
              <a:latin typeface="DFKai-SB" pitchFamily="65" charset="-120"/>
              <a:ea typeface="DFKai-SB" pitchFamily="65" charset="-120"/>
            </a:endParaRPr>
          </a:p>
          <a:p>
            <a:r>
              <a:rPr lang="en-US" sz="2600" baseline="30000" dirty="0"/>
              <a:t>NKJ </a:t>
            </a:r>
            <a:r>
              <a:rPr lang="en-US" sz="2600" dirty="0"/>
              <a:t>Violence has risen up into a rod of wickedness; </a:t>
            </a:r>
            <a:r>
              <a:rPr lang="en-US" sz="2600" b="1" dirty="0">
                <a:solidFill>
                  <a:schemeClr val="bg1"/>
                </a:solidFill>
              </a:rPr>
              <a:t>None of them </a:t>
            </a:r>
            <a:r>
              <a:rPr lang="en-US" sz="2600" b="1" i="1" dirty="0">
                <a:solidFill>
                  <a:schemeClr val="bg1"/>
                </a:solidFill>
              </a:rPr>
              <a:t>shall remain</a:t>
            </a:r>
            <a:r>
              <a:rPr lang="en-US" sz="2600" b="1" dirty="0">
                <a:solidFill>
                  <a:schemeClr val="bg1"/>
                </a:solidFill>
              </a:rPr>
              <a:t>, None of their multitude, None of them; Nor </a:t>
            </a:r>
            <a:r>
              <a:rPr lang="en-US" sz="2600" b="1" i="1" dirty="0">
                <a:solidFill>
                  <a:schemeClr val="bg1"/>
                </a:solidFill>
              </a:rPr>
              <a:t>shall there be </a:t>
            </a:r>
            <a:r>
              <a:rPr lang="en-US" sz="2600" b="1" dirty="0">
                <a:solidFill>
                  <a:schemeClr val="bg1"/>
                </a:solidFill>
              </a:rPr>
              <a:t>wailing for them</a:t>
            </a:r>
            <a:r>
              <a:rPr lang="en-US" sz="2600" dirty="0"/>
              <a:t>. / </a:t>
            </a:r>
            <a:r>
              <a:rPr lang="en-US" sz="2600" baseline="30000" dirty="0"/>
              <a:t>NIV </a:t>
            </a:r>
            <a:r>
              <a:rPr lang="en-US" sz="2600" dirty="0"/>
              <a:t>…… </a:t>
            </a:r>
            <a:r>
              <a:rPr lang="en-US" sz="2600" b="1" dirty="0">
                <a:solidFill>
                  <a:schemeClr val="bg1"/>
                </a:solidFill>
              </a:rPr>
              <a:t>None of the people will be left, none of that crowd-- none of their wealth, nothing of value</a:t>
            </a:r>
            <a:r>
              <a:rPr lang="en-US" sz="2600" dirty="0"/>
              <a:t>.</a:t>
            </a:r>
          </a:p>
          <a:p>
            <a:r>
              <a:rPr lang="en-US" sz="2600" dirty="0"/>
              <a:t>	*The meaning of this Hebrew passage is obscure.</a:t>
            </a:r>
          </a:p>
          <a:p>
            <a:endParaRPr lang="en-US" sz="800" dirty="0"/>
          </a:p>
          <a:p>
            <a:r>
              <a:rPr lang="en-US" sz="2800" b="1" dirty="0"/>
              <a:t>9:4</a:t>
            </a:r>
            <a:r>
              <a:rPr lang="he-IL" sz="3600" dirty="0"/>
              <a:t>הָאֲנָשִׁ֗ים </a:t>
            </a:r>
            <a:r>
              <a:rPr lang="he-IL" sz="3600" dirty="0">
                <a:solidFill>
                  <a:schemeClr val="bg1"/>
                </a:solidFill>
              </a:rPr>
              <a:t>הַנֶּֽאֱנָחִים֙ וְהַנֶּ֣אֱנָקִ֔ים </a:t>
            </a:r>
            <a:r>
              <a:rPr lang="he-IL" sz="3600" dirty="0"/>
              <a:t>עַ֚ל כָּל־הַתּ֣וֹעֵב֔וֹת הַֽנַּעֲשׂ֖וֹת בְּתוֹכָֽהּ׃ </a:t>
            </a:r>
            <a:r>
              <a:rPr lang="en-US" sz="3600" dirty="0"/>
              <a:t> </a:t>
            </a:r>
            <a:r>
              <a:rPr lang="en-US" sz="3200" dirty="0"/>
              <a:t>..…</a:t>
            </a:r>
          </a:p>
          <a:p>
            <a:r>
              <a:rPr lang="zh-TW" altLang="en-US" sz="2800" dirty="0">
                <a:latin typeface="DFKai-SB" pitchFamily="65" charset="-120"/>
                <a:ea typeface="DFKai-SB" pitchFamily="65" charset="-120"/>
              </a:rPr>
              <a:t>耶和華對他說</a:t>
            </a:r>
            <a:r>
              <a:rPr lang="en-US" sz="2800" dirty="0">
                <a:latin typeface="DFKai-SB" pitchFamily="65" charset="-120"/>
                <a:ea typeface="DFKai-SB" pitchFamily="65" charset="-120"/>
              </a:rPr>
              <a:t>,</a:t>
            </a:r>
            <a:r>
              <a:rPr lang="zh-TW" altLang="en-US" sz="2800" dirty="0">
                <a:latin typeface="DFKai-SB" pitchFamily="65" charset="-120"/>
                <a:ea typeface="DFKai-SB" pitchFamily="65" charset="-120"/>
              </a:rPr>
              <a:t>你去走遍耶路撒冷全城</a:t>
            </a:r>
            <a:r>
              <a:rPr lang="en-US" sz="2800" dirty="0">
                <a:latin typeface="DFKai-SB" pitchFamily="65" charset="-120"/>
                <a:ea typeface="DFKai-SB" pitchFamily="65" charset="-120"/>
              </a:rPr>
              <a:t>,</a:t>
            </a:r>
            <a:r>
              <a:rPr lang="zh-TW" altLang="en-US" sz="2800" dirty="0">
                <a:latin typeface="DFKai-SB" pitchFamily="65" charset="-120"/>
                <a:ea typeface="DFKai-SB" pitchFamily="65" charset="-120"/>
              </a:rPr>
              <a:t>那些因城中所行可憎之事</a:t>
            </a:r>
            <a:r>
              <a:rPr lang="zh-TW" altLang="en-US" sz="2800" b="1" dirty="0">
                <a:solidFill>
                  <a:schemeClr val="bg1"/>
                </a:solidFill>
                <a:latin typeface="DFKai-SB" pitchFamily="65" charset="-120"/>
                <a:ea typeface="DFKai-SB" pitchFamily="65" charset="-120"/>
              </a:rPr>
              <a:t>歎息哀哭</a:t>
            </a:r>
            <a:r>
              <a:rPr lang="zh-TW" altLang="en-US" sz="2800" dirty="0">
                <a:latin typeface="DFKai-SB" pitchFamily="65" charset="-120"/>
                <a:ea typeface="DFKai-SB" pitchFamily="65" charset="-120"/>
              </a:rPr>
              <a:t>的人</a:t>
            </a:r>
            <a:r>
              <a:rPr lang="en-US" sz="2800" dirty="0">
                <a:latin typeface="DFKai-SB" pitchFamily="65" charset="-120"/>
                <a:ea typeface="DFKai-SB" pitchFamily="65" charset="-120"/>
              </a:rPr>
              <a:t>,</a:t>
            </a:r>
            <a:r>
              <a:rPr lang="zh-TW" altLang="en-US" sz="2800" dirty="0">
                <a:latin typeface="DFKai-SB" pitchFamily="65" charset="-120"/>
                <a:ea typeface="DFKai-SB" pitchFamily="65" charset="-120"/>
              </a:rPr>
              <a:t>畫記號在額上</a:t>
            </a:r>
            <a:r>
              <a:rPr lang="en-US" altLang="zh-TW" sz="2800" dirty="0">
                <a:latin typeface="DFKai-SB" pitchFamily="65" charset="-120"/>
                <a:ea typeface="DFKai-SB" pitchFamily="65" charset="-120"/>
              </a:rPr>
              <a:t>./ </a:t>
            </a:r>
            <a:r>
              <a:rPr lang="en-US" sz="2800" dirty="0"/>
              <a:t> </a:t>
            </a:r>
            <a:r>
              <a:rPr lang="en-US" sz="2800" baseline="30000" dirty="0"/>
              <a:t>NKJ </a:t>
            </a:r>
            <a:r>
              <a:rPr lang="en-US" sz="2800" dirty="0"/>
              <a:t>…… who </a:t>
            </a:r>
            <a:r>
              <a:rPr lang="en-US" sz="2800" b="1" dirty="0">
                <a:solidFill>
                  <a:schemeClr val="bg1"/>
                </a:solidFill>
              </a:rPr>
              <a:t>sigh and cry</a:t>
            </a:r>
            <a:r>
              <a:rPr lang="en-US" sz="2800" dirty="0">
                <a:solidFill>
                  <a:schemeClr val="bg1"/>
                </a:solidFill>
              </a:rPr>
              <a:t> </a:t>
            </a:r>
            <a:r>
              <a:rPr lang="en-US" sz="2800" dirty="0"/>
              <a:t>over all the abominations …… </a:t>
            </a:r>
          </a:p>
          <a:p>
            <a:r>
              <a:rPr lang="en-US" sz="2800" dirty="0"/>
              <a:t>     </a:t>
            </a:r>
            <a:r>
              <a:rPr lang="he-IL" sz="2800" dirty="0">
                <a:solidFill>
                  <a:schemeClr val="bg1"/>
                </a:solidFill>
              </a:rPr>
              <a:t>אנח</a:t>
            </a:r>
            <a:r>
              <a:rPr lang="en-US" sz="2800" dirty="0"/>
              <a:t> (</a:t>
            </a:r>
            <a:r>
              <a:rPr lang="en-US" sz="2800" b="1" dirty="0"/>
              <a:t>sigh, groan</a:t>
            </a:r>
            <a:r>
              <a:rPr lang="en-US" sz="2800" dirty="0"/>
              <a:t>): 13 times, always in </a:t>
            </a:r>
            <a:r>
              <a:rPr lang="en-US" sz="2800" b="1" i="1" dirty="0" err="1"/>
              <a:t>niphal</a:t>
            </a:r>
            <a:r>
              <a:rPr lang="en-US" sz="2800" dirty="0"/>
              <a:t> pattern</a:t>
            </a:r>
          </a:p>
          <a:p>
            <a:r>
              <a:rPr lang="en-US" sz="2800" dirty="0">
                <a:solidFill>
                  <a:schemeClr val="bg1"/>
                </a:solidFill>
              </a:rPr>
              <a:t>     </a:t>
            </a:r>
            <a:r>
              <a:rPr lang="he-IL" sz="2800" dirty="0">
                <a:solidFill>
                  <a:schemeClr val="bg1"/>
                </a:solidFill>
              </a:rPr>
              <a:t>אנק</a:t>
            </a:r>
            <a:r>
              <a:rPr lang="en-US" sz="2800" dirty="0"/>
              <a:t> (</a:t>
            </a:r>
            <a:r>
              <a:rPr lang="en-US" sz="2800" b="1" dirty="0"/>
              <a:t>groan, be in mourning</a:t>
            </a:r>
            <a:r>
              <a:rPr lang="en-US" sz="2800" dirty="0"/>
              <a:t>): 4 times (Jeremiah 51:52; Ezekiel 9:4; 24:17; 26:15)</a:t>
            </a:r>
            <a:endParaRPr lang="en-US" sz="800" dirty="0"/>
          </a:p>
          <a:p>
            <a:endParaRPr lang="en-US" sz="800" dirty="0"/>
          </a:p>
          <a:p>
            <a:endParaRPr lang="en-US" sz="800" dirty="0"/>
          </a:p>
          <a:p>
            <a:endParaRPr lang="en-US" sz="800" dirty="0"/>
          </a:p>
          <a:p>
            <a:endParaRPr lang="en-US" sz="800" dirty="0"/>
          </a:p>
          <a:p>
            <a:endParaRPr lang="en-US" altLang="zh-CN" sz="800" b="1" dirty="0">
              <a:latin typeface="+mj-lt"/>
              <a:ea typeface="DFKai-SB" pitchFamily="65" charset="-120"/>
            </a:endParaRPr>
          </a:p>
        </p:txBody>
      </p:sp>
    </p:spTree>
    <p:extLst>
      <p:ext uri="{BB962C8B-B14F-4D97-AF65-F5344CB8AC3E}">
        <p14:creationId xmlns:p14="http://schemas.microsoft.com/office/powerpoint/2010/main" val="345917826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0510"/>
            <a:ext cx="12188824" cy="6832640"/>
          </a:xfrm>
          <a:prstGeom prst="rect">
            <a:avLst/>
          </a:prstGeom>
          <a:solidFill>
            <a:srgbClr val="00B050"/>
          </a:solidFill>
        </p:spPr>
        <p:txBody>
          <a:bodyPr wrap="square">
            <a:spAutoFit/>
          </a:bodyPr>
          <a:lstStyle/>
          <a:p>
            <a:endParaRPr lang="en-US" altLang="zh-CN" sz="800" b="1" dirty="0"/>
          </a:p>
          <a:p>
            <a:r>
              <a:rPr lang="zh-CN" altLang="en-US" sz="3200" b="1" dirty="0">
                <a:solidFill>
                  <a:schemeClr val="bg1"/>
                </a:solidFill>
                <a:latin typeface="DFKai-SB" pitchFamily="65" charset="-120"/>
                <a:ea typeface="DFKai-SB" pitchFamily="65" charset="-120"/>
              </a:rPr>
              <a:t>以西結書 </a:t>
            </a:r>
            <a:r>
              <a:rPr lang="en-US" sz="3200" b="1" dirty="0">
                <a:solidFill>
                  <a:schemeClr val="bg1"/>
                </a:solidFill>
              </a:rPr>
              <a:t>Ezekiel 12:10, 12 </a:t>
            </a:r>
          </a:p>
          <a:p>
            <a:r>
              <a:rPr lang="en-US" sz="3200" b="1" dirty="0"/>
              <a:t>12:10  </a:t>
            </a:r>
            <a:r>
              <a:rPr lang="en-US" sz="3200" dirty="0"/>
              <a:t>….…  </a:t>
            </a:r>
            <a:r>
              <a:rPr lang="en-US" sz="3200" b="1" dirty="0"/>
              <a:t> </a:t>
            </a:r>
            <a:r>
              <a:rPr lang="he-IL" sz="3800" dirty="0"/>
              <a:t>הַ</a:t>
            </a:r>
            <a:r>
              <a:rPr lang="he-IL" sz="3800" dirty="0">
                <a:solidFill>
                  <a:schemeClr val="bg1"/>
                </a:solidFill>
              </a:rPr>
              <a:t>נָּשִׂ֞יא</a:t>
            </a:r>
            <a:r>
              <a:rPr lang="he-IL" sz="3800" dirty="0"/>
              <a:t> הַ</a:t>
            </a:r>
            <a:r>
              <a:rPr lang="he-IL" sz="3800" dirty="0">
                <a:solidFill>
                  <a:schemeClr val="bg1"/>
                </a:solidFill>
              </a:rPr>
              <a:t>מַּשָּׂ֤א</a:t>
            </a:r>
            <a:r>
              <a:rPr lang="he-IL" sz="3800" dirty="0"/>
              <a:t> הַזֶּה֙ בִּיר֣וּשָׁלִַ֔ם </a:t>
            </a:r>
            <a:endParaRPr lang="en-US" sz="3800" dirty="0"/>
          </a:p>
          <a:p>
            <a:r>
              <a:rPr lang="zh-TW" altLang="en-US" sz="3000" dirty="0">
                <a:latin typeface="DFKai-SB" pitchFamily="65" charset="-120"/>
                <a:ea typeface="DFKai-SB" pitchFamily="65" charset="-120"/>
              </a:rPr>
              <a:t>你要對他們說</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主耶和華如此說</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這是關乎耶路撒冷</a:t>
            </a:r>
            <a:endParaRPr lang="en-US" altLang="zh-TW" sz="3000" dirty="0">
              <a:latin typeface="DFKai-SB" pitchFamily="65" charset="-120"/>
              <a:ea typeface="DFKai-SB" pitchFamily="65" charset="-120"/>
            </a:endParaRPr>
          </a:p>
          <a:p>
            <a:r>
              <a:rPr lang="zh-TW" altLang="en-US" sz="3000" dirty="0">
                <a:latin typeface="DFKai-SB" pitchFamily="65" charset="-120"/>
                <a:ea typeface="DFKai-SB" pitchFamily="65" charset="-120"/>
              </a:rPr>
              <a:t>的</a:t>
            </a:r>
            <a:r>
              <a:rPr lang="zh-TW" altLang="en-US" sz="3000" b="1" dirty="0">
                <a:solidFill>
                  <a:schemeClr val="bg1"/>
                </a:solidFill>
                <a:latin typeface="DFKai-SB" pitchFamily="65" charset="-120"/>
                <a:ea typeface="DFKai-SB" pitchFamily="65" charset="-120"/>
              </a:rPr>
              <a:t>君王</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和他周圍以色列全家的</a:t>
            </a:r>
            <a:r>
              <a:rPr lang="zh-TW" altLang="en-US" sz="3000" b="1" dirty="0">
                <a:solidFill>
                  <a:schemeClr val="bg1"/>
                </a:solidFill>
                <a:latin typeface="DFKai-SB" pitchFamily="65" charset="-120"/>
                <a:ea typeface="DFKai-SB" pitchFamily="65" charset="-120"/>
              </a:rPr>
              <a:t>預表</a:t>
            </a:r>
            <a:r>
              <a:rPr lang="en-US" sz="3000" dirty="0">
                <a:latin typeface="DFKai-SB" pitchFamily="65" charset="-120"/>
                <a:ea typeface="DFKai-SB" pitchFamily="65" charset="-120"/>
              </a:rPr>
              <a:t>.[</a:t>
            </a:r>
            <a:r>
              <a:rPr lang="zh-TW" altLang="en-US" sz="2400" dirty="0">
                <a:latin typeface="DFKai-SB" pitchFamily="65" charset="-120"/>
                <a:ea typeface="DFKai-SB" pitchFamily="65" charset="-120"/>
              </a:rPr>
              <a:t>原文作</a:t>
            </a:r>
            <a:r>
              <a:rPr lang="zh-TW" altLang="en-US" sz="2400" b="1" dirty="0">
                <a:solidFill>
                  <a:schemeClr val="bg1"/>
                </a:solidFill>
                <a:latin typeface="DFKai-SB" pitchFamily="65" charset="-120"/>
                <a:ea typeface="DFKai-SB" pitchFamily="65" charset="-120"/>
              </a:rPr>
              <a:t>擔子</a:t>
            </a:r>
            <a:r>
              <a:rPr lang="en-US" sz="2400" dirty="0">
                <a:latin typeface="DFKai-SB" pitchFamily="65" charset="-120"/>
                <a:ea typeface="DFKai-SB" pitchFamily="65" charset="-120"/>
              </a:rPr>
              <a:t>]</a:t>
            </a:r>
          </a:p>
          <a:p>
            <a:r>
              <a:rPr lang="en-US" sz="2600" baseline="30000" dirty="0"/>
              <a:t>ESV </a:t>
            </a:r>
            <a:r>
              <a:rPr lang="en-US" sz="2600" dirty="0"/>
              <a:t>……. This </a:t>
            </a:r>
            <a:r>
              <a:rPr lang="en-US" sz="2600" b="1" dirty="0">
                <a:solidFill>
                  <a:schemeClr val="bg1"/>
                </a:solidFill>
              </a:rPr>
              <a:t>oracle</a:t>
            </a:r>
            <a:r>
              <a:rPr lang="en-US" sz="2600" dirty="0"/>
              <a:t> concerns the </a:t>
            </a:r>
            <a:r>
              <a:rPr lang="en-US" sz="2600" b="1" dirty="0">
                <a:solidFill>
                  <a:schemeClr val="bg1"/>
                </a:solidFill>
              </a:rPr>
              <a:t>prince</a:t>
            </a:r>
            <a:r>
              <a:rPr lang="en-US" sz="2600" dirty="0"/>
              <a:t> in Jerusalem and all the house of Israel who are in it. / </a:t>
            </a:r>
            <a:r>
              <a:rPr lang="en-US" sz="2600" baseline="30000" dirty="0"/>
              <a:t>NIV </a:t>
            </a:r>
            <a:r>
              <a:rPr lang="en-US" sz="2600" dirty="0"/>
              <a:t>……. This </a:t>
            </a:r>
            <a:r>
              <a:rPr lang="en-US" sz="2600" b="1" dirty="0">
                <a:solidFill>
                  <a:schemeClr val="bg1"/>
                </a:solidFill>
              </a:rPr>
              <a:t>prophecy</a:t>
            </a:r>
            <a:r>
              <a:rPr lang="en-US" sz="2600" dirty="0"/>
              <a:t> concerns the </a:t>
            </a:r>
            <a:r>
              <a:rPr lang="en-US" sz="2600" b="1" dirty="0">
                <a:solidFill>
                  <a:schemeClr val="bg1"/>
                </a:solidFill>
              </a:rPr>
              <a:t>prince</a:t>
            </a:r>
            <a:r>
              <a:rPr lang="en-US" sz="2600" dirty="0"/>
              <a:t> in Jerusalem ……. </a:t>
            </a:r>
          </a:p>
          <a:p>
            <a:r>
              <a:rPr lang="en-US" sz="2600" dirty="0"/>
              <a:t>       *The Hebrew</a:t>
            </a:r>
            <a:r>
              <a:rPr lang="he-IL" sz="2600" dirty="0">
                <a:solidFill>
                  <a:schemeClr val="bg1"/>
                </a:solidFill>
              </a:rPr>
              <a:t>מַשָּׂא </a:t>
            </a:r>
            <a:r>
              <a:rPr lang="en-US" sz="2600" dirty="0">
                <a:solidFill>
                  <a:schemeClr val="bg1"/>
                </a:solidFill>
              </a:rPr>
              <a:t> </a:t>
            </a:r>
            <a:r>
              <a:rPr lang="en-US" sz="2600" dirty="0"/>
              <a:t>(</a:t>
            </a:r>
            <a:r>
              <a:rPr lang="en-US" sz="2600" i="1" dirty="0"/>
              <a:t>literally</a:t>
            </a:r>
            <a:r>
              <a:rPr lang="en-US" sz="2600" dirty="0"/>
              <a:t>: </a:t>
            </a:r>
            <a:r>
              <a:rPr lang="en-US" sz="2600" b="1" dirty="0"/>
              <a:t>load, bearing, tribute, burden, lifting</a:t>
            </a:r>
            <a:r>
              <a:rPr lang="en-US" sz="2600" dirty="0"/>
              <a:t>) occurs 69 times in the OT. In 29 cases, the word signifies ‘</a:t>
            </a:r>
            <a:r>
              <a:rPr lang="en-US" sz="2600" b="1" dirty="0"/>
              <a:t>prophecy, utterance, oracle</a:t>
            </a:r>
            <a:r>
              <a:rPr lang="en-US" sz="2600" dirty="0"/>
              <a:t>’. The Hebrew </a:t>
            </a:r>
            <a:r>
              <a:rPr lang="he-IL" sz="2600" dirty="0">
                <a:solidFill>
                  <a:schemeClr val="bg1"/>
                </a:solidFill>
              </a:rPr>
              <a:t>מַשָּׂא</a:t>
            </a:r>
            <a:r>
              <a:rPr lang="en-US" sz="2600" dirty="0"/>
              <a:t> and </a:t>
            </a:r>
            <a:r>
              <a:rPr lang="he-IL" sz="2600" dirty="0">
                <a:solidFill>
                  <a:schemeClr val="bg1"/>
                </a:solidFill>
              </a:rPr>
              <a:t>נָשִׂיא </a:t>
            </a:r>
            <a:r>
              <a:rPr lang="en-US" sz="2600" dirty="0">
                <a:solidFill>
                  <a:schemeClr val="bg1"/>
                </a:solidFill>
              </a:rPr>
              <a:t> </a:t>
            </a:r>
            <a:r>
              <a:rPr lang="en-US" sz="2600" dirty="0"/>
              <a:t>(</a:t>
            </a:r>
            <a:r>
              <a:rPr lang="en-US" sz="2600" b="1" dirty="0"/>
              <a:t>chief, minor king, leader</a:t>
            </a:r>
            <a:r>
              <a:rPr lang="en-US" sz="2600" dirty="0"/>
              <a:t>) share the same root </a:t>
            </a:r>
            <a:r>
              <a:rPr lang="he-IL" sz="2600" dirty="0">
                <a:solidFill>
                  <a:schemeClr val="bg1"/>
                </a:solidFill>
              </a:rPr>
              <a:t>נשׂא</a:t>
            </a:r>
            <a:r>
              <a:rPr lang="he-IL" sz="2600" dirty="0"/>
              <a:t> </a:t>
            </a:r>
            <a:r>
              <a:rPr lang="en-US" sz="2600" dirty="0"/>
              <a:t> (</a:t>
            </a:r>
            <a:r>
              <a:rPr lang="en-US" sz="2600" b="1" dirty="0"/>
              <a:t>to lift, raise; bear, carry</a:t>
            </a:r>
            <a:r>
              <a:rPr lang="en-US" sz="2600" dirty="0"/>
              <a:t>).</a:t>
            </a:r>
            <a:endParaRPr lang="en-US" sz="800" dirty="0"/>
          </a:p>
          <a:p>
            <a:r>
              <a:rPr lang="en-US" sz="3200" b="1" dirty="0"/>
              <a:t>12:12 </a:t>
            </a:r>
            <a:r>
              <a:rPr lang="en-US" sz="3200" dirty="0"/>
              <a:t>…….</a:t>
            </a:r>
            <a:r>
              <a:rPr lang="en-US" sz="3200" b="1" dirty="0"/>
              <a:t> </a:t>
            </a:r>
            <a:r>
              <a:rPr lang="he-IL" sz="3200" dirty="0"/>
              <a:t>‎</a:t>
            </a:r>
            <a:r>
              <a:rPr lang="he-IL" sz="3800" dirty="0"/>
              <a:t>וְהַ</a:t>
            </a:r>
            <a:r>
              <a:rPr lang="he-IL" sz="3800" dirty="0">
                <a:solidFill>
                  <a:schemeClr val="bg1"/>
                </a:solidFill>
              </a:rPr>
              <a:t>נָּשִׂ֙יא</a:t>
            </a:r>
            <a:r>
              <a:rPr lang="he-IL" sz="3800" dirty="0"/>
              <a:t> אֲשֶׁר־בְּתוֹכָ֜ם אֶל־כָּתֵ֤ף</a:t>
            </a:r>
            <a:r>
              <a:rPr lang="he-IL" sz="3800" dirty="0">
                <a:solidFill>
                  <a:schemeClr val="bg1"/>
                </a:solidFill>
              </a:rPr>
              <a:t> יִשָּׂא֙ </a:t>
            </a:r>
            <a:r>
              <a:rPr lang="he-IL" sz="3800" dirty="0"/>
              <a:t>בָּעֲלָטָ֣ה וְיֵצֵ֔א </a:t>
            </a:r>
            <a:endParaRPr lang="en-US" sz="3800" dirty="0"/>
          </a:p>
          <a:p>
            <a:r>
              <a:rPr lang="zh-TW" altLang="en-US" sz="3200" dirty="0">
                <a:latin typeface="DFKai-SB" pitchFamily="65" charset="-120"/>
                <a:ea typeface="DFKai-SB" pitchFamily="65" charset="-120"/>
              </a:rPr>
              <a:t>他們中間的</a:t>
            </a:r>
            <a:r>
              <a:rPr lang="zh-TW" altLang="en-US" sz="3200" b="1" dirty="0">
                <a:solidFill>
                  <a:schemeClr val="bg1"/>
                </a:solidFill>
                <a:latin typeface="DFKai-SB" pitchFamily="65" charset="-120"/>
                <a:ea typeface="DFKai-SB" pitchFamily="65" charset="-120"/>
              </a:rPr>
              <a:t>君王</a:t>
            </a:r>
            <a:r>
              <a:rPr lang="zh-TW" altLang="en-US" sz="3200" dirty="0">
                <a:latin typeface="DFKai-SB" pitchFamily="65" charset="-120"/>
                <a:ea typeface="DFKai-SB" pitchFamily="65" charset="-120"/>
              </a:rPr>
              <a:t>、也必在天黑的時候將物件</a:t>
            </a:r>
            <a:r>
              <a:rPr lang="zh-TW" altLang="en-US" sz="3200" b="1" dirty="0">
                <a:solidFill>
                  <a:schemeClr val="bg1"/>
                </a:solidFill>
                <a:latin typeface="DFKai-SB" pitchFamily="65" charset="-120"/>
                <a:ea typeface="DFKai-SB" pitchFamily="65" charset="-120"/>
              </a:rPr>
              <a:t>搭</a:t>
            </a:r>
            <a:r>
              <a:rPr lang="zh-TW" altLang="en-US" sz="3200" dirty="0">
                <a:latin typeface="DFKai-SB" pitchFamily="65" charset="-120"/>
                <a:ea typeface="DFKai-SB" pitchFamily="65" charset="-120"/>
              </a:rPr>
              <a:t>在肩頭上帶出去．他們要挖通了牆、從其中帶出去．他必蒙住臉、眼看不見地。</a:t>
            </a:r>
            <a:endParaRPr lang="en-US" sz="3200" dirty="0">
              <a:latin typeface="DFKai-SB" pitchFamily="65" charset="-120"/>
              <a:ea typeface="DFKai-SB" pitchFamily="65" charset="-120"/>
            </a:endParaRPr>
          </a:p>
          <a:p>
            <a:r>
              <a:rPr lang="en-US" sz="2800" baseline="30000" dirty="0"/>
              <a:t>ESV </a:t>
            </a:r>
            <a:r>
              <a:rPr lang="en-US" sz="2800" dirty="0"/>
              <a:t>And </a:t>
            </a:r>
            <a:r>
              <a:rPr lang="en-US" sz="2800" b="1" dirty="0"/>
              <a:t>the </a:t>
            </a:r>
            <a:r>
              <a:rPr lang="en-US" sz="2800" b="1" dirty="0">
                <a:solidFill>
                  <a:schemeClr val="bg1"/>
                </a:solidFill>
              </a:rPr>
              <a:t>prince</a:t>
            </a:r>
            <a:r>
              <a:rPr lang="en-US" sz="2800" dirty="0"/>
              <a:t> who is among them </a:t>
            </a:r>
            <a:r>
              <a:rPr lang="en-US" sz="2800" b="1" dirty="0">
                <a:solidFill>
                  <a:schemeClr val="bg1"/>
                </a:solidFill>
              </a:rPr>
              <a:t>shall lift</a:t>
            </a:r>
            <a:r>
              <a:rPr lang="en-US" sz="2800" dirty="0">
                <a:solidFill>
                  <a:schemeClr val="bg1"/>
                </a:solidFill>
              </a:rPr>
              <a:t> </a:t>
            </a:r>
            <a:r>
              <a:rPr lang="en-US" sz="2800" dirty="0"/>
              <a:t>his baggage upon his shoulder ……</a:t>
            </a:r>
            <a:endParaRPr lang="en-US" sz="800" dirty="0"/>
          </a:p>
          <a:p>
            <a:endParaRPr lang="en-US" sz="800" dirty="0"/>
          </a:p>
          <a:p>
            <a:endParaRPr lang="en-US" sz="800" dirty="0"/>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6436117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7386638"/>
          </a:xfrm>
          <a:prstGeom prst="rect">
            <a:avLst/>
          </a:prstGeom>
          <a:solidFill>
            <a:srgbClr val="00B050"/>
          </a:solidFill>
        </p:spPr>
        <p:txBody>
          <a:bodyPr wrap="square">
            <a:spAutoFit/>
          </a:bodyPr>
          <a:lstStyle/>
          <a:p>
            <a:endParaRPr lang="en-US" altLang="zh-CN" sz="800" b="1" dirty="0"/>
          </a:p>
          <a:p>
            <a:r>
              <a:rPr lang="zh-CN" altLang="en-US" sz="3200" b="1" dirty="0">
                <a:solidFill>
                  <a:schemeClr val="bg1"/>
                </a:solidFill>
                <a:latin typeface="DFKai-SB" pitchFamily="65" charset="-120"/>
                <a:ea typeface="DFKai-SB" pitchFamily="65" charset="-120"/>
              </a:rPr>
              <a:t>以西結書 </a:t>
            </a:r>
            <a:r>
              <a:rPr lang="en-US" sz="3200" b="1" dirty="0">
                <a:solidFill>
                  <a:schemeClr val="bg1"/>
                </a:solidFill>
              </a:rPr>
              <a:t>Ezekiel 12:16 &amp; 20:37-38 </a:t>
            </a:r>
          </a:p>
          <a:p>
            <a:r>
              <a:rPr lang="en-US" sz="2800" b="1" dirty="0"/>
              <a:t>12:16 </a:t>
            </a:r>
            <a:r>
              <a:rPr lang="en-US" sz="3200" b="1" dirty="0"/>
              <a:t>  </a:t>
            </a:r>
            <a:r>
              <a:rPr lang="he-IL" sz="3200" dirty="0"/>
              <a:t>‎</a:t>
            </a:r>
            <a:r>
              <a:rPr lang="he-IL" sz="3600" dirty="0"/>
              <a:t>וְהוֹתַרְתִּ֤י מֵהֶם֙ אַנְשֵׁ֣י</a:t>
            </a:r>
            <a:r>
              <a:rPr lang="he-IL" sz="3600" dirty="0">
                <a:solidFill>
                  <a:schemeClr val="bg1"/>
                </a:solidFill>
              </a:rPr>
              <a:t> מִסְפָּ֔ר </a:t>
            </a:r>
            <a:r>
              <a:rPr lang="he-IL" sz="3600" dirty="0"/>
              <a:t>מֵחֶ֖רֶב מֵרָעָ֣ב וּמִדָּ֑בֶר</a:t>
            </a:r>
            <a:endParaRPr lang="en-US" sz="3600" dirty="0"/>
          </a:p>
          <a:p>
            <a:pPr rtl="1"/>
            <a:r>
              <a:rPr lang="he-IL" sz="3600" dirty="0"/>
              <a:t> לְמַ֙עַן</a:t>
            </a:r>
            <a:r>
              <a:rPr lang="he-IL" sz="3600" dirty="0">
                <a:solidFill>
                  <a:schemeClr val="bg1"/>
                </a:solidFill>
              </a:rPr>
              <a:t> יְסַפְּר֜וּ </a:t>
            </a:r>
            <a:r>
              <a:rPr lang="he-IL" sz="3600" dirty="0"/>
              <a:t>אֶת־כָּל־תּוֹעֲבֽוֹתֵיהֶ֗ם בַּגּוֹיִם֙ </a:t>
            </a:r>
            <a:r>
              <a:rPr lang="en-US" sz="3200" dirty="0"/>
              <a:t>….…   </a:t>
            </a:r>
          </a:p>
          <a:p>
            <a:r>
              <a:rPr lang="zh-TW" altLang="en-US" sz="3000" dirty="0">
                <a:latin typeface="DFKai-SB" pitchFamily="65" charset="-120"/>
                <a:ea typeface="DFKai-SB" pitchFamily="65" charset="-120"/>
              </a:rPr>
              <a:t>我卻要留下他們</a:t>
            </a:r>
            <a:r>
              <a:rPr lang="zh-TW" altLang="en-US" sz="3000" b="1" dirty="0">
                <a:solidFill>
                  <a:schemeClr val="bg1"/>
                </a:solidFill>
                <a:latin typeface="DFKai-SB" pitchFamily="65" charset="-120"/>
                <a:ea typeface="DFKai-SB" pitchFamily="65" charset="-120"/>
              </a:rPr>
              <a:t>幾個</a:t>
            </a:r>
            <a:r>
              <a:rPr lang="zh-TW" altLang="en-US" sz="3000" dirty="0">
                <a:latin typeface="DFKai-SB" pitchFamily="65" charset="-120"/>
                <a:ea typeface="DFKai-SB" pitchFamily="65" charset="-120"/>
              </a:rPr>
              <a:t>人得免刀劍</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飢荒</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瘟疫</a:t>
            </a:r>
            <a:r>
              <a:rPr lang="en-US" altLang="zh-TW" sz="3000" dirty="0">
                <a:latin typeface="DFKai-SB" pitchFamily="65" charset="-120"/>
                <a:ea typeface="DFKai-SB" pitchFamily="65" charset="-120"/>
              </a:rPr>
              <a:t>,</a:t>
            </a:r>
            <a:r>
              <a:rPr lang="zh-TW" altLang="en-US" sz="3000" b="1" dirty="0">
                <a:solidFill>
                  <a:schemeClr val="bg1"/>
                </a:solidFill>
                <a:latin typeface="DFKai-SB" pitchFamily="65" charset="-120"/>
                <a:ea typeface="DFKai-SB" pitchFamily="65" charset="-120"/>
              </a:rPr>
              <a:t>使他們</a:t>
            </a:r>
            <a:endParaRPr lang="en-US" altLang="zh-TW" sz="3000" b="1" dirty="0">
              <a:solidFill>
                <a:schemeClr val="bg1"/>
              </a:solidFill>
              <a:latin typeface="DFKai-SB" pitchFamily="65" charset="-120"/>
              <a:ea typeface="DFKai-SB" pitchFamily="65" charset="-120"/>
            </a:endParaRPr>
          </a:p>
          <a:p>
            <a:r>
              <a:rPr lang="zh-TW" altLang="en-US" sz="3000" dirty="0">
                <a:latin typeface="DFKai-SB" pitchFamily="65" charset="-120"/>
                <a:ea typeface="DFKai-SB" pitchFamily="65" charset="-120"/>
              </a:rPr>
              <a:t>在所到的各國中</a:t>
            </a:r>
            <a:r>
              <a:rPr lang="en-US" altLang="zh-TW" sz="3000" dirty="0">
                <a:latin typeface="DFKai-SB" pitchFamily="65" charset="-120"/>
                <a:ea typeface="DFKai-SB" pitchFamily="65" charset="-120"/>
              </a:rPr>
              <a:t>,</a:t>
            </a:r>
            <a:r>
              <a:rPr lang="zh-TW" altLang="en-US" sz="3000" b="1" dirty="0">
                <a:solidFill>
                  <a:schemeClr val="bg1"/>
                </a:solidFill>
                <a:latin typeface="DFKai-SB" pitchFamily="65" charset="-120"/>
                <a:ea typeface="DFKai-SB" pitchFamily="65" charset="-120"/>
              </a:rPr>
              <a:t>述說</a:t>
            </a:r>
            <a:r>
              <a:rPr lang="zh-TW" altLang="en-US" sz="3000" dirty="0">
                <a:latin typeface="DFKai-SB" pitchFamily="65" charset="-120"/>
                <a:ea typeface="DFKai-SB" pitchFamily="65" charset="-120"/>
              </a:rPr>
              <a:t>他們一切可憎的事</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人就知道我是耶和華</a:t>
            </a:r>
            <a:r>
              <a:rPr lang="en-US" altLang="zh-TW" sz="3000" dirty="0">
                <a:latin typeface="DFKai-SB" pitchFamily="65" charset="-120"/>
                <a:ea typeface="DFKai-SB" pitchFamily="65" charset="-120"/>
              </a:rPr>
              <a:t>.</a:t>
            </a:r>
            <a:endParaRPr lang="en-US" sz="3000" dirty="0">
              <a:latin typeface="DFKai-SB" pitchFamily="65" charset="-120"/>
              <a:ea typeface="DFKai-SB" pitchFamily="65" charset="-120"/>
            </a:endParaRPr>
          </a:p>
          <a:p>
            <a:r>
              <a:rPr lang="en-US" sz="2600" baseline="30000" dirty="0"/>
              <a:t>ESV </a:t>
            </a:r>
            <a:r>
              <a:rPr lang="en-US" sz="2600" dirty="0"/>
              <a:t>But I will let </a:t>
            </a:r>
            <a:r>
              <a:rPr lang="en-US" sz="2600" b="1" dirty="0">
                <a:solidFill>
                  <a:schemeClr val="bg1"/>
                </a:solidFill>
              </a:rPr>
              <a:t>a few</a:t>
            </a:r>
            <a:r>
              <a:rPr lang="en-US" sz="2600" dirty="0">
                <a:solidFill>
                  <a:schemeClr val="bg1"/>
                </a:solidFill>
              </a:rPr>
              <a:t> </a:t>
            </a:r>
            <a:r>
              <a:rPr lang="en-US" sz="2600" dirty="0"/>
              <a:t>of them escape from the sword, from famine and pestilence, that </a:t>
            </a:r>
            <a:r>
              <a:rPr lang="en-US" sz="2600" b="1" dirty="0">
                <a:solidFill>
                  <a:schemeClr val="bg1"/>
                </a:solidFill>
              </a:rPr>
              <a:t>they may declare</a:t>
            </a:r>
            <a:r>
              <a:rPr lang="en-US" sz="2600" dirty="0">
                <a:solidFill>
                  <a:schemeClr val="bg1"/>
                </a:solidFill>
              </a:rPr>
              <a:t> </a:t>
            </a:r>
            <a:r>
              <a:rPr lang="en-US" sz="2600" dirty="0"/>
              <a:t>all their abominations among the nations where they go, and may know that I am the LORD.</a:t>
            </a:r>
          </a:p>
          <a:p>
            <a:endParaRPr lang="en-US" sz="800" dirty="0"/>
          </a:p>
          <a:p>
            <a:r>
              <a:rPr lang="en-US" sz="2800" b="1" dirty="0"/>
              <a:t>20:37-38. …... </a:t>
            </a:r>
            <a:r>
              <a:rPr lang="he-IL" sz="3200" dirty="0"/>
              <a:t>ו</a:t>
            </a:r>
            <a:r>
              <a:rPr lang="he-IL" sz="3200" dirty="0">
                <a:solidFill>
                  <a:schemeClr val="bg1"/>
                </a:solidFill>
              </a:rPr>
              <a:t>ּבָרוֹתִ֣י </a:t>
            </a:r>
            <a:r>
              <a:rPr lang="he-IL" sz="3200" dirty="0"/>
              <a:t>מִכֶּ֗ם הַמֹּרְדִ֤ים </a:t>
            </a:r>
            <a:r>
              <a:rPr lang="en-US" sz="3200" dirty="0"/>
              <a:t> </a:t>
            </a:r>
            <a:r>
              <a:rPr lang="en-US" sz="2800" b="1" dirty="0"/>
              <a:t>38 </a:t>
            </a:r>
            <a:r>
              <a:rPr lang="he-IL" sz="3200" dirty="0"/>
              <a:t>וְהֵבֵאתִ֥י אֶתְכֶ֖ם בְּמָסֹ֥רֶת</a:t>
            </a:r>
            <a:r>
              <a:rPr lang="he-IL" sz="3200" dirty="0">
                <a:solidFill>
                  <a:schemeClr val="bg1"/>
                </a:solidFill>
              </a:rPr>
              <a:t> </a:t>
            </a:r>
            <a:r>
              <a:rPr lang="he-IL" sz="3200" dirty="0"/>
              <a:t>הַ</a:t>
            </a:r>
            <a:r>
              <a:rPr lang="he-IL" sz="3200" dirty="0">
                <a:solidFill>
                  <a:schemeClr val="bg1"/>
                </a:solidFill>
              </a:rPr>
              <a:t>בְּרִֽית</a:t>
            </a:r>
            <a:r>
              <a:rPr lang="he-IL" sz="3200" dirty="0"/>
              <a:t>׃ </a:t>
            </a:r>
            <a:r>
              <a:rPr lang="en-US" sz="3200" dirty="0"/>
              <a:t> </a:t>
            </a:r>
            <a:r>
              <a:rPr lang="en-US" sz="2800" dirty="0"/>
              <a:t>…... </a:t>
            </a:r>
            <a:r>
              <a:rPr lang="en-US" sz="2800" b="1" dirty="0"/>
              <a:t>37</a:t>
            </a:r>
            <a:endParaRPr lang="en-US" sz="2800" dirty="0"/>
          </a:p>
          <a:p>
            <a:r>
              <a:rPr lang="en-US" sz="2800" b="1" dirty="0"/>
              <a:t>37 </a:t>
            </a:r>
            <a:r>
              <a:rPr lang="zh-TW" altLang="en-US" sz="2800" dirty="0">
                <a:latin typeface="DFKai-SB" pitchFamily="65" charset="-120"/>
                <a:ea typeface="DFKai-SB" pitchFamily="65" charset="-120"/>
              </a:rPr>
              <a:t>我必使你們從杖下經過、使你們被</a:t>
            </a:r>
            <a:r>
              <a:rPr lang="zh-TW" altLang="en-US" sz="2800" b="1" dirty="0">
                <a:solidFill>
                  <a:schemeClr val="bg1"/>
                </a:solidFill>
                <a:latin typeface="DFKai-SB" pitchFamily="65" charset="-120"/>
                <a:ea typeface="DFKai-SB" pitchFamily="65" charset="-120"/>
              </a:rPr>
              <a:t>約</a:t>
            </a:r>
            <a:r>
              <a:rPr lang="zh-TW" altLang="en-US" sz="2800" dirty="0">
                <a:latin typeface="DFKai-SB" pitchFamily="65" charset="-120"/>
                <a:ea typeface="DFKai-SB" pitchFamily="65" charset="-120"/>
              </a:rPr>
              <a:t>拘束．</a:t>
            </a:r>
            <a:r>
              <a:rPr lang="en-US" sz="2800" b="1" dirty="0"/>
              <a:t>38 </a:t>
            </a:r>
            <a:r>
              <a:rPr lang="zh-TW" altLang="en-US" sz="2800" b="1" dirty="0">
                <a:solidFill>
                  <a:schemeClr val="bg1"/>
                </a:solidFill>
                <a:latin typeface="DFKai-SB" pitchFamily="65" charset="-120"/>
                <a:ea typeface="DFKai-SB" pitchFamily="65" charset="-120"/>
              </a:rPr>
              <a:t>我必</a:t>
            </a:r>
            <a:r>
              <a:rPr lang="zh-TW" altLang="en-US" sz="2800" dirty="0">
                <a:latin typeface="DFKai-SB" pitchFamily="65" charset="-120"/>
                <a:ea typeface="DFKai-SB" pitchFamily="65" charset="-120"/>
              </a:rPr>
              <a:t>從你們中間</a:t>
            </a:r>
            <a:r>
              <a:rPr lang="zh-TW" altLang="en-US" sz="2800" b="1" dirty="0">
                <a:solidFill>
                  <a:schemeClr val="bg1"/>
                </a:solidFill>
                <a:latin typeface="DFKai-SB" pitchFamily="65" charset="-120"/>
                <a:ea typeface="DFKai-SB" pitchFamily="65" charset="-120"/>
              </a:rPr>
              <a:t>除淨</a:t>
            </a:r>
            <a:r>
              <a:rPr lang="zh-TW" altLang="en-US" sz="2800" dirty="0">
                <a:latin typeface="DFKai-SB" pitchFamily="65" charset="-120"/>
                <a:ea typeface="DFKai-SB" pitchFamily="65" charset="-120"/>
              </a:rPr>
              <a:t>叛逆和得罪我的人、將他們從所寄居的地方領出來、他們卻不得入以色列地．你們就知道我是耶和華。</a:t>
            </a:r>
            <a:r>
              <a:rPr lang="en-US" altLang="zh-TW" sz="2800" dirty="0">
                <a:latin typeface="DFKai-SB" pitchFamily="65" charset="-120"/>
                <a:ea typeface="DFKai-SB" pitchFamily="65" charset="-120"/>
              </a:rPr>
              <a:t>/ </a:t>
            </a:r>
            <a:r>
              <a:rPr lang="en-US" sz="2600" baseline="30000" dirty="0"/>
              <a:t>ESV </a:t>
            </a:r>
            <a:r>
              <a:rPr lang="en-US" sz="2600" b="1" dirty="0"/>
              <a:t>37 </a:t>
            </a:r>
            <a:r>
              <a:rPr lang="en-US" sz="2600" dirty="0"/>
              <a:t>I will make you pass under the rod, and I will bring you into the bond of the </a:t>
            </a:r>
            <a:r>
              <a:rPr lang="en-US" sz="2600" b="1" dirty="0">
                <a:solidFill>
                  <a:schemeClr val="bg1"/>
                </a:solidFill>
              </a:rPr>
              <a:t>covenant</a:t>
            </a:r>
            <a:r>
              <a:rPr lang="en-US" sz="2600" dirty="0"/>
              <a:t>. </a:t>
            </a:r>
            <a:r>
              <a:rPr lang="en-US" sz="2600" b="1" dirty="0"/>
              <a:t>38</a:t>
            </a:r>
            <a:r>
              <a:rPr lang="en-US" sz="2600" dirty="0"/>
              <a:t> </a:t>
            </a:r>
            <a:r>
              <a:rPr lang="en-US" sz="2600" b="1" dirty="0">
                <a:solidFill>
                  <a:schemeClr val="bg1"/>
                </a:solidFill>
              </a:rPr>
              <a:t>I will purge out</a:t>
            </a:r>
            <a:r>
              <a:rPr lang="en-US" sz="2600" dirty="0">
                <a:solidFill>
                  <a:schemeClr val="bg1"/>
                </a:solidFill>
              </a:rPr>
              <a:t> </a:t>
            </a:r>
            <a:r>
              <a:rPr lang="en-US" sz="2600" dirty="0"/>
              <a:t>the rebels from among you, …….</a:t>
            </a: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r>
              <a:rPr lang="en-US" sz="800" dirty="0"/>
              <a:t>).</a:t>
            </a:r>
            <a:endParaRPr lang="en-US" altLang="zh-CN" sz="800" b="1" dirty="0">
              <a:latin typeface="+mj-lt"/>
              <a:ea typeface="DFKai-SB" pitchFamily="65" charset="-120"/>
            </a:endParaRPr>
          </a:p>
        </p:txBody>
      </p:sp>
    </p:spTree>
    <p:extLst>
      <p:ext uri="{BB962C8B-B14F-4D97-AF65-F5344CB8AC3E}">
        <p14:creationId xmlns:p14="http://schemas.microsoft.com/office/powerpoint/2010/main" val="19468417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771084"/>
          </a:xfrm>
          <a:prstGeom prst="rect">
            <a:avLst/>
          </a:prstGeom>
          <a:solidFill>
            <a:srgbClr val="00B050"/>
          </a:solidFill>
        </p:spPr>
        <p:txBody>
          <a:bodyPr wrap="square">
            <a:spAutoFit/>
          </a:bodyPr>
          <a:lstStyle/>
          <a:p>
            <a:endParaRPr lang="en-US" altLang="zh-CN" sz="800" b="1" dirty="0"/>
          </a:p>
          <a:p>
            <a:r>
              <a:rPr lang="zh-CN" altLang="en-US" sz="3200" b="1" dirty="0">
                <a:solidFill>
                  <a:schemeClr val="bg1"/>
                </a:solidFill>
                <a:latin typeface="DFKai-SB" pitchFamily="65" charset="-120"/>
                <a:ea typeface="DFKai-SB" pitchFamily="65" charset="-120"/>
              </a:rPr>
              <a:t>以西結書 </a:t>
            </a:r>
            <a:r>
              <a:rPr lang="en-US" sz="3200" b="1" dirty="0">
                <a:solidFill>
                  <a:schemeClr val="bg1"/>
                </a:solidFill>
              </a:rPr>
              <a:t>Ezekiel 20:29 </a:t>
            </a:r>
          </a:p>
          <a:p>
            <a:endParaRPr lang="en-US" sz="800" dirty="0">
              <a:solidFill>
                <a:schemeClr val="bg1"/>
              </a:solidFill>
            </a:endParaRPr>
          </a:p>
          <a:p>
            <a:r>
              <a:rPr lang="he-IL" sz="4000" dirty="0"/>
              <a:t>וָאֹמַ֣ר אֲלֵהֶ֔ם </a:t>
            </a:r>
            <a:r>
              <a:rPr lang="he-IL" sz="4000" dirty="0">
                <a:solidFill>
                  <a:schemeClr val="bg1"/>
                </a:solidFill>
              </a:rPr>
              <a:t>מָ֣ה הַבָּמָ֔ה </a:t>
            </a:r>
            <a:r>
              <a:rPr lang="he-IL" sz="4000" dirty="0"/>
              <a:t>אֲשֶׁר־אַתֶּ֥ם </a:t>
            </a:r>
            <a:r>
              <a:rPr lang="he-IL" sz="4000" dirty="0">
                <a:solidFill>
                  <a:schemeClr val="bg1"/>
                </a:solidFill>
              </a:rPr>
              <a:t>הַבָּאִ֖ים</a:t>
            </a:r>
            <a:r>
              <a:rPr lang="he-IL" sz="4000" dirty="0"/>
              <a:t> שָׁ֑ם</a:t>
            </a:r>
            <a:endParaRPr lang="en-US" sz="4000" dirty="0"/>
          </a:p>
          <a:p>
            <a:r>
              <a:rPr lang="en-US" sz="4000" dirty="0"/>
              <a:t>          </a:t>
            </a:r>
            <a:r>
              <a:rPr lang="he-IL" sz="4000" dirty="0"/>
              <a:t> וַיִּקָּרֵ֤א שְׁמָהּ֙ </a:t>
            </a:r>
            <a:r>
              <a:rPr lang="he-IL" sz="4000" dirty="0">
                <a:solidFill>
                  <a:schemeClr val="bg1"/>
                </a:solidFill>
              </a:rPr>
              <a:t>בָּמָ֔ה</a:t>
            </a:r>
            <a:r>
              <a:rPr lang="he-IL" sz="4000" dirty="0"/>
              <a:t> עַ֖ד הַיּ֥וֹם הַזֶּֽה׃</a:t>
            </a:r>
            <a:endParaRPr lang="en-US" sz="4000" dirty="0"/>
          </a:p>
          <a:p>
            <a:pPr rtl="1"/>
            <a:endParaRPr lang="en-US" altLang="zh-TW" sz="800" dirty="0">
              <a:latin typeface="DFKai-SB" pitchFamily="65" charset="-120"/>
              <a:ea typeface="DFKai-SB" pitchFamily="65" charset="-120"/>
            </a:endParaRPr>
          </a:p>
          <a:p>
            <a:pPr rtl="1"/>
            <a:r>
              <a:rPr lang="zh-TW" altLang="en-US" sz="3200" dirty="0">
                <a:latin typeface="DFKai-SB" pitchFamily="65" charset="-120"/>
                <a:ea typeface="DFKai-SB" pitchFamily="65" charset="-120"/>
              </a:rPr>
              <a:t>    我就對他們說、你們</a:t>
            </a:r>
            <a:r>
              <a:rPr lang="zh-TW" altLang="en-US" sz="3200" b="1" dirty="0">
                <a:solidFill>
                  <a:schemeClr val="bg1"/>
                </a:solidFill>
                <a:latin typeface="DFKai-SB" pitchFamily="65" charset="-120"/>
                <a:ea typeface="DFKai-SB" pitchFamily="65" charset="-120"/>
              </a:rPr>
              <a:t>所上的那高處叫甚麼呢</a:t>
            </a:r>
            <a:r>
              <a:rPr lang="zh-TW" altLang="en-US" sz="3200" dirty="0">
                <a:latin typeface="DFKai-SB" pitchFamily="65" charset="-120"/>
                <a:ea typeface="DFKai-SB" pitchFamily="65" charset="-120"/>
              </a:rPr>
              <a:t>．</a:t>
            </a:r>
            <a:endParaRPr lang="en-US" altLang="zh-TW" sz="3200" dirty="0">
              <a:latin typeface="DFKai-SB" pitchFamily="65" charset="-120"/>
              <a:ea typeface="DFKai-SB" pitchFamily="65" charset="-120"/>
            </a:endParaRPr>
          </a:p>
          <a:p>
            <a:pPr rtl="1"/>
            <a:r>
              <a:rPr lang="en-US" altLang="zh-TW" sz="3200" dirty="0">
                <a:latin typeface="DFKai-SB" pitchFamily="65" charset="-120"/>
                <a:ea typeface="DFKai-SB" pitchFamily="65" charset="-120"/>
              </a:rPr>
              <a:t>    </a:t>
            </a:r>
            <a:r>
              <a:rPr lang="zh-TW" altLang="en-US" sz="3200" dirty="0">
                <a:latin typeface="DFKai-SB" pitchFamily="65" charset="-120"/>
                <a:ea typeface="DFKai-SB" pitchFamily="65" charset="-120"/>
              </a:rPr>
              <a:t>那高處的名字叫</a:t>
            </a:r>
            <a:r>
              <a:rPr lang="zh-TW" altLang="en-US" sz="3200" b="1" dirty="0">
                <a:solidFill>
                  <a:schemeClr val="bg1"/>
                </a:solidFill>
                <a:latin typeface="DFKai-SB" pitchFamily="65" charset="-120"/>
                <a:ea typeface="DFKai-SB" pitchFamily="65" charset="-120"/>
              </a:rPr>
              <a:t>巴麻</a:t>
            </a:r>
            <a:r>
              <a:rPr lang="zh-TW" altLang="en-US" sz="3200" dirty="0">
                <a:latin typeface="DFKai-SB" pitchFamily="65" charset="-120"/>
                <a:ea typeface="DFKai-SB" pitchFamily="65" charset="-120"/>
              </a:rPr>
              <a:t>直到今日。</a:t>
            </a:r>
            <a:endParaRPr lang="en-US" sz="3200" dirty="0">
              <a:latin typeface="DFKai-SB" pitchFamily="65" charset="-120"/>
              <a:ea typeface="DFKai-SB" pitchFamily="65" charset="-120"/>
            </a:endParaRPr>
          </a:p>
          <a:p>
            <a:r>
              <a:rPr lang="en-US" sz="3200" baseline="30000" dirty="0"/>
              <a:t>ESV </a:t>
            </a:r>
            <a:r>
              <a:rPr lang="en-US" sz="3200" dirty="0"/>
              <a:t>I said to them, </a:t>
            </a:r>
            <a:r>
              <a:rPr lang="en-US" sz="3200" b="1" dirty="0">
                <a:solidFill>
                  <a:schemeClr val="bg1"/>
                </a:solidFill>
              </a:rPr>
              <a:t>What is the high place </a:t>
            </a:r>
            <a:r>
              <a:rPr lang="en-US" sz="3200" dirty="0"/>
              <a:t>to which you </a:t>
            </a:r>
            <a:r>
              <a:rPr lang="en-US" sz="3200" b="1" dirty="0">
                <a:solidFill>
                  <a:schemeClr val="bg1"/>
                </a:solidFill>
              </a:rPr>
              <a:t>go</a:t>
            </a:r>
            <a:r>
              <a:rPr lang="en-US" sz="3200" dirty="0"/>
              <a:t>? </a:t>
            </a:r>
          </a:p>
          <a:p>
            <a:r>
              <a:rPr lang="en-US" sz="3200" dirty="0"/>
              <a:t>     So its name is called </a:t>
            </a:r>
            <a:r>
              <a:rPr lang="en-US" sz="3200" b="1" dirty="0" err="1">
                <a:solidFill>
                  <a:schemeClr val="bg1"/>
                </a:solidFill>
              </a:rPr>
              <a:t>Bamah</a:t>
            </a:r>
            <a:r>
              <a:rPr lang="en-US" sz="3200" dirty="0"/>
              <a:t> to this day.</a:t>
            </a:r>
          </a:p>
          <a:p>
            <a:endParaRPr lang="en-US" sz="1000" dirty="0"/>
          </a:p>
          <a:p>
            <a:r>
              <a:rPr lang="en-US" sz="3200" dirty="0"/>
              <a:t>	*See the similarity between </a:t>
            </a:r>
            <a:r>
              <a:rPr lang="he-IL" sz="3200" dirty="0"/>
              <a:t>ה</a:t>
            </a:r>
            <a:r>
              <a:rPr lang="he-IL" sz="3200" dirty="0">
                <a:solidFill>
                  <a:schemeClr val="bg1"/>
                </a:solidFill>
              </a:rPr>
              <a:t>ַבָּמָה</a:t>
            </a:r>
            <a:r>
              <a:rPr lang="en-US" sz="3200" dirty="0"/>
              <a:t> (</a:t>
            </a:r>
            <a:r>
              <a:rPr lang="en-US" sz="3200" b="1" dirty="0"/>
              <a:t>the </a:t>
            </a:r>
            <a:r>
              <a:rPr lang="en-US" sz="3200" b="1" dirty="0">
                <a:solidFill>
                  <a:schemeClr val="bg1"/>
                </a:solidFill>
              </a:rPr>
              <a:t>high place</a:t>
            </a:r>
            <a:r>
              <a:rPr lang="en-US" sz="3200" dirty="0"/>
              <a:t>) </a:t>
            </a:r>
          </a:p>
          <a:p>
            <a:r>
              <a:rPr lang="en-US" sz="3200" dirty="0"/>
              <a:t>                                              and </a:t>
            </a:r>
            <a:r>
              <a:rPr lang="he-IL" sz="3200" dirty="0"/>
              <a:t>הַ</a:t>
            </a:r>
            <a:r>
              <a:rPr lang="he-IL" sz="3200" dirty="0">
                <a:solidFill>
                  <a:schemeClr val="bg1"/>
                </a:solidFill>
              </a:rPr>
              <a:t>בָּאִ</a:t>
            </a:r>
            <a:r>
              <a:rPr lang="he-IL" sz="3200" dirty="0"/>
              <a:t>ים </a:t>
            </a:r>
            <a:r>
              <a:rPr lang="en-US" sz="3200" dirty="0"/>
              <a:t> …… </a:t>
            </a:r>
            <a:r>
              <a:rPr lang="he-IL" sz="3200" dirty="0">
                <a:solidFill>
                  <a:schemeClr val="bg1"/>
                </a:solidFill>
              </a:rPr>
              <a:t>מָה</a:t>
            </a:r>
            <a:r>
              <a:rPr lang="en-US" sz="3200" dirty="0"/>
              <a:t>  (</a:t>
            </a:r>
            <a:r>
              <a:rPr lang="en-US" sz="3200" b="1" dirty="0">
                <a:solidFill>
                  <a:schemeClr val="bg1"/>
                </a:solidFill>
              </a:rPr>
              <a:t>What is</a:t>
            </a:r>
            <a:r>
              <a:rPr lang="en-US" sz="3200" dirty="0">
                <a:solidFill>
                  <a:schemeClr val="bg1"/>
                </a:solidFill>
              </a:rPr>
              <a:t> …...</a:t>
            </a:r>
            <a:r>
              <a:rPr lang="en-US" sz="3200" b="1" dirty="0">
                <a:solidFill>
                  <a:schemeClr val="bg1"/>
                </a:solidFill>
              </a:rPr>
              <a:t> go</a:t>
            </a:r>
            <a:r>
              <a:rPr lang="en-US" sz="3200" dirty="0"/>
              <a:t>).</a:t>
            </a:r>
          </a:p>
          <a:p>
            <a:endParaRPr lang="en-US" sz="32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r>
              <a:rPr lang="en-US" sz="800" dirty="0"/>
              <a:t>).</a:t>
            </a:r>
            <a:endParaRPr lang="en-US" altLang="zh-CN" sz="800" b="1" dirty="0">
              <a:latin typeface="+mj-lt"/>
              <a:ea typeface="DFKai-SB" pitchFamily="65" charset="-120"/>
            </a:endParaRPr>
          </a:p>
        </p:txBody>
      </p:sp>
    </p:spTree>
    <p:extLst>
      <p:ext uri="{BB962C8B-B14F-4D97-AF65-F5344CB8AC3E}">
        <p14:creationId xmlns:p14="http://schemas.microsoft.com/office/powerpoint/2010/main" val="19468417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01862"/>
          </a:xfrm>
          <a:prstGeom prst="rect">
            <a:avLst/>
          </a:prstGeom>
          <a:solidFill>
            <a:srgbClr val="00B050"/>
          </a:solidFill>
        </p:spPr>
        <p:txBody>
          <a:bodyPr wrap="square">
            <a:spAutoFit/>
          </a:bodyPr>
          <a:lstStyle/>
          <a:p>
            <a:endParaRPr lang="en-US" altLang="zh-CN" sz="800" b="1" dirty="0"/>
          </a:p>
          <a:p>
            <a:r>
              <a:rPr lang="zh-CN" altLang="en-US" sz="3200" b="1" dirty="0">
                <a:solidFill>
                  <a:schemeClr val="bg1"/>
                </a:solidFill>
                <a:latin typeface="DFKai-SB" pitchFamily="65" charset="-120"/>
                <a:ea typeface="DFKai-SB" pitchFamily="65" charset="-120"/>
              </a:rPr>
              <a:t>以西結書 </a:t>
            </a:r>
            <a:r>
              <a:rPr lang="en-US" sz="3200" b="1" dirty="0">
                <a:solidFill>
                  <a:schemeClr val="bg1"/>
                </a:solidFill>
              </a:rPr>
              <a:t>Ezekiel 23:4 </a:t>
            </a:r>
          </a:p>
          <a:p>
            <a:r>
              <a:rPr lang="en-US" sz="3200" b="1" dirty="0">
                <a:solidFill>
                  <a:schemeClr val="bg1"/>
                </a:solidFill>
              </a:rPr>
              <a:t>   </a:t>
            </a:r>
            <a:r>
              <a:rPr lang="he-IL" sz="4000" dirty="0"/>
              <a:t>‎</a:t>
            </a:r>
            <a:r>
              <a:rPr lang="he-IL" sz="4200" dirty="0"/>
              <a:t>וּשְׁמוֹתָ֗ן </a:t>
            </a:r>
            <a:r>
              <a:rPr lang="he-IL" sz="4200" dirty="0">
                <a:solidFill>
                  <a:schemeClr val="bg1"/>
                </a:solidFill>
              </a:rPr>
              <a:t>אָהֳלָ֤ה</a:t>
            </a:r>
            <a:r>
              <a:rPr lang="he-IL" sz="4200" dirty="0"/>
              <a:t> הַגְּדוֹלָה֙ וְ</a:t>
            </a:r>
            <a:r>
              <a:rPr lang="he-IL" sz="4200" dirty="0">
                <a:solidFill>
                  <a:schemeClr val="bg1"/>
                </a:solidFill>
              </a:rPr>
              <a:t>אָהֳלִיבָ֣ה</a:t>
            </a:r>
            <a:r>
              <a:rPr lang="he-IL" sz="4200" dirty="0"/>
              <a:t> אֲחוֹתָ֔הּ</a:t>
            </a:r>
            <a:r>
              <a:rPr lang="en-US" sz="4200" dirty="0"/>
              <a:t> </a:t>
            </a:r>
          </a:p>
          <a:p>
            <a:r>
              <a:rPr lang="en-US" sz="4200" dirty="0"/>
              <a:t>       </a:t>
            </a:r>
            <a:r>
              <a:rPr lang="he-IL" sz="4200" dirty="0"/>
              <a:t> וַתִּֽהְיֶ֣ינָה לִ֔י וַתֵּלַ֖דְנָה בָּנִ֣ים וּבָנ֑וֹת</a:t>
            </a:r>
            <a:endParaRPr lang="en-US" sz="4200" dirty="0"/>
          </a:p>
          <a:p>
            <a:pPr rtl="1"/>
            <a:r>
              <a:rPr lang="he-IL" sz="4200" dirty="0"/>
              <a:t> וּשְׁמוֹתָ֕ן </a:t>
            </a:r>
            <a:r>
              <a:rPr lang="he-IL" sz="4200" dirty="0">
                <a:solidFill>
                  <a:schemeClr val="bg1"/>
                </a:solidFill>
              </a:rPr>
              <a:t>שֹׁמְר֣וֹן אָהֳלָ֔ה וִירוּשָׁלִַ֖ם אָהֳלִיבָֽה</a:t>
            </a:r>
            <a:r>
              <a:rPr lang="he-IL" sz="4200" dirty="0"/>
              <a:t>׃</a:t>
            </a:r>
            <a:r>
              <a:rPr lang="en-US" sz="4200" dirty="0"/>
              <a:t>  </a:t>
            </a:r>
            <a:r>
              <a:rPr lang="he-IL" sz="4200" dirty="0"/>
              <a:t> </a:t>
            </a:r>
            <a:endParaRPr lang="en-US" sz="4200" dirty="0"/>
          </a:p>
          <a:p>
            <a:r>
              <a:rPr lang="zh-TW" altLang="en-US" sz="3100" dirty="0">
                <a:latin typeface="DFKai-SB" pitchFamily="65" charset="-120"/>
                <a:ea typeface="DFKai-SB" pitchFamily="65" charset="-120"/>
              </a:rPr>
              <a:t>他們的名字</a:t>
            </a:r>
            <a:r>
              <a:rPr lang="en-US" sz="3100" dirty="0">
                <a:latin typeface="DFKai-SB" pitchFamily="65" charset="-120"/>
                <a:ea typeface="DFKai-SB" pitchFamily="65" charset="-120"/>
              </a:rPr>
              <a:t>,</a:t>
            </a:r>
            <a:r>
              <a:rPr lang="zh-TW" altLang="en-US" sz="3100" dirty="0">
                <a:latin typeface="DFKai-SB" pitchFamily="65" charset="-120"/>
                <a:ea typeface="DFKai-SB" pitchFamily="65" charset="-120"/>
              </a:rPr>
              <a:t>姐姐名叫</a:t>
            </a:r>
            <a:r>
              <a:rPr lang="zh-TW" altLang="en-US" sz="3100" b="1" dirty="0">
                <a:solidFill>
                  <a:schemeClr val="bg1"/>
                </a:solidFill>
                <a:latin typeface="DFKai-SB" pitchFamily="65" charset="-120"/>
                <a:ea typeface="DFKai-SB" pitchFamily="65" charset="-120"/>
              </a:rPr>
              <a:t>阿荷拉</a:t>
            </a:r>
            <a:r>
              <a:rPr lang="en-US" sz="3100" dirty="0">
                <a:latin typeface="DFKai-SB" pitchFamily="65" charset="-120"/>
                <a:ea typeface="DFKai-SB" pitchFamily="65" charset="-120"/>
              </a:rPr>
              <a:t>,</a:t>
            </a:r>
            <a:r>
              <a:rPr lang="zh-TW" altLang="en-US" sz="3100" dirty="0">
                <a:latin typeface="DFKai-SB" pitchFamily="65" charset="-120"/>
                <a:ea typeface="DFKai-SB" pitchFamily="65" charset="-120"/>
              </a:rPr>
              <a:t>妹妹名叫</a:t>
            </a:r>
            <a:r>
              <a:rPr lang="zh-TW" altLang="en-US" sz="3100" b="1" dirty="0">
                <a:solidFill>
                  <a:schemeClr val="bg1"/>
                </a:solidFill>
                <a:latin typeface="DFKai-SB" pitchFamily="65" charset="-120"/>
                <a:ea typeface="DFKai-SB" pitchFamily="65" charset="-120"/>
              </a:rPr>
              <a:t>阿荷利巴</a:t>
            </a:r>
            <a:r>
              <a:rPr lang="en-US" sz="3100" dirty="0">
                <a:latin typeface="DFKai-SB" pitchFamily="65" charset="-120"/>
                <a:ea typeface="DFKai-SB" pitchFamily="65" charset="-120"/>
              </a:rPr>
              <a:t>.</a:t>
            </a:r>
            <a:r>
              <a:rPr lang="zh-TW" altLang="en-US" sz="3100" dirty="0">
                <a:latin typeface="DFKai-SB" pitchFamily="65" charset="-120"/>
                <a:ea typeface="DFKai-SB" pitchFamily="65" charset="-120"/>
              </a:rPr>
              <a:t>他們都歸於我</a:t>
            </a:r>
            <a:r>
              <a:rPr lang="en-US" sz="3100" dirty="0">
                <a:latin typeface="DFKai-SB" pitchFamily="65" charset="-120"/>
                <a:ea typeface="DFKai-SB" pitchFamily="65" charset="-120"/>
              </a:rPr>
              <a:t>,</a:t>
            </a:r>
            <a:r>
              <a:rPr lang="zh-TW" altLang="en-US" sz="3100" dirty="0">
                <a:latin typeface="DFKai-SB" pitchFamily="65" charset="-120"/>
                <a:ea typeface="DFKai-SB" pitchFamily="65" charset="-120"/>
              </a:rPr>
              <a:t>生了兒女</a:t>
            </a:r>
            <a:r>
              <a:rPr lang="en-US" sz="3100" dirty="0">
                <a:latin typeface="DFKai-SB" pitchFamily="65" charset="-120"/>
                <a:ea typeface="DFKai-SB" pitchFamily="65" charset="-120"/>
              </a:rPr>
              <a:t>.</a:t>
            </a:r>
            <a:r>
              <a:rPr lang="zh-TW" altLang="en-US" sz="3100" dirty="0">
                <a:latin typeface="DFKai-SB" pitchFamily="65" charset="-120"/>
                <a:ea typeface="DFKai-SB" pitchFamily="65" charset="-120"/>
              </a:rPr>
              <a:t>論到他們的名字</a:t>
            </a:r>
            <a:r>
              <a:rPr lang="en-US" sz="3100" dirty="0">
                <a:latin typeface="DFKai-SB" pitchFamily="65" charset="-120"/>
                <a:ea typeface="DFKai-SB" pitchFamily="65" charset="-120"/>
              </a:rPr>
              <a:t>,</a:t>
            </a:r>
            <a:r>
              <a:rPr lang="zh-TW" altLang="en-US" sz="3100" b="1" dirty="0">
                <a:solidFill>
                  <a:schemeClr val="bg1"/>
                </a:solidFill>
                <a:latin typeface="DFKai-SB" pitchFamily="65" charset="-120"/>
                <a:ea typeface="DFKai-SB" pitchFamily="65" charset="-120"/>
              </a:rPr>
              <a:t>阿荷拉</a:t>
            </a:r>
            <a:r>
              <a:rPr lang="zh-TW" altLang="en-US" sz="3100" dirty="0">
                <a:solidFill>
                  <a:schemeClr val="bg1"/>
                </a:solidFill>
                <a:latin typeface="DFKai-SB" pitchFamily="65" charset="-120"/>
                <a:ea typeface="DFKai-SB" pitchFamily="65" charset="-120"/>
              </a:rPr>
              <a:t>就是</a:t>
            </a:r>
            <a:r>
              <a:rPr lang="zh-TW" altLang="en-US" sz="3100" b="1" dirty="0">
                <a:solidFill>
                  <a:schemeClr val="bg1"/>
                </a:solidFill>
                <a:latin typeface="DFKai-SB" pitchFamily="65" charset="-120"/>
                <a:ea typeface="DFKai-SB" pitchFamily="65" charset="-120"/>
              </a:rPr>
              <a:t>撒瑪利亞</a:t>
            </a:r>
            <a:r>
              <a:rPr lang="en-US" sz="3100" dirty="0">
                <a:solidFill>
                  <a:schemeClr val="bg1"/>
                </a:solidFill>
                <a:latin typeface="DFKai-SB" pitchFamily="65" charset="-120"/>
                <a:ea typeface="DFKai-SB" pitchFamily="65" charset="-120"/>
              </a:rPr>
              <a:t>,</a:t>
            </a:r>
            <a:r>
              <a:rPr lang="zh-TW" altLang="en-US" sz="3100" b="1" dirty="0">
                <a:solidFill>
                  <a:schemeClr val="bg1"/>
                </a:solidFill>
                <a:latin typeface="DFKai-SB" pitchFamily="65" charset="-120"/>
                <a:ea typeface="DFKai-SB" pitchFamily="65" charset="-120"/>
              </a:rPr>
              <a:t>阿荷利巴</a:t>
            </a:r>
            <a:r>
              <a:rPr lang="zh-TW" altLang="en-US" sz="3100" dirty="0">
                <a:solidFill>
                  <a:schemeClr val="bg1"/>
                </a:solidFill>
                <a:latin typeface="DFKai-SB" pitchFamily="65" charset="-120"/>
                <a:ea typeface="DFKai-SB" pitchFamily="65" charset="-120"/>
              </a:rPr>
              <a:t>就是</a:t>
            </a:r>
            <a:r>
              <a:rPr lang="zh-TW" altLang="en-US" sz="3100" b="1" dirty="0">
                <a:solidFill>
                  <a:schemeClr val="bg1"/>
                </a:solidFill>
                <a:latin typeface="DFKai-SB" pitchFamily="65" charset="-120"/>
                <a:ea typeface="DFKai-SB" pitchFamily="65" charset="-120"/>
              </a:rPr>
              <a:t>耶路撒冷</a:t>
            </a:r>
            <a:r>
              <a:rPr lang="en-US" sz="3100" dirty="0">
                <a:latin typeface="DFKai-SB" pitchFamily="65" charset="-120"/>
                <a:ea typeface="DFKai-SB" pitchFamily="65" charset="-120"/>
              </a:rPr>
              <a:t>.</a:t>
            </a:r>
          </a:p>
          <a:p>
            <a:r>
              <a:rPr lang="en-US" sz="2800" baseline="30000" dirty="0"/>
              <a:t>        NIV </a:t>
            </a:r>
            <a:r>
              <a:rPr lang="en-US" sz="2800" dirty="0"/>
              <a:t>The older was named </a:t>
            </a:r>
            <a:r>
              <a:rPr lang="en-US" sz="2800" b="1" dirty="0" err="1">
                <a:solidFill>
                  <a:schemeClr val="bg1"/>
                </a:solidFill>
              </a:rPr>
              <a:t>Oholah</a:t>
            </a:r>
            <a:r>
              <a:rPr lang="en-US" sz="2800" dirty="0"/>
              <a:t>, and her sister was </a:t>
            </a:r>
            <a:r>
              <a:rPr lang="en-US" sz="2800" b="1" dirty="0" err="1">
                <a:solidFill>
                  <a:schemeClr val="bg1"/>
                </a:solidFill>
              </a:rPr>
              <a:t>Oholibah</a:t>
            </a:r>
            <a:r>
              <a:rPr lang="en-US" sz="2800" dirty="0"/>
              <a:t>. </a:t>
            </a:r>
          </a:p>
          <a:p>
            <a:r>
              <a:rPr lang="en-US" sz="2800" dirty="0"/>
              <a:t>          They were mine and gave birth to sons and daughters. </a:t>
            </a:r>
          </a:p>
          <a:p>
            <a:r>
              <a:rPr lang="en-US" sz="2800" b="1" dirty="0">
                <a:solidFill>
                  <a:schemeClr val="bg1"/>
                </a:solidFill>
              </a:rPr>
              <a:t>          </a:t>
            </a:r>
            <a:r>
              <a:rPr lang="en-US" sz="2800" b="1" dirty="0" err="1">
                <a:solidFill>
                  <a:schemeClr val="bg1"/>
                </a:solidFill>
              </a:rPr>
              <a:t>Oholah</a:t>
            </a:r>
            <a:r>
              <a:rPr lang="en-US" sz="2800" b="1" dirty="0">
                <a:solidFill>
                  <a:schemeClr val="bg1"/>
                </a:solidFill>
              </a:rPr>
              <a:t> is Samaria, and </a:t>
            </a:r>
            <a:r>
              <a:rPr lang="en-US" sz="2800" b="1" dirty="0" err="1">
                <a:solidFill>
                  <a:schemeClr val="bg1"/>
                </a:solidFill>
              </a:rPr>
              <a:t>Oholibah</a:t>
            </a:r>
            <a:r>
              <a:rPr lang="en-US" sz="2800" b="1" dirty="0">
                <a:solidFill>
                  <a:schemeClr val="bg1"/>
                </a:solidFill>
              </a:rPr>
              <a:t> is Jerusalem</a:t>
            </a:r>
            <a:r>
              <a:rPr lang="en-US" sz="2800" dirty="0"/>
              <a:t>. </a:t>
            </a:r>
          </a:p>
          <a:p>
            <a:r>
              <a:rPr lang="en-US" sz="2800" dirty="0"/>
              <a:t>		</a:t>
            </a:r>
            <a:r>
              <a:rPr lang="en-US" sz="2800" b="1" dirty="0">
                <a:solidFill>
                  <a:schemeClr val="bg1"/>
                </a:solidFill>
              </a:rPr>
              <a:t>‘</a:t>
            </a:r>
            <a:r>
              <a:rPr lang="en-US" sz="2800" b="1" dirty="0" err="1">
                <a:solidFill>
                  <a:schemeClr val="bg1"/>
                </a:solidFill>
              </a:rPr>
              <a:t>Oholah</a:t>
            </a:r>
            <a:r>
              <a:rPr lang="en-US" sz="2800" b="1" dirty="0">
                <a:solidFill>
                  <a:schemeClr val="bg1"/>
                </a:solidFill>
              </a:rPr>
              <a:t>’ </a:t>
            </a:r>
            <a:r>
              <a:rPr lang="he-IL" sz="2800" b="1" dirty="0">
                <a:solidFill>
                  <a:schemeClr val="bg1"/>
                </a:solidFill>
              </a:rPr>
              <a:t>אָהֳלָה </a:t>
            </a:r>
            <a:r>
              <a:rPr lang="en-US" sz="2800" dirty="0"/>
              <a:t> – her tent </a:t>
            </a:r>
          </a:p>
          <a:p>
            <a:r>
              <a:rPr lang="en-US" sz="2800" dirty="0"/>
              <a:t>		</a:t>
            </a:r>
            <a:r>
              <a:rPr lang="en-US" sz="2800" b="1" dirty="0">
                <a:solidFill>
                  <a:schemeClr val="bg1"/>
                </a:solidFill>
              </a:rPr>
              <a:t>‘</a:t>
            </a:r>
            <a:r>
              <a:rPr lang="en-US" sz="2800" b="1" dirty="0" err="1">
                <a:solidFill>
                  <a:schemeClr val="bg1"/>
                </a:solidFill>
              </a:rPr>
              <a:t>Oholibah</a:t>
            </a:r>
            <a:r>
              <a:rPr lang="en-US" sz="2800" b="1" dirty="0">
                <a:solidFill>
                  <a:schemeClr val="bg1"/>
                </a:solidFill>
              </a:rPr>
              <a:t>’ </a:t>
            </a:r>
            <a:r>
              <a:rPr lang="he-IL" sz="2800" b="1" dirty="0">
                <a:solidFill>
                  <a:schemeClr val="bg1"/>
                </a:solidFill>
              </a:rPr>
              <a:t>אָהֳלִיבָה</a:t>
            </a:r>
            <a:r>
              <a:rPr lang="en-US" sz="2800" b="1" dirty="0">
                <a:solidFill>
                  <a:schemeClr val="bg1"/>
                </a:solidFill>
              </a:rPr>
              <a:t> </a:t>
            </a:r>
            <a:r>
              <a:rPr lang="en-US" sz="2800" dirty="0"/>
              <a:t>– My tent is in her.</a:t>
            </a:r>
          </a:p>
          <a:p>
            <a:r>
              <a:rPr lang="en-US" sz="2800" dirty="0"/>
              <a:t>         *Also </a:t>
            </a:r>
            <a:r>
              <a:rPr lang="en-US" sz="2800" b="1" dirty="0"/>
              <a:t>Ezekiel 23:5, 11, 22, 36, 44.</a:t>
            </a:r>
            <a:endParaRPr lang="en-US" sz="2800" dirty="0"/>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r>
              <a:rPr lang="en-US" sz="800" dirty="0"/>
              <a:t>).</a:t>
            </a:r>
            <a:endParaRPr lang="en-US" altLang="zh-CN" sz="800" b="1" dirty="0">
              <a:latin typeface="+mj-lt"/>
              <a:ea typeface="DFKai-SB" pitchFamily="65" charset="-120"/>
            </a:endParaRPr>
          </a:p>
        </p:txBody>
      </p:sp>
    </p:spTree>
    <p:extLst>
      <p:ext uri="{BB962C8B-B14F-4D97-AF65-F5344CB8AC3E}">
        <p14:creationId xmlns:p14="http://schemas.microsoft.com/office/powerpoint/2010/main" val="16723432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88824" cy="6894195"/>
          </a:xfrm>
          <a:prstGeom prst="rect">
            <a:avLst/>
          </a:prstGeom>
          <a:solidFill>
            <a:srgbClr val="00B050"/>
          </a:solidFill>
        </p:spPr>
        <p:txBody>
          <a:bodyPr wrap="square">
            <a:spAutoFit/>
          </a:bodyPr>
          <a:lstStyle/>
          <a:p>
            <a:endParaRPr lang="en-US" altLang="zh-CN" sz="800" b="1" dirty="0"/>
          </a:p>
          <a:p>
            <a:r>
              <a:rPr lang="zh-CN" altLang="en-US" sz="3200" b="1" dirty="0">
                <a:solidFill>
                  <a:schemeClr val="bg1"/>
                </a:solidFill>
                <a:latin typeface="DFKai-SB" pitchFamily="65" charset="-120"/>
                <a:ea typeface="DFKai-SB" pitchFamily="65" charset="-120"/>
              </a:rPr>
              <a:t>以西結書 </a:t>
            </a:r>
            <a:r>
              <a:rPr lang="en-US" sz="3200" b="1" dirty="0">
                <a:solidFill>
                  <a:schemeClr val="bg1"/>
                </a:solidFill>
              </a:rPr>
              <a:t>Ezekiel 24:21 &amp; 25:16 </a:t>
            </a:r>
          </a:p>
          <a:p>
            <a:endParaRPr lang="en-US" sz="800" b="1" dirty="0">
              <a:solidFill>
                <a:schemeClr val="bg1"/>
              </a:solidFill>
            </a:endParaRPr>
          </a:p>
          <a:p>
            <a:r>
              <a:rPr lang="en-US" sz="3200" b="1" dirty="0"/>
              <a:t>24:21 ……  </a:t>
            </a:r>
            <a:r>
              <a:rPr lang="he-IL" sz="4000" dirty="0">
                <a:solidFill>
                  <a:schemeClr val="bg1"/>
                </a:solidFill>
              </a:rPr>
              <a:t>מַחְמַ֥ד</a:t>
            </a:r>
            <a:r>
              <a:rPr lang="he-IL" sz="4000" dirty="0"/>
              <a:t> עֵֽינֵיכֶ֖ם וּ</a:t>
            </a:r>
            <a:r>
              <a:rPr lang="he-IL" sz="4000" dirty="0">
                <a:solidFill>
                  <a:schemeClr val="bg1"/>
                </a:solidFill>
              </a:rPr>
              <a:t>מַחְמַ֣ל</a:t>
            </a:r>
            <a:r>
              <a:rPr lang="he-IL" sz="4000" dirty="0"/>
              <a:t> נַפְשְׁכֶ֑ם</a:t>
            </a:r>
            <a:r>
              <a:rPr lang="en-US" sz="4000" dirty="0"/>
              <a:t> </a:t>
            </a:r>
            <a:r>
              <a:rPr lang="en-US" sz="3200" b="1" dirty="0"/>
              <a:t>…… </a:t>
            </a:r>
            <a:endParaRPr lang="en-US" sz="3200" baseline="30000" dirty="0"/>
          </a:p>
          <a:p>
            <a:r>
              <a:rPr lang="zh-TW" altLang="en-US" sz="3000" dirty="0">
                <a:latin typeface="DFKai-SB" pitchFamily="65" charset="-120"/>
                <a:ea typeface="DFKai-SB" pitchFamily="65" charset="-120"/>
              </a:rPr>
              <a:t> 你告訴以色列家、主耶和華如此說、我必使我的聖所、</a:t>
            </a:r>
            <a:endParaRPr lang="en-US" altLang="zh-TW" sz="3000" dirty="0">
              <a:latin typeface="DFKai-SB" pitchFamily="65" charset="-120"/>
              <a:ea typeface="DFKai-SB" pitchFamily="65" charset="-120"/>
            </a:endParaRPr>
          </a:p>
          <a:p>
            <a:r>
              <a:rPr lang="zh-TW" altLang="en-US" sz="3000" dirty="0">
                <a:latin typeface="DFKai-SB" pitchFamily="65" charset="-120"/>
                <a:ea typeface="DFKai-SB" pitchFamily="65" charset="-120"/>
              </a:rPr>
              <a:t>就是你們勢力所誇耀、眼裡</a:t>
            </a:r>
            <a:r>
              <a:rPr lang="zh-TW" altLang="en-US" sz="3000" b="1" dirty="0">
                <a:solidFill>
                  <a:schemeClr val="bg1"/>
                </a:solidFill>
                <a:latin typeface="DFKai-SB" pitchFamily="65" charset="-120"/>
                <a:ea typeface="DFKai-SB" pitchFamily="65" charset="-120"/>
              </a:rPr>
              <a:t>所喜愛</a:t>
            </a:r>
            <a:r>
              <a:rPr lang="zh-TW" altLang="en-US" sz="3000" dirty="0">
                <a:latin typeface="DFKai-SB" pitchFamily="65" charset="-120"/>
                <a:ea typeface="DFKai-SB" pitchFamily="65" charset="-120"/>
              </a:rPr>
              <a:t>、心中</a:t>
            </a:r>
            <a:r>
              <a:rPr lang="zh-TW" altLang="en-US" sz="3000" b="1" dirty="0">
                <a:solidFill>
                  <a:schemeClr val="bg1"/>
                </a:solidFill>
                <a:latin typeface="DFKai-SB" pitchFamily="65" charset="-120"/>
                <a:ea typeface="DFKai-SB" pitchFamily="65" charset="-120"/>
              </a:rPr>
              <a:t>所愛惜的</a:t>
            </a:r>
            <a:r>
              <a:rPr lang="zh-TW" altLang="en-US" sz="3000" dirty="0">
                <a:latin typeface="DFKai-SB" pitchFamily="65" charset="-120"/>
                <a:ea typeface="DFKai-SB" pitchFamily="65" charset="-120"/>
              </a:rPr>
              <a:t>被褻瀆、</a:t>
            </a:r>
            <a:endParaRPr lang="en-US" altLang="zh-TW" sz="3000" dirty="0">
              <a:latin typeface="DFKai-SB" pitchFamily="65" charset="-120"/>
              <a:ea typeface="DFKai-SB" pitchFamily="65" charset="-120"/>
            </a:endParaRPr>
          </a:p>
          <a:p>
            <a:r>
              <a:rPr lang="en-US" altLang="zh-TW" sz="3000" dirty="0">
                <a:latin typeface="DFKai-SB" pitchFamily="65" charset="-120"/>
                <a:ea typeface="DFKai-SB" pitchFamily="65" charset="-120"/>
              </a:rPr>
              <a:t> </a:t>
            </a:r>
            <a:r>
              <a:rPr lang="zh-TW" altLang="en-US" sz="3000" dirty="0">
                <a:latin typeface="DFKai-SB" pitchFamily="65" charset="-120"/>
                <a:ea typeface="DFKai-SB" pitchFamily="65" charset="-120"/>
              </a:rPr>
              <a:t>並且你們所遺留的兒女、必倒在刀下。</a:t>
            </a:r>
            <a:r>
              <a:rPr lang="en-US" altLang="zh-TW" sz="3000" dirty="0">
                <a:latin typeface="DFKai-SB" pitchFamily="65" charset="-120"/>
                <a:ea typeface="DFKai-SB" pitchFamily="65" charset="-120"/>
              </a:rPr>
              <a:t>/ </a:t>
            </a:r>
            <a:r>
              <a:rPr lang="en-US" sz="2800" baseline="30000" dirty="0"/>
              <a:t>ESV </a:t>
            </a:r>
            <a:r>
              <a:rPr lang="en-US" sz="2800" dirty="0"/>
              <a:t>'Say to the house of Israel, Thus says the Lord GOD: Behold, I will profane my sanctuary, the pride of your power, </a:t>
            </a:r>
            <a:r>
              <a:rPr lang="en-US" sz="2800" b="1" dirty="0">
                <a:solidFill>
                  <a:schemeClr val="bg1"/>
                </a:solidFill>
              </a:rPr>
              <a:t>the delight</a:t>
            </a:r>
            <a:r>
              <a:rPr lang="en-US" sz="2800" dirty="0">
                <a:solidFill>
                  <a:schemeClr val="bg1"/>
                </a:solidFill>
              </a:rPr>
              <a:t> </a:t>
            </a:r>
            <a:r>
              <a:rPr lang="en-US" sz="2800" dirty="0"/>
              <a:t>of your eyes, and </a:t>
            </a:r>
            <a:r>
              <a:rPr lang="en-US" sz="2800" b="1" dirty="0">
                <a:solidFill>
                  <a:schemeClr val="bg1"/>
                </a:solidFill>
              </a:rPr>
              <a:t>the yearning</a:t>
            </a:r>
            <a:r>
              <a:rPr lang="en-US" sz="2800" dirty="0">
                <a:solidFill>
                  <a:schemeClr val="bg1"/>
                </a:solidFill>
              </a:rPr>
              <a:t> </a:t>
            </a:r>
            <a:r>
              <a:rPr lang="en-US" sz="2800" dirty="0"/>
              <a:t>of your soul, …….</a:t>
            </a:r>
          </a:p>
          <a:p>
            <a:endParaRPr lang="en-US" sz="800" dirty="0"/>
          </a:p>
          <a:p>
            <a:r>
              <a:rPr lang="en-US" sz="3200" b="1" dirty="0"/>
              <a:t>25:16 </a:t>
            </a:r>
            <a:r>
              <a:rPr lang="en-US" sz="3600" b="1" dirty="0"/>
              <a:t> </a:t>
            </a:r>
            <a:r>
              <a:rPr lang="he-IL" sz="4000" dirty="0">
                <a:solidFill>
                  <a:schemeClr val="bg1"/>
                </a:solidFill>
              </a:rPr>
              <a:t>וְהִכְרַתִּ֖י אֶת־כְּרֵתִ֑ים </a:t>
            </a:r>
            <a:r>
              <a:rPr lang="he-IL" sz="4000" dirty="0"/>
              <a:t>וְהַ֣אֲבַדְתִּ֔י אֶת־שְׁאֵרִ֖ית ח֥וֹף הַיָּֽם׃ </a:t>
            </a:r>
            <a:r>
              <a:rPr lang="en-US" sz="4000" dirty="0"/>
              <a:t> </a:t>
            </a:r>
            <a:r>
              <a:rPr lang="en-US" sz="3200" b="1" dirty="0"/>
              <a:t>……</a:t>
            </a:r>
            <a:r>
              <a:rPr lang="en-US" sz="3200" dirty="0"/>
              <a:t> </a:t>
            </a:r>
          </a:p>
          <a:p>
            <a:r>
              <a:rPr lang="zh-TW" altLang="en-US" sz="2800" dirty="0">
                <a:latin typeface="DFKai-SB" pitchFamily="65" charset="-120"/>
                <a:ea typeface="DFKai-SB" pitchFamily="65" charset="-120"/>
              </a:rPr>
              <a:t>所以主耶和華如此說、我必伸手攻擊非利士人、</a:t>
            </a:r>
            <a:r>
              <a:rPr lang="zh-TW" altLang="en-US" sz="2800" b="1" dirty="0">
                <a:solidFill>
                  <a:schemeClr val="bg1"/>
                </a:solidFill>
                <a:latin typeface="DFKai-SB" pitchFamily="65" charset="-120"/>
                <a:ea typeface="DFKai-SB" pitchFamily="65" charset="-120"/>
              </a:rPr>
              <a:t>剪除基利提人</a:t>
            </a:r>
            <a:r>
              <a:rPr lang="zh-TW" altLang="en-US" sz="2800" dirty="0">
                <a:latin typeface="DFKai-SB" pitchFamily="65" charset="-120"/>
                <a:ea typeface="DFKai-SB" pitchFamily="65" charset="-120"/>
              </a:rPr>
              <a:t>、滅絕沿海剩下的居民</a:t>
            </a:r>
            <a:r>
              <a:rPr lang="en-US" altLang="zh-TW" sz="2800" dirty="0">
                <a:latin typeface="DFKai-SB" pitchFamily="65" charset="-120"/>
                <a:ea typeface="DFKai-SB" pitchFamily="65" charset="-120"/>
              </a:rPr>
              <a:t>. / </a:t>
            </a:r>
            <a:r>
              <a:rPr lang="en-US" sz="2800" baseline="30000" dirty="0"/>
              <a:t>ESV </a:t>
            </a:r>
            <a:r>
              <a:rPr lang="en-US" sz="2800" dirty="0"/>
              <a:t>therefore thus says the Lord GOD, Behold, I will stretch out my hand against the Philistines, </a:t>
            </a:r>
            <a:r>
              <a:rPr lang="en-US" sz="2800" b="1" dirty="0">
                <a:solidFill>
                  <a:schemeClr val="bg1"/>
                </a:solidFill>
              </a:rPr>
              <a:t>and I will cut off the </a:t>
            </a:r>
            <a:r>
              <a:rPr lang="en-US" sz="2800" b="1" dirty="0" err="1">
                <a:solidFill>
                  <a:schemeClr val="bg1"/>
                </a:solidFill>
              </a:rPr>
              <a:t>Cherethites</a:t>
            </a:r>
            <a:r>
              <a:rPr lang="en-US" sz="2800" b="1" dirty="0">
                <a:solidFill>
                  <a:schemeClr val="bg1"/>
                </a:solidFill>
              </a:rPr>
              <a:t> </a:t>
            </a:r>
            <a:r>
              <a:rPr lang="en-US" sz="2800" dirty="0"/>
              <a:t>and destroy the rest of the seacoast.</a:t>
            </a: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r>
              <a:rPr lang="en-US" sz="800" dirty="0"/>
              <a:t>).</a:t>
            </a:r>
            <a:endParaRPr lang="en-US" altLang="zh-CN" sz="800" b="1" dirty="0">
              <a:latin typeface="+mj-lt"/>
              <a:ea typeface="DFKai-SB" pitchFamily="65" charset="-120"/>
            </a:endParaRPr>
          </a:p>
        </p:txBody>
      </p:sp>
    </p:spTree>
    <p:extLst>
      <p:ext uri="{BB962C8B-B14F-4D97-AF65-F5344CB8AC3E}">
        <p14:creationId xmlns:p14="http://schemas.microsoft.com/office/powerpoint/2010/main" val="18500754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531"/>
            <a:ext cx="12188824" cy="6709529"/>
          </a:xfrm>
          <a:prstGeom prst="rect">
            <a:avLst/>
          </a:prstGeom>
          <a:solidFill>
            <a:srgbClr val="00B050"/>
          </a:solidFill>
        </p:spPr>
        <p:txBody>
          <a:bodyPr wrap="square">
            <a:spAutoFit/>
          </a:bodyPr>
          <a:lstStyle/>
          <a:p>
            <a:endParaRPr lang="en-US" altLang="zh-CN" sz="800" b="1" dirty="0"/>
          </a:p>
          <a:p>
            <a:r>
              <a:rPr lang="zh-CN" altLang="en-US" sz="3200" b="1" dirty="0">
                <a:solidFill>
                  <a:schemeClr val="bg1"/>
                </a:solidFill>
                <a:latin typeface="DFKai-SB" pitchFamily="65" charset="-120"/>
                <a:ea typeface="DFKai-SB" pitchFamily="65" charset="-120"/>
              </a:rPr>
              <a:t>以西結書 </a:t>
            </a:r>
            <a:r>
              <a:rPr lang="en-US" sz="3200" b="1" dirty="0">
                <a:solidFill>
                  <a:schemeClr val="bg1"/>
                </a:solidFill>
              </a:rPr>
              <a:t>Ezekiel 33:27 &amp; 37:28 </a:t>
            </a:r>
          </a:p>
          <a:p>
            <a:endParaRPr lang="en-US" sz="800" b="1" dirty="0">
              <a:solidFill>
                <a:schemeClr val="bg1"/>
              </a:solidFill>
            </a:endParaRPr>
          </a:p>
          <a:p>
            <a:r>
              <a:rPr lang="en-US" sz="3200" b="1" dirty="0"/>
              <a:t>33:27 </a:t>
            </a:r>
            <a:r>
              <a:rPr lang="en-US" sz="2800" b="1" dirty="0"/>
              <a:t>……. </a:t>
            </a:r>
            <a:r>
              <a:rPr lang="en-US" sz="3200" b="1" dirty="0"/>
              <a:t> </a:t>
            </a:r>
            <a:r>
              <a:rPr lang="he-IL" sz="3600" dirty="0"/>
              <a:t>‎חַי־אָנִי֒ אִם־לֹ֞א אֲשֶׁ֤ר </a:t>
            </a:r>
            <a:r>
              <a:rPr lang="he-IL" sz="3600" dirty="0">
                <a:solidFill>
                  <a:schemeClr val="bg1"/>
                </a:solidFill>
              </a:rPr>
              <a:t>בֶּֽחֳרָבוֹת֙ בַּחֶ֣רֶב </a:t>
            </a:r>
            <a:r>
              <a:rPr lang="he-IL" sz="3600" dirty="0"/>
              <a:t>יִפֹּ֔לוּ</a:t>
            </a:r>
            <a:r>
              <a:rPr lang="en-US" sz="3600" dirty="0"/>
              <a:t> </a:t>
            </a:r>
            <a:r>
              <a:rPr lang="en-US" sz="2800" b="1" dirty="0"/>
              <a:t>……. </a:t>
            </a:r>
            <a:endParaRPr lang="en-US" sz="2800" dirty="0"/>
          </a:p>
          <a:p>
            <a:r>
              <a:rPr lang="en-US" sz="3000" dirty="0">
                <a:latin typeface="DFKai-SB" pitchFamily="65" charset="-120"/>
                <a:ea typeface="DFKai-SB" pitchFamily="65" charset="-120"/>
              </a:rPr>
              <a:t> </a:t>
            </a:r>
            <a:r>
              <a:rPr lang="zh-TW" altLang="en-US" sz="3000" dirty="0">
                <a:latin typeface="DFKai-SB" pitchFamily="65" charset="-120"/>
                <a:ea typeface="DFKai-SB" pitchFamily="65" charset="-120"/>
              </a:rPr>
              <a:t>你要對他們這樣說、主耶和華如此說、我指著我的</a:t>
            </a:r>
            <a:endParaRPr lang="en-US" altLang="zh-TW" sz="3000" dirty="0">
              <a:latin typeface="DFKai-SB" pitchFamily="65" charset="-120"/>
              <a:ea typeface="DFKai-SB" pitchFamily="65" charset="-120"/>
            </a:endParaRPr>
          </a:p>
          <a:p>
            <a:r>
              <a:rPr lang="zh-TW" altLang="en-US" sz="3000" dirty="0">
                <a:latin typeface="DFKai-SB" pitchFamily="65" charset="-120"/>
                <a:ea typeface="DFKai-SB" pitchFamily="65" charset="-120"/>
              </a:rPr>
              <a:t> 永生起誓、</a:t>
            </a:r>
            <a:r>
              <a:rPr lang="zh-TW" altLang="en-US" sz="3000" b="1" dirty="0">
                <a:solidFill>
                  <a:schemeClr val="bg1"/>
                </a:solidFill>
                <a:latin typeface="DFKai-SB" pitchFamily="65" charset="-120"/>
                <a:ea typeface="DFKai-SB" pitchFamily="65" charset="-120"/>
              </a:rPr>
              <a:t>在荒場中</a:t>
            </a:r>
            <a:r>
              <a:rPr lang="zh-TW" altLang="en-US" sz="3000" dirty="0">
                <a:latin typeface="DFKai-SB" pitchFamily="65" charset="-120"/>
                <a:ea typeface="DFKai-SB" pitchFamily="65" charset="-120"/>
              </a:rPr>
              <a:t>的必倒</a:t>
            </a:r>
            <a:r>
              <a:rPr lang="zh-TW" altLang="en-US" sz="3000" b="1" dirty="0">
                <a:solidFill>
                  <a:schemeClr val="bg1"/>
                </a:solidFill>
                <a:latin typeface="DFKai-SB" pitchFamily="65" charset="-120"/>
                <a:ea typeface="DFKai-SB" pitchFamily="65" charset="-120"/>
              </a:rPr>
              <a:t>在刀下</a:t>
            </a:r>
            <a:r>
              <a:rPr lang="zh-TW" altLang="en-US" sz="3000" dirty="0">
                <a:latin typeface="DFKai-SB" pitchFamily="65" charset="-120"/>
                <a:ea typeface="DFKai-SB" pitchFamily="65" charset="-120"/>
              </a:rPr>
              <a:t>．在田野間的</a:t>
            </a:r>
            <a:endParaRPr lang="en-US" altLang="zh-TW" sz="3000" dirty="0">
              <a:latin typeface="DFKai-SB" pitchFamily="65" charset="-120"/>
              <a:ea typeface="DFKai-SB" pitchFamily="65" charset="-120"/>
            </a:endParaRPr>
          </a:p>
          <a:p>
            <a:r>
              <a:rPr lang="zh-TW" altLang="en-US" sz="3000" dirty="0">
                <a:latin typeface="DFKai-SB" pitchFamily="65" charset="-120"/>
                <a:ea typeface="DFKai-SB" pitchFamily="65" charset="-120"/>
              </a:rPr>
              <a:t> 必交給野獸吞喫．在保障和洞裡的必遭瘟疫而死。</a:t>
            </a:r>
            <a:endParaRPr lang="en-US" sz="3000" dirty="0">
              <a:latin typeface="DFKai-SB" pitchFamily="65" charset="-120"/>
              <a:ea typeface="DFKai-SB" pitchFamily="65" charset="-120"/>
            </a:endParaRPr>
          </a:p>
          <a:p>
            <a:r>
              <a:rPr lang="en-US" sz="2800" baseline="30000" dirty="0"/>
              <a:t>ESV </a:t>
            </a:r>
            <a:r>
              <a:rPr lang="en-US" sz="2800" dirty="0"/>
              <a:t>Say this to them, Thus says the Lord GOD: As I live, surely those who are </a:t>
            </a:r>
            <a:r>
              <a:rPr lang="en-US" sz="2800" b="1" dirty="0">
                <a:solidFill>
                  <a:schemeClr val="bg1"/>
                </a:solidFill>
              </a:rPr>
              <a:t>in the waste places </a:t>
            </a:r>
            <a:r>
              <a:rPr lang="en-US" sz="2800" dirty="0"/>
              <a:t>shall fall </a:t>
            </a:r>
            <a:r>
              <a:rPr lang="en-US" sz="2800" b="1" dirty="0">
                <a:solidFill>
                  <a:schemeClr val="bg1"/>
                </a:solidFill>
              </a:rPr>
              <a:t>by the sword</a:t>
            </a:r>
            <a:r>
              <a:rPr lang="en-US" sz="2800" dirty="0"/>
              <a:t>, and whoever is in the open field …….</a:t>
            </a:r>
          </a:p>
          <a:p>
            <a:endParaRPr lang="en-US" sz="800" dirty="0"/>
          </a:p>
          <a:p>
            <a:endParaRPr lang="en-US" sz="800" dirty="0"/>
          </a:p>
          <a:p>
            <a:endParaRPr lang="en-US" sz="800" dirty="0"/>
          </a:p>
          <a:p>
            <a:r>
              <a:rPr lang="en-US" sz="2800" b="1" dirty="0"/>
              <a:t>37:28  </a:t>
            </a:r>
            <a:r>
              <a:rPr lang="he-IL" sz="3200" dirty="0"/>
              <a:t>‎וְיָֽדְעוּ֙ הַגּוֹיִ֔ם כִּ֚י אֲנִ֣י יְהוָ֔ה</a:t>
            </a:r>
            <a:r>
              <a:rPr lang="he-IL" sz="3200" dirty="0">
                <a:solidFill>
                  <a:schemeClr val="bg1"/>
                </a:solidFill>
              </a:rPr>
              <a:t> מְקַדֵּ֖שׁ </a:t>
            </a:r>
            <a:r>
              <a:rPr lang="he-IL" sz="3200" dirty="0"/>
              <a:t>אֶת־יִשְׂרָאֵ֑ל בִּהְי֧וֹת</a:t>
            </a:r>
            <a:r>
              <a:rPr lang="he-IL" sz="3200" dirty="0">
                <a:solidFill>
                  <a:schemeClr val="bg1"/>
                </a:solidFill>
              </a:rPr>
              <a:t> מִקְדָּשִׁ֛י </a:t>
            </a:r>
            <a:r>
              <a:rPr lang="he-IL" sz="3200" dirty="0"/>
              <a:t>בְּתוֹכָ֖ם לְעוֹלָֽם׃ </a:t>
            </a:r>
            <a:endParaRPr lang="en-US" sz="3200" dirty="0"/>
          </a:p>
          <a:p>
            <a:r>
              <a:rPr lang="zh-TW" altLang="en-US" sz="3000" b="1" dirty="0">
                <a:solidFill>
                  <a:schemeClr val="bg1"/>
                </a:solidFill>
                <a:latin typeface="DFKai-SB" pitchFamily="65" charset="-120"/>
                <a:ea typeface="DFKai-SB" pitchFamily="65" charset="-120"/>
              </a:rPr>
              <a:t>我的聖所</a:t>
            </a:r>
            <a:r>
              <a:rPr lang="zh-TW" altLang="en-US" sz="3000" dirty="0">
                <a:latin typeface="DFKai-SB" pitchFamily="65" charset="-120"/>
                <a:ea typeface="DFKai-SB" pitchFamily="65" charset="-120"/>
              </a:rPr>
              <a:t>在以色列人中間、直到永遠、外邦人就必知道我是</a:t>
            </a:r>
            <a:r>
              <a:rPr lang="zh-TW" altLang="en-US" sz="3000" b="1" dirty="0">
                <a:solidFill>
                  <a:schemeClr val="bg1"/>
                </a:solidFill>
                <a:latin typeface="DFKai-SB" pitchFamily="65" charset="-120"/>
                <a:ea typeface="DFKai-SB" pitchFamily="65" charset="-120"/>
              </a:rPr>
              <a:t>叫</a:t>
            </a:r>
            <a:r>
              <a:rPr lang="zh-TW" altLang="en-US" sz="3000" dirty="0">
                <a:latin typeface="DFKai-SB" pitchFamily="65" charset="-120"/>
                <a:ea typeface="DFKai-SB" pitchFamily="65" charset="-120"/>
              </a:rPr>
              <a:t>以色列</a:t>
            </a:r>
            <a:r>
              <a:rPr lang="zh-TW" altLang="en-US" sz="3000" b="1" dirty="0">
                <a:solidFill>
                  <a:schemeClr val="bg1"/>
                </a:solidFill>
                <a:latin typeface="DFKai-SB" pitchFamily="65" charset="-120"/>
                <a:ea typeface="DFKai-SB" pitchFamily="65" charset="-120"/>
              </a:rPr>
              <a:t>成為聖</a:t>
            </a:r>
            <a:r>
              <a:rPr lang="zh-TW" altLang="en-US" sz="3000" dirty="0">
                <a:latin typeface="DFKai-SB" pitchFamily="65" charset="-120"/>
                <a:ea typeface="DFKai-SB" pitchFamily="65" charset="-120"/>
              </a:rPr>
              <a:t>的耶和華。</a:t>
            </a:r>
            <a:r>
              <a:rPr lang="en-US" altLang="zh-TW" sz="3000" dirty="0">
                <a:latin typeface="DFKai-SB" pitchFamily="65" charset="-120"/>
                <a:ea typeface="DFKai-SB" pitchFamily="65" charset="-120"/>
              </a:rPr>
              <a:t>/ </a:t>
            </a:r>
            <a:r>
              <a:rPr lang="en-US" sz="2800" baseline="30000" dirty="0"/>
              <a:t>ESV </a:t>
            </a:r>
            <a:r>
              <a:rPr lang="en-US" sz="2800" dirty="0"/>
              <a:t>Then the nations will know that I am the LORD who </a:t>
            </a:r>
            <a:r>
              <a:rPr lang="en-US" sz="2800" b="1" dirty="0"/>
              <a:t>sanctifies</a:t>
            </a:r>
            <a:r>
              <a:rPr lang="en-US" sz="2800" dirty="0"/>
              <a:t> Israel, when </a:t>
            </a:r>
            <a:r>
              <a:rPr lang="en-US" sz="2800" b="1" dirty="0"/>
              <a:t>my sanctuary</a:t>
            </a:r>
            <a:r>
              <a:rPr lang="en-US" sz="2800" dirty="0"/>
              <a:t> is in their midst forevermore. </a:t>
            </a: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18500754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63417"/>
          </a:xfrm>
          <a:prstGeom prst="rect">
            <a:avLst/>
          </a:prstGeom>
          <a:solidFill>
            <a:srgbClr val="00B050"/>
          </a:solidFill>
        </p:spPr>
        <p:txBody>
          <a:bodyPr wrap="square">
            <a:spAutoFit/>
          </a:bodyPr>
          <a:lstStyle/>
          <a:p>
            <a:r>
              <a:rPr lang="zh-CN" altLang="en-US" sz="3200" b="1" dirty="0">
                <a:solidFill>
                  <a:schemeClr val="bg1"/>
                </a:solidFill>
                <a:latin typeface="DFKai-SB" pitchFamily="65" charset="-120"/>
                <a:ea typeface="DFKai-SB" pitchFamily="65" charset="-120"/>
              </a:rPr>
              <a:t>以西結書 </a:t>
            </a:r>
            <a:r>
              <a:rPr lang="en-US" sz="3200" b="1" dirty="0">
                <a:solidFill>
                  <a:schemeClr val="bg1"/>
                </a:solidFill>
              </a:rPr>
              <a:t>Ezekiel 37:8-10</a:t>
            </a:r>
          </a:p>
          <a:p>
            <a:r>
              <a:rPr lang="en-US" sz="3200" b="1" dirty="0"/>
              <a:t> </a:t>
            </a:r>
            <a:r>
              <a:rPr lang="he-IL" sz="3200" dirty="0"/>
              <a:t>‎</a:t>
            </a:r>
            <a:r>
              <a:rPr lang="en-US" sz="3200" dirty="0"/>
              <a:t> </a:t>
            </a:r>
            <a:r>
              <a:rPr lang="he-IL" sz="3200" dirty="0"/>
              <a:t>וַיִּקְרַ֧ם עֲלֵיהֶ֛ם ע֖וֹר מִלְמָ֑עְלָה וְ</a:t>
            </a:r>
            <a:r>
              <a:rPr lang="he-IL" sz="3200" dirty="0">
                <a:solidFill>
                  <a:schemeClr val="bg1"/>
                </a:solidFill>
              </a:rPr>
              <a:t>ר֖וּחַ</a:t>
            </a:r>
            <a:r>
              <a:rPr lang="he-IL" sz="3200" dirty="0"/>
              <a:t> אֵ֥ין בָּהֶֽם׃</a:t>
            </a:r>
            <a:r>
              <a:rPr lang="en-US" sz="3200" dirty="0"/>
              <a:t>    </a:t>
            </a:r>
            <a:r>
              <a:rPr lang="en-US" sz="2800" dirty="0"/>
              <a:t>……..</a:t>
            </a:r>
          </a:p>
          <a:p>
            <a:r>
              <a:rPr lang="en-US" sz="3200" b="1" dirty="0"/>
              <a:t>   </a:t>
            </a:r>
            <a:r>
              <a:rPr lang="he-IL" sz="3200" dirty="0"/>
              <a:t>וַיֹּ֣אמֶר אֵלַ֔י הִנָּבֵ֖א אֶל־</a:t>
            </a:r>
            <a:r>
              <a:rPr lang="he-IL" sz="3200" dirty="0">
                <a:solidFill>
                  <a:schemeClr val="bg1"/>
                </a:solidFill>
              </a:rPr>
              <a:t>ה</a:t>
            </a:r>
            <a:r>
              <a:rPr lang="he-IL" sz="3200" dirty="0"/>
              <a:t>ָ</a:t>
            </a:r>
            <a:r>
              <a:rPr lang="he-IL" sz="3200" dirty="0">
                <a:solidFill>
                  <a:schemeClr val="bg1"/>
                </a:solidFill>
              </a:rPr>
              <a:t>ר֑וּחַ</a:t>
            </a:r>
            <a:r>
              <a:rPr lang="he-IL" sz="3200" dirty="0"/>
              <a:t> הִנָּבֵ֣א בֶן־אָ֠דָם וְאָמַרְתָּ֙ אֶל־</a:t>
            </a:r>
            <a:r>
              <a:rPr lang="he-IL" sz="3200" dirty="0">
                <a:solidFill>
                  <a:schemeClr val="bg1"/>
                </a:solidFill>
              </a:rPr>
              <a:t>הָר֜וּחַ</a:t>
            </a:r>
            <a:endParaRPr lang="en-US" sz="3200" dirty="0">
              <a:solidFill>
                <a:schemeClr val="bg1"/>
              </a:solidFill>
            </a:endParaRPr>
          </a:p>
          <a:p>
            <a:pPr rtl="1"/>
            <a:r>
              <a:rPr lang="en-US" sz="3200" dirty="0"/>
              <a:t>      </a:t>
            </a:r>
            <a:r>
              <a:rPr lang="he-IL" sz="3200" dirty="0"/>
              <a:t> כֹּֽה־אָמַ֣ר אֲדֹנָ֣י יְהוִ֗ה מֵאַרְבַּ֤ע</a:t>
            </a:r>
            <a:r>
              <a:rPr lang="he-IL" sz="3200" dirty="0">
                <a:solidFill>
                  <a:schemeClr val="bg1"/>
                </a:solidFill>
              </a:rPr>
              <a:t> רוּחוֹת֙ </a:t>
            </a:r>
            <a:r>
              <a:rPr lang="he-IL" sz="3200" dirty="0"/>
              <a:t>בֹּ֣אִי</a:t>
            </a:r>
            <a:r>
              <a:rPr lang="he-IL" sz="3200" dirty="0">
                <a:solidFill>
                  <a:schemeClr val="bg1"/>
                </a:solidFill>
              </a:rPr>
              <a:t> הָר֔וּחַ </a:t>
            </a:r>
            <a:r>
              <a:rPr lang="he-IL" sz="3200" dirty="0"/>
              <a:t>וּפְחִ֛י בַּהֲרוּגִ֥ים</a:t>
            </a:r>
            <a:r>
              <a:rPr lang="en-US" sz="3200" dirty="0"/>
              <a:t>….. </a:t>
            </a:r>
          </a:p>
          <a:p>
            <a:pPr rtl="1"/>
            <a:r>
              <a:rPr lang="he-IL" sz="3200" dirty="0"/>
              <a:t>‎וְהִנַּבֵּ֖אתִי כַּאֲשֶׁ֣ר צִוָּ֑נִי וַתָּבוֹא֩ בָהֶ֙ם </a:t>
            </a:r>
            <a:r>
              <a:rPr lang="he-IL" sz="3200" dirty="0">
                <a:solidFill>
                  <a:schemeClr val="bg1"/>
                </a:solidFill>
              </a:rPr>
              <a:t>הָר֜וּחַ</a:t>
            </a:r>
            <a:r>
              <a:rPr lang="he-IL" sz="3200" dirty="0"/>
              <a:t> וַיִּֽחְי֗וּ וַיַּֽעַמְדוּ֙ עַל־רַגְלֵיהֶ֔ם</a:t>
            </a:r>
            <a:r>
              <a:rPr lang="en-US" sz="3200" dirty="0"/>
              <a:t>…….  </a:t>
            </a:r>
          </a:p>
          <a:p>
            <a:r>
              <a:rPr lang="en-US" sz="2800" b="1" dirty="0"/>
              <a:t>8</a:t>
            </a:r>
            <a:r>
              <a:rPr lang="en-US" sz="2800" dirty="0"/>
              <a:t> </a:t>
            </a:r>
            <a:r>
              <a:rPr lang="zh-TW" altLang="en-US" sz="2800" dirty="0">
                <a:latin typeface="DFKai-SB" pitchFamily="65" charset="-120"/>
                <a:ea typeface="DFKai-SB" pitchFamily="65" charset="-120"/>
              </a:rPr>
              <a:t>我觀看</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見骸骨上有筋</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也長了肉</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又有皮遮蔽其上</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只是還沒有</a:t>
            </a:r>
            <a:r>
              <a:rPr lang="zh-TW" altLang="en-US" sz="2800" b="1" dirty="0">
                <a:solidFill>
                  <a:schemeClr val="bg1"/>
                </a:solidFill>
                <a:latin typeface="DFKai-SB" pitchFamily="65" charset="-120"/>
                <a:ea typeface="DFKai-SB" pitchFamily="65" charset="-120"/>
              </a:rPr>
              <a:t>氣息</a:t>
            </a:r>
            <a:r>
              <a:rPr lang="en-US" altLang="zh-TW" sz="2800" dirty="0">
                <a:latin typeface="DFKai-SB" pitchFamily="65" charset="-120"/>
                <a:ea typeface="DFKai-SB" pitchFamily="65" charset="-120"/>
              </a:rPr>
              <a:t>.</a:t>
            </a:r>
            <a:r>
              <a:rPr lang="en-US" sz="2800" b="1" dirty="0"/>
              <a:t>9 </a:t>
            </a:r>
            <a:r>
              <a:rPr lang="zh-TW" altLang="en-US" sz="2800" dirty="0">
                <a:latin typeface="DFKai-SB" pitchFamily="65" charset="-120"/>
                <a:ea typeface="DFKai-SB" pitchFamily="65" charset="-120"/>
              </a:rPr>
              <a:t>主對我說</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人子阿</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你要發預言</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向</a:t>
            </a:r>
            <a:r>
              <a:rPr lang="zh-TW" altLang="en-US" sz="2800" b="1" dirty="0">
                <a:solidFill>
                  <a:schemeClr val="bg1"/>
                </a:solidFill>
                <a:latin typeface="DFKai-SB" pitchFamily="65" charset="-120"/>
                <a:ea typeface="DFKai-SB" pitchFamily="65" charset="-120"/>
              </a:rPr>
              <a:t>風</a:t>
            </a:r>
            <a:r>
              <a:rPr lang="zh-TW" altLang="en-US" sz="2800" dirty="0">
                <a:latin typeface="DFKai-SB" pitchFamily="65" charset="-120"/>
                <a:ea typeface="DFKai-SB" pitchFamily="65" charset="-120"/>
              </a:rPr>
              <a:t>發預言</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說</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主耶和華如此說</a:t>
            </a:r>
            <a:r>
              <a:rPr lang="en-US" altLang="zh-TW" sz="2800" dirty="0">
                <a:latin typeface="DFKai-SB" pitchFamily="65" charset="-120"/>
                <a:ea typeface="DFKai-SB" pitchFamily="65" charset="-120"/>
              </a:rPr>
              <a:t>,</a:t>
            </a:r>
            <a:r>
              <a:rPr lang="zh-TW" altLang="en-US" sz="2800" b="1" dirty="0">
                <a:solidFill>
                  <a:schemeClr val="bg1"/>
                </a:solidFill>
                <a:latin typeface="DFKai-SB" pitchFamily="65" charset="-120"/>
                <a:ea typeface="DFKai-SB" pitchFamily="65" charset="-120"/>
              </a:rPr>
              <a:t>氣息</a:t>
            </a:r>
            <a:r>
              <a:rPr lang="zh-TW" altLang="en-US" sz="2800" dirty="0">
                <a:latin typeface="DFKai-SB" pitchFamily="65" charset="-120"/>
                <a:ea typeface="DFKai-SB" pitchFamily="65" charset="-120"/>
              </a:rPr>
              <a:t>阿</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要從四</a:t>
            </a:r>
            <a:r>
              <a:rPr lang="zh-TW" altLang="en-US" sz="2800" b="1" dirty="0">
                <a:solidFill>
                  <a:schemeClr val="bg1"/>
                </a:solidFill>
                <a:latin typeface="DFKai-SB" pitchFamily="65" charset="-120"/>
                <a:ea typeface="DFKai-SB" pitchFamily="65" charset="-120"/>
              </a:rPr>
              <a:t>方</a:t>
            </a:r>
            <a:r>
              <a:rPr lang="zh-TW" altLang="en-US" sz="2800" dirty="0">
                <a:latin typeface="DFKai-SB" pitchFamily="65" charset="-120"/>
                <a:ea typeface="DFKai-SB" pitchFamily="65" charset="-120"/>
              </a:rPr>
              <a:t>而來</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吹在這些被殺的人身上</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使他們活了</a:t>
            </a:r>
            <a:r>
              <a:rPr lang="en-US" altLang="zh-TW" sz="2800" dirty="0">
                <a:latin typeface="DFKai-SB" pitchFamily="65" charset="-120"/>
                <a:ea typeface="DFKai-SB" pitchFamily="65" charset="-120"/>
              </a:rPr>
              <a:t>.</a:t>
            </a:r>
            <a:r>
              <a:rPr lang="en-US" sz="2800" b="1" dirty="0"/>
              <a:t>10</a:t>
            </a:r>
            <a:r>
              <a:rPr lang="en-US" sz="2800" dirty="0"/>
              <a:t> </a:t>
            </a:r>
            <a:r>
              <a:rPr lang="zh-TW" altLang="en-US" sz="2800" dirty="0">
                <a:latin typeface="DFKai-SB" pitchFamily="65" charset="-120"/>
                <a:ea typeface="DFKai-SB" pitchFamily="65" charset="-120"/>
              </a:rPr>
              <a:t>於是我遵命說預言</a:t>
            </a:r>
            <a:r>
              <a:rPr lang="en-US" altLang="zh-TW" sz="2800" dirty="0">
                <a:latin typeface="DFKai-SB" pitchFamily="65" charset="-120"/>
                <a:ea typeface="DFKai-SB" pitchFamily="65" charset="-120"/>
              </a:rPr>
              <a:t>,</a:t>
            </a:r>
            <a:r>
              <a:rPr lang="zh-TW" altLang="en-US" sz="2800" b="1" dirty="0">
                <a:solidFill>
                  <a:schemeClr val="bg1"/>
                </a:solidFill>
                <a:latin typeface="DFKai-SB" pitchFamily="65" charset="-120"/>
                <a:ea typeface="DFKai-SB" pitchFamily="65" charset="-120"/>
              </a:rPr>
              <a:t>氣息</a:t>
            </a:r>
            <a:r>
              <a:rPr lang="zh-TW" altLang="en-US" sz="2800" dirty="0">
                <a:latin typeface="DFKai-SB" pitchFamily="65" charset="-120"/>
                <a:ea typeface="DFKai-SB" pitchFamily="65" charset="-120"/>
              </a:rPr>
              <a:t>就進入骸骨</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骸骨便活了</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並且站起來</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成為極大的軍隊</a:t>
            </a:r>
            <a:r>
              <a:rPr lang="en-US" altLang="zh-TW" sz="2800" dirty="0">
                <a:latin typeface="DFKai-SB" pitchFamily="65" charset="-120"/>
                <a:ea typeface="DFKai-SB" pitchFamily="65" charset="-120"/>
              </a:rPr>
              <a:t>.</a:t>
            </a:r>
            <a:endParaRPr lang="en-US" sz="2800" dirty="0">
              <a:latin typeface="DFKai-SB" pitchFamily="65" charset="-120"/>
              <a:ea typeface="DFKai-SB" pitchFamily="65" charset="-120"/>
            </a:endParaRPr>
          </a:p>
          <a:p>
            <a:r>
              <a:rPr lang="en-US" sz="2500" baseline="30000" dirty="0"/>
              <a:t>ESV </a:t>
            </a:r>
            <a:r>
              <a:rPr lang="en-US" sz="2500" b="1" dirty="0"/>
              <a:t>8</a:t>
            </a:r>
            <a:r>
              <a:rPr lang="en-US" sz="2500" dirty="0"/>
              <a:t> And I looked, …….. But there was no </a:t>
            </a:r>
            <a:r>
              <a:rPr lang="en-US" sz="2500" b="1" dirty="0">
                <a:solidFill>
                  <a:schemeClr val="bg1"/>
                </a:solidFill>
              </a:rPr>
              <a:t>breath</a:t>
            </a:r>
            <a:r>
              <a:rPr lang="en-US" sz="2500" dirty="0"/>
              <a:t> in them. </a:t>
            </a:r>
            <a:r>
              <a:rPr lang="en-US" sz="2500" b="1" dirty="0"/>
              <a:t>9</a:t>
            </a:r>
            <a:r>
              <a:rPr lang="en-US" sz="2500" dirty="0"/>
              <a:t> Then he said to me, "Prophesy to </a:t>
            </a:r>
            <a:r>
              <a:rPr lang="en-US" sz="2500" b="1" dirty="0"/>
              <a:t>the </a:t>
            </a:r>
            <a:r>
              <a:rPr lang="en-US" sz="2500" b="1" dirty="0">
                <a:solidFill>
                  <a:schemeClr val="bg1"/>
                </a:solidFill>
              </a:rPr>
              <a:t>breath</a:t>
            </a:r>
            <a:r>
              <a:rPr lang="en-US" sz="2500" dirty="0"/>
              <a:t>; prophesy, son of man, and say to </a:t>
            </a:r>
            <a:r>
              <a:rPr lang="en-US" sz="2500" b="1" dirty="0"/>
              <a:t>the </a:t>
            </a:r>
            <a:r>
              <a:rPr lang="en-US" sz="2500" b="1" dirty="0">
                <a:solidFill>
                  <a:schemeClr val="bg1"/>
                </a:solidFill>
              </a:rPr>
              <a:t>breath</a:t>
            </a:r>
            <a:r>
              <a:rPr lang="en-US" sz="2500" dirty="0"/>
              <a:t>, Thus says the Lord GOD: Come from the four </a:t>
            </a:r>
            <a:r>
              <a:rPr lang="en-US" sz="2500" b="1" dirty="0">
                <a:solidFill>
                  <a:schemeClr val="bg1"/>
                </a:solidFill>
              </a:rPr>
              <a:t>winds</a:t>
            </a:r>
            <a:r>
              <a:rPr lang="en-US" sz="2500" dirty="0"/>
              <a:t>, O </a:t>
            </a:r>
            <a:r>
              <a:rPr lang="en-US" sz="2500" b="1" dirty="0">
                <a:solidFill>
                  <a:schemeClr val="bg1"/>
                </a:solidFill>
              </a:rPr>
              <a:t>breath</a:t>
            </a:r>
            <a:r>
              <a:rPr lang="en-US" sz="2500" dirty="0"/>
              <a:t>, and breathe on these slain, that they may live." </a:t>
            </a:r>
            <a:r>
              <a:rPr lang="en-US" sz="2500" b="1" dirty="0"/>
              <a:t>10</a:t>
            </a:r>
            <a:r>
              <a:rPr lang="en-US" sz="2500" dirty="0"/>
              <a:t> So I prophesied as he commanded me, and </a:t>
            </a:r>
            <a:r>
              <a:rPr lang="en-US" sz="2500" b="1" dirty="0"/>
              <a:t>the </a:t>
            </a:r>
            <a:r>
              <a:rPr lang="en-US" sz="2500" b="1" dirty="0">
                <a:solidFill>
                  <a:schemeClr val="bg1"/>
                </a:solidFill>
              </a:rPr>
              <a:t>breath</a:t>
            </a:r>
            <a:r>
              <a:rPr lang="en-US" sz="2500" dirty="0"/>
              <a:t> came into them, …….. </a:t>
            </a:r>
          </a:p>
          <a:p>
            <a:r>
              <a:rPr lang="en-US" sz="2500" dirty="0"/>
              <a:t>	*The three Chinese nouns are renderings of the same Hebrew word (</a:t>
            </a:r>
            <a:r>
              <a:rPr lang="he-IL" sz="2800" dirty="0">
                <a:solidFill>
                  <a:schemeClr val="bg1"/>
                </a:solidFill>
              </a:rPr>
              <a:t>רוּחַ</a:t>
            </a:r>
            <a:r>
              <a:rPr lang="en-US" sz="2500" dirty="0"/>
              <a:t>).</a:t>
            </a:r>
          </a:p>
          <a:p>
            <a:endParaRPr lang="en-US" sz="800" dirty="0"/>
          </a:p>
          <a:p>
            <a:r>
              <a:rPr lang="en-US" sz="800" dirty="0"/>
              <a:t>.</a:t>
            </a: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29474277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791603"/>
          </a:xfrm>
          <a:prstGeom prst="rect">
            <a:avLst/>
          </a:prstGeom>
          <a:solidFill>
            <a:srgbClr val="00B050"/>
          </a:solidFill>
        </p:spPr>
        <p:txBody>
          <a:bodyPr wrap="square">
            <a:spAutoFit/>
          </a:bodyPr>
          <a:lstStyle/>
          <a:p>
            <a:endParaRPr lang="en-US" altLang="zh-CN" sz="800" b="1" dirty="0"/>
          </a:p>
          <a:p>
            <a:r>
              <a:rPr lang="zh-CN" altLang="en-US" sz="3200" b="1" dirty="0">
                <a:solidFill>
                  <a:schemeClr val="bg1"/>
                </a:solidFill>
                <a:latin typeface="DFKai-SB" pitchFamily="65" charset="-120"/>
                <a:ea typeface="DFKai-SB" pitchFamily="65" charset="-120"/>
              </a:rPr>
              <a:t>以西結書 </a:t>
            </a:r>
            <a:r>
              <a:rPr lang="en-US" sz="3200" b="1" dirty="0">
                <a:solidFill>
                  <a:schemeClr val="bg1"/>
                </a:solidFill>
              </a:rPr>
              <a:t>Ezekiel 39:15-16 </a:t>
            </a:r>
          </a:p>
          <a:p>
            <a:r>
              <a:rPr lang="en-US" sz="3200" dirty="0"/>
              <a:t> </a:t>
            </a:r>
            <a:r>
              <a:rPr lang="he-IL" sz="3600" dirty="0"/>
              <a:t>עַ֣ד קָבְר֤וּ אֹתוֹ֙ הַֽמְקַבְּרִ֔ים אֶל־</a:t>
            </a:r>
            <a:r>
              <a:rPr lang="he-IL" sz="3600" dirty="0">
                <a:solidFill>
                  <a:schemeClr val="bg1"/>
                </a:solidFill>
              </a:rPr>
              <a:t>גֵּ֖יא הֲמ֥וֹן גּֽוֹג</a:t>
            </a:r>
            <a:r>
              <a:rPr lang="he-IL" sz="3600" dirty="0"/>
              <a:t>׃</a:t>
            </a:r>
            <a:r>
              <a:rPr lang="en-US" sz="3600" dirty="0"/>
              <a:t>    ……..</a:t>
            </a:r>
          </a:p>
          <a:p>
            <a:pPr rtl="1"/>
            <a:r>
              <a:rPr lang="en-US" sz="3600" dirty="0"/>
              <a:t> </a:t>
            </a:r>
            <a:r>
              <a:rPr lang="he-IL" sz="3600" dirty="0"/>
              <a:t>וְגַ֥ם שֶׁם־עִ֛יר </a:t>
            </a:r>
            <a:r>
              <a:rPr lang="he-IL" sz="3600" dirty="0">
                <a:solidFill>
                  <a:schemeClr val="bg1"/>
                </a:solidFill>
              </a:rPr>
              <a:t>הֲמוֹנָ֖ה</a:t>
            </a:r>
            <a:r>
              <a:rPr lang="he-IL" sz="3600" dirty="0"/>
              <a:t> וְטִהֲר֥וּ הָאָֽרֶץ׃  </a:t>
            </a:r>
            <a:r>
              <a:rPr lang="en-US" sz="3600" dirty="0"/>
              <a:t>  </a:t>
            </a:r>
            <a:r>
              <a:rPr lang="en-US" sz="3200" dirty="0"/>
              <a:t> </a:t>
            </a:r>
          </a:p>
          <a:p>
            <a:r>
              <a:rPr lang="en-US" sz="3000" b="1" dirty="0"/>
              <a:t>15</a:t>
            </a:r>
            <a:r>
              <a:rPr lang="en-US" sz="3000" dirty="0"/>
              <a:t> </a:t>
            </a:r>
            <a:r>
              <a:rPr lang="zh-TW" altLang="en-US" sz="3000" dirty="0">
                <a:latin typeface="DFKai-SB" pitchFamily="65" charset="-120"/>
                <a:ea typeface="DFKai-SB" pitchFamily="65" charset="-120"/>
              </a:rPr>
              <a:t>巡查遍地的人</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要經過全地．見有人的骸骨</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就在旁邊</a:t>
            </a:r>
            <a:endParaRPr lang="en-US" altLang="zh-TW" sz="3000" dirty="0">
              <a:latin typeface="DFKai-SB" pitchFamily="65" charset="-120"/>
              <a:ea typeface="DFKai-SB" pitchFamily="65" charset="-120"/>
            </a:endParaRPr>
          </a:p>
          <a:p>
            <a:r>
              <a:rPr lang="zh-TW" altLang="en-US" sz="3000" dirty="0">
                <a:latin typeface="DFKai-SB" pitchFamily="65" charset="-120"/>
                <a:ea typeface="DFKai-SB" pitchFamily="65" charset="-120"/>
              </a:rPr>
              <a:t>  立一標記</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等葬埋的人來將骸骨葬在</a:t>
            </a:r>
            <a:r>
              <a:rPr lang="zh-TW" altLang="en-US" sz="3000" b="1" dirty="0">
                <a:solidFill>
                  <a:schemeClr val="bg1"/>
                </a:solidFill>
                <a:latin typeface="DFKai-SB" pitchFamily="65" charset="-120"/>
                <a:ea typeface="DFKai-SB" pitchFamily="65" charset="-120"/>
              </a:rPr>
              <a:t>哈們歌革谷</a:t>
            </a:r>
            <a:r>
              <a:rPr lang="zh-TW" altLang="en-US" sz="3000" dirty="0">
                <a:latin typeface="DFKai-SB" pitchFamily="65" charset="-120"/>
                <a:ea typeface="DFKai-SB" pitchFamily="65" charset="-120"/>
              </a:rPr>
              <a:t>。</a:t>
            </a:r>
            <a:endParaRPr lang="en-US" altLang="zh-TW" sz="3000" dirty="0">
              <a:latin typeface="DFKai-SB" pitchFamily="65" charset="-120"/>
              <a:ea typeface="DFKai-SB" pitchFamily="65" charset="-120"/>
            </a:endParaRPr>
          </a:p>
          <a:p>
            <a:r>
              <a:rPr lang="en-US" sz="3000" b="1" dirty="0"/>
              <a:t>16</a:t>
            </a:r>
            <a:r>
              <a:rPr lang="en-US" sz="3000" dirty="0"/>
              <a:t> </a:t>
            </a:r>
            <a:r>
              <a:rPr lang="zh-TW" altLang="en-US" sz="3000" dirty="0">
                <a:latin typeface="DFKai-SB" pitchFamily="65" charset="-120"/>
                <a:ea typeface="DFKai-SB" pitchFamily="65" charset="-120"/>
              </a:rPr>
              <a:t>他們必這樣潔淨那地．並有一城名叫</a:t>
            </a:r>
            <a:r>
              <a:rPr lang="zh-TW" altLang="en-US" sz="3000" b="1" dirty="0">
                <a:solidFill>
                  <a:schemeClr val="bg1"/>
                </a:solidFill>
                <a:latin typeface="DFKai-SB" pitchFamily="65" charset="-120"/>
                <a:ea typeface="DFKai-SB" pitchFamily="65" charset="-120"/>
              </a:rPr>
              <a:t>哈摩那</a:t>
            </a:r>
            <a:r>
              <a:rPr lang="zh-TW" altLang="en-US" sz="3000" dirty="0">
                <a:latin typeface="DFKai-SB" pitchFamily="65" charset="-120"/>
                <a:ea typeface="DFKai-SB" pitchFamily="65" charset="-120"/>
              </a:rPr>
              <a:t>。</a:t>
            </a:r>
            <a:endParaRPr lang="en-US" sz="3000" dirty="0">
              <a:latin typeface="DFKai-SB" pitchFamily="65" charset="-120"/>
              <a:ea typeface="DFKai-SB" pitchFamily="65" charset="-120"/>
            </a:endParaRPr>
          </a:p>
          <a:p>
            <a:endParaRPr lang="en-US" sz="800" baseline="30000" dirty="0"/>
          </a:p>
          <a:p>
            <a:r>
              <a:rPr lang="en-US" sz="2600" baseline="30000" dirty="0"/>
              <a:t>ESV </a:t>
            </a:r>
            <a:r>
              <a:rPr lang="en-US" sz="2600" b="1" dirty="0"/>
              <a:t>15</a:t>
            </a:r>
            <a:r>
              <a:rPr lang="en-US" sz="2600" dirty="0"/>
              <a:t> And when these travel through the land and anyone sees a human bone, then he shall set up a sign by it, till the buriers have buried it in </a:t>
            </a:r>
            <a:r>
              <a:rPr lang="en-US" sz="2600" b="1" dirty="0"/>
              <a:t>the Valley of </a:t>
            </a:r>
            <a:r>
              <a:rPr lang="en-US" sz="2600" b="1" dirty="0" err="1"/>
              <a:t>Hamon-gog</a:t>
            </a:r>
            <a:r>
              <a:rPr lang="en-US" sz="2600" dirty="0"/>
              <a:t>. </a:t>
            </a:r>
            <a:r>
              <a:rPr lang="en-US" sz="2600" b="1" dirty="0"/>
              <a:t>16</a:t>
            </a:r>
            <a:r>
              <a:rPr lang="en-US" sz="2600" dirty="0"/>
              <a:t> (</a:t>
            </a:r>
            <a:r>
              <a:rPr lang="en-US" sz="2600" b="1" dirty="0" err="1"/>
              <a:t>Hamonah</a:t>
            </a:r>
            <a:r>
              <a:rPr lang="en-US" sz="2600" dirty="0"/>
              <a:t> is also the name of the city.) Thus shall they cleanse the land. / </a:t>
            </a:r>
            <a:r>
              <a:rPr lang="en-US" sz="2600" baseline="30000" dirty="0"/>
              <a:t>TNK </a:t>
            </a:r>
            <a:r>
              <a:rPr lang="en-US" sz="2600" b="1" dirty="0"/>
              <a:t>15</a:t>
            </a:r>
            <a:r>
              <a:rPr lang="en-US" sz="2600" dirty="0"/>
              <a:t> …….. any one of them who sees a human bone shall erect a marker beside it, until the buriers have interred them in </a:t>
            </a:r>
            <a:r>
              <a:rPr lang="en-US" sz="2600" b="1" dirty="0"/>
              <a:t>the Valley of Gog's Multitude</a:t>
            </a:r>
            <a:r>
              <a:rPr lang="en-US" sz="2600" dirty="0"/>
              <a:t>. </a:t>
            </a:r>
            <a:r>
              <a:rPr lang="en-US" sz="2600" b="1" dirty="0"/>
              <a:t>16</a:t>
            </a:r>
            <a:r>
              <a:rPr lang="en-US" sz="2600" dirty="0"/>
              <a:t> There shall also be a city named </a:t>
            </a:r>
            <a:r>
              <a:rPr lang="en-US" sz="2600" b="1" dirty="0"/>
              <a:t>Multitude</a:t>
            </a:r>
            <a:r>
              <a:rPr lang="en-US" sz="2600" dirty="0"/>
              <a:t>. And thus the land shall be cleansed.</a:t>
            </a:r>
          </a:p>
          <a:p>
            <a:r>
              <a:rPr lang="en-US" sz="2600" dirty="0"/>
              <a:t>	*The Hebrew</a:t>
            </a:r>
            <a:r>
              <a:rPr lang="he-IL" sz="2800" dirty="0">
                <a:solidFill>
                  <a:schemeClr val="bg1"/>
                </a:solidFill>
              </a:rPr>
              <a:t>הֲמוֹן  </a:t>
            </a:r>
            <a:r>
              <a:rPr lang="en-US" sz="2800" dirty="0">
                <a:solidFill>
                  <a:schemeClr val="bg1"/>
                </a:solidFill>
              </a:rPr>
              <a:t> (</a:t>
            </a:r>
            <a:r>
              <a:rPr lang="en-US" sz="2800" b="1" i="1" dirty="0" err="1">
                <a:solidFill>
                  <a:schemeClr val="bg1"/>
                </a:solidFill>
              </a:rPr>
              <a:t>Hamon</a:t>
            </a:r>
            <a:r>
              <a:rPr lang="en-US" sz="2800" dirty="0">
                <a:solidFill>
                  <a:schemeClr val="bg1"/>
                </a:solidFill>
              </a:rPr>
              <a:t>) </a:t>
            </a:r>
            <a:r>
              <a:rPr lang="en-US" sz="2600" dirty="0"/>
              <a:t>or </a:t>
            </a:r>
            <a:r>
              <a:rPr lang="he-IL" sz="2800" dirty="0">
                <a:solidFill>
                  <a:schemeClr val="bg1"/>
                </a:solidFill>
              </a:rPr>
              <a:t>הֲמוֹנָה </a:t>
            </a:r>
            <a:r>
              <a:rPr lang="en-US" sz="2800" dirty="0">
                <a:solidFill>
                  <a:schemeClr val="bg1"/>
                </a:solidFill>
              </a:rPr>
              <a:t> (</a:t>
            </a:r>
            <a:r>
              <a:rPr lang="en-US" sz="2800" b="1" i="1" dirty="0" err="1">
                <a:solidFill>
                  <a:schemeClr val="bg1"/>
                </a:solidFill>
              </a:rPr>
              <a:t>Hamonah</a:t>
            </a:r>
            <a:r>
              <a:rPr lang="en-US" sz="2800" dirty="0">
                <a:solidFill>
                  <a:schemeClr val="bg1"/>
                </a:solidFill>
              </a:rPr>
              <a:t>) </a:t>
            </a:r>
            <a:r>
              <a:rPr lang="en-US" sz="2600" dirty="0"/>
              <a:t>means ‘</a:t>
            </a:r>
            <a:r>
              <a:rPr lang="en-US" sz="2600" b="1" dirty="0">
                <a:solidFill>
                  <a:schemeClr val="bg1"/>
                </a:solidFill>
              </a:rPr>
              <a:t>multitude</a:t>
            </a:r>
            <a:r>
              <a:rPr lang="en-US" sz="2600" dirty="0"/>
              <a:t>’ (TNK).</a:t>
            </a: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dirty="0"/>
          </a:p>
        </p:txBody>
      </p:sp>
    </p:spTree>
    <p:extLst>
      <p:ext uri="{BB962C8B-B14F-4D97-AF65-F5344CB8AC3E}">
        <p14:creationId xmlns:p14="http://schemas.microsoft.com/office/powerpoint/2010/main" val="29474277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94195"/>
          </a:xfrm>
          <a:prstGeom prst="rect">
            <a:avLst/>
          </a:prstGeom>
          <a:solidFill>
            <a:srgbClr val="00B050"/>
          </a:solidFill>
        </p:spPr>
        <p:txBody>
          <a:bodyPr wrap="square">
            <a:spAutoFit/>
          </a:bodyPr>
          <a:lstStyle/>
          <a:p>
            <a:endParaRPr lang="en-US" altLang="zh-CN" sz="800" b="1" dirty="0"/>
          </a:p>
          <a:p>
            <a:r>
              <a:rPr lang="zh-CN" altLang="en-US" sz="4000" b="1" dirty="0">
                <a:solidFill>
                  <a:srgbClr val="FFFF00"/>
                </a:solidFill>
                <a:latin typeface="DFKai-SB" pitchFamily="65" charset="-120"/>
                <a:ea typeface="DFKai-SB" pitchFamily="65" charset="-120"/>
              </a:rPr>
              <a:t> </a:t>
            </a:r>
            <a:r>
              <a:rPr lang="zh-CN" altLang="en-US" sz="4000" b="1" dirty="0">
                <a:solidFill>
                  <a:schemeClr val="bg1"/>
                </a:solidFill>
                <a:latin typeface="DFKai-SB" pitchFamily="65" charset="-120"/>
                <a:ea typeface="DFKai-SB" pitchFamily="65" charset="-120"/>
              </a:rPr>
              <a:t>聖經</a:t>
            </a:r>
            <a:r>
              <a:rPr lang="zh-TW" altLang="en-US" sz="4000" b="1" dirty="0">
                <a:solidFill>
                  <a:schemeClr val="bg1"/>
                </a:solidFill>
                <a:latin typeface="DFKai-SB" pitchFamily="65" charset="-120"/>
                <a:ea typeface="DFKai-SB" pitchFamily="65" charset="-120"/>
              </a:rPr>
              <a:t>中的文字遊戲</a:t>
            </a:r>
            <a:r>
              <a:rPr lang="en-US" sz="4000" b="1" dirty="0">
                <a:solidFill>
                  <a:schemeClr val="bg1"/>
                </a:solidFill>
                <a:latin typeface="DFKai-SB" pitchFamily="65" charset="-120"/>
                <a:ea typeface="DFKai-SB" pitchFamily="65" charset="-120"/>
              </a:rPr>
              <a:t> </a:t>
            </a:r>
            <a:r>
              <a:rPr lang="en-US" sz="3600" b="1" dirty="0">
                <a:solidFill>
                  <a:schemeClr val="bg1"/>
                </a:solidFill>
              </a:rPr>
              <a:t>Wordplay in the Bible</a:t>
            </a:r>
            <a:endParaRPr lang="en-US" altLang="zh-TW" sz="3600" b="1" dirty="0">
              <a:solidFill>
                <a:schemeClr val="bg1"/>
              </a:solidFill>
              <a:latin typeface="DFKai-SB" pitchFamily="65" charset="-120"/>
              <a:ea typeface="DFKai-SB" pitchFamily="65" charset="-120"/>
            </a:endParaRPr>
          </a:p>
          <a:p>
            <a:pPr lvl="0"/>
            <a:endParaRPr lang="en-US" altLang="zh-TW" sz="800" b="1" dirty="0">
              <a:latin typeface="+mj-lt"/>
              <a:ea typeface="DFKai-SB" pitchFamily="65" charset="-120"/>
            </a:endParaRPr>
          </a:p>
          <a:p>
            <a:r>
              <a:rPr lang="zh-TW" altLang="en-US" sz="3400" b="1" dirty="0">
                <a:latin typeface="DFKai-SB" pitchFamily="65" charset="-120"/>
                <a:ea typeface="DFKai-SB" pitchFamily="65" charset="-120"/>
              </a:rPr>
              <a:t> </a:t>
            </a:r>
            <a:r>
              <a:rPr lang="zh-TW" altLang="en-US" sz="3400" b="1" dirty="0">
                <a:solidFill>
                  <a:schemeClr val="bg1"/>
                </a:solidFill>
                <a:latin typeface="DFKai-SB" pitchFamily="65" charset="-120"/>
                <a:ea typeface="DFKai-SB" pitchFamily="65" charset="-120"/>
              </a:rPr>
              <a:t>文字遊戲</a:t>
            </a:r>
            <a:r>
              <a:rPr lang="zh-TW" altLang="en-US" sz="3400" dirty="0">
                <a:latin typeface="DFKai-SB" pitchFamily="65" charset="-120"/>
                <a:ea typeface="DFKai-SB" pitchFamily="65" charset="-120"/>
              </a:rPr>
              <a:t>是一種運用機智和幽默的文學技巧，</a:t>
            </a:r>
            <a:endParaRPr lang="en-US" altLang="zh-TW" sz="3400" dirty="0">
              <a:latin typeface="DFKai-SB" pitchFamily="65" charset="-120"/>
              <a:ea typeface="DFKai-SB" pitchFamily="65" charset="-120"/>
            </a:endParaRPr>
          </a:p>
          <a:p>
            <a:r>
              <a:rPr lang="zh-TW" altLang="en-US" sz="3400" dirty="0">
                <a:latin typeface="DFKai-SB" pitchFamily="65" charset="-120"/>
                <a:ea typeface="DFKai-SB" pitchFamily="65" charset="-120"/>
              </a:rPr>
              <a:t>以有效表達信息。</a:t>
            </a:r>
            <a:r>
              <a:rPr lang="zh-TW" altLang="en-US" sz="3400" dirty="0"/>
              <a:t> </a:t>
            </a:r>
            <a:r>
              <a:rPr lang="zh-TW" altLang="en-US" sz="3400" dirty="0">
                <a:latin typeface="DFKai-SB" pitchFamily="65" charset="-120"/>
                <a:ea typeface="DFKai-SB" pitchFamily="65" charset="-120"/>
              </a:rPr>
              <a:t>希伯來聖經的讀者可能會</a:t>
            </a:r>
            <a:endParaRPr lang="en-US" altLang="zh-TW" sz="3400" dirty="0">
              <a:latin typeface="DFKai-SB" pitchFamily="65" charset="-120"/>
              <a:ea typeface="DFKai-SB" pitchFamily="65" charset="-120"/>
            </a:endParaRPr>
          </a:p>
          <a:p>
            <a:r>
              <a:rPr lang="zh-TW" altLang="en-US" sz="3400" dirty="0">
                <a:latin typeface="DFKai-SB" pitchFamily="65" charset="-120"/>
                <a:ea typeface="DFKai-SB" pitchFamily="65" charset="-120"/>
              </a:rPr>
              <a:t>發現</a:t>
            </a:r>
            <a:r>
              <a:rPr lang="zh-CN" altLang="en-US" sz="3400" dirty="0">
                <a:latin typeface="DFKai-SB" pitchFamily="65" charset="-120"/>
                <a:ea typeface="DFKai-SB" pitchFamily="65" charset="-120"/>
              </a:rPr>
              <a:t>一些</a:t>
            </a:r>
            <a:r>
              <a:rPr lang="zh-TW" altLang="en-US" sz="3400" dirty="0">
                <a:latin typeface="DFKai-SB" pitchFamily="65" charset="-120"/>
                <a:ea typeface="DFKai-SB" pitchFamily="65" charset="-120"/>
              </a:rPr>
              <a:t>文字遊戲。但是，沒有翻譯可以用</a:t>
            </a:r>
            <a:endParaRPr lang="en-US" altLang="zh-TW" sz="3400" dirty="0">
              <a:latin typeface="DFKai-SB" pitchFamily="65" charset="-120"/>
              <a:ea typeface="DFKai-SB" pitchFamily="65" charset="-120"/>
            </a:endParaRPr>
          </a:p>
          <a:p>
            <a:r>
              <a:rPr lang="zh-TW" altLang="en-US" sz="3400" dirty="0">
                <a:latin typeface="DFKai-SB" pitchFamily="65" charset="-120"/>
                <a:ea typeface="DFKai-SB" pitchFamily="65" charset="-120"/>
              </a:rPr>
              <a:t>與希伯來語相同的方式表達希伯來語聖經中的文字遊戲。從原文找出文字遊戲</a:t>
            </a:r>
            <a:r>
              <a:rPr lang="en-US" altLang="zh-TW" sz="3400" dirty="0">
                <a:latin typeface="DFKai-SB" pitchFamily="65" charset="-120"/>
                <a:ea typeface="DFKai-SB" pitchFamily="65" charset="-120"/>
              </a:rPr>
              <a:t>,</a:t>
            </a:r>
            <a:r>
              <a:rPr lang="zh-TW" altLang="en-US" sz="3400" dirty="0">
                <a:latin typeface="DFKai-SB" pitchFamily="65" charset="-120"/>
                <a:ea typeface="DFKai-SB" pitchFamily="65" charset="-120"/>
              </a:rPr>
              <a:t>並簡要加以銓釋將對聖經信息有更好的理解。</a:t>
            </a:r>
            <a:endParaRPr lang="en-US" altLang="zh-TW" sz="3400" dirty="0">
              <a:latin typeface="DFKai-SB" pitchFamily="65" charset="-120"/>
              <a:ea typeface="DFKai-SB" pitchFamily="65" charset="-120"/>
            </a:endParaRPr>
          </a:p>
          <a:p>
            <a:endParaRPr lang="en-US" sz="800" b="1" dirty="0"/>
          </a:p>
          <a:p>
            <a:r>
              <a:rPr lang="en-US" sz="2800" b="1" dirty="0"/>
              <a:t>     </a:t>
            </a:r>
            <a:r>
              <a:rPr lang="en-US" sz="2800" b="1" dirty="0">
                <a:solidFill>
                  <a:schemeClr val="bg1"/>
                </a:solidFill>
              </a:rPr>
              <a:t>Wordplay</a:t>
            </a:r>
            <a:r>
              <a:rPr lang="en-US" sz="2800" dirty="0">
                <a:solidFill>
                  <a:srgbClr val="FFFF00"/>
                </a:solidFill>
              </a:rPr>
              <a:t> </a:t>
            </a:r>
            <a:r>
              <a:rPr lang="en-US" sz="2800" dirty="0"/>
              <a:t>(or </a:t>
            </a:r>
            <a:r>
              <a:rPr lang="en-US" sz="2800" b="1" dirty="0">
                <a:solidFill>
                  <a:schemeClr val="bg1"/>
                </a:solidFill>
              </a:rPr>
              <a:t>word play</a:t>
            </a:r>
            <a:r>
              <a:rPr lang="en-US" sz="2800" dirty="0"/>
              <a:t>, or </a:t>
            </a:r>
            <a:r>
              <a:rPr lang="en-US" sz="2800" b="1" dirty="0">
                <a:solidFill>
                  <a:schemeClr val="bg1"/>
                </a:solidFill>
              </a:rPr>
              <a:t>play-on-words</a:t>
            </a:r>
            <a:r>
              <a:rPr lang="en-US" sz="2800" dirty="0"/>
              <a:t>) is a literary technique that uses wit and humor, mainly to convey an effective message. Readers of the Hebrew Bible may locate many cases of wordplay. There is no translation, however, which can express the wordplays of the Hebrew Bible in the same way as they appear in the Hebrew language. Finding out wordplays and briefly explaining them will be very helpful for a better understanding of the Biblical message. </a:t>
            </a:r>
          </a:p>
          <a:p>
            <a:pPr lvl="0"/>
            <a:endParaRPr lang="en-US" altLang="zh-CN" sz="800" b="1" dirty="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a:latin typeface="+mj-lt"/>
              <a:ea typeface="DFKai-SB" pitchFamily="65" charset="-120"/>
            </a:endParaRPr>
          </a:p>
        </p:txBody>
      </p:sp>
    </p:spTree>
    <p:extLst>
      <p:ext uri="{BB962C8B-B14F-4D97-AF65-F5344CB8AC3E}">
        <p14:creationId xmlns:p14="http://schemas.microsoft.com/office/powerpoint/2010/main" val="170408833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01862"/>
          </a:xfrm>
          <a:prstGeom prst="rect">
            <a:avLst/>
          </a:prstGeom>
          <a:solidFill>
            <a:srgbClr val="00B050"/>
          </a:solidFill>
        </p:spPr>
        <p:txBody>
          <a:bodyPr wrap="square">
            <a:spAutoFit/>
          </a:bodyPr>
          <a:lstStyle/>
          <a:p>
            <a:endParaRPr lang="en-US" altLang="zh-CN" sz="800" b="1" dirty="0"/>
          </a:p>
          <a:p>
            <a:r>
              <a:rPr lang="zh-CN" altLang="en-US" sz="3200" b="1" dirty="0">
                <a:solidFill>
                  <a:schemeClr val="bg1"/>
                </a:solidFill>
                <a:latin typeface="DFKai-SB" pitchFamily="65" charset="-120"/>
                <a:ea typeface="DFKai-SB" pitchFamily="65" charset="-120"/>
              </a:rPr>
              <a:t>以西結書 </a:t>
            </a:r>
            <a:r>
              <a:rPr lang="en-US" sz="3200" b="1" dirty="0">
                <a:solidFill>
                  <a:schemeClr val="bg1"/>
                </a:solidFill>
              </a:rPr>
              <a:t>Ezekiel 48:35 </a:t>
            </a:r>
            <a:r>
              <a:rPr lang="en-US" sz="3200" dirty="0"/>
              <a:t> </a:t>
            </a:r>
          </a:p>
          <a:p>
            <a:endParaRPr lang="en-US" sz="800" dirty="0"/>
          </a:p>
          <a:p>
            <a:r>
              <a:rPr lang="he-IL" sz="3800" dirty="0"/>
              <a:t>סָבִ֕יב שְׁמֹנָ֥ה עָשָׂ֖ר אָ֑לֶף וְשֵׁם־הָעִ֥יר מִיּ֖וֹם </a:t>
            </a:r>
            <a:r>
              <a:rPr lang="he-IL" sz="3800" dirty="0">
                <a:solidFill>
                  <a:schemeClr val="bg1"/>
                </a:solidFill>
              </a:rPr>
              <a:t>יְהוָ֥ה שָֽׁמָּה</a:t>
            </a:r>
            <a:r>
              <a:rPr lang="he-IL" sz="3800" dirty="0"/>
              <a:t>׃</a:t>
            </a:r>
            <a:endParaRPr lang="en-US" sz="3800" dirty="0"/>
          </a:p>
          <a:p>
            <a:r>
              <a:rPr lang="zh-TW" altLang="en-US" sz="3200" dirty="0">
                <a:latin typeface="DFKai-SB" pitchFamily="65" charset="-120"/>
                <a:ea typeface="DFKai-SB" pitchFamily="65" charset="-120"/>
              </a:rPr>
              <a:t>城四圍共一萬八千肘</a:t>
            </a:r>
            <a:r>
              <a:rPr lang="en-US" altLang="zh-TW" sz="3200" dirty="0">
                <a:latin typeface="DFKai-SB" pitchFamily="65" charset="-120"/>
                <a:ea typeface="DFKai-SB" pitchFamily="65" charset="-120"/>
              </a:rPr>
              <a:t>.</a:t>
            </a:r>
            <a:r>
              <a:rPr lang="zh-TW" altLang="en-US" sz="3200" dirty="0">
                <a:latin typeface="DFKai-SB" pitchFamily="65" charset="-120"/>
                <a:ea typeface="DFKai-SB" pitchFamily="65" charset="-120"/>
              </a:rPr>
              <a:t>從此以後</a:t>
            </a:r>
            <a:r>
              <a:rPr lang="en-US" altLang="zh-TW" sz="3200" dirty="0">
                <a:latin typeface="DFKai-SB" pitchFamily="65" charset="-120"/>
                <a:ea typeface="DFKai-SB" pitchFamily="65" charset="-120"/>
              </a:rPr>
              <a:t>,</a:t>
            </a:r>
            <a:r>
              <a:rPr lang="zh-TW" altLang="en-US" sz="3200" dirty="0">
                <a:latin typeface="DFKai-SB" pitchFamily="65" charset="-120"/>
                <a:ea typeface="DFKai-SB" pitchFamily="65" charset="-120"/>
              </a:rPr>
              <a:t>這城的名字</a:t>
            </a:r>
            <a:r>
              <a:rPr lang="en-US" altLang="zh-TW" sz="3200" dirty="0">
                <a:latin typeface="DFKai-SB" pitchFamily="65" charset="-120"/>
                <a:ea typeface="DFKai-SB" pitchFamily="65" charset="-120"/>
              </a:rPr>
              <a:t>,</a:t>
            </a:r>
            <a:r>
              <a:rPr lang="zh-TW" altLang="en-US" sz="3200" dirty="0">
                <a:latin typeface="DFKai-SB" pitchFamily="65" charset="-120"/>
                <a:ea typeface="DFKai-SB" pitchFamily="65" charset="-120"/>
              </a:rPr>
              <a:t>必稱為</a:t>
            </a:r>
            <a:endParaRPr lang="en-US" altLang="zh-TW" sz="3200" dirty="0">
              <a:latin typeface="DFKai-SB" pitchFamily="65" charset="-120"/>
              <a:ea typeface="DFKai-SB" pitchFamily="65" charset="-120"/>
            </a:endParaRPr>
          </a:p>
          <a:p>
            <a:r>
              <a:rPr lang="zh-TW" altLang="en-US" sz="3200" b="1" dirty="0">
                <a:solidFill>
                  <a:schemeClr val="bg1"/>
                </a:solidFill>
                <a:latin typeface="DFKai-SB" pitchFamily="65" charset="-120"/>
                <a:ea typeface="DFKai-SB" pitchFamily="65" charset="-120"/>
              </a:rPr>
              <a:t>耶和華的所在</a:t>
            </a:r>
            <a:r>
              <a:rPr lang="zh-TW" altLang="en-US" sz="3200" dirty="0">
                <a:latin typeface="DFKai-SB" pitchFamily="65" charset="-120"/>
                <a:ea typeface="DFKai-SB" pitchFamily="65" charset="-120"/>
              </a:rPr>
              <a:t>。</a:t>
            </a:r>
            <a:r>
              <a:rPr lang="en-US" sz="3200" dirty="0"/>
              <a:t>/  </a:t>
            </a:r>
            <a:r>
              <a:rPr lang="en-US" sz="3000" baseline="30000" dirty="0"/>
              <a:t>ESV </a:t>
            </a:r>
            <a:r>
              <a:rPr lang="en-US" sz="3000" dirty="0"/>
              <a:t>The circumference of the city shall be </a:t>
            </a:r>
          </a:p>
          <a:p>
            <a:r>
              <a:rPr lang="en-US" sz="3000" dirty="0"/>
              <a:t>……. And the name of the city from that time on shall be, </a:t>
            </a:r>
            <a:r>
              <a:rPr lang="en-US" sz="3000" b="1" dirty="0"/>
              <a:t>The LORD Is There</a:t>
            </a:r>
            <a:r>
              <a:rPr lang="en-US" sz="3000" dirty="0"/>
              <a:t>.</a:t>
            </a:r>
          </a:p>
          <a:p>
            <a:endParaRPr lang="en-US" sz="800" dirty="0"/>
          </a:p>
          <a:p>
            <a:endParaRPr lang="en-US" sz="800" dirty="0"/>
          </a:p>
          <a:p>
            <a:r>
              <a:rPr lang="en-US" sz="3200" dirty="0"/>
              <a:t>	*A similar phrase is found in </a:t>
            </a:r>
            <a:r>
              <a:rPr lang="en-US" sz="3200" b="1" dirty="0"/>
              <a:t>Ezekiel 35:10</a:t>
            </a:r>
            <a:r>
              <a:rPr lang="en-US" sz="3200" dirty="0"/>
              <a:t>.</a:t>
            </a:r>
            <a:r>
              <a:rPr lang="zh-TW" altLang="en-US" sz="3200" dirty="0">
                <a:latin typeface="DFKai-SB" pitchFamily="65" charset="-120"/>
                <a:ea typeface="DFKai-SB" pitchFamily="65" charset="-120"/>
              </a:rPr>
              <a:t>因為你曾說、這二國這二邦必歸於我、我必得為業．其實</a:t>
            </a:r>
            <a:r>
              <a:rPr lang="zh-TW" altLang="en-US" sz="3200" b="1" dirty="0">
                <a:solidFill>
                  <a:schemeClr val="bg1"/>
                </a:solidFill>
                <a:latin typeface="DFKai-SB" pitchFamily="65" charset="-120"/>
                <a:ea typeface="DFKai-SB" pitchFamily="65" charset="-120"/>
              </a:rPr>
              <a:t>耶和華仍在那裡</a:t>
            </a:r>
            <a:r>
              <a:rPr lang="en-US" sz="3200" dirty="0">
                <a:latin typeface="DFKai-SB" pitchFamily="65" charset="-120"/>
                <a:ea typeface="DFKai-SB" pitchFamily="65" charset="-120"/>
              </a:rPr>
              <a:t>.</a:t>
            </a:r>
          </a:p>
          <a:p>
            <a:r>
              <a:rPr lang="en-US" sz="3200" baseline="30000" dirty="0"/>
              <a:t>NIV</a:t>
            </a:r>
            <a:r>
              <a:rPr lang="en-US" sz="3200" dirty="0"/>
              <a:t> "'Because you have said, "These two nations and countries will be ours and we will take possession of them," even though </a:t>
            </a:r>
            <a:r>
              <a:rPr lang="en-US" sz="3200" dirty="0">
                <a:solidFill>
                  <a:schemeClr val="bg1"/>
                </a:solidFill>
              </a:rPr>
              <a:t>I</a:t>
            </a:r>
            <a:r>
              <a:rPr lang="en-US" sz="3200" dirty="0"/>
              <a:t> </a:t>
            </a:r>
            <a:r>
              <a:rPr lang="en-US" sz="3200" b="1" dirty="0">
                <a:solidFill>
                  <a:schemeClr val="bg1"/>
                </a:solidFill>
              </a:rPr>
              <a:t>the LORD was there</a:t>
            </a:r>
            <a:r>
              <a:rPr lang="en-US" sz="3200" b="1" dirty="0"/>
              <a:t>.</a:t>
            </a:r>
            <a:r>
              <a:rPr lang="en-US" sz="3200" dirty="0"/>
              <a:t> (</a:t>
            </a:r>
            <a:r>
              <a:rPr lang="he-IL" sz="3200" dirty="0"/>
              <a:t>‎‎</a:t>
            </a:r>
            <a:r>
              <a:rPr lang="he-IL" sz="3200" dirty="0">
                <a:solidFill>
                  <a:schemeClr val="bg1"/>
                </a:solidFill>
              </a:rPr>
              <a:t>וַֽיהוָ֖ה שָׁ֥ם הָיָֽה </a:t>
            </a:r>
            <a:r>
              <a:rPr lang="en-US" sz="3200" dirty="0"/>
              <a:t>) </a:t>
            </a: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a:p>
            <a:endParaRPr lang="en-US" sz="800" b="1" dirty="0">
              <a:latin typeface="+mj-lt"/>
              <a:ea typeface="DFKai-SB" pitchFamily="65" charset="-120"/>
            </a:endParaRPr>
          </a:p>
        </p:txBody>
      </p:sp>
    </p:spTree>
    <p:extLst>
      <p:ext uri="{BB962C8B-B14F-4D97-AF65-F5344CB8AC3E}">
        <p14:creationId xmlns:p14="http://schemas.microsoft.com/office/powerpoint/2010/main" val="7056096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484189" y="2971802"/>
            <a:ext cx="11233150" cy="33415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821" tIns="54411" rIns="108821" bIns="54411">
            <a:spAutoFit/>
          </a:bodyPr>
          <a:lstStyle/>
          <a:p>
            <a:pPr rtl="1"/>
            <a:r>
              <a:rPr lang="en-US" sz="4800" b="1" dirty="0">
                <a:solidFill>
                  <a:schemeClr val="bg1"/>
                </a:solidFill>
              </a:rPr>
              <a:t> </a:t>
            </a:r>
            <a:r>
              <a:rPr lang="en-US" sz="4800" dirty="0">
                <a:solidFill>
                  <a:schemeClr val="bg1"/>
                </a:solidFill>
              </a:rPr>
              <a:t>‎  </a:t>
            </a:r>
            <a:r>
              <a:rPr lang="he-IL" sz="5400" b="1" dirty="0">
                <a:solidFill>
                  <a:schemeClr val="bg1"/>
                </a:solidFill>
              </a:rPr>
              <a:t>יְבָרֶכְךָ יְהוָה וְיִשְׁמְרֶךָ׃</a:t>
            </a:r>
            <a:r>
              <a:rPr lang="en-US" sz="5400" b="1" dirty="0">
                <a:solidFill>
                  <a:schemeClr val="bg1"/>
                </a:solidFill>
              </a:rPr>
              <a:t>    </a:t>
            </a:r>
            <a:r>
              <a:rPr lang="he-IL" sz="5400" b="1" dirty="0">
                <a:solidFill>
                  <a:schemeClr val="bg1"/>
                </a:solidFill>
              </a:rPr>
              <a:t> </a:t>
            </a:r>
            <a:r>
              <a:rPr lang="en-US" sz="3600" b="1" dirty="0">
                <a:solidFill>
                  <a:srgbClr val="FFFF00"/>
                </a:solidFill>
              </a:rPr>
              <a:t>Numbers 6:24-26</a:t>
            </a:r>
            <a:r>
              <a:rPr lang="el-GR" sz="3600" b="1" dirty="0">
                <a:solidFill>
                  <a:srgbClr val="FFFF00"/>
                </a:solidFill>
              </a:rPr>
              <a:t> </a:t>
            </a:r>
            <a:endParaRPr lang="en-US" sz="3600" b="1" dirty="0">
              <a:solidFill>
                <a:srgbClr val="FFFF00"/>
              </a:solidFill>
            </a:endParaRPr>
          </a:p>
          <a:p>
            <a:pPr rtl="1"/>
            <a:r>
              <a:rPr lang="he-IL" sz="5400" b="1" dirty="0">
                <a:solidFill>
                  <a:schemeClr val="bg1"/>
                </a:solidFill>
              </a:rPr>
              <a:t>יָאֵר יְהוָה פָּנָיו אֵלֶיךָ וִיחֻנֶּךָּ׃</a:t>
            </a:r>
            <a:r>
              <a:rPr lang="en-US" sz="5400" b="1" dirty="0">
                <a:solidFill>
                  <a:schemeClr val="bg1"/>
                </a:solidFill>
              </a:rPr>
              <a:t>                  </a:t>
            </a:r>
          </a:p>
          <a:p>
            <a:pPr rtl="1"/>
            <a:r>
              <a:rPr lang="en-US" sz="5400" b="1" dirty="0">
                <a:solidFill>
                  <a:schemeClr val="bg1"/>
                </a:solidFill>
              </a:rPr>
              <a:t>‎</a:t>
            </a:r>
            <a:r>
              <a:rPr lang="he-IL" sz="5400" b="1" dirty="0">
                <a:solidFill>
                  <a:schemeClr val="bg1"/>
                </a:solidFill>
              </a:rPr>
              <a:t>יִשָּׂא יְהוָה פָּנָיו אֵלֶיךָ וְיָשֵׂם לְךָ שָׁלוֹם׃</a:t>
            </a:r>
            <a:r>
              <a:rPr lang="en-US" sz="5400" b="1" dirty="0">
                <a:solidFill>
                  <a:schemeClr val="bg1"/>
                </a:solidFill>
              </a:rPr>
              <a:t>     </a:t>
            </a:r>
            <a:r>
              <a:rPr lang="he-IL" sz="5400" b="1" dirty="0">
                <a:solidFill>
                  <a:schemeClr val="bg1"/>
                </a:solidFill>
              </a:rPr>
              <a:t> </a:t>
            </a:r>
            <a:endParaRPr lang="en-US" sz="5400" b="1" dirty="0">
              <a:solidFill>
                <a:schemeClr val="bg1"/>
              </a:solidFill>
            </a:endParaRPr>
          </a:p>
          <a:p>
            <a:pPr algn="ctr" rtl="1"/>
            <a:endParaRPr lang="en-US" altLang="ko-KR" sz="1600" dirty="0"/>
          </a:p>
          <a:p>
            <a:pPr algn="ctr" rtl="1"/>
            <a:endParaRPr lang="en-US" altLang="ko-KR" sz="1600" dirty="0"/>
          </a:p>
          <a:p>
            <a:pPr algn="ctr" rtl="1"/>
            <a:endParaRPr lang="en-US" altLang="ko-KR" sz="1600" dirty="0"/>
          </a:p>
        </p:txBody>
      </p:sp>
      <p:sp>
        <p:nvSpPr>
          <p:cNvPr id="92163" name="Rectangle 2"/>
          <p:cNvSpPr>
            <a:spLocks noChangeArrowheads="1"/>
          </p:cNvSpPr>
          <p:nvPr/>
        </p:nvSpPr>
        <p:spPr bwMode="auto">
          <a:xfrm>
            <a:off x="826557" y="141515"/>
            <a:ext cx="8763000" cy="2739211"/>
          </a:xfrm>
          <a:prstGeom prst="rect">
            <a:avLst/>
          </a:prstGeom>
          <a:solidFill>
            <a:srgbClr val="00B050"/>
          </a:solidFill>
          <a:ln>
            <a:noFill/>
          </a:ln>
        </p:spPr>
        <p:txBody>
          <a:bodyPr wrap="square">
            <a:spAutoFit/>
          </a:bodyPr>
          <a:lstStyle/>
          <a:p>
            <a:pPr algn="ctr"/>
            <a:r>
              <a:rPr lang="zh-CN" altLang="en-US" sz="3600" b="1" dirty="0">
                <a:solidFill>
                  <a:srgbClr val="FFFF00"/>
                </a:solidFill>
                <a:latin typeface="DFKai-SB" pitchFamily="65" charset="-120"/>
                <a:ea typeface="DFKai-SB" pitchFamily="65" charset="-120"/>
              </a:rPr>
              <a:t>民數記</a:t>
            </a:r>
            <a:r>
              <a:rPr lang="ko-KR" altLang="en-US" sz="3600" b="1" dirty="0">
                <a:solidFill>
                  <a:srgbClr val="FFFF00"/>
                </a:solidFill>
                <a:latin typeface="新細明體" pitchFamily="18" charset="-120"/>
              </a:rPr>
              <a:t> </a:t>
            </a:r>
            <a:r>
              <a:rPr lang="en-US" sz="3600" b="1" dirty="0">
                <a:solidFill>
                  <a:srgbClr val="FFFF00"/>
                </a:solidFill>
              </a:rPr>
              <a:t>6:24-26</a:t>
            </a:r>
          </a:p>
          <a:p>
            <a:r>
              <a:rPr lang="zh-TW" altLang="en-US" sz="3400" b="1" dirty="0">
                <a:latin typeface="DFKai-SB" pitchFamily="65" charset="-120"/>
                <a:ea typeface="DFKai-SB" pitchFamily="65" charset="-120"/>
              </a:rPr>
              <a:t>  </a:t>
            </a:r>
            <a:r>
              <a:rPr lang="zh-TW" altLang="en-US" sz="4000" b="1" dirty="0">
                <a:latin typeface="DFKai-SB" pitchFamily="65" charset="-120"/>
                <a:ea typeface="DFKai-SB" pitchFamily="65" charset="-120"/>
              </a:rPr>
              <a:t>願耶和華賜福給你</a:t>
            </a:r>
            <a:r>
              <a:rPr lang="en-US" altLang="zh-TW" sz="4000" b="1" dirty="0">
                <a:latin typeface="DFKai-SB" pitchFamily="65" charset="-120"/>
                <a:ea typeface="DFKai-SB" pitchFamily="65" charset="-120"/>
              </a:rPr>
              <a:t>,</a:t>
            </a:r>
            <a:r>
              <a:rPr lang="zh-TW" altLang="en-US" sz="4000" b="1" dirty="0">
                <a:latin typeface="DFKai-SB" pitchFamily="65" charset="-120"/>
                <a:ea typeface="DFKai-SB" pitchFamily="65" charset="-120"/>
              </a:rPr>
              <a:t>保護你</a:t>
            </a:r>
            <a:r>
              <a:rPr lang="en-US" altLang="zh-TW" sz="4000" b="1" dirty="0">
                <a:latin typeface="DFKai-SB" pitchFamily="65" charset="-120"/>
                <a:ea typeface="DFKai-SB" pitchFamily="65" charset="-120"/>
              </a:rPr>
              <a:t>.  </a:t>
            </a:r>
          </a:p>
          <a:p>
            <a:endParaRPr lang="en-US" altLang="zh-TW" sz="800" b="1" dirty="0">
              <a:latin typeface="DFKai-SB" pitchFamily="65" charset="-120"/>
              <a:ea typeface="DFKai-SB" pitchFamily="65" charset="-120"/>
            </a:endParaRPr>
          </a:p>
          <a:p>
            <a:r>
              <a:rPr lang="zh-TW" altLang="en-US" sz="3400" b="1" dirty="0">
                <a:latin typeface="DFKai-SB" pitchFamily="65" charset="-120"/>
                <a:ea typeface="DFKai-SB" pitchFamily="65" charset="-120"/>
              </a:rPr>
              <a:t>  </a:t>
            </a:r>
            <a:r>
              <a:rPr lang="zh-TW" altLang="en-US" sz="4000" b="1" dirty="0">
                <a:latin typeface="DFKai-SB" pitchFamily="65" charset="-120"/>
                <a:ea typeface="DFKai-SB" pitchFamily="65" charset="-120"/>
              </a:rPr>
              <a:t>願耶和華使他的臉光照你</a:t>
            </a:r>
            <a:r>
              <a:rPr lang="en-US" altLang="zh-TW" sz="4000" b="1" dirty="0">
                <a:latin typeface="DFKai-SB" pitchFamily="65" charset="-120"/>
                <a:ea typeface="DFKai-SB" pitchFamily="65" charset="-120"/>
              </a:rPr>
              <a:t>,</a:t>
            </a:r>
            <a:r>
              <a:rPr lang="zh-TW" altLang="en-US" sz="4000" b="1" dirty="0">
                <a:latin typeface="DFKai-SB" pitchFamily="65" charset="-120"/>
                <a:ea typeface="DFKai-SB" pitchFamily="65" charset="-120"/>
              </a:rPr>
              <a:t>賜恩給你</a:t>
            </a:r>
            <a:r>
              <a:rPr lang="en-US" altLang="zh-CN" sz="4000" b="1" dirty="0">
                <a:latin typeface="DFKai-SB" pitchFamily="65" charset="-120"/>
                <a:ea typeface="DFKai-SB" pitchFamily="65" charset="-120"/>
              </a:rPr>
              <a:t>.</a:t>
            </a:r>
          </a:p>
          <a:p>
            <a:r>
              <a:rPr lang="en-US" altLang="zh-CN" sz="800" b="1" dirty="0">
                <a:latin typeface="DFKai-SB" pitchFamily="65" charset="-120"/>
                <a:ea typeface="DFKai-SB" pitchFamily="65" charset="-120"/>
              </a:rPr>
              <a:t> </a:t>
            </a:r>
          </a:p>
          <a:p>
            <a:r>
              <a:rPr lang="en-US" altLang="zh-TW" sz="3400" b="1" dirty="0">
                <a:latin typeface="DFKai-SB" pitchFamily="65" charset="-120"/>
                <a:ea typeface="DFKai-SB" pitchFamily="65" charset="-120"/>
              </a:rPr>
              <a:t>  </a:t>
            </a:r>
            <a:r>
              <a:rPr lang="zh-TW" altLang="en-US" sz="4000" b="1" dirty="0">
                <a:latin typeface="DFKai-SB" pitchFamily="65" charset="-120"/>
                <a:ea typeface="DFKai-SB" pitchFamily="65" charset="-120"/>
              </a:rPr>
              <a:t>願耶和華向你仰臉</a:t>
            </a:r>
            <a:r>
              <a:rPr lang="en-US" altLang="zh-TW" sz="4000" b="1" dirty="0">
                <a:latin typeface="DFKai-SB" pitchFamily="65" charset="-120"/>
                <a:ea typeface="DFKai-SB" pitchFamily="65" charset="-120"/>
              </a:rPr>
              <a:t>,</a:t>
            </a:r>
            <a:r>
              <a:rPr lang="zh-TW" altLang="en-US" sz="4000" b="1" dirty="0">
                <a:latin typeface="DFKai-SB" pitchFamily="65" charset="-120"/>
                <a:ea typeface="DFKai-SB" pitchFamily="65" charset="-120"/>
              </a:rPr>
              <a:t>賜你平安</a:t>
            </a:r>
            <a:r>
              <a:rPr lang="en-US" altLang="zh-TW" sz="4000" b="1" dirty="0">
                <a:latin typeface="DFKai-SB" pitchFamily="65" charset="-120"/>
                <a:ea typeface="DFKai-SB" pitchFamily="65" charset="-120"/>
              </a:rPr>
              <a:t>.</a:t>
            </a:r>
            <a:endParaRPr lang="en-US" sz="4000" b="1" dirty="0">
              <a:latin typeface="DFKai-SB" pitchFamily="65" charset="-120"/>
              <a:ea typeface="DFKai-SB" pitchFamily="65" charset="-120"/>
            </a:endParaRPr>
          </a:p>
        </p:txBody>
      </p:sp>
    </p:spTree>
    <p:extLst>
      <p:ext uri="{BB962C8B-B14F-4D97-AF65-F5344CB8AC3E}">
        <p14:creationId xmlns:p14="http://schemas.microsoft.com/office/powerpoint/2010/main" val="10135851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17251"/>
          </a:xfrm>
          <a:prstGeom prst="rect">
            <a:avLst/>
          </a:prstGeom>
          <a:solidFill>
            <a:srgbClr val="00B050"/>
          </a:solidFill>
        </p:spPr>
        <p:txBody>
          <a:bodyPr wrap="square">
            <a:spAutoFit/>
          </a:bodyPr>
          <a:lstStyle/>
          <a:p>
            <a:endParaRPr lang="en-US" altLang="zh-CN" sz="800" b="1" dirty="0"/>
          </a:p>
          <a:p>
            <a:r>
              <a:rPr lang="zh-TW" altLang="en-US" sz="3200" b="1" dirty="0">
                <a:solidFill>
                  <a:schemeClr val="bg1"/>
                </a:solidFill>
                <a:latin typeface="DFKai-SB" pitchFamily="65" charset="-120"/>
                <a:ea typeface="DFKai-SB" pitchFamily="65" charset="-120"/>
              </a:rPr>
              <a:t>耶利米書 </a:t>
            </a:r>
            <a:r>
              <a:rPr lang="en-US" sz="3200" b="1" dirty="0">
                <a:solidFill>
                  <a:schemeClr val="bg1"/>
                </a:solidFill>
              </a:rPr>
              <a:t>Jeremiah 1:11-12</a:t>
            </a:r>
            <a:endParaRPr lang="en-US" altLang="zh-TW" sz="3200" b="1" dirty="0">
              <a:solidFill>
                <a:schemeClr val="bg1"/>
              </a:solidFill>
              <a:latin typeface="DFKai-SB" pitchFamily="65" charset="-120"/>
              <a:ea typeface="DFKai-SB" pitchFamily="65" charset="-120"/>
            </a:endParaRPr>
          </a:p>
          <a:p>
            <a:r>
              <a:rPr lang="he-IL" sz="4000" dirty="0"/>
              <a:t>‎</a:t>
            </a:r>
            <a:r>
              <a:rPr lang="en-US" sz="3700" dirty="0"/>
              <a:t>  </a:t>
            </a:r>
            <a:r>
              <a:rPr lang="he-IL" sz="3700" dirty="0"/>
              <a:t>וַיֹּ֧אמֶר יְהוָ֛ה אֵלַ֖י</a:t>
            </a:r>
            <a:r>
              <a:rPr lang="en-US" sz="3700" dirty="0"/>
              <a:t>    </a:t>
            </a:r>
            <a:r>
              <a:rPr lang="he-IL" sz="3700" dirty="0"/>
              <a:t> וָאֹמַ֕ר מַקֵּ֥ל</a:t>
            </a:r>
            <a:r>
              <a:rPr lang="he-IL" sz="3700" dirty="0">
                <a:solidFill>
                  <a:schemeClr val="bg1"/>
                </a:solidFill>
              </a:rPr>
              <a:t> שָׁקֵ֖ד </a:t>
            </a:r>
            <a:r>
              <a:rPr lang="he-IL" sz="3700" dirty="0"/>
              <a:t>אֲנִ֥י רֹאֶֽה׃ </a:t>
            </a:r>
            <a:r>
              <a:rPr lang="en-US" sz="3200" dirty="0"/>
              <a:t>……. </a:t>
            </a:r>
          </a:p>
          <a:p>
            <a:r>
              <a:rPr lang="he-IL" sz="3700" dirty="0"/>
              <a:t>הֵיטַ֣בְתָּ לִרְא֑וֹת כִּֽי־</a:t>
            </a:r>
            <a:r>
              <a:rPr lang="he-IL" sz="3700" dirty="0">
                <a:solidFill>
                  <a:schemeClr val="bg1"/>
                </a:solidFill>
              </a:rPr>
              <a:t>שֹׁקֵ֥ד</a:t>
            </a:r>
            <a:r>
              <a:rPr lang="he-IL" sz="3700" dirty="0"/>
              <a:t> אֲנִ֛י עַל־דְּבָרִ֖י לַעֲשֹׂתֽוֹ׃  </a:t>
            </a:r>
            <a:endParaRPr lang="en-US" sz="3700" dirty="0"/>
          </a:p>
          <a:p>
            <a:r>
              <a:rPr lang="en-US" sz="2800" dirty="0"/>
              <a:t>11 ……. </a:t>
            </a:r>
            <a:r>
              <a:rPr lang="zh-TW" altLang="en-US" sz="2800" dirty="0">
                <a:latin typeface="DFKai-SB" pitchFamily="65" charset="-120"/>
                <a:ea typeface="DFKai-SB" pitchFamily="65" charset="-120"/>
              </a:rPr>
              <a:t>「耶利米</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你看見什麼</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」我說</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「我看見一根</a:t>
            </a:r>
            <a:r>
              <a:rPr lang="zh-TW" altLang="en-US" sz="2800" b="1" dirty="0">
                <a:solidFill>
                  <a:schemeClr val="bg1"/>
                </a:solidFill>
                <a:latin typeface="DFKai-SB" pitchFamily="65" charset="-120"/>
                <a:ea typeface="DFKai-SB" pitchFamily="65" charset="-120"/>
              </a:rPr>
              <a:t>杏樹</a:t>
            </a:r>
            <a:r>
              <a:rPr lang="zh-TW" altLang="en-US" sz="2800" dirty="0">
                <a:latin typeface="DFKai-SB" pitchFamily="65" charset="-120"/>
                <a:ea typeface="DFKai-SB" pitchFamily="65" charset="-120"/>
              </a:rPr>
              <a:t>枝</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a:t>
            </a:r>
            <a:endParaRPr lang="en-US" altLang="zh-TW" sz="2800" dirty="0">
              <a:latin typeface="DFKai-SB" pitchFamily="65" charset="-120"/>
              <a:ea typeface="DFKai-SB" pitchFamily="65" charset="-120"/>
            </a:endParaRPr>
          </a:p>
          <a:p>
            <a:r>
              <a:rPr lang="en-US" sz="2800" dirty="0"/>
              <a:t>12 </a:t>
            </a:r>
            <a:r>
              <a:rPr lang="zh-TW" altLang="en-US" sz="2800" dirty="0">
                <a:latin typeface="DFKai-SB" pitchFamily="65" charset="-120"/>
                <a:ea typeface="DFKai-SB" pitchFamily="65" charset="-120"/>
              </a:rPr>
              <a:t>耶和華對我說</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「你看得不錯</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因為我</a:t>
            </a:r>
            <a:r>
              <a:rPr lang="zh-TW" altLang="en-US" sz="2800" b="1" dirty="0">
                <a:solidFill>
                  <a:schemeClr val="bg1"/>
                </a:solidFill>
                <a:latin typeface="DFKai-SB" pitchFamily="65" charset="-120"/>
                <a:ea typeface="DFKai-SB" pitchFamily="65" charset="-120"/>
              </a:rPr>
              <a:t>留意保守</a:t>
            </a:r>
            <a:r>
              <a:rPr lang="zh-TW" altLang="en-US" sz="2800" dirty="0">
                <a:latin typeface="DFKai-SB" pitchFamily="65" charset="-120"/>
                <a:ea typeface="DFKai-SB" pitchFamily="65" charset="-120"/>
              </a:rPr>
              <a:t>我的話</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使得成就</a:t>
            </a:r>
            <a:r>
              <a:rPr lang="en-US" altLang="zh-TW" sz="2800" dirty="0">
                <a:latin typeface="DFKai-SB" pitchFamily="65" charset="-120"/>
                <a:ea typeface="DFKai-SB" pitchFamily="65" charset="-120"/>
              </a:rPr>
              <a:t>.</a:t>
            </a:r>
            <a:r>
              <a:rPr lang="zh-TW" altLang="en-US" sz="2800" dirty="0">
                <a:latin typeface="DFKai-SB" pitchFamily="65" charset="-120"/>
                <a:ea typeface="DFKai-SB" pitchFamily="65" charset="-120"/>
              </a:rPr>
              <a:t>」</a:t>
            </a:r>
            <a:endParaRPr lang="en-US" sz="2800" dirty="0">
              <a:latin typeface="DFKai-SB" pitchFamily="65" charset="-120"/>
              <a:ea typeface="DFKai-SB" pitchFamily="65" charset="-120"/>
            </a:endParaRPr>
          </a:p>
          <a:p>
            <a:r>
              <a:rPr lang="en-US" sz="2800" baseline="30000" dirty="0"/>
              <a:t>NIV </a:t>
            </a:r>
            <a:r>
              <a:rPr lang="en-US" sz="2800" b="1" dirty="0"/>
              <a:t>11</a:t>
            </a:r>
            <a:r>
              <a:rPr lang="en-US" sz="2800" dirty="0"/>
              <a:t> ……. "I see the branch of </a:t>
            </a:r>
            <a:r>
              <a:rPr lang="en-US" sz="2800" b="1" dirty="0">
                <a:solidFill>
                  <a:schemeClr val="bg1"/>
                </a:solidFill>
              </a:rPr>
              <a:t>an almond tree</a:t>
            </a:r>
            <a:r>
              <a:rPr lang="en-US" sz="2800" dirty="0"/>
              <a:t>," I replied. </a:t>
            </a:r>
            <a:r>
              <a:rPr lang="en-US" sz="2800" b="1" dirty="0"/>
              <a:t>12</a:t>
            </a:r>
            <a:r>
              <a:rPr lang="en-US" sz="2800" dirty="0"/>
              <a:t> The LORD said to me, "You have seen correctly, for I am </a:t>
            </a:r>
            <a:r>
              <a:rPr lang="en-US" sz="2800" b="1" dirty="0">
                <a:solidFill>
                  <a:schemeClr val="bg1"/>
                </a:solidFill>
              </a:rPr>
              <a:t>watching to see</a:t>
            </a:r>
            <a:r>
              <a:rPr lang="en-US" sz="2800" dirty="0">
                <a:solidFill>
                  <a:schemeClr val="bg1"/>
                </a:solidFill>
              </a:rPr>
              <a:t> </a:t>
            </a:r>
            <a:r>
              <a:rPr lang="en-US" sz="2800" dirty="0"/>
              <a:t>that my word is fulfilled." </a:t>
            </a:r>
          </a:p>
          <a:p>
            <a:endParaRPr lang="en-US" sz="800" dirty="0"/>
          </a:p>
          <a:p>
            <a:r>
              <a:rPr lang="en-US" sz="2800" dirty="0"/>
              <a:t>      *‘an almond tree’ (</a:t>
            </a:r>
            <a:r>
              <a:rPr lang="he-IL" sz="2800" dirty="0">
                <a:solidFill>
                  <a:schemeClr val="bg1"/>
                </a:solidFill>
              </a:rPr>
              <a:t>שָׁקֵד</a:t>
            </a:r>
            <a:r>
              <a:rPr lang="en-US" sz="2800" dirty="0">
                <a:solidFill>
                  <a:schemeClr val="bg1"/>
                </a:solidFill>
              </a:rPr>
              <a:t> </a:t>
            </a:r>
            <a:r>
              <a:rPr lang="en-US" sz="2800" i="1" dirty="0" err="1">
                <a:solidFill>
                  <a:schemeClr val="bg1"/>
                </a:solidFill>
              </a:rPr>
              <a:t>shaqed</a:t>
            </a:r>
            <a:r>
              <a:rPr lang="en-US" sz="2800" dirty="0"/>
              <a:t>) &amp; ‘watching to see’ (</a:t>
            </a:r>
            <a:r>
              <a:rPr lang="he-IL" sz="2800" dirty="0">
                <a:solidFill>
                  <a:schemeClr val="bg1"/>
                </a:solidFill>
              </a:rPr>
              <a:t>שֹׁקֵד</a:t>
            </a:r>
            <a:r>
              <a:rPr lang="en-US" sz="2800" dirty="0"/>
              <a:t> </a:t>
            </a:r>
            <a:r>
              <a:rPr lang="en-US" sz="2800" i="1" dirty="0" err="1">
                <a:solidFill>
                  <a:schemeClr val="bg1"/>
                </a:solidFill>
              </a:rPr>
              <a:t>shoqed</a:t>
            </a:r>
            <a:r>
              <a:rPr lang="en-US" sz="2800" dirty="0"/>
              <a:t>) </a:t>
            </a:r>
          </a:p>
          <a:p>
            <a:r>
              <a:rPr lang="en-US" sz="2800" dirty="0"/>
              <a:t>      </a:t>
            </a:r>
            <a:r>
              <a:rPr lang="en-US" sz="2600" dirty="0"/>
              <a:t>*The Hebrew verb </a:t>
            </a:r>
            <a:r>
              <a:rPr lang="he-IL" sz="2600" dirty="0"/>
              <a:t>שָׁקַד </a:t>
            </a:r>
            <a:r>
              <a:rPr lang="en-US" sz="2600" dirty="0"/>
              <a:t> occurs 12 times in the OT (Ezra 8:29;  Psalm 102:7[8]; 127:1; Proverbs 8:34; Isaiah 29:20; </a:t>
            </a:r>
            <a:r>
              <a:rPr lang="en-US" sz="2600" b="1" dirty="0"/>
              <a:t>Jeremiah 1:12; 5:6; 31:28&lt;2x&gt;; 44:27</a:t>
            </a:r>
            <a:r>
              <a:rPr lang="en-US" sz="2600" dirty="0"/>
              <a:t>; Daniel 9:14). Cf. </a:t>
            </a:r>
            <a:r>
              <a:rPr lang="en-US" sz="2600" b="1" dirty="0"/>
              <a:t>Jeremiah 31:28</a:t>
            </a:r>
            <a:r>
              <a:rPr lang="en-US" sz="2600" dirty="0"/>
              <a:t>. </a:t>
            </a:r>
            <a:r>
              <a:rPr lang="en-US" altLang="zh-TW" sz="2600" dirty="0"/>
              <a:t>(</a:t>
            </a:r>
            <a:r>
              <a:rPr lang="zh-TW" altLang="en-US" sz="2600" dirty="0">
                <a:latin typeface="DFKai-SB" pitchFamily="65" charset="-120"/>
                <a:ea typeface="DFKai-SB" pitchFamily="65" charset="-120"/>
              </a:rPr>
              <a:t>我先前怎樣</a:t>
            </a:r>
            <a:r>
              <a:rPr lang="zh-TW" altLang="en-US" sz="2600" b="1" dirty="0">
                <a:solidFill>
                  <a:schemeClr val="bg1"/>
                </a:solidFill>
                <a:latin typeface="DFKai-SB" pitchFamily="65" charset="-120"/>
                <a:ea typeface="DFKai-SB" pitchFamily="65" charset="-120"/>
              </a:rPr>
              <a:t>留意</a:t>
            </a:r>
            <a:r>
              <a:rPr lang="zh-TW" altLang="en-US" sz="2600" dirty="0">
                <a:latin typeface="DFKai-SB" pitchFamily="65" charset="-120"/>
                <a:ea typeface="DFKai-SB" pitchFamily="65" charset="-120"/>
              </a:rPr>
              <a:t>將他們拔出</a:t>
            </a:r>
            <a:r>
              <a:rPr lang="en-US" sz="2600" dirty="0">
                <a:latin typeface="DFKai-SB" pitchFamily="65" charset="-120"/>
                <a:ea typeface="DFKai-SB" pitchFamily="65" charset="-120"/>
              </a:rPr>
              <a:t>,</a:t>
            </a:r>
            <a:r>
              <a:rPr lang="zh-TW" altLang="en-US" sz="2600" dirty="0">
                <a:latin typeface="DFKai-SB" pitchFamily="65" charset="-120"/>
                <a:ea typeface="DFKai-SB" pitchFamily="65" charset="-120"/>
              </a:rPr>
              <a:t>拆毀</a:t>
            </a:r>
            <a:r>
              <a:rPr lang="en-US" sz="2600" dirty="0">
                <a:latin typeface="DFKai-SB" pitchFamily="65" charset="-120"/>
                <a:ea typeface="DFKai-SB" pitchFamily="65" charset="-120"/>
              </a:rPr>
              <a:t>,</a:t>
            </a:r>
            <a:r>
              <a:rPr lang="zh-TW" altLang="en-US" sz="2600" dirty="0">
                <a:latin typeface="DFKai-SB" pitchFamily="65" charset="-120"/>
                <a:ea typeface="DFKai-SB" pitchFamily="65" charset="-120"/>
              </a:rPr>
              <a:t>毀壞</a:t>
            </a:r>
            <a:r>
              <a:rPr lang="en-US" sz="2600" dirty="0">
                <a:latin typeface="DFKai-SB" pitchFamily="65" charset="-120"/>
                <a:ea typeface="DFKai-SB" pitchFamily="65" charset="-120"/>
              </a:rPr>
              <a:t>,</a:t>
            </a:r>
            <a:r>
              <a:rPr lang="zh-TW" altLang="en-US" sz="2600" dirty="0">
                <a:latin typeface="DFKai-SB" pitchFamily="65" charset="-120"/>
                <a:ea typeface="DFKai-SB" pitchFamily="65" charset="-120"/>
              </a:rPr>
              <a:t>傾覆</a:t>
            </a:r>
            <a:r>
              <a:rPr lang="en-US" sz="2600" dirty="0">
                <a:latin typeface="DFKai-SB" pitchFamily="65" charset="-120"/>
                <a:ea typeface="DFKai-SB" pitchFamily="65" charset="-120"/>
              </a:rPr>
              <a:t>,</a:t>
            </a:r>
            <a:r>
              <a:rPr lang="zh-TW" altLang="en-US" sz="2600" dirty="0">
                <a:latin typeface="DFKai-SB" pitchFamily="65" charset="-120"/>
                <a:ea typeface="DFKai-SB" pitchFamily="65" charset="-120"/>
              </a:rPr>
              <a:t>苦害，也必照樣</a:t>
            </a:r>
            <a:r>
              <a:rPr lang="zh-TW" altLang="en-US" sz="2600" b="1" dirty="0">
                <a:solidFill>
                  <a:schemeClr val="bg1"/>
                </a:solidFill>
                <a:latin typeface="DFKai-SB" pitchFamily="65" charset="-120"/>
                <a:ea typeface="DFKai-SB" pitchFamily="65" charset="-120"/>
              </a:rPr>
              <a:t>留意</a:t>
            </a:r>
            <a:r>
              <a:rPr lang="zh-TW" altLang="en-US" sz="2600" dirty="0">
                <a:latin typeface="DFKai-SB" pitchFamily="65" charset="-120"/>
                <a:ea typeface="DFKai-SB" pitchFamily="65" charset="-120"/>
              </a:rPr>
              <a:t>將他們建立</a:t>
            </a:r>
            <a:r>
              <a:rPr lang="en-US" sz="2600" dirty="0">
                <a:latin typeface="DFKai-SB" pitchFamily="65" charset="-120"/>
                <a:ea typeface="DFKai-SB" pitchFamily="65" charset="-120"/>
              </a:rPr>
              <a:t>,</a:t>
            </a:r>
            <a:r>
              <a:rPr lang="zh-TW" altLang="en-US" sz="2600" dirty="0">
                <a:latin typeface="DFKai-SB" pitchFamily="65" charset="-120"/>
                <a:ea typeface="DFKai-SB" pitchFamily="65" charset="-120"/>
              </a:rPr>
              <a:t>栽植</a:t>
            </a:r>
            <a:r>
              <a:rPr lang="en-US" sz="2600" dirty="0">
                <a:latin typeface="DFKai-SB" pitchFamily="65" charset="-120"/>
                <a:ea typeface="DFKai-SB" pitchFamily="65" charset="-120"/>
              </a:rPr>
              <a:t>.</a:t>
            </a:r>
            <a:r>
              <a:rPr lang="zh-TW" altLang="en-US" sz="2600" dirty="0">
                <a:latin typeface="DFKai-SB" pitchFamily="65" charset="-120"/>
                <a:ea typeface="DFKai-SB" pitchFamily="65" charset="-120"/>
              </a:rPr>
              <a:t>這是耶和華說的</a:t>
            </a:r>
            <a:r>
              <a:rPr lang="en-US" altLang="zh-TW" sz="2600" dirty="0">
                <a:latin typeface="DFKai-SB" pitchFamily="65" charset="-120"/>
                <a:ea typeface="DFKai-SB" pitchFamily="65" charset="-120"/>
              </a:rPr>
              <a:t>.</a:t>
            </a:r>
            <a:r>
              <a:rPr lang="en-US" altLang="zh-TW" sz="2600" dirty="0"/>
              <a:t>/ </a:t>
            </a:r>
            <a:r>
              <a:rPr lang="en-US" sz="2600" baseline="30000" dirty="0"/>
              <a:t>NIV  </a:t>
            </a:r>
            <a:r>
              <a:rPr lang="en-US" sz="2600" b="1" dirty="0"/>
              <a:t>watch over</a:t>
            </a:r>
            <a:r>
              <a:rPr lang="en-US" sz="2600" dirty="0"/>
              <a:t> </a:t>
            </a:r>
            <a:r>
              <a:rPr lang="en-US" altLang="zh-TW" sz="2600" dirty="0"/>
              <a:t>); </a:t>
            </a:r>
            <a:r>
              <a:rPr lang="en-US" sz="2600" b="1" dirty="0"/>
              <a:t>44:27</a:t>
            </a:r>
            <a:r>
              <a:rPr lang="en-US" sz="2600" dirty="0"/>
              <a:t> </a:t>
            </a:r>
            <a:r>
              <a:rPr lang="en-US" altLang="zh-TW" sz="2600" dirty="0"/>
              <a:t>(</a:t>
            </a:r>
            <a:r>
              <a:rPr lang="zh-CN" altLang="en-US" sz="2600" dirty="0">
                <a:latin typeface="DFKai-SB" pitchFamily="65" charset="-120"/>
                <a:ea typeface="DFKai-SB" pitchFamily="65" charset="-120"/>
              </a:rPr>
              <a:t>我向他們</a:t>
            </a:r>
            <a:r>
              <a:rPr lang="zh-CN" altLang="en-US" sz="2600" b="1" dirty="0">
                <a:solidFill>
                  <a:schemeClr val="bg1"/>
                </a:solidFill>
                <a:latin typeface="DFKai-SB" pitchFamily="65" charset="-120"/>
                <a:ea typeface="DFKai-SB" pitchFamily="65" charset="-120"/>
              </a:rPr>
              <a:t>留意</a:t>
            </a:r>
            <a:r>
              <a:rPr lang="zh-CN" altLang="en-US" sz="2600" dirty="0">
                <a:latin typeface="DFKai-SB" pitchFamily="65" charset="-120"/>
                <a:ea typeface="DFKai-SB" pitchFamily="65" charset="-120"/>
              </a:rPr>
              <a:t>降禍不降福、在埃及地的一切猶大人必因刀劍飢荒所滅、直到滅盡</a:t>
            </a:r>
            <a:r>
              <a:rPr lang="en-US" altLang="zh-CN" sz="2600" dirty="0">
                <a:latin typeface="DFKai-SB" pitchFamily="65" charset="-120"/>
                <a:ea typeface="DFKai-SB" pitchFamily="65" charset="-120"/>
              </a:rPr>
              <a:t>.</a:t>
            </a:r>
            <a:r>
              <a:rPr lang="en-US" altLang="zh-TW" sz="2600" dirty="0"/>
              <a:t>/ </a:t>
            </a:r>
            <a:r>
              <a:rPr lang="en-US" sz="2600" baseline="30000" dirty="0"/>
              <a:t>NIV </a:t>
            </a:r>
            <a:r>
              <a:rPr lang="en-US" sz="2600" b="1" dirty="0"/>
              <a:t>watching</a:t>
            </a:r>
            <a:r>
              <a:rPr lang="en-US" sz="2600" dirty="0"/>
              <a:t>).</a:t>
            </a: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287337279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Grow and Care for Almond Tre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12" y="76200"/>
            <a:ext cx="4526280" cy="30175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mond live plant badam ka pod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412" y="1883454"/>
            <a:ext cx="3258927"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 Plus Almond Trees for Sale | BrighterBlooms.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590" y="76200"/>
            <a:ext cx="338328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all's Hardy Almond Tree | Gurney's Seed &amp; Nursery 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171497"/>
            <a:ext cx="3383280" cy="338328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2" descr="Almonds Can Reduce Belly Fat, Study Fi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4" descr="Almonds Can Reduce Belly Fat, Study Fi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Health Benefits of Almonds - Nutrition Info About Almon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452" y="3466838"/>
            <a:ext cx="3108960" cy="3108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6012" y="3352800"/>
            <a:ext cx="1905000" cy="2831544"/>
          </a:xfrm>
          <a:prstGeom prst="rect">
            <a:avLst/>
          </a:prstGeom>
          <a:solidFill>
            <a:srgbClr val="002060"/>
          </a:solidFill>
        </p:spPr>
        <p:txBody>
          <a:bodyPr wrap="square">
            <a:spAutoFit/>
          </a:bodyPr>
          <a:lstStyle/>
          <a:p>
            <a:pPr algn="ctr"/>
            <a:r>
              <a:rPr lang="en-US" sz="3600" b="1" dirty="0">
                <a:solidFill>
                  <a:schemeClr val="bg1"/>
                </a:solidFill>
              </a:rPr>
              <a:t>Almond Tree </a:t>
            </a:r>
            <a:r>
              <a:rPr lang="he-IL" sz="3600" b="1" dirty="0">
                <a:solidFill>
                  <a:schemeClr val="bg1"/>
                </a:solidFill>
              </a:rPr>
              <a:t>שָׁקֵד</a:t>
            </a:r>
            <a:r>
              <a:rPr lang="en-US" sz="3600" b="1" dirty="0">
                <a:solidFill>
                  <a:schemeClr val="bg1"/>
                </a:solidFill>
              </a:rPr>
              <a:t> </a:t>
            </a:r>
          </a:p>
          <a:p>
            <a:pPr algn="ctr"/>
            <a:r>
              <a:rPr lang="en-US" sz="3400" b="1" dirty="0">
                <a:solidFill>
                  <a:schemeClr val="bg1"/>
                </a:solidFill>
              </a:rPr>
              <a:t>(</a:t>
            </a:r>
            <a:r>
              <a:rPr lang="en-US" sz="3400" b="1" i="1" dirty="0" err="1">
                <a:solidFill>
                  <a:schemeClr val="bg1"/>
                </a:solidFill>
              </a:rPr>
              <a:t>shaqed</a:t>
            </a:r>
            <a:r>
              <a:rPr lang="en-US" sz="3400" b="1" dirty="0">
                <a:solidFill>
                  <a:schemeClr val="bg1"/>
                </a:solidFill>
              </a:rPr>
              <a:t>)</a:t>
            </a:r>
          </a:p>
          <a:p>
            <a:pPr algn="ctr"/>
            <a:r>
              <a:rPr lang="zh-TW" altLang="en-US" sz="3600" b="1" dirty="0">
                <a:solidFill>
                  <a:schemeClr val="bg1"/>
                </a:solidFill>
                <a:latin typeface="DFKai-SB" pitchFamily="65" charset="-120"/>
                <a:ea typeface="DFKai-SB" pitchFamily="65" charset="-120"/>
              </a:rPr>
              <a:t>杏仁樹</a:t>
            </a:r>
            <a:endParaRPr lang="en-US" sz="3600" b="1" dirty="0">
              <a:solidFill>
                <a:schemeClr val="bg1"/>
              </a:solidFill>
              <a:latin typeface="DFKai-SB" pitchFamily="65" charset="-120"/>
              <a:ea typeface="DFKai-SB" pitchFamily="65" charset="-120"/>
            </a:endParaRPr>
          </a:p>
        </p:txBody>
      </p:sp>
    </p:spTree>
    <p:extLst>
      <p:ext uri="{BB962C8B-B14F-4D97-AF65-F5344CB8AC3E}">
        <p14:creationId xmlns:p14="http://schemas.microsoft.com/office/powerpoint/2010/main" val="21233221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01862"/>
          </a:xfrm>
          <a:prstGeom prst="rect">
            <a:avLst/>
          </a:prstGeom>
          <a:solidFill>
            <a:srgbClr val="00B050"/>
          </a:solidFill>
        </p:spPr>
        <p:txBody>
          <a:bodyPr wrap="square">
            <a:spAutoFit/>
          </a:bodyPr>
          <a:lstStyle/>
          <a:p>
            <a:endParaRPr lang="en-US" altLang="zh-CN" sz="800" b="1" dirty="0"/>
          </a:p>
          <a:p>
            <a:r>
              <a:rPr lang="zh-TW" altLang="en-US" sz="3200" b="1" dirty="0">
                <a:solidFill>
                  <a:schemeClr val="bg1"/>
                </a:solidFill>
                <a:latin typeface="DFKai-SB" pitchFamily="65" charset="-120"/>
                <a:ea typeface="DFKai-SB" pitchFamily="65" charset="-120"/>
              </a:rPr>
              <a:t>耶利米書 </a:t>
            </a:r>
            <a:r>
              <a:rPr lang="en-US" sz="3200" b="1" dirty="0">
                <a:solidFill>
                  <a:schemeClr val="bg1"/>
                </a:solidFill>
              </a:rPr>
              <a:t>Jeremiah 6:1</a:t>
            </a:r>
            <a:endParaRPr lang="en-US" altLang="zh-TW" sz="3200" b="1" dirty="0">
              <a:solidFill>
                <a:schemeClr val="bg1"/>
              </a:solidFill>
              <a:latin typeface="DFKai-SB" pitchFamily="65" charset="-120"/>
              <a:ea typeface="DFKai-SB" pitchFamily="65" charset="-120"/>
            </a:endParaRPr>
          </a:p>
          <a:p>
            <a:r>
              <a:rPr lang="en-US" sz="3200" dirty="0"/>
              <a:t>         ……. </a:t>
            </a:r>
            <a:r>
              <a:rPr lang="en-US" sz="4000" dirty="0"/>
              <a:t> </a:t>
            </a:r>
            <a:r>
              <a:rPr lang="he-IL" sz="4000" dirty="0"/>
              <a:t>‎וּבִ</a:t>
            </a:r>
            <a:r>
              <a:rPr lang="he-IL" sz="4000" dirty="0">
                <a:solidFill>
                  <a:schemeClr val="bg1"/>
                </a:solidFill>
              </a:rPr>
              <a:t>תְקוֹ֙עַ֙ תִּקְע֣וּ </a:t>
            </a:r>
            <a:r>
              <a:rPr lang="he-IL" sz="4000" dirty="0"/>
              <a:t>שׁוֹפָ֔ר</a:t>
            </a:r>
            <a:r>
              <a:rPr lang="en-US" sz="4000" dirty="0"/>
              <a:t> </a:t>
            </a:r>
            <a:r>
              <a:rPr lang="en-US" sz="3200" dirty="0"/>
              <a:t>…….</a:t>
            </a:r>
          </a:p>
          <a:p>
            <a:r>
              <a:rPr lang="zh-TW" altLang="en-US" sz="3200" dirty="0">
                <a:latin typeface="DFKai-SB" pitchFamily="65" charset="-120"/>
                <a:ea typeface="DFKai-SB" pitchFamily="65" charset="-120"/>
              </a:rPr>
              <a:t>便雅憫人哪</a:t>
            </a:r>
            <a:r>
              <a:rPr lang="en-US" sz="3200" dirty="0">
                <a:latin typeface="DFKai-SB" pitchFamily="65" charset="-120"/>
                <a:ea typeface="DFKai-SB" pitchFamily="65" charset="-120"/>
              </a:rPr>
              <a:t>,</a:t>
            </a:r>
            <a:r>
              <a:rPr lang="zh-TW" altLang="en-US" sz="3200" dirty="0">
                <a:latin typeface="DFKai-SB" pitchFamily="65" charset="-120"/>
                <a:ea typeface="DFKai-SB" pitchFamily="65" charset="-120"/>
              </a:rPr>
              <a:t>你們要逃出耶路撒冷</a:t>
            </a:r>
            <a:r>
              <a:rPr lang="en-US" sz="3200" dirty="0">
                <a:latin typeface="DFKai-SB" pitchFamily="65" charset="-120"/>
                <a:ea typeface="DFKai-SB" pitchFamily="65" charset="-120"/>
              </a:rPr>
              <a:t>,</a:t>
            </a:r>
            <a:r>
              <a:rPr lang="zh-TW" altLang="en-US" sz="3200" dirty="0">
                <a:latin typeface="DFKai-SB" pitchFamily="65" charset="-120"/>
                <a:ea typeface="DFKai-SB" pitchFamily="65" charset="-120"/>
              </a:rPr>
              <a:t>在</a:t>
            </a:r>
            <a:r>
              <a:rPr lang="zh-TW" altLang="en-US" sz="3200" b="1" dirty="0">
                <a:solidFill>
                  <a:schemeClr val="bg1"/>
                </a:solidFill>
                <a:latin typeface="DFKai-SB" pitchFamily="65" charset="-120"/>
                <a:ea typeface="DFKai-SB" pitchFamily="65" charset="-120"/>
              </a:rPr>
              <a:t>提哥亞吹</a:t>
            </a:r>
            <a:r>
              <a:rPr lang="zh-TW" altLang="en-US" sz="3200" dirty="0">
                <a:latin typeface="DFKai-SB" pitchFamily="65" charset="-120"/>
                <a:ea typeface="DFKai-SB" pitchFamily="65" charset="-120"/>
              </a:rPr>
              <a:t>角</a:t>
            </a:r>
            <a:r>
              <a:rPr lang="en-US" sz="3200" dirty="0">
                <a:latin typeface="DFKai-SB" pitchFamily="65" charset="-120"/>
                <a:ea typeface="DFKai-SB" pitchFamily="65" charset="-120"/>
              </a:rPr>
              <a:t>,</a:t>
            </a:r>
          </a:p>
          <a:p>
            <a:r>
              <a:rPr lang="zh-TW" altLang="en-US" sz="3200" dirty="0">
                <a:latin typeface="DFKai-SB" pitchFamily="65" charset="-120"/>
                <a:ea typeface="DFKai-SB" pitchFamily="65" charset="-120"/>
              </a:rPr>
              <a:t>在伯哈基琳立號旗</a:t>
            </a:r>
            <a:r>
              <a:rPr lang="en-US" sz="3200" dirty="0">
                <a:latin typeface="DFKai-SB" pitchFamily="65" charset="-120"/>
                <a:ea typeface="DFKai-SB" pitchFamily="65" charset="-120"/>
              </a:rPr>
              <a:t>;</a:t>
            </a:r>
            <a:r>
              <a:rPr lang="zh-TW" altLang="en-US" sz="3200" dirty="0">
                <a:latin typeface="DFKai-SB" pitchFamily="65" charset="-120"/>
                <a:ea typeface="DFKai-SB" pitchFamily="65" charset="-120"/>
              </a:rPr>
              <a:t>因為有災禍與大毀滅從北方張望</a:t>
            </a:r>
            <a:r>
              <a:rPr lang="en-US" sz="3200" dirty="0">
                <a:latin typeface="DFKai-SB" pitchFamily="65" charset="-120"/>
                <a:ea typeface="DFKai-SB" pitchFamily="65" charset="-120"/>
              </a:rPr>
              <a:t>.</a:t>
            </a:r>
          </a:p>
          <a:p>
            <a:r>
              <a:rPr lang="en-US" sz="3000" baseline="30000" dirty="0"/>
              <a:t>NIV </a:t>
            </a:r>
            <a:r>
              <a:rPr lang="en-US" sz="3000" dirty="0"/>
              <a:t>Flee for safety, people of Benjamin! Flee from Jerusalem! </a:t>
            </a:r>
          </a:p>
          <a:p>
            <a:r>
              <a:rPr lang="en-US" sz="3000" b="1" dirty="0">
                <a:solidFill>
                  <a:schemeClr val="bg1"/>
                </a:solidFill>
              </a:rPr>
              <a:t>     Sound</a:t>
            </a:r>
            <a:r>
              <a:rPr lang="en-US" sz="3000" b="1" dirty="0"/>
              <a:t> </a:t>
            </a:r>
            <a:r>
              <a:rPr lang="en-US" sz="3000" b="1" dirty="0">
                <a:solidFill>
                  <a:schemeClr val="bg1"/>
                </a:solidFill>
              </a:rPr>
              <a:t>(</a:t>
            </a:r>
            <a:r>
              <a:rPr lang="he-IL" sz="3000" dirty="0">
                <a:solidFill>
                  <a:schemeClr val="bg1"/>
                </a:solidFill>
              </a:rPr>
              <a:t>תִּקְעוּ</a:t>
            </a:r>
            <a:r>
              <a:rPr lang="en-US" sz="3000" b="1" dirty="0">
                <a:solidFill>
                  <a:schemeClr val="bg1"/>
                </a:solidFill>
              </a:rPr>
              <a:t>)</a:t>
            </a:r>
            <a:r>
              <a:rPr lang="en-US" sz="3000" b="1" dirty="0"/>
              <a:t> </a:t>
            </a:r>
            <a:r>
              <a:rPr lang="en-US" sz="3000" dirty="0"/>
              <a:t>the trumpet in </a:t>
            </a:r>
            <a:r>
              <a:rPr lang="en-US" sz="3000" b="1" dirty="0" err="1">
                <a:solidFill>
                  <a:schemeClr val="bg1"/>
                </a:solidFill>
              </a:rPr>
              <a:t>Tekoa</a:t>
            </a:r>
            <a:r>
              <a:rPr lang="en-US" sz="3000" b="1" dirty="0">
                <a:solidFill>
                  <a:schemeClr val="bg1"/>
                </a:solidFill>
              </a:rPr>
              <a:t> (</a:t>
            </a:r>
            <a:r>
              <a:rPr lang="he-IL" sz="3000" dirty="0">
                <a:solidFill>
                  <a:schemeClr val="bg1"/>
                </a:solidFill>
              </a:rPr>
              <a:t>תְקוֹע</a:t>
            </a:r>
            <a:r>
              <a:rPr lang="en-US" sz="3000" b="1" dirty="0">
                <a:solidFill>
                  <a:schemeClr val="bg1"/>
                </a:solidFill>
              </a:rPr>
              <a:t>)</a:t>
            </a:r>
            <a:r>
              <a:rPr lang="en-US" sz="3000" dirty="0"/>
              <a:t>! Raise the signal over …….</a:t>
            </a:r>
          </a:p>
          <a:p>
            <a:endParaRPr lang="en-US" sz="800" dirty="0"/>
          </a:p>
          <a:p>
            <a:endParaRPr lang="en-US" sz="800" dirty="0"/>
          </a:p>
          <a:p>
            <a:endParaRPr lang="en-US" sz="800" dirty="0"/>
          </a:p>
          <a:p>
            <a:endParaRPr lang="en-US" sz="800" dirty="0"/>
          </a:p>
          <a:p>
            <a:r>
              <a:rPr lang="en-US" sz="2800" dirty="0"/>
              <a:t>        				</a:t>
            </a:r>
            <a:r>
              <a:rPr lang="en-US" sz="3200" b="1" dirty="0" err="1">
                <a:solidFill>
                  <a:schemeClr val="bg1"/>
                </a:solidFill>
              </a:rPr>
              <a:t>Tekoa</a:t>
            </a:r>
            <a:r>
              <a:rPr lang="en-US" sz="3200" b="1" dirty="0">
                <a:solidFill>
                  <a:schemeClr val="bg1"/>
                </a:solidFill>
              </a:rPr>
              <a:t> (</a:t>
            </a:r>
            <a:r>
              <a:rPr lang="he-IL" sz="3200" dirty="0">
                <a:solidFill>
                  <a:schemeClr val="bg1"/>
                </a:solidFill>
              </a:rPr>
              <a:t>תְקוֹע</a:t>
            </a:r>
            <a:r>
              <a:rPr lang="en-US" sz="3200" dirty="0">
                <a:solidFill>
                  <a:schemeClr val="bg1"/>
                </a:solidFill>
              </a:rPr>
              <a:t> </a:t>
            </a:r>
            <a:r>
              <a:rPr lang="zh-TW" altLang="en-US" sz="3200" b="1" dirty="0">
                <a:solidFill>
                  <a:schemeClr val="bg1"/>
                </a:solidFill>
                <a:latin typeface="DFKai-SB" pitchFamily="65" charset="-120"/>
                <a:ea typeface="DFKai-SB" pitchFamily="65" charset="-120"/>
              </a:rPr>
              <a:t>提哥亞</a:t>
            </a:r>
            <a:r>
              <a:rPr lang="en-US" sz="3200" b="1" dirty="0">
                <a:solidFill>
                  <a:schemeClr val="bg1"/>
                </a:solidFill>
              </a:rPr>
              <a:t>)</a:t>
            </a:r>
            <a:endParaRPr lang="en-US" sz="3200" dirty="0"/>
          </a:p>
          <a:p>
            <a:r>
              <a:rPr lang="en-US" sz="2800" dirty="0"/>
              <a:t>       			                 8 km South </a:t>
            </a:r>
          </a:p>
          <a:p>
            <a:r>
              <a:rPr lang="en-US" sz="2800" dirty="0"/>
              <a:t>                                                                   from Bethlehem </a:t>
            </a:r>
          </a:p>
          <a:p>
            <a:r>
              <a:rPr lang="en-US" sz="2800" dirty="0"/>
              <a:t>				    16 km South</a:t>
            </a:r>
          </a:p>
          <a:p>
            <a:r>
              <a:rPr lang="en-US" sz="2800" dirty="0"/>
              <a:t>                                                                   from Jerusalem</a:t>
            </a: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pic>
        <p:nvPicPr>
          <p:cNvPr id="3" name="Picture 6" descr="Tek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612" y="3394841"/>
            <a:ext cx="399257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Tek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3394841"/>
            <a:ext cx="425539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22963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740307"/>
          </a:xfrm>
          <a:prstGeom prst="rect">
            <a:avLst/>
          </a:prstGeom>
          <a:solidFill>
            <a:srgbClr val="00B050"/>
          </a:solidFill>
        </p:spPr>
        <p:txBody>
          <a:bodyPr wrap="square">
            <a:spAutoFit/>
          </a:bodyPr>
          <a:lstStyle/>
          <a:p>
            <a:endParaRPr lang="en-US" altLang="zh-CN" sz="800" b="1" dirty="0"/>
          </a:p>
          <a:p>
            <a:r>
              <a:rPr lang="zh-TW" altLang="en-US" sz="3200" b="1" dirty="0">
                <a:solidFill>
                  <a:schemeClr val="bg1"/>
                </a:solidFill>
                <a:latin typeface="DFKai-SB" pitchFamily="65" charset="-120"/>
                <a:ea typeface="DFKai-SB" pitchFamily="65" charset="-120"/>
              </a:rPr>
              <a:t>耶利米書 </a:t>
            </a:r>
            <a:r>
              <a:rPr lang="en-US" sz="3200" b="1" dirty="0">
                <a:solidFill>
                  <a:schemeClr val="bg1"/>
                </a:solidFill>
              </a:rPr>
              <a:t>Jeremiah 20:3</a:t>
            </a:r>
            <a:endParaRPr lang="en-US" altLang="zh-TW" sz="3200" b="1" dirty="0">
              <a:solidFill>
                <a:schemeClr val="bg1"/>
              </a:solidFill>
              <a:latin typeface="DFKai-SB" pitchFamily="65" charset="-120"/>
              <a:ea typeface="DFKai-SB" pitchFamily="65" charset="-120"/>
            </a:endParaRPr>
          </a:p>
          <a:p>
            <a:r>
              <a:rPr lang="he-IL" sz="4000" dirty="0"/>
              <a:t>לֹ֤א פַשְׁחוּר֙ קָרָ֤א יְהוָה֙ שְׁמֶ֔ךָ כִּ֖י אִם־</a:t>
            </a:r>
            <a:r>
              <a:rPr lang="he-IL" sz="4000" dirty="0">
                <a:solidFill>
                  <a:schemeClr val="bg1"/>
                </a:solidFill>
              </a:rPr>
              <a:t>מָגוֹר מִסָּבִיב</a:t>
            </a:r>
            <a:r>
              <a:rPr lang="he-IL" sz="4000" dirty="0"/>
              <a:t>׃ </a:t>
            </a:r>
            <a:r>
              <a:rPr lang="en-US" sz="4000" dirty="0"/>
              <a:t>    </a:t>
            </a:r>
          </a:p>
          <a:p>
            <a:r>
              <a:rPr lang="zh-TW" altLang="en-US" sz="3000" dirty="0">
                <a:latin typeface="DFKai-SB" pitchFamily="65" charset="-120"/>
                <a:ea typeface="DFKai-SB" pitchFamily="65" charset="-120"/>
              </a:rPr>
              <a:t>次日</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巴施戶珥將耶利米開枷釋放</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於是耶利米對他說</a:t>
            </a:r>
            <a:r>
              <a:rPr lang="en-US" altLang="zh-TW" sz="3000" dirty="0">
                <a:latin typeface="DFKai-SB" pitchFamily="65" charset="-120"/>
                <a:ea typeface="DFKai-SB" pitchFamily="65" charset="-120"/>
              </a:rPr>
              <a:t>:</a:t>
            </a:r>
          </a:p>
          <a:p>
            <a:r>
              <a:rPr lang="zh-TW" altLang="en-US" sz="3000" dirty="0">
                <a:latin typeface="DFKai-SB" pitchFamily="65" charset="-120"/>
                <a:ea typeface="DFKai-SB" pitchFamily="65" charset="-120"/>
              </a:rPr>
              <a:t>耶和華不是叫你的名為巴施戶珥</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乃是叫你</a:t>
            </a:r>
            <a:r>
              <a:rPr lang="zh-TW" altLang="en-US" sz="3000" b="1" dirty="0">
                <a:solidFill>
                  <a:schemeClr val="bg1"/>
                </a:solidFill>
                <a:latin typeface="DFKai-SB" pitchFamily="65" charset="-120"/>
                <a:ea typeface="DFKai-SB" pitchFamily="65" charset="-120"/>
              </a:rPr>
              <a:t>瑪歌珥米撒畢</a:t>
            </a:r>
            <a:r>
              <a:rPr lang="en-US" sz="3000" dirty="0"/>
              <a:t>. </a:t>
            </a:r>
          </a:p>
          <a:p>
            <a:r>
              <a:rPr lang="en-US" sz="2800" baseline="30000" dirty="0"/>
              <a:t>NIV </a:t>
            </a:r>
            <a:r>
              <a:rPr lang="en-US" sz="2800" dirty="0"/>
              <a:t> ……..  The LORD's name for you is not </a:t>
            </a:r>
            <a:r>
              <a:rPr lang="en-US" sz="2800" dirty="0" err="1"/>
              <a:t>Pashhur</a:t>
            </a:r>
            <a:r>
              <a:rPr lang="en-US" sz="2800" dirty="0"/>
              <a:t>, but </a:t>
            </a:r>
            <a:r>
              <a:rPr lang="en-US" sz="2800" b="1" dirty="0" err="1">
                <a:solidFill>
                  <a:schemeClr val="bg1"/>
                </a:solidFill>
              </a:rPr>
              <a:t>Magor-Missabib</a:t>
            </a:r>
            <a:r>
              <a:rPr lang="en-US" sz="2800" dirty="0"/>
              <a:t>. </a:t>
            </a:r>
          </a:p>
          <a:p>
            <a:endParaRPr lang="en-US" sz="800" dirty="0"/>
          </a:p>
          <a:p>
            <a:r>
              <a:rPr lang="en-US" sz="2900" dirty="0"/>
              <a:t>          *The name signifies ‘</a:t>
            </a:r>
            <a:r>
              <a:rPr lang="en-US" sz="2900" b="1" dirty="0">
                <a:solidFill>
                  <a:schemeClr val="bg1"/>
                </a:solidFill>
              </a:rPr>
              <a:t>Terror on every side</a:t>
            </a:r>
            <a:r>
              <a:rPr lang="en-US" sz="2900" dirty="0"/>
              <a:t>’ (</a:t>
            </a:r>
            <a:r>
              <a:rPr lang="zh-TW" altLang="en-US" sz="2900" b="1" dirty="0">
                <a:solidFill>
                  <a:schemeClr val="bg1"/>
                </a:solidFill>
                <a:latin typeface="DFKai-SB" pitchFamily="65" charset="-120"/>
                <a:ea typeface="DFKai-SB" pitchFamily="65" charset="-120"/>
              </a:rPr>
              <a:t>四面驚嚇</a:t>
            </a:r>
            <a:r>
              <a:rPr lang="en-US" sz="2900" dirty="0"/>
              <a:t>), with a prophetic message in it. See  </a:t>
            </a:r>
            <a:r>
              <a:rPr lang="en-US" sz="2900" b="1" dirty="0">
                <a:solidFill>
                  <a:schemeClr val="bg1"/>
                </a:solidFill>
              </a:rPr>
              <a:t>Jeremiah 20:10 </a:t>
            </a:r>
            <a:r>
              <a:rPr lang="en-US" sz="2900" dirty="0"/>
              <a:t>(</a:t>
            </a:r>
            <a:r>
              <a:rPr lang="zh-CN" altLang="en-US" sz="2900" dirty="0">
                <a:latin typeface="DFKai-SB" pitchFamily="65" charset="-120"/>
                <a:ea typeface="DFKai-SB" pitchFamily="65" charset="-120"/>
              </a:rPr>
              <a:t>我聽見了許多人的讒謗，</a:t>
            </a:r>
            <a:r>
              <a:rPr lang="zh-CN" altLang="en-US" sz="2900" b="1" dirty="0">
                <a:solidFill>
                  <a:schemeClr val="bg1"/>
                </a:solidFill>
                <a:latin typeface="DFKai-SB" pitchFamily="65" charset="-120"/>
                <a:ea typeface="DFKai-SB" pitchFamily="65" charset="-120"/>
              </a:rPr>
              <a:t>四圍都是驚嚇</a:t>
            </a:r>
            <a:r>
              <a:rPr lang="zh-CN" altLang="en-US" sz="2900" dirty="0">
                <a:latin typeface="DFKai-SB" pitchFamily="65" charset="-120"/>
                <a:ea typeface="DFKai-SB" pitchFamily="65" charset="-120"/>
              </a:rPr>
              <a:t>；就是我知己的朋友也都窺探我，願我跌倒，說：告他吧，我們也要告他！或者他被引誘，我們就能勝他，在他身上報仇 </a:t>
            </a:r>
            <a:r>
              <a:rPr lang="en-US" altLang="zh-CN" sz="2900" dirty="0">
                <a:latin typeface="DFKai-SB" pitchFamily="65" charset="-120"/>
                <a:ea typeface="DFKai-SB" pitchFamily="65" charset="-120"/>
              </a:rPr>
              <a:t>/ </a:t>
            </a:r>
            <a:r>
              <a:rPr lang="he-IL" sz="2900" dirty="0">
                <a:solidFill>
                  <a:schemeClr val="bg1"/>
                </a:solidFill>
              </a:rPr>
              <a:t>מָגוֹר מִסָּבִיב</a:t>
            </a:r>
            <a:r>
              <a:rPr lang="en-US" sz="2900" dirty="0"/>
              <a:t>). </a:t>
            </a:r>
            <a:r>
              <a:rPr lang="en-US" sz="2800" dirty="0"/>
              <a:t>And the first word (</a:t>
            </a:r>
            <a:r>
              <a:rPr lang="he-IL" sz="2800" dirty="0">
                <a:solidFill>
                  <a:schemeClr val="bg1"/>
                </a:solidFill>
              </a:rPr>
              <a:t>מָגוֹר</a:t>
            </a:r>
            <a:r>
              <a:rPr lang="en-US" sz="2800" b="1" dirty="0">
                <a:solidFill>
                  <a:schemeClr val="bg1"/>
                </a:solidFill>
              </a:rPr>
              <a:t> terror </a:t>
            </a:r>
            <a:r>
              <a:rPr lang="zh-CN" altLang="en-US" sz="2800" b="1" dirty="0">
                <a:solidFill>
                  <a:schemeClr val="bg1"/>
                </a:solidFill>
                <a:latin typeface="DFKai-SB" pitchFamily="65" charset="-120"/>
                <a:ea typeface="DFKai-SB" pitchFamily="65" charset="-120"/>
              </a:rPr>
              <a:t>驚嚇</a:t>
            </a:r>
            <a:r>
              <a:rPr lang="en-US" sz="2800" dirty="0"/>
              <a:t>) alone occurs in </a:t>
            </a:r>
            <a:r>
              <a:rPr lang="en-US" sz="2800" b="1" dirty="0">
                <a:solidFill>
                  <a:schemeClr val="bg1"/>
                </a:solidFill>
              </a:rPr>
              <a:t>Jeremiah 20:4 </a:t>
            </a:r>
            <a:r>
              <a:rPr lang="en-US" sz="2800" dirty="0"/>
              <a:t>(</a:t>
            </a:r>
            <a:r>
              <a:rPr lang="zh-CN" altLang="en-US" sz="2800" dirty="0">
                <a:latin typeface="DFKai-SB" pitchFamily="65" charset="-120"/>
                <a:ea typeface="DFKai-SB" pitchFamily="65" charset="-120"/>
              </a:rPr>
              <a:t>因耶和華如此說、我必使你自覺</a:t>
            </a:r>
            <a:r>
              <a:rPr lang="zh-CN" altLang="en-US" sz="2800" b="1" dirty="0">
                <a:solidFill>
                  <a:schemeClr val="bg1"/>
                </a:solidFill>
                <a:latin typeface="DFKai-SB" pitchFamily="65" charset="-120"/>
                <a:ea typeface="DFKai-SB" pitchFamily="65" charset="-120"/>
              </a:rPr>
              <a:t>驚嚇</a:t>
            </a:r>
            <a:r>
              <a:rPr lang="zh-CN" altLang="en-US" sz="2800" dirty="0">
                <a:latin typeface="DFKai-SB" pitchFamily="65" charset="-120"/>
                <a:ea typeface="DFKai-SB" pitchFamily="65" charset="-120"/>
              </a:rPr>
              <a:t> </a:t>
            </a:r>
            <a:r>
              <a:rPr lang="en-US" sz="2800" dirty="0"/>
              <a:t>…….</a:t>
            </a:r>
            <a:r>
              <a:rPr lang="zh-CN" altLang="en-US" sz="2800" dirty="0">
                <a:latin typeface="DFKai-SB" pitchFamily="65" charset="-120"/>
                <a:ea typeface="DFKai-SB" pitchFamily="65" charset="-120"/>
              </a:rPr>
              <a:t>你也必親眼看見、我必將猶大人全交在巴比倫王的手中、他要將他們擄到巴比倫去、也要用刀將他們殺戮</a:t>
            </a:r>
            <a:r>
              <a:rPr lang="en-US" sz="2800" dirty="0"/>
              <a:t>). Cf. </a:t>
            </a:r>
            <a:r>
              <a:rPr lang="en-US" sz="2800" b="1" dirty="0"/>
              <a:t>Jeremiah 6:25</a:t>
            </a:r>
            <a:r>
              <a:rPr lang="en-US" sz="2800" dirty="0"/>
              <a:t>; </a:t>
            </a:r>
            <a:r>
              <a:rPr lang="en-US" sz="2800" b="1" dirty="0"/>
              <a:t>46:5</a:t>
            </a:r>
            <a:r>
              <a:rPr lang="en-US" sz="2800" dirty="0"/>
              <a:t>; </a:t>
            </a:r>
            <a:r>
              <a:rPr lang="en-US" sz="2800" b="1" dirty="0"/>
              <a:t>49:29</a:t>
            </a:r>
            <a:r>
              <a:rPr lang="en-US" sz="2800" dirty="0"/>
              <a:t>.</a:t>
            </a: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202222963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32640"/>
          </a:xfrm>
          <a:prstGeom prst="rect">
            <a:avLst/>
          </a:prstGeom>
          <a:solidFill>
            <a:srgbClr val="00B050"/>
          </a:solidFill>
        </p:spPr>
        <p:txBody>
          <a:bodyPr wrap="square">
            <a:spAutoFit/>
          </a:bodyPr>
          <a:lstStyle/>
          <a:p>
            <a:endParaRPr lang="en-US" altLang="zh-CN" sz="800" b="1" dirty="0"/>
          </a:p>
          <a:p>
            <a:r>
              <a:rPr lang="zh-TW" altLang="en-US" sz="3200" b="1" dirty="0">
                <a:solidFill>
                  <a:schemeClr val="bg1"/>
                </a:solidFill>
                <a:latin typeface="DFKai-SB" pitchFamily="65" charset="-120"/>
                <a:ea typeface="DFKai-SB" pitchFamily="65" charset="-120"/>
              </a:rPr>
              <a:t>耶利米書 </a:t>
            </a:r>
            <a:r>
              <a:rPr lang="en-US" sz="3200" b="1" dirty="0">
                <a:solidFill>
                  <a:schemeClr val="bg1"/>
                </a:solidFill>
              </a:rPr>
              <a:t>Jeremiah 25:26 &amp; 51:41</a:t>
            </a:r>
            <a:endParaRPr lang="en-US" altLang="zh-TW" sz="800" b="1" dirty="0">
              <a:solidFill>
                <a:schemeClr val="bg1"/>
              </a:solidFill>
              <a:latin typeface="+mj-lt"/>
              <a:ea typeface="DFKai-SB" pitchFamily="65" charset="-120"/>
            </a:endParaRPr>
          </a:p>
          <a:p>
            <a:pPr rtl="1"/>
            <a:r>
              <a:rPr lang="en-US" sz="3200" dirty="0"/>
              <a:t>…….</a:t>
            </a:r>
            <a:r>
              <a:rPr lang="he-IL" sz="4000" dirty="0"/>
              <a:t> </a:t>
            </a:r>
            <a:r>
              <a:rPr lang="he-IL" sz="3800" dirty="0"/>
              <a:t>עַל־פְּנֵ֣י הָאֲדָמָ֑ה וּמֶ֥לֶךְ</a:t>
            </a:r>
            <a:r>
              <a:rPr lang="he-IL" sz="3800" dirty="0">
                <a:solidFill>
                  <a:schemeClr val="bg1"/>
                </a:solidFill>
              </a:rPr>
              <a:t> שֵׁשַׁךְ </a:t>
            </a:r>
            <a:r>
              <a:rPr lang="he-IL" sz="3800" dirty="0"/>
              <a:t>יִשְׁתֶּ֥ה אַחֲרֵיהֶֽם׃ </a:t>
            </a:r>
            <a:r>
              <a:rPr lang="en-US" sz="3200" b="1" dirty="0"/>
              <a:t>25:26</a:t>
            </a:r>
            <a:endParaRPr lang="en-US" sz="4000" dirty="0"/>
          </a:p>
          <a:p>
            <a:r>
              <a:rPr lang="zh-TW" altLang="en-US" sz="3200" dirty="0">
                <a:latin typeface="DFKai-SB" pitchFamily="65" charset="-120"/>
                <a:ea typeface="DFKai-SB" pitchFamily="65" charset="-120"/>
              </a:rPr>
              <a:t>  北方遠近的諸王</a:t>
            </a:r>
            <a:r>
              <a:rPr lang="en-US" altLang="zh-TW" sz="3200" dirty="0">
                <a:latin typeface="DFKai-SB" pitchFamily="65" charset="-120"/>
                <a:ea typeface="DFKai-SB" pitchFamily="65" charset="-120"/>
              </a:rPr>
              <a:t>,</a:t>
            </a:r>
            <a:r>
              <a:rPr lang="zh-TW" altLang="en-US" sz="3200" dirty="0">
                <a:latin typeface="DFKai-SB" pitchFamily="65" charset="-120"/>
                <a:ea typeface="DFKai-SB" pitchFamily="65" charset="-120"/>
              </a:rPr>
              <a:t>以及天下地上的萬國喝了</a:t>
            </a:r>
            <a:r>
              <a:rPr lang="en-US" altLang="zh-TW" sz="3200" dirty="0">
                <a:latin typeface="DFKai-SB" pitchFamily="65" charset="-120"/>
                <a:ea typeface="DFKai-SB" pitchFamily="65" charset="-120"/>
              </a:rPr>
              <a:t>.</a:t>
            </a:r>
          </a:p>
          <a:p>
            <a:r>
              <a:rPr lang="zh-TW" altLang="en-US" sz="3200" dirty="0">
                <a:latin typeface="DFKai-SB" pitchFamily="65" charset="-120"/>
                <a:ea typeface="DFKai-SB" pitchFamily="65" charset="-120"/>
              </a:rPr>
              <a:t>  以後</a:t>
            </a:r>
            <a:r>
              <a:rPr lang="zh-TW" altLang="en-US" sz="3200" b="1" dirty="0">
                <a:solidFill>
                  <a:schemeClr val="bg1"/>
                </a:solidFill>
                <a:latin typeface="DFKai-SB" pitchFamily="65" charset="-120"/>
                <a:ea typeface="DFKai-SB" pitchFamily="65" charset="-120"/>
              </a:rPr>
              <a:t>示沙克</a:t>
            </a:r>
            <a:r>
              <a:rPr lang="en-US" altLang="zh-TW" sz="2400" b="1" dirty="0">
                <a:latin typeface="DFKai-SB" pitchFamily="65" charset="-120"/>
                <a:ea typeface="DFKai-SB" pitchFamily="65" charset="-120"/>
              </a:rPr>
              <a:t>[</a:t>
            </a:r>
            <a:r>
              <a:rPr lang="zh-TW" altLang="en-US" sz="2400" b="1" dirty="0">
                <a:latin typeface="DFKai-SB" pitchFamily="65" charset="-120"/>
                <a:ea typeface="DFKai-SB" pitchFamily="65" charset="-120"/>
              </a:rPr>
              <a:t>就是</a:t>
            </a:r>
            <a:r>
              <a:rPr lang="zh-TW" altLang="en-US" sz="2400" b="1" dirty="0">
                <a:solidFill>
                  <a:schemeClr val="bg1"/>
                </a:solidFill>
                <a:latin typeface="DFKai-SB" pitchFamily="65" charset="-120"/>
                <a:ea typeface="DFKai-SB" pitchFamily="65" charset="-120"/>
              </a:rPr>
              <a:t>巴比倫</a:t>
            </a:r>
            <a:r>
              <a:rPr lang="en-US" altLang="zh-TW" sz="2400" b="1" dirty="0">
                <a:latin typeface="DFKai-SB" pitchFamily="65" charset="-120"/>
                <a:ea typeface="DFKai-SB" pitchFamily="65" charset="-120"/>
              </a:rPr>
              <a:t>]</a:t>
            </a:r>
            <a:r>
              <a:rPr lang="zh-TW" altLang="en-US" sz="3200" dirty="0">
                <a:latin typeface="DFKai-SB" pitchFamily="65" charset="-120"/>
                <a:ea typeface="DFKai-SB" pitchFamily="65" charset="-120"/>
              </a:rPr>
              <a:t>王也要喝</a:t>
            </a:r>
            <a:r>
              <a:rPr lang="en-US" altLang="zh-TW" sz="3200" dirty="0">
                <a:latin typeface="DFKai-SB" pitchFamily="65" charset="-120"/>
                <a:ea typeface="DFKai-SB" pitchFamily="65" charset="-120"/>
              </a:rPr>
              <a:t>.</a:t>
            </a:r>
            <a:endParaRPr lang="en-US" sz="3200" dirty="0">
              <a:latin typeface="DFKai-SB" pitchFamily="65" charset="-120"/>
              <a:ea typeface="DFKai-SB" pitchFamily="65" charset="-120"/>
            </a:endParaRPr>
          </a:p>
          <a:p>
            <a:r>
              <a:rPr lang="en-US" sz="2800" baseline="30000" dirty="0"/>
              <a:t>        NIV </a:t>
            </a:r>
            <a:r>
              <a:rPr lang="en-US" sz="2800" dirty="0"/>
              <a:t>……. And after all of them, the king of </a:t>
            </a:r>
            <a:r>
              <a:rPr lang="en-US" sz="2800" b="1" dirty="0" err="1">
                <a:solidFill>
                  <a:schemeClr val="bg1"/>
                </a:solidFill>
              </a:rPr>
              <a:t>Sheshak</a:t>
            </a:r>
            <a:r>
              <a:rPr lang="en-US" sz="2800" dirty="0"/>
              <a:t> will drink it too.</a:t>
            </a:r>
          </a:p>
          <a:p>
            <a:r>
              <a:rPr lang="en-US" sz="3200" b="1" dirty="0"/>
              <a:t>51:41</a:t>
            </a:r>
            <a:r>
              <a:rPr lang="he-IL" sz="3200" dirty="0"/>
              <a:t>אֵ֚יךְ נִלְכְּדָ֣ה</a:t>
            </a:r>
            <a:r>
              <a:rPr lang="he-IL" sz="3200" dirty="0">
                <a:solidFill>
                  <a:schemeClr val="bg1"/>
                </a:solidFill>
              </a:rPr>
              <a:t> שֵׁשַׁךְ </a:t>
            </a:r>
            <a:r>
              <a:rPr lang="he-IL" sz="3200" dirty="0"/>
              <a:t>וַתִּתָּפֵ֖שׂ תְּהִלַּ֣ת כָּל־הָאָ֑רֶץ אֵ֣יךְ הָיְתָ֧ה לְשַׁמָּ֛ה </a:t>
            </a:r>
            <a:r>
              <a:rPr lang="he-IL" sz="3200" dirty="0">
                <a:solidFill>
                  <a:schemeClr val="bg1"/>
                </a:solidFill>
              </a:rPr>
              <a:t>בָּבֶל</a:t>
            </a:r>
            <a:r>
              <a:rPr lang="he-IL" sz="3200" dirty="0"/>
              <a:t> בַּגּוֹיִֽם׃ </a:t>
            </a:r>
            <a:endParaRPr lang="en-US" sz="3200" dirty="0"/>
          </a:p>
          <a:p>
            <a:r>
              <a:rPr lang="zh-TW" altLang="en-US" sz="3000" b="1" dirty="0">
                <a:solidFill>
                  <a:schemeClr val="bg1"/>
                </a:solidFill>
                <a:latin typeface="DFKai-SB" pitchFamily="65" charset="-120"/>
                <a:ea typeface="DFKai-SB" pitchFamily="65" charset="-120"/>
              </a:rPr>
              <a:t>  示沙克</a:t>
            </a:r>
            <a:r>
              <a:rPr lang="zh-TW" altLang="en-US" sz="3000" dirty="0">
                <a:latin typeface="DFKai-SB" pitchFamily="65" charset="-120"/>
                <a:ea typeface="DFKai-SB" pitchFamily="65" charset="-120"/>
              </a:rPr>
              <a:t>何竟被攻取</a:t>
            </a:r>
            <a:r>
              <a:rPr lang="en-US" sz="3000" dirty="0">
                <a:latin typeface="DFKai-SB" pitchFamily="65" charset="-120"/>
                <a:ea typeface="DFKai-SB" pitchFamily="65" charset="-120"/>
              </a:rPr>
              <a:t>.</a:t>
            </a:r>
            <a:r>
              <a:rPr lang="zh-TW" altLang="en-US" sz="3000" dirty="0">
                <a:latin typeface="DFKai-SB" pitchFamily="65" charset="-120"/>
                <a:ea typeface="DFKai-SB" pitchFamily="65" charset="-120"/>
              </a:rPr>
              <a:t>天下所稱讚的</a:t>
            </a:r>
            <a:r>
              <a:rPr lang="en-US" sz="3000" dirty="0">
                <a:latin typeface="DFKai-SB" pitchFamily="65" charset="-120"/>
                <a:ea typeface="DFKai-SB" pitchFamily="65" charset="-120"/>
              </a:rPr>
              <a:t>,</a:t>
            </a:r>
            <a:r>
              <a:rPr lang="zh-TW" altLang="en-US" sz="3000" dirty="0">
                <a:latin typeface="DFKai-SB" pitchFamily="65" charset="-120"/>
                <a:ea typeface="DFKai-SB" pitchFamily="65" charset="-120"/>
              </a:rPr>
              <a:t>何竟被佔據</a:t>
            </a:r>
            <a:r>
              <a:rPr lang="en-US" sz="3000" dirty="0">
                <a:latin typeface="DFKai-SB" pitchFamily="65" charset="-120"/>
                <a:ea typeface="DFKai-SB" pitchFamily="65" charset="-120"/>
              </a:rPr>
              <a:t>.</a:t>
            </a:r>
            <a:r>
              <a:rPr lang="zh-TW" altLang="en-US" sz="3000" b="1" dirty="0">
                <a:solidFill>
                  <a:schemeClr val="bg1"/>
                </a:solidFill>
                <a:latin typeface="DFKai-SB" pitchFamily="65" charset="-120"/>
                <a:ea typeface="DFKai-SB" pitchFamily="65" charset="-120"/>
              </a:rPr>
              <a:t>巴比倫</a:t>
            </a:r>
            <a:r>
              <a:rPr lang="zh-TW" altLang="en-US" sz="3000" dirty="0">
                <a:latin typeface="DFKai-SB" pitchFamily="65" charset="-120"/>
                <a:ea typeface="DFKai-SB" pitchFamily="65" charset="-120"/>
              </a:rPr>
              <a:t>在列國中</a:t>
            </a:r>
            <a:r>
              <a:rPr lang="en-US" sz="3000" dirty="0">
                <a:latin typeface="DFKai-SB" pitchFamily="65" charset="-120"/>
                <a:ea typeface="DFKai-SB" pitchFamily="65" charset="-120"/>
              </a:rPr>
              <a:t>,</a:t>
            </a:r>
          </a:p>
          <a:p>
            <a:r>
              <a:rPr lang="en-US" altLang="zh-TW" sz="3000" dirty="0">
                <a:latin typeface="DFKai-SB" pitchFamily="65" charset="-120"/>
                <a:ea typeface="DFKai-SB" pitchFamily="65" charset="-120"/>
              </a:rPr>
              <a:t>  </a:t>
            </a:r>
            <a:r>
              <a:rPr lang="zh-TW" altLang="en-US" sz="3000" dirty="0">
                <a:latin typeface="DFKai-SB" pitchFamily="65" charset="-120"/>
                <a:ea typeface="DFKai-SB" pitchFamily="65" charset="-120"/>
              </a:rPr>
              <a:t>何竟變為荒場</a:t>
            </a:r>
            <a:r>
              <a:rPr lang="en-US" sz="3000" dirty="0">
                <a:latin typeface="DFKai-SB" pitchFamily="65" charset="-120"/>
                <a:ea typeface="DFKai-SB" pitchFamily="65" charset="-120"/>
              </a:rPr>
              <a:t>. / </a:t>
            </a:r>
            <a:r>
              <a:rPr lang="en-US" sz="2600" baseline="30000" dirty="0"/>
              <a:t>NIV </a:t>
            </a:r>
            <a:r>
              <a:rPr lang="en-US" sz="2600" dirty="0"/>
              <a:t>How </a:t>
            </a:r>
            <a:r>
              <a:rPr lang="en-US" sz="2600" b="1" dirty="0" err="1">
                <a:solidFill>
                  <a:schemeClr val="bg1"/>
                </a:solidFill>
              </a:rPr>
              <a:t>Sheshak</a:t>
            </a:r>
            <a:r>
              <a:rPr lang="en-US" sz="2600" dirty="0"/>
              <a:t> will be captured, the boast of the whole </a:t>
            </a:r>
          </a:p>
          <a:p>
            <a:r>
              <a:rPr lang="en-US" sz="2600" dirty="0"/>
              <a:t>     earth seized! How desolate </a:t>
            </a:r>
            <a:r>
              <a:rPr lang="en-US" sz="2600" b="1" dirty="0">
                <a:solidFill>
                  <a:schemeClr val="bg1"/>
                </a:solidFill>
              </a:rPr>
              <a:t>Babylon</a:t>
            </a:r>
            <a:r>
              <a:rPr lang="en-US" sz="2600" dirty="0"/>
              <a:t> will be among the nations! </a:t>
            </a:r>
          </a:p>
          <a:p>
            <a:r>
              <a:rPr lang="en-US" sz="2600" dirty="0"/>
              <a:t> 	*The Hebrew  </a:t>
            </a:r>
            <a:r>
              <a:rPr lang="he-IL" sz="2600" dirty="0">
                <a:solidFill>
                  <a:schemeClr val="bg1"/>
                </a:solidFill>
              </a:rPr>
              <a:t>שֵׁשַׁךְ</a:t>
            </a:r>
            <a:r>
              <a:rPr lang="en-US" sz="2600" dirty="0"/>
              <a:t> occurs only twice in the Hebrew OT. It is a name for Babylon (</a:t>
            </a:r>
            <a:r>
              <a:rPr lang="en-US" sz="2600" b="1" dirty="0"/>
              <a:t>Jeremiah 51:41</a:t>
            </a:r>
            <a:r>
              <a:rPr lang="en-US" sz="2600" dirty="0"/>
              <a:t>). The name is formed in the way which the letters of the alphabet were put one for the other in the inverse order (</a:t>
            </a:r>
            <a:r>
              <a:rPr lang="he-IL" sz="2600" dirty="0"/>
              <a:t>ת</a:t>
            </a:r>
            <a:r>
              <a:rPr lang="en-US" sz="2600" dirty="0"/>
              <a:t> for </a:t>
            </a:r>
            <a:r>
              <a:rPr lang="he-IL" sz="2600" dirty="0"/>
              <a:t>א</a:t>
            </a:r>
            <a:r>
              <a:rPr lang="en-US" sz="2600" dirty="0"/>
              <a:t>, </a:t>
            </a:r>
            <a:r>
              <a:rPr lang="he-IL" sz="2600" dirty="0"/>
              <a:t>שׁ</a:t>
            </a:r>
            <a:r>
              <a:rPr lang="en-US" sz="2600" dirty="0"/>
              <a:t> for </a:t>
            </a:r>
            <a:r>
              <a:rPr lang="he-IL" sz="2600" dirty="0"/>
              <a:t>ב</a:t>
            </a:r>
            <a:r>
              <a:rPr lang="en-US" sz="2600" dirty="0"/>
              <a:t>, etc.); thus </a:t>
            </a:r>
            <a:r>
              <a:rPr lang="he-IL" sz="2600" dirty="0"/>
              <a:t>שׁ</a:t>
            </a:r>
            <a:r>
              <a:rPr lang="en-US" sz="2600" dirty="0"/>
              <a:t> would correspond to </a:t>
            </a:r>
            <a:r>
              <a:rPr lang="he-IL" sz="2600" dirty="0"/>
              <a:t>ב</a:t>
            </a:r>
            <a:r>
              <a:rPr lang="en-US" sz="2600" dirty="0"/>
              <a:t> and </a:t>
            </a:r>
            <a:r>
              <a:rPr lang="he-IL" sz="2600" dirty="0"/>
              <a:t>כ</a:t>
            </a:r>
            <a:r>
              <a:rPr lang="en-US" sz="2600" dirty="0"/>
              <a:t> to </a:t>
            </a:r>
            <a:r>
              <a:rPr lang="he-IL" sz="2600" dirty="0"/>
              <a:t>ל</a:t>
            </a:r>
            <a:r>
              <a:rPr lang="en-US" sz="2600" dirty="0"/>
              <a:t>. See also </a:t>
            </a:r>
            <a:r>
              <a:rPr lang="en-US" sz="2600" b="1" dirty="0"/>
              <a:t>Jeremiah 51:1</a:t>
            </a:r>
            <a:r>
              <a:rPr lang="en-US" sz="2600" dirty="0"/>
              <a:t>.</a:t>
            </a:r>
          </a:p>
          <a:p>
            <a:r>
              <a:rPr lang="he-IL" sz="2800" b="1" dirty="0"/>
              <a:t>א </a:t>
            </a:r>
            <a:r>
              <a:rPr lang="he-IL" sz="2800" b="1" dirty="0">
                <a:solidFill>
                  <a:srgbClr val="FFFF00"/>
                </a:solidFill>
              </a:rPr>
              <a:t>ב</a:t>
            </a:r>
            <a:r>
              <a:rPr lang="he-IL" sz="2800" b="1" dirty="0"/>
              <a:t> ג ד ה ו ז ח ט י </a:t>
            </a:r>
            <a:r>
              <a:rPr lang="he-IL" sz="2800" b="1" dirty="0">
                <a:solidFill>
                  <a:schemeClr val="bg1"/>
                </a:solidFill>
              </a:rPr>
              <a:t>כ </a:t>
            </a:r>
            <a:r>
              <a:rPr lang="he-IL" sz="2800" b="1" dirty="0">
                <a:solidFill>
                  <a:srgbClr val="FFFF00"/>
                </a:solidFill>
              </a:rPr>
              <a:t>ל</a:t>
            </a:r>
            <a:r>
              <a:rPr lang="he-IL" sz="2800" b="1" dirty="0"/>
              <a:t> מ נ ס ע פ צ ק ר </a:t>
            </a:r>
            <a:r>
              <a:rPr lang="he-IL" sz="2800" b="1" dirty="0">
                <a:solidFill>
                  <a:schemeClr val="bg1"/>
                </a:solidFill>
              </a:rPr>
              <a:t>ש</a:t>
            </a:r>
            <a:r>
              <a:rPr lang="he-IL" sz="2800" b="1" dirty="0"/>
              <a:t> ת </a:t>
            </a:r>
            <a:r>
              <a:rPr lang="he-IL" sz="2800" b="1" dirty="0">
                <a:solidFill>
                  <a:schemeClr val="bg1"/>
                </a:solidFill>
              </a:rPr>
              <a:t>                     </a:t>
            </a:r>
            <a:endParaRPr lang="en-US" sz="2800" b="1" dirty="0">
              <a:solidFill>
                <a:schemeClr val="bg1"/>
              </a:solidFill>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202222963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94195"/>
          </a:xfrm>
          <a:prstGeom prst="rect">
            <a:avLst/>
          </a:prstGeom>
          <a:solidFill>
            <a:srgbClr val="00B050"/>
          </a:solidFill>
        </p:spPr>
        <p:txBody>
          <a:bodyPr wrap="square">
            <a:spAutoFit/>
          </a:bodyPr>
          <a:lstStyle/>
          <a:p>
            <a:endParaRPr lang="en-US" altLang="zh-CN" sz="800" b="1" dirty="0"/>
          </a:p>
          <a:p>
            <a:r>
              <a:rPr lang="zh-TW" altLang="en-US" sz="3200" b="1" dirty="0">
                <a:solidFill>
                  <a:schemeClr val="bg1"/>
                </a:solidFill>
                <a:latin typeface="DFKai-SB" pitchFamily="65" charset="-120"/>
                <a:ea typeface="DFKai-SB" pitchFamily="65" charset="-120"/>
              </a:rPr>
              <a:t>耶利米書 </a:t>
            </a:r>
            <a:r>
              <a:rPr lang="en-US" sz="3200" b="1" dirty="0">
                <a:solidFill>
                  <a:schemeClr val="bg1"/>
                </a:solidFill>
              </a:rPr>
              <a:t>Jeremiah 51:1</a:t>
            </a:r>
            <a:endParaRPr lang="en-US" altLang="zh-TW" sz="3200" b="1" dirty="0">
              <a:solidFill>
                <a:schemeClr val="bg1"/>
              </a:solidFill>
              <a:latin typeface="DFKai-SB" pitchFamily="65" charset="-120"/>
              <a:ea typeface="DFKai-SB" pitchFamily="65" charset="-120"/>
            </a:endParaRPr>
          </a:p>
          <a:p>
            <a:r>
              <a:rPr lang="he-IL" sz="3600" dirty="0"/>
              <a:t>הִנְנִי֙ מֵעִ֣יר עַל־בָּבֶ֔ל וְאֶל־יֹשְׁבֵ֖י </a:t>
            </a:r>
            <a:r>
              <a:rPr lang="he-IL" sz="3600" dirty="0">
                <a:solidFill>
                  <a:schemeClr val="bg1"/>
                </a:solidFill>
              </a:rPr>
              <a:t>לֵב קָמָי </a:t>
            </a:r>
            <a:r>
              <a:rPr lang="he-IL" sz="3600" dirty="0"/>
              <a:t>ר֖וּחַ מַשְׁחִֽית׃</a:t>
            </a:r>
            <a:r>
              <a:rPr lang="en-US" sz="3600" dirty="0"/>
              <a:t> </a:t>
            </a:r>
            <a:r>
              <a:rPr lang="en-US" sz="3200" dirty="0"/>
              <a:t>…….</a:t>
            </a:r>
            <a:r>
              <a:rPr lang="he-IL" sz="4000" dirty="0"/>
              <a:t> </a:t>
            </a:r>
            <a:endParaRPr lang="en-US" sz="4000" dirty="0"/>
          </a:p>
          <a:p>
            <a:r>
              <a:rPr lang="en-US" sz="3200" b="1" baseline="30000" dirty="0">
                <a:solidFill>
                  <a:schemeClr val="bg1"/>
                </a:solidFill>
              </a:rPr>
              <a:t>LXX </a:t>
            </a:r>
            <a:r>
              <a:rPr lang="en-US" sz="3200" dirty="0"/>
              <a:t>……. </a:t>
            </a:r>
            <a:r>
              <a:rPr lang="el-GR" sz="3200" dirty="0"/>
              <a:t>Βαβυλῶνα καὶ ἐπὶ τοὺς κατοικοῦντας </a:t>
            </a:r>
            <a:r>
              <a:rPr lang="el-GR" sz="3200" b="1" dirty="0">
                <a:solidFill>
                  <a:schemeClr val="bg1"/>
                </a:solidFill>
              </a:rPr>
              <a:t>Χαλδαίους</a:t>
            </a:r>
            <a:r>
              <a:rPr lang="el-GR" sz="3200" dirty="0"/>
              <a:t> </a:t>
            </a:r>
            <a:endParaRPr lang="en-US" sz="3200" dirty="0"/>
          </a:p>
          <a:p>
            <a:r>
              <a:rPr lang="en-US" sz="3200" dirty="0"/>
              <a:t>   </a:t>
            </a:r>
            <a:r>
              <a:rPr lang="el-GR" sz="3200" dirty="0"/>
              <a:t>ἄνεμον καύσωνα διαφθείροντα </a:t>
            </a:r>
            <a:r>
              <a:rPr lang="en-US" sz="2800" dirty="0"/>
              <a:t>(</a:t>
            </a:r>
            <a:r>
              <a:rPr lang="en-US" sz="2800" b="1" i="1" dirty="0">
                <a:solidFill>
                  <a:schemeClr val="bg1"/>
                </a:solidFill>
              </a:rPr>
              <a:t>the Chaldeans </a:t>
            </a:r>
            <a:r>
              <a:rPr lang="zh-CN" altLang="en-US" sz="2800" b="1" dirty="0">
                <a:solidFill>
                  <a:schemeClr val="bg1"/>
                </a:solidFill>
                <a:latin typeface="DFKai-SB" pitchFamily="65" charset="-120"/>
                <a:ea typeface="DFKai-SB" pitchFamily="65" charset="-120"/>
              </a:rPr>
              <a:t>迦勒底人</a:t>
            </a:r>
            <a:r>
              <a:rPr lang="en-US" sz="2800" dirty="0"/>
              <a:t>)</a:t>
            </a:r>
          </a:p>
          <a:p>
            <a:r>
              <a:rPr lang="zh-TW" altLang="en-US" sz="3000" dirty="0">
                <a:latin typeface="DFKai-SB" pitchFamily="65" charset="-120"/>
                <a:ea typeface="DFKai-SB" pitchFamily="65" charset="-120"/>
              </a:rPr>
              <a:t>耶和華如此說</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我必使毀滅的風颳起</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攻擊巴比倫</a:t>
            </a:r>
            <a:r>
              <a:rPr lang="en-US" altLang="zh-TW" sz="3000" dirty="0">
                <a:latin typeface="DFKai-SB" pitchFamily="65" charset="-120"/>
                <a:ea typeface="DFKai-SB" pitchFamily="65" charset="-120"/>
              </a:rPr>
              <a:t>,</a:t>
            </a:r>
            <a:r>
              <a:rPr lang="zh-TW" altLang="en-US" sz="3000" dirty="0">
                <a:latin typeface="DFKai-SB" pitchFamily="65" charset="-120"/>
                <a:ea typeface="DFKai-SB" pitchFamily="65" charset="-120"/>
              </a:rPr>
              <a:t>和住在</a:t>
            </a:r>
            <a:r>
              <a:rPr lang="zh-TW" altLang="en-US" sz="3000" b="1" dirty="0">
                <a:solidFill>
                  <a:schemeClr val="bg1"/>
                </a:solidFill>
                <a:latin typeface="DFKai-SB" pitchFamily="65" charset="-120"/>
                <a:ea typeface="DFKai-SB" pitchFamily="65" charset="-120"/>
              </a:rPr>
              <a:t>立加米</a:t>
            </a:r>
            <a:r>
              <a:rPr lang="zh-TW" altLang="en-US" sz="3000" dirty="0">
                <a:latin typeface="DFKai-SB" pitchFamily="65" charset="-120"/>
                <a:ea typeface="DFKai-SB" pitchFamily="65" charset="-120"/>
              </a:rPr>
              <a:t>的人。</a:t>
            </a:r>
            <a:endParaRPr lang="en-US" sz="3000" dirty="0">
              <a:latin typeface="DFKai-SB" pitchFamily="65" charset="-120"/>
              <a:ea typeface="DFKai-SB" pitchFamily="65" charset="-120"/>
            </a:endParaRPr>
          </a:p>
          <a:p>
            <a:r>
              <a:rPr lang="en-US" sz="2800" baseline="30000" dirty="0"/>
              <a:t>NIV  </a:t>
            </a:r>
            <a:r>
              <a:rPr lang="en-US" sz="2800" dirty="0"/>
              <a:t>This is what the LORD says: "See, I will stir up the spirit of a destroyer against Babylon and the people of </a:t>
            </a:r>
            <a:r>
              <a:rPr lang="en-US" sz="2800" b="1" dirty="0" err="1">
                <a:solidFill>
                  <a:schemeClr val="bg1"/>
                </a:solidFill>
              </a:rPr>
              <a:t>Leb</a:t>
            </a:r>
            <a:r>
              <a:rPr lang="en-US" sz="2800" b="1" dirty="0">
                <a:solidFill>
                  <a:schemeClr val="bg1"/>
                </a:solidFill>
              </a:rPr>
              <a:t> </a:t>
            </a:r>
            <a:r>
              <a:rPr lang="en-US" sz="2800" b="1" dirty="0" err="1">
                <a:solidFill>
                  <a:schemeClr val="bg1"/>
                </a:solidFill>
              </a:rPr>
              <a:t>Kamai</a:t>
            </a:r>
            <a:r>
              <a:rPr lang="en-US" sz="2800" dirty="0"/>
              <a:t>. </a:t>
            </a:r>
          </a:p>
          <a:p>
            <a:r>
              <a:rPr lang="en-US" sz="2800" dirty="0"/>
              <a:t>	*As in </a:t>
            </a:r>
            <a:r>
              <a:rPr lang="en-US" sz="2800" b="1" dirty="0"/>
              <a:t>Jeremiah 25:25; 51:41</a:t>
            </a:r>
            <a:r>
              <a:rPr lang="en-US" sz="2800" dirty="0"/>
              <a:t>, the Hebrew word </a:t>
            </a:r>
            <a:r>
              <a:rPr lang="he-IL" sz="2800" dirty="0">
                <a:solidFill>
                  <a:schemeClr val="bg1"/>
                </a:solidFill>
              </a:rPr>
              <a:t>לֵב קָמָי</a:t>
            </a:r>
            <a:r>
              <a:rPr lang="en-US" sz="2800" dirty="0"/>
              <a:t> is formed in the way which the letters of the alphabet were put one for the other in the inverse order (</a:t>
            </a:r>
            <a:r>
              <a:rPr lang="he-IL" sz="2800" dirty="0"/>
              <a:t>ת</a:t>
            </a:r>
            <a:r>
              <a:rPr lang="en-US" sz="2800" dirty="0"/>
              <a:t> for </a:t>
            </a:r>
            <a:r>
              <a:rPr lang="he-IL" sz="2800" dirty="0"/>
              <a:t>א</a:t>
            </a:r>
            <a:r>
              <a:rPr lang="en-US" sz="2800" dirty="0"/>
              <a:t>, </a:t>
            </a:r>
            <a:r>
              <a:rPr lang="he-IL" sz="2800" dirty="0"/>
              <a:t>שׁ</a:t>
            </a:r>
            <a:r>
              <a:rPr lang="en-US" sz="2800" dirty="0"/>
              <a:t> for </a:t>
            </a:r>
            <a:r>
              <a:rPr lang="he-IL" sz="2800" dirty="0"/>
              <a:t>ב</a:t>
            </a:r>
            <a:r>
              <a:rPr lang="en-US" sz="2800" dirty="0"/>
              <a:t>, etc.). Thus the Hebrew word </a:t>
            </a:r>
            <a:r>
              <a:rPr lang="he-IL" sz="2800" dirty="0">
                <a:solidFill>
                  <a:schemeClr val="bg1"/>
                </a:solidFill>
              </a:rPr>
              <a:t>כַּשְׂדִּים</a:t>
            </a:r>
            <a:r>
              <a:rPr lang="en-US" sz="2800" dirty="0"/>
              <a:t> (</a:t>
            </a:r>
            <a:r>
              <a:rPr lang="en-US" sz="2800" b="1" i="1" dirty="0">
                <a:solidFill>
                  <a:schemeClr val="bg1"/>
                </a:solidFill>
              </a:rPr>
              <a:t>the Chaldeans</a:t>
            </a:r>
            <a:r>
              <a:rPr lang="en-US" sz="2800" dirty="0"/>
              <a:t>) is represented by </a:t>
            </a:r>
            <a:r>
              <a:rPr lang="he-IL" sz="2800" dirty="0">
                <a:solidFill>
                  <a:schemeClr val="bg1"/>
                </a:solidFill>
              </a:rPr>
              <a:t>לֵב קָמַי </a:t>
            </a:r>
            <a:r>
              <a:rPr lang="en-US" sz="2800" dirty="0">
                <a:solidFill>
                  <a:schemeClr val="bg1"/>
                </a:solidFill>
              </a:rPr>
              <a:t> </a:t>
            </a:r>
            <a:r>
              <a:rPr lang="en-US" sz="2800" dirty="0"/>
              <a:t>(</a:t>
            </a:r>
            <a:r>
              <a:rPr lang="en-US" sz="2800" b="1" i="1" dirty="0" err="1">
                <a:solidFill>
                  <a:schemeClr val="bg1"/>
                </a:solidFill>
              </a:rPr>
              <a:t>lev</a:t>
            </a:r>
            <a:r>
              <a:rPr lang="en-US" sz="2800" b="1" i="1" dirty="0">
                <a:solidFill>
                  <a:schemeClr val="bg1"/>
                </a:solidFill>
              </a:rPr>
              <a:t> </a:t>
            </a:r>
            <a:r>
              <a:rPr lang="en-US" sz="2800" b="1" i="1" dirty="0" err="1">
                <a:solidFill>
                  <a:schemeClr val="bg1"/>
                </a:solidFill>
              </a:rPr>
              <a:t>kamai</a:t>
            </a:r>
            <a:r>
              <a:rPr lang="en-US" sz="2800" dirty="0"/>
              <a:t>), whose meaning is dubious. It is a wordplay by a transposition of the letters so as to gain a significant meaning. </a:t>
            </a:r>
            <a:endParaRPr lang="he-IL" sz="2800" dirty="0"/>
          </a:p>
          <a:p>
            <a:r>
              <a:rPr lang="he-IL" sz="3200" b="1" dirty="0"/>
              <a:t>א </a:t>
            </a:r>
            <a:r>
              <a:rPr lang="he-IL" sz="3200" b="1" dirty="0">
                <a:solidFill>
                  <a:schemeClr val="bg1"/>
                </a:solidFill>
              </a:rPr>
              <a:t>ב</a:t>
            </a:r>
            <a:r>
              <a:rPr lang="he-IL" sz="3200" b="1" dirty="0"/>
              <a:t> ג </a:t>
            </a:r>
            <a:r>
              <a:rPr lang="he-IL" sz="3200" b="1" dirty="0">
                <a:solidFill>
                  <a:srgbClr val="FFFF00"/>
                </a:solidFill>
              </a:rPr>
              <a:t>ד</a:t>
            </a:r>
            <a:r>
              <a:rPr lang="he-IL" sz="3200" b="1" dirty="0"/>
              <a:t> ה ו ז ח ט </a:t>
            </a:r>
            <a:r>
              <a:rPr lang="he-IL" sz="3200" b="1" dirty="0">
                <a:solidFill>
                  <a:schemeClr val="bg1"/>
                </a:solidFill>
              </a:rPr>
              <a:t>י</a:t>
            </a:r>
            <a:r>
              <a:rPr lang="he-IL" sz="3200" b="1" dirty="0"/>
              <a:t> </a:t>
            </a:r>
            <a:r>
              <a:rPr lang="he-IL" sz="3200" b="1" dirty="0">
                <a:solidFill>
                  <a:srgbClr val="FFFF00"/>
                </a:solidFill>
              </a:rPr>
              <a:t>כ</a:t>
            </a:r>
            <a:r>
              <a:rPr lang="he-IL" sz="3200" b="1" dirty="0"/>
              <a:t> </a:t>
            </a:r>
            <a:r>
              <a:rPr lang="he-IL" sz="3200" b="1" dirty="0">
                <a:solidFill>
                  <a:schemeClr val="bg1"/>
                </a:solidFill>
              </a:rPr>
              <a:t>ל</a:t>
            </a:r>
            <a:r>
              <a:rPr lang="he-IL" sz="3200" b="1" dirty="0"/>
              <a:t> </a:t>
            </a:r>
            <a:r>
              <a:rPr lang="he-IL" sz="3200" b="1" dirty="0">
                <a:solidFill>
                  <a:schemeClr val="bg1"/>
                </a:solidFill>
              </a:rPr>
              <a:t>מ</a:t>
            </a:r>
            <a:r>
              <a:rPr lang="he-IL" sz="3200" b="1" dirty="0"/>
              <a:t> נ ס ע פ צ </a:t>
            </a:r>
            <a:r>
              <a:rPr lang="he-IL" sz="3200" b="1" dirty="0">
                <a:solidFill>
                  <a:schemeClr val="bg1"/>
                </a:solidFill>
              </a:rPr>
              <a:t>ק</a:t>
            </a:r>
            <a:r>
              <a:rPr lang="he-IL" sz="3200" b="1" dirty="0"/>
              <a:t> ר </a:t>
            </a:r>
            <a:r>
              <a:rPr lang="he-IL" sz="3200" b="1" dirty="0">
                <a:solidFill>
                  <a:srgbClr val="FFFF00"/>
                </a:solidFill>
              </a:rPr>
              <a:t>ש</a:t>
            </a:r>
            <a:r>
              <a:rPr lang="he-IL" sz="3200" b="1" dirty="0"/>
              <a:t> ת </a:t>
            </a:r>
            <a:r>
              <a:rPr lang="he-IL" sz="3200" b="1" dirty="0">
                <a:solidFill>
                  <a:schemeClr val="bg1"/>
                </a:solidFill>
              </a:rPr>
              <a:t>               </a:t>
            </a:r>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19460036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63417"/>
          </a:xfrm>
          <a:prstGeom prst="rect">
            <a:avLst/>
          </a:prstGeom>
          <a:solidFill>
            <a:srgbClr val="00B050"/>
          </a:solidFill>
        </p:spPr>
        <p:txBody>
          <a:bodyPr wrap="square">
            <a:spAutoFit/>
          </a:bodyPr>
          <a:lstStyle/>
          <a:p>
            <a:endParaRPr lang="en-US" altLang="zh-CN" sz="800" b="1" dirty="0"/>
          </a:p>
          <a:p>
            <a:r>
              <a:rPr lang="zh-TW" altLang="en-US" sz="3200" b="1" dirty="0">
                <a:solidFill>
                  <a:schemeClr val="bg1"/>
                </a:solidFill>
                <a:latin typeface="DFKai-SB" pitchFamily="65" charset="-120"/>
                <a:ea typeface="DFKai-SB" pitchFamily="65" charset="-120"/>
              </a:rPr>
              <a:t>耶利米書 </a:t>
            </a:r>
            <a:r>
              <a:rPr lang="en-US" sz="3200" b="1" dirty="0">
                <a:solidFill>
                  <a:schemeClr val="bg1"/>
                </a:solidFill>
              </a:rPr>
              <a:t>Jeremiah 48:2, 9</a:t>
            </a:r>
            <a:endParaRPr lang="en-US" altLang="zh-TW" sz="3200" b="1" dirty="0">
              <a:solidFill>
                <a:schemeClr val="bg1"/>
              </a:solidFill>
              <a:latin typeface="DFKai-SB" pitchFamily="65" charset="-120"/>
              <a:ea typeface="DFKai-SB" pitchFamily="65" charset="-120"/>
            </a:endParaRPr>
          </a:p>
          <a:p>
            <a:pPr rtl="1"/>
            <a:r>
              <a:rPr lang="he-IL" sz="3600" dirty="0"/>
              <a:t>אֵ֣ין עוֹד֘ תְּהִלַּ֣ת מוֹאָב֒ בְּ</a:t>
            </a:r>
            <a:r>
              <a:rPr lang="he-IL" sz="3600" dirty="0">
                <a:solidFill>
                  <a:schemeClr val="bg1"/>
                </a:solidFill>
              </a:rPr>
              <a:t>חֶשְׁבּ֗וֹן חָשְׁב֤וּ </a:t>
            </a:r>
            <a:r>
              <a:rPr lang="he-IL" sz="3600" dirty="0"/>
              <a:t>עָלֶ֙יהָ֙ רָעָ֔ה</a:t>
            </a:r>
            <a:r>
              <a:rPr lang="en-US" sz="3200" b="1" dirty="0"/>
              <a:t>48:2</a:t>
            </a:r>
            <a:r>
              <a:rPr lang="en-US" sz="3600" b="1" dirty="0"/>
              <a:t>  </a:t>
            </a:r>
            <a:endParaRPr lang="en-US" sz="3600" dirty="0"/>
          </a:p>
          <a:p>
            <a:pPr rtl="1"/>
            <a:r>
              <a:rPr lang="he-IL" sz="3600" dirty="0"/>
              <a:t> לְכ֖וּ וְנַכְרִיתֶ֣נָּה מִגּ֑וֹי גַּם־</a:t>
            </a:r>
            <a:r>
              <a:rPr lang="he-IL" sz="3600" dirty="0">
                <a:solidFill>
                  <a:schemeClr val="bg1"/>
                </a:solidFill>
              </a:rPr>
              <a:t>מַדְמֵ֣ן תִּדֹּ֔מִּי </a:t>
            </a:r>
            <a:r>
              <a:rPr lang="he-IL" sz="3600" dirty="0"/>
              <a:t>אַחֲרַ֖יִךְ תֵּ֥לֶךְ חָֽרֶב׃</a:t>
            </a:r>
            <a:r>
              <a:rPr lang="en-US" sz="3600" dirty="0"/>
              <a:t>   </a:t>
            </a:r>
          </a:p>
          <a:p>
            <a:r>
              <a:rPr lang="zh-TW" altLang="en-US" sz="2800" dirty="0">
                <a:latin typeface="DFKai-SB" pitchFamily="65" charset="-120"/>
                <a:ea typeface="DFKai-SB" pitchFamily="65" charset="-120"/>
              </a:rPr>
              <a:t>摩押不再被稱讚．有人在</a:t>
            </a:r>
            <a:r>
              <a:rPr lang="zh-TW" altLang="en-US" sz="2800" b="1" dirty="0">
                <a:solidFill>
                  <a:schemeClr val="bg1"/>
                </a:solidFill>
                <a:latin typeface="DFKai-SB" pitchFamily="65" charset="-120"/>
                <a:ea typeface="DFKai-SB" pitchFamily="65" charset="-120"/>
              </a:rPr>
              <a:t>希實本設計謀</a:t>
            </a:r>
            <a:r>
              <a:rPr lang="zh-TW" altLang="en-US" sz="2800" dirty="0">
                <a:latin typeface="DFKai-SB" pitchFamily="65" charset="-120"/>
                <a:ea typeface="DFKai-SB" pitchFamily="65" charset="-120"/>
              </a:rPr>
              <a:t>害他、說、來罷、</a:t>
            </a:r>
            <a:endParaRPr lang="en-US" altLang="zh-TW" sz="2800" dirty="0">
              <a:latin typeface="DFKai-SB" pitchFamily="65" charset="-120"/>
              <a:ea typeface="DFKai-SB" pitchFamily="65" charset="-120"/>
            </a:endParaRPr>
          </a:p>
          <a:p>
            <a:r>
              <a:rPr lang="zh-TW" altLang="en-US" sz="2800" dirty="0">
                <a:latin typeface="DFKai-SB" pitchFamily="65" charset="-120"/>
                <a:ea typeface="DFKai-SB" pitchFamily="65" charset="-120"/>
              </a:rPr>
              <a:t>我們將他剪除、不再成國。</a:t>
            </a:r>
            <a:r>
              <a:rPr lang="zh-TW" altLang="en-US" sz="2800" b="1" dirty="0">
                <a:solidFill>
                  <a:schemeClr val="bg1"/>
                </a:solidFill>
                <a:latin typeface="DFKai-SB" pitchFamily="65" charset="-120"/>
                <a:ea typeface="DFKai-SB" pitchFamily="65" charset="-120"/>
              </a:rPr>
              <a:t>瑪得緬哪、你</a:t>
            </a:r>
            <a:r>
              <a:rPr lang="zh-TW" altLang="en-US" sz="2800" dirty="0">
                <a:latin typeface="DFKai-SB" pitchFamily="65" charset="-120"/>
                <a:ea typeface="DFKai-SB" pitchFamily="65" charset="-120"/>
              </a:rPr>
              <a:t>也</a:t>
            </a:r>
            <a:r>
              <a:rPr lang="zh-TW" altLang="en-US" sz="2800" b="1" dirty="0">
                <a:solidFill>
                  <a:schemeClr val="bg1"/>
                </a:solidFill>
                <a:latin typeface="DFKai-SB" pitchFamily="65" charset="-120"/>
                <a:ea typeface="DFKai-SB" pitchFamily="65" charset="-120"/>
              </a:rPr>
              <a:t>必默默無聲</a:t>
            </a:r>
            <a:r>
              <a:rPr lang="zh-TW" altLang="en-US" sz="2800" dirty="0">
                <a:latin typeface="DFKai-SB" pitchFamily="65" charset="-120"/>
                <a:ea typeface="DFKai-SB" pitchFamily="65" charset="-120"/>
              </a:rPr>
              <a:t>．刀劍必追趕你。</a:t>
            </a:r>
            <a:endParaRPr lang="en-US" sz="2800" dirty="0">
              <a:latin typeface="DFKai-SB" pitchFamily="65" charset="-120"/>
              <a:ea typeface="DFKai-SB" pitchFamily="65" charset="-120"/>
            </a:endParaRPr>
          </a:p>
          <a:p>
            <a:r>
              <a:rPr lang="en-US" sz="2800" baseline="30000" dirty="0"/>
              <a:t>NKJ </a:t>
            </a:r>
            <a:r>
              <a:rPr lang="en-US" sz="2800" dirty="0"/>
              <a:t>No more praise of Moab. In</a:t>
            </a:r>
            <a:r>
              <a:rPr lang="en-US" sz="2800" b="1" dirty="0"/>
              <a:t> </a:t>
            </a:r>
            <a:r>
              <a:rPr lang="en-US" sz="2800" b="1" dirty="0" err="1">
                <a:solidFill>
                  <a:schemeClr val="bg1"/>
                </a:solidFill>
              </a:rPr>
              <a:t>Heshbon</a:t>
            </a:r>
            <a:r>
              <a:rPr lang="en-US" sz="2800" b="1" dirty="0">
                <a:solidFill>
                  <a:schemeClr val="bg1"/>
                </a:solidFill>
              </a:rPr>
              <a:t> they have devised</a:t>
            </a:r>
            <a:r>
              <a:rPr lang="en-US" sz="2800" dirty="0">
                <a:solidFill>
                  <a:schemeClr val="bg1"/>
                </a:solidFill>
              </a:rPr>
              <a:t> </a:t>
            </a:r>
            <a:r>
              <a:rPr lang="en-US" sz="2800" dirty="0"/>
              <a:t>evil against </a:t>
            </a:r>
            <a:r>
              <a:rPr lang="en-US" sz="2800" dirty="0" err="1"/>
              <a:t>her:`Come</a:t>
            </a:r>
            <a:r>
              <a:rPr lang="en-US" sz="2800" dirty="0"/>
              <a:t>, and let us cut her off as a nation.' </a:t>
            </a:r>
            <a:r>
              <a:rPr lang="en-US" sz="2800" b="1" dirty="0">
                <a:solidFill>
                  <a:schemeClr val="bg1"/>
                </a:solidFill>
              </a:rPr>
              <a:t>You</a:t>
            </a:r>
            <a:r>
              <a:rPr lang="en-US" sz="2800" dirty="0"/>
              <a:t> also </a:t>
            </a:r>
            <a:r>
              <a:rPr lang="en-US" sz="2800" b="1" dirty="0">
                <a:solidFill>
                  <a:schemeClr val="bg1"/>
                </a:solidFill>
              </a:rPr>
              <a:t>shall be cut down, O Madmen</a:t>
            </a:r>
            <a:r>
              <a:rPr lang="en-US" sz="2800" dirty="0"/>
              <a:t>! ……</a:t>
            </a:r>
          </a:p>
          <a:p>
            <a:r>
              <a:rPr lang="es-MX" sz="800" dirty="0"/>
              <a:t> </a:t>
            </a:r>
            <a:endParaRPr lang="en-US" sz="800" dirty="0"/>
          </a:p>
          <a:p>
            <a:r>
              <a:rPr lang="es-MX" sz="3200" b="1" dirty="0"/>
              <a:t>48:9</a:t>
            </a:r>
            <a:r>
              <a:rPr lang="es-MX" sz="3600" b="1" dirty="0"/>
              <a:t> </a:t>
            </a:r>
            <a:r>
              <a:rPr lang="en-US" sz="3600" dirty="0"/>
              <a:t>……</a:t>
            </a:r>
            <a:r>
              <a:rPr lang="es-MX" sz="3600" b="1" dirty="0"/>
              <a:t> </a:t>
            </a:r>
            <a:r>
              <a:rPr lang="he-IL" sz="3600" dirty="0"/>
              <a:t>‎ תְּנוּ־</a:t>
            </a:r>
            <a:r>
              <a:rPr lang="he-IL" sz="3600" dirty="0">
                <a:solidFill>
                  <a:schemeClr val="bg1"/>
                </a:solidFill>
              </a:rPr>
              <a:t>צִ֣יץ</a:t>
            </a:r>
            <a:r>
              <a:rPr lang="he-IL" sz="3600" dirty="0"/>
              <a:t> לְמוֹאָ֔ב כִּ֥י </a:t>
            </a:r>
            <a:r>
              <a:rPr lang="he-IL" sz="3600" dirty="0">
                <a:solidFill>
                  <a:schemeClr val="bg1"/>
                </a:solidFill>
              </a:rPr>
              <a:t>נָצֹ֖א תֵּצֵ֑א </a:t>
            </a:r>
            <a:r>
              <a:rPr lang="he-IL" sz="3600" dirty="0"/>
              <a:t>וְעָרֶ֙יהָ֙ לְשַׁמָּ֣ה תִֽהְיֶ֔ינָה </a:t>
            </a:r>
            <a:endParaRPr lang="en-US" sz="3600" dirty="0"/>
          </a:p>
          <a:p>
            <a:r>
              <a:rPr lang="zh-CN" altLang="en-US" sz="2800" dirty="0">
                <a:latin typeface="DFKai-SB" pitchFamily="65" charset="-120"/>
                <a:ea typeface="DFKai-SB" pitchFamily="65" charset="-120"/>
              </a:rPr>
              <a:t>要將</a:t>
            </a:r>
            <a:r>
              <a:rPr lang="zh-CN" altLang="en-US" sz="2800" b="1" dirty="0">
                <a:solidFill>
                  <a:schemeClr val="bg1"/>
                </a:solidFill>
                <a:latin typeface="DFKai-SB" pitchFamily="65" charset="-120"/>
                <a:ea typeface="DFKai-SB" pitchFamily="65" charset="-120"/>
              </a:rPr>
              <a:t>翅膀</a:t>
            </a:r>
            <a:r>
              <a:rPr lang="zh-CN" altLang="en-US" sz="2800" dirty="0">
                <a:latin typeface="DFKai-SB" pitchFamily="65" charset="-120"/>
                <a:ea typeface="DFKai-SB" pitchFamily="65" charset="-120"/>
              </a:rPr>
              <a:t>給摩押、</a:t>
            </a:r>
            <a:r>
              <a:rPr lang="zh-CN" altLang="en-US" sz="2800" b="1" dirty="0">
                <a:solidFill>
                  <a:schemeClr val="bg1"/>
                </a:solidFill>
                <a:latin typeface="DFKai-SB" pitchFamily="65" charset="-120"/>
                <a:ea typeface="DFKai-SB" pitchFamily="65" charset="-120"/>
              </a:rPr>
              <a:t>使他可以飛去</a:t>
            </a:r>
            <a:r>
              <a:rPr lang="zh-CN" altLang="en-US" sz="2800" dirty="0">
                <a:latin typeface="DFKai-SB" pitchFamily="65" charset="-120"/>
                <a:ea typeface="DFKai-SB" pitchFamily="65" charset="-120"/>
              </a:rPr>
              <a:t>．他的城邑必至荒涼、無人居住。</a:t>
            </a:r>
            <a:endParaRPr lang="en-US" sz="2800" dirty="0">
              <a:latin typeface="DFKai-SB" pitchFamily="65" charset="-120"/>
              <a:ea typeface="DFKai-SB" pitchFamily="65" charset="-120"/>
            </a:endParaRPr>
          </a:p>
          <a:p>
            <a:r>
              <a:rPr lang="en-US" sz="2800" baseline="30000" dirty="0"/>
              <a:t>ESV </a:t>
            </a:r>
            <a:r>
              <a:rPr lang="en-US" sz="2800" dirty="0"/>
              <a:t>"Give </a:t>
            </a:r>
            <a:r>
              <a:rPr lang="en-US" sz="2800" b="1" dirty="0">
                <a:solidFill>
                  <a:schemeClr val="bg1"/>
                </a:solidFill>
              </a:rPr>
              <a:t>wings</a:t>
            </a:r>
            <a:r>
              <a:rPr lang="en-US" sz="2800" b="1" dirty="0"/>
              <a:t> </a:t>
            </a:r>
            <a:r>
              <a:rPr lang="en-US" sz="2800" dirty="0"/>
              <a:t>to Moab, for </a:t>
            </a:r>
            <a:r>
              <a:rPr lang="en-US" sz="2800" b="1" dirty="0">
                <a:solidFill>
                  <a:schemeClr val="bg1"/>
                </a:solidFill>
              </a:rPr>
              <a:t>she would fly away</a:t>
            </a:r>
            <a:r>
              <a:rPr lang="en-US" sz="2800" dirty="0"/>
              <a:t>; her cities shall become a desolation, with no inhabitant in them. / </a:t>
            </a:r>
            <a:r>
              <a:rPr lang="en-US" sz="2800" baseline="30000" dirty="0"/>
              <a:t>NIV </a:t>
            </a:r>
            <a:r>
              <a:rPr lang="en-US" sz="2800" dirty="0"/>
              <a:t>Put </a:t>
            </a:r>
            <a:r>
              <a:rPr lang="en-US" sz="2800" b="1" dirty="0">
                <a:solidFill>
                  <a:schemeClr val="bg1"/>
                </a:solidFill>
              </a:rPr>
              <a:t>salt</a:t>
            </a:r>
            <a:r>
              <a:rPr lang="en-US" sz="2800" b="1" dirty="0"/>
              <a:t> </a:t>
            </a:r>
            <a:r>
              <a:rPr lang="en-US" sz="2800" dirty="0"/>
              <a:t>on Moab, for </a:t>
            </a:r>
            <a:r>
              <a:rPr lang="en-US" sz="2800" b="1" dirty="0">
                <a:solidFill>
                  <a:schemeClr val="bg1"/>
                </a:solidFill>
              </a:rPr>
              <a:t>she will be laid waste</a:t>
            </a:r>
            <a:r>
              <a:rPr lang="en-US" sz="2800" dirty="0"/>
              <a:t>; her towns will become desolate, with no one to live in them. </a:t>
            </a:r>
          </a:p>
          <a:p>
            <a:r>
              <a:rPr lang="es-MX" sz="2800" dirty="0"/>
              <a:t>	*</a:t>
            </a:r>
            <a:r>
              <a:rPr lang="es-MX" sz="2800" dirty="0" err="1"/>
              <a:t>The</a:t>
            </a:r>
            <a:r>
              <a:rPr lang="es-MX" sz="2800" dirty="0"/>
              <a:t> </a:t>
            </a:r>
            <a:r>
              <a:rPr lang="es-MX" sz="2800" dirty="0" err="1"/>
              <a:t>meaning</a:t>
            </a:r>
            <a:r>
              <a:rPr lang="es-MX" sz="2800" dirty="0"/>
              <a:t> of</a:t>
            </a:r>
            <a:r>
              <a:rPr lang="he-IL" sz="2800" dirty="0">
                <a:solidFill>
                  <a:schemeClr val="bg1"/>
                </a:solidFill>
              </a:rPr>
              <a:t>צִיץ </a:t>
            </a:r>
            <a:r>
              <a:rPr lang="es-MX" sz="2800" dirty="0">
                <a:solidFill>
                  <a:schemeClr val="bg1"/>
                </a:solidFill>
              </a:rPr>
              <a:t> </a:t>
            </a:r>
            <a:r>
              <a:rPr lang="es-MX" sz="2800" dirty="0"/>
              <a:t>(</a:t>
            </a:r>
            <a:r>
              <a:rPr lang="es-MX" sz="2800" dirty="0" err="1"/>
              <a:t>usually</a:t>
            </a:r>
            <a:r>
              <a:rPr lang="es-MX" sz="2800" dirty="0"/>
              <a:t>, </a:t>
            </a:r>
            <a:r>
              <a:rPr lang="en-US" sz="2800" b="1" dirty="0"/>
              <a:t>blossom</a:t>
            </a:r>
            <a:r>
              <a:rPr lang="en-US" sz="2800" dirty="0"/>
              <a:t>; </a:t>
            </a:r>
            <a:r>
              <a:rPr lang="en-US" sz="2800" b="1" dirty="0"/>
              <a:t>flower</a:t>
            </a:r>
            <a:r>
              <a:rPr lang="es-MX" sz="2800" dirty="0"/>
              <a:t>) </a:t>
            </a:r>
            <a:r>
              <a:rPr lang="es-MX" sz="2800" dirty="0" err="1"/>
              <a:t>is</a:t>
            </a:r>
            <a:r>
              <a:rPr lang="es-MX" sz="2800" dirty="0"/>
              <a:t> </a:t>
            </a:r>
            <a:r>
              <a:rPr lang="es-MX" sz="2800" dirty="0" err="1"/>
              <a:t>not</a:t>
            </a:r>
            <a:r>
              <a:rPr lang="es-MX" sz="2800" dirty="0"/>
              <a:t> </a:t>
            </a:r>
            <a:r>
              <a:rPr lang="es-MX" sz="2800" dirty="0" err="1"/>
              <a:t>clear</a:t>
            </a:r>
            <a:r>
              <a:rPr lang="es-MX" sz="2800" dirty="0"/>
              <a:t> in </a:t>
            </a:r>
            <a:r>
              <a:rPr lang="es-MX" sz="2800" dirty="0" err="1"/>
              <a:t>this</a:t>
            </a:r>
            <a:r>
              <a:rPr lang="es-MX" sz="2800" dirty="0"/>
              <a:t> </a:t>
            </a:r>
            <a:r>
              <a:rPr lang="es-MX" sz="2800" dirty="0" err="1"/>
              <a:t>context</a:t>
            </a:r>
            <a:r>
              <a:rPr lang="es-MX" sz="2800" dirty="0"/>
              <a:t>.</a:t>
            </a:r>
            <a:endParaRPr lang="en-US" sz="2800" dirty="0"/>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306583383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10750</TotalTime>
  <Words>4305</Words>
  <Application>Microsoft Office PowerPoint</Application>
  <PresentationFormat>Custom</PresentationFormat>
  <Paragraphs>334</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DFKai-SB</vt:lpstr>
      <vt:lpstr>新細明體</vt:lpstr>
      <vt:lpstr>SimSun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Jung-Hyun (Daniel) Song</cp:lastModifiedBy>
  <cp:revision>820</cp:revision>
  <dcterms:created xsi:type="dcterms:W3CDTF">2020-03-18T13:47:21Z</dcterms:created>
  <dcterms:modified xsi:type="dcterms:W3CDTF">2021-04-13T02:01:38Z</dcterms:modified>
</cp:coreProperties>
</file>