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8"/>
  </p:notesMasterIdLst>
  <p:sldIdLst>
    <p:sldId id="675" r:id="rId2"/>
    <p:sldId id="846" r:id="rId3"/>
    <p:sldId id="803" r:id="rId4"/>
    <p:sldId id="791" r:id="rId5"/>
    <p:sldId id="822" r:id="rId6"/>
    <p:sldId id="823" r:id="rId7"/>
    <p:sldId id="827" r:id="rId8"/>
    <p:sldId id="829" r:id="rId9"/>
    <p:sldId id="839" r:id="rId10"/>
    <p:sldId id="840" r:id="rId11"/>
    <p:sldId id="842" r:id="rId12"/>
    <p:sldId id="843" r:id="rId13"/>
    <p:sldId id="844" r:id="rId14"/>
    <p:sldId id="845" r:id="rId15"/>
    <p:sldId id="821" r:id="rId16"/>
    <p:sldId id="676" r:id="rId17"/>
  </p:sldIdLst>
  <p:sldSz cx="12188825" cy="6858000"/>
  <p:notesSz cx="6858000" cy="9144000"/>
  <p:defaultTextStyle>
    <a:defPPr>
      <a:defRPr lang="en-US"/>
    </a:defPPr>
    <a:lvl1pPr marL="0" algn="l" defTabSz="1088212" rtl="0" eaLnBrk="1" latinLnBrk="0" hangingPunct="1">
      <a:defRPr sz="2200" kern="1200">
        <a:solidFill>
          <a:schemeClr val="tx1"/>
        </a:solidFill>
        <a:latin typeface="+mn-lt"/>
        <a:ea typeface="+mn-ea"/>
        <a:cs typeface="+mn-cs"/>
      </a:defRPr>
    </a:lvl1pPr>
    <a:lvl2pPr marL="544106" algn="l" defTabSz="1088212" rtl="0" eaLnBrk="1" latinLnBrk="0" hangingPunct="1">
      <a:defRPr sz="2200" kern="1200">
        <a:solidFill>
          <a:schemeClr val="tx1"/>
        </a:solidFill>
        <a:latin typeface="+mn-lt"/>
        <a:ea typeface="+mn-ea"/>
        <a:cs typeface="+mn-cs"/>
      </a:defRPr>
    </a:lvl2pPr>
    <a:lvl3pPr marL="1088212" algn="l" defTabSz="1088212" rtl="0" eaLnBrk="1" latinLnBrk="0" hangingPunct="1">
      <a:defRPr sz="2200" kern="1200">
        <a:solidFill>
          <a:schemeClr val="tx1"/>
        </a:solidFill>
        <a:latin typeface="+mn-lt"/>
        <a:ea typeface="+mn-ea"/>
        <a:cs typeface="+mn-cs"/>
      </a:defRPr>
    </a:lvl3pPr>
    <a:lvl4pPr marL="1632319" algn="l" defTabSz="1088212" rtl="0" eaLnBrk="1" latinLnBrk="0" hangingPunct="1">
      <a:defRPr sz="2200" kern="1200">
        <a:solidFill>
          <a:schemeClr val="tx1"/>
        </a:solidFill>
        <a:latin typeface="+mn-lt"/>
        <a:ea typeface="+mn-ea"/>
        <a:cs typeface="+mn-cs"/>
      </a:defRPr>
    </a:lvl4pPr>
    <a:lvl5pPr marL="2176425" algn="l" defTabSz="1088212" rtl="0" eaLnBrk="1" latinLnBrk="0" hangingPunct="1">
      <a:defRPr sz="2200" kern="1200">
        <a:solidFill>
          <a:schemeClr val="tx1"/>
        </a:solidFill>
        <a:latin typeface="+mn-lt"/>
        <a:ea typeface="+mn-ea"/>
        <a:cs typeface="+mn-cs"/>
      </a:defRPr>
    </a:lvl5pPr>
    <a:lvl6pPr marL="2720531" algn="l" defTabSz="1088212" rtl="0" eaLnBrk="1" latinLnBrk="0" hangingPunct="1">
      <a:defRPr sz="2200" kern="1200">
        <a:solidFill>
          <a:schemeClr val="tx1"/>
        </a:solidFill>
        <a:latin typeface="+mn-lt"/>
        <a:ea typeface="+mn-ea"/>
        <a:cs typeface="+mn-cs"/>
      </a:defRPr>
    </a:lvl6pPr>
    <a:lvl7pPr marL="3264636" algn="l" defTabSz="1088212" rtl="0" eaLnBrk="1" latinLnBrk="0" hangingPunct="1">
      <a:defRPr sz="2200" kern="1200">
        <a:solidFill>
          <a:schemeClr val="tx1"/>
        </a:solidFill>
        <a:latin typeface="+mn-lt"/>
        <a:ea typeface="+mn-ea"/>
        <a:cs typeface="+mn-cs"/>
      </a:defRPr>
    </a:lvl7pPr>
    <a:lvl8pPr marL="3808742" algn="l" defTabSz="1088212" rtl="0" eaLnBrk="1" latinLnBrk="0" hangingPunct="1">
      <a:defRPr sz="2200" kern="1200">
        <a:solidFill>
          <a:schemeClr val="tx1"/>
        </a:solidFill>
        <a:latin typeface="+mn-lt"/>
        <a:ea typeface="+mn-ea"/>
        <a:cs typeface="+mn-cs"/>
      </a:defRPr>
    </a:lvl8pPr>
    <a:lvl9pPr marL="4352849" algn="l" defTabSz="1088212"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660"/>
  </p:normalViewPr>
  <p:slideViewPr>
    <p:cSldViewPr>
      <p:cViewPr varScale="1">
        <p:scale>
          <a:sx n="72" d="100"/>
          <a:sy n="72" d="100"/>
        </p:scale>
        <p:origin x="804" y="54"/>
      </p:cViewPr>
      <p:guideLst>
        <p:guide orient="horz" pos="2160"/>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BE11D8-83C4-4A94-9773-44143C2857FD}" type="datetimeFigureOut">
              <a:rPr lang="en-US" smtClean="0"/>
              <a:t>4/12/2021</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D55B27-F3C0-4F3E-8F93-EF8E6AA0E003}" type="slidenum">
              <a:rPr lang="en-US" smtClean="0"/>
              <a:t>‹#›</a:t>
            </a:fld>
            <a:endParaRPr lang="en-US"/>
          </a:p>
        </p:txBody>
      </p:sp>
    </p:spTree>
    <p:extLst>
      <p:ext uri="{BB962C8B-B14F-4D97-AF65-F5344CB8AC3E}">
        <p14:creationId xmlns:p14="http://schemas.microsoft.com/office/powerpoint/2010/main" val="3778166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3</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12</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13</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14</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15</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4</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5</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6</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7</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8</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9</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10</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11</a:t>
            </a:fld>
            <a:endParaRPr lang="en-US"/>
          </a:p>
        </p:txBody>
      </p:sp>
    </p:spTree>
    <p:extLst>
      <p:ext uri="{BB962C8B-B14F-4D97-AF65-F5344CB8AC3E}">
        <p14:creationId xmlns:p14="http://schemas.microsoft.com/office/powerpoint/2010/main" val="1203589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36"/>
            <a:ext cx="10360501" cy="1470025"/>
          </a:xfrm>
        </p:spPr>
        <p:txBody>
          <a:bodyPr/>
          <a:lstStyle/>
          <a:p>
            <a:r>
              <a:rPr lang="en-US"/>
              <a:t>Click to edit Master title style</a:t>
            </a:r>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8F9C73-D3C2-4D1D-BE1A-64EF358B0269}"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107345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8F9C73-D3C2-4D1D-BE1A-64EF358B0269}"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2146120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49"/>
            <a:ext cx="274248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441" y="274649"/>
            <a:ext cx="802431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8F9C73-D3C2-4D1D-BE1A-64EF358B0269}"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3954385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8F9C73-D3C2-4D1D-BE1A-64EF358B0269}"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2370534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11"/>
            <a:ext cx="10360501"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8F9C73-D3C2-4D1D-BE1A-64EF358B0269}"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3876414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6"/>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986" y="1600206"/>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8F9C73-D3C2-4D1D-BE1A-64EF358B0269}" type="datetimeFigureOut">
              <a:rPr lang="en-US" smtClean="0"/>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2472208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8F9C73-D3C2-4D1D-BE1A-64EF358B0269}" type="datetimeFigureOut">
              <a:rPr lang="en-US" smtClean="0"/>
              <a:t>4/12/2021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1314891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8F9C73-D3C2-4D1D-BE1A-64EF358B0269}" type="datetimeFigureOut">
              <a:rPr lang="en-US" smtClean="0"/>
              <a:t>4/12/2021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361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F9C73-D3C2-4D1D-BE1A-64EF358B0269}" type="datetimeFigureOut">
              <a:rPr lang="en-US" smtClean="0"/>
              <a:t>4/12/2021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2193855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9" y="273050"/>
            <a:ext cx="4010039"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5492" y="273061"/>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9" y="1435103"/>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8F9C73-D3C2-4D1D-BE1A-64EF358B0269}" type="datetimeFigureOut">
              <a:rPr lang="en-US" smtClean="0"/>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359958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095" y="612775"/>
            <a:ext cx="7313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095" y="5367338"/>
            <a:ext cx="7313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8F9C73-D3C2-4D1D-BE1A-64EF358B0269}" type="datetimeFigureOut">
              <a:rPr lang="en-US" smtClean="0"/>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2741825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8"/>
            <a:ext cx="10969943"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441" y="1600206"/>
            <a:ext cx="10969943"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441" y="6356361"/>
            <a:ext cx="2844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F9C73-D3C2-4D1D-BE1A-64EF358B0269}" type="datetimeFigureOut">
              <a:rPr lang="en-US" smtClean="0"/>
              <a:t>4/12/2021</a:t>
            </a:fld>
            <a:endParaRPr lang="en-US"/>
          </a:p>
        </p:txBody>
      </p:sp>
      <p:sp>
        <p:nvSpPr>
          <p:cNvPr id="5" name="Footer Placeholder 4"/>
          <p:cNvSpPr>
            <a:spLocks noGrp="1"/>
          </p:cNvSpPr>
          <p:nvPr>
            <p:ph type="ftr" sz="quarter" idx="3"/>
          </p:nvPr>
        </p:nvSpPr>
        <p:spPr>
          <a:xfrm>
            <a:off x="4164515" y="6356361"/>
            <a:ext cx="38597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6" y="6356361"/>
            <a:ext cx="2844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CB4DF-C93E-466B-BE0D-44CF39FC60A5}" type="slidenum">
              <a:rPr lang="en-US" smtClean="0"/>
              <a:t>‹#›</a:t>
            </a:fld>
            <a:endParaRPr lang="en-US"/>
          </a:p>
        </p:txBody>
      </p:sp>
    </p:spTree>
    <p:extLst>
      <p:ext uri="{BB962C8B-B14F-4D97-AF65-F5344CB8AC3E}">
        <p14:creationId xmlns:p14="http://schemas.microsoft.com/office/powerpoint/2010/main" val="117409471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
          <p:cNvSpPr>
            <a:spLocks noChangeArrowheads="1"/>
          </p:cNvSpPr>
          <p:nvPr/>
        </p:nvSpPr>
        <p:spPr bwMode="auto">
          <a:xfrm>
            <a:off x="4" y="25362"/>
            <a:ext cx="12190413" cy="6848029"/>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zh-TW" sz="800" b="1" dirty="0">
              <a:solidFill>
                <a:srgbClr val="FFFF00"/>
              </a:solidFill>
              <a:ea typeface="DFKai-SB" pitchFamily="65" charset="-120"/>
            </a:endParaRPr>
          </a:p>
          <a:p>
            <a:endParaRPr lang="en-US" altLang="zh-TW" sz="800" b="1" dirty="0">
              <a:solidFill>
                <a:srgbClr val="FFFF00"/>
              </a:solidFill>
              <a:ea typeface="DFKai-SB" pitchFamily="65" charset="-120"/>
            </a:endParaRPr>
          </a:p>
          <a:p>
            <a:endParaRPr lang="en-US" altLang="zh-TW" sz="800" b="1" dirty="0">
              <a:solidFill>
                <a:srgbClr val="FFFF00"/>
              </a:solidFill>
              <a:ea typeface="DFKai-SB" pitchFamily="65" charset="-120"/>
            </a:endParaRPr>
          </a:p>
          <a:p>
            <a:endParaRPr lang="en-US" altLang="zh-TW" sz="800" b="1" dirty="0">
              <a:solidFill>
                <a:srgbClr val="FFFF00"/>
              </a:solidFill>
              <a:ea typeface="DFKai-SB" pitchFamily="65" charset="-120"/>
            </a:endParaRPr>
          </a:p>
          <a:p>
            <a:r>
              <a:rPr lang="zh-CN" altLang="en-US" sz="7200" b="1" dirty="0">
                <a:solidFill>
                  <a:srgbClr val="FFFF00"/>
                </a:solidFill>
                <a:latin typeface="DFKai-SB" pitchFamily="65" charset="-120"/>
                <a:ea typeface="DFKai-SB" pitchFamily="65" charset="-120"/>
              </a:rPr>
              <a:t>十二小先知書</a:t>
            </a:r>
            <a:r>
              <a:rPr lang="zh-TW" altLang="en-US" sz="7200" b="1" dirty="0">
                <a:solidFill>
                  <a:srgbClr val="FFFF00"/>
                </a:solidFill>
                <a:latin typeface="DFKai-SB" pitchFamily="65" charset="-120"/>
                <a:ea typeface="DFKai-SB" pitchFamily="65" charset="-120"/>
              </a:rPr>
              <a:t>中的</a:t>
            </a:r>
            <a:endParaRPr lang="en-US" altLang="zh-TW" sz="7200" b="1" dirty="0">
              <a:solidFill>
                <a:srgbClr val="FFFF00"/>
              </a:solidFill>
              <a:latin typeface="DFKai-SB" pitchFamily="65" charset="-120"/>
              <a:ea typeface="DFKai-SB" pitchFamily="65" charset="-120"/>
            </a:endParaRPr>
          </a:p>
          <a:p>
            <a:r>
              <a:rPr lang="zh-TW" altLang="en-US" sz="6000" b="1" dirty="0">
                <a:solidFill>
                  <a:srgbClr val="FFFF00"/>
                </a:solidFill>
                <a:latin typeface="DFKai-SB" pitchFamily="65" charset="-120"/>
                <a:ea typeface="DFKai-SB" pitchFamily="65" charset="-120"/>
              </a:rPr>
              <a:t>       </a:t>
            </a:r>
            <a:r>
              <a:rPr lang="zh-TW" altLang="en-US" sz="10500" b="1" dirty="0">
                <a:solidFill>
                  <a:srgbClr val="FFFF00"/>
                </a:solidFill>
                <a:latin typeface="DFKai-SB" pitchFamily="65" charset="-120"/>
                <a:ea typeface="DFKai-SB" pitchFamily="65" charset="-120"/>
              </a:rPr>
              <a:t>文</a:t>
            </a:r>
            <a:r>
              <a:rPr lang="zh-TW" altLang="en-US" sz="2000" b="1" dirty="0">
                <a:solidFill>
                  <a:srgbClr val="FFFF00"/>
                </a:solidFill>
                <a:latin typeface="DFKai-SB" pitchFamily="65" charset="-120"/>
                <a:ea typeface="DFKai-SB" pitchFamily="65" charset="-120"/>
              </a:rPr>
              <a:t> </a:t>
            </a:r>
            <a:r>
              <a:rPr lang="zh-TW" altLang="en-US" sz="10500" b="1" dirty="0">
                <a:solidFill>
                  <a:srgbClr val="FFFF00"/>
                </a:solidFill>
                <a:latin typeface="DFKai-SB" pitchFamily="65" charset="-120"/>
                <a:ea typeface="DFKai-SB" pitchFamily="65" charset="-120"/>
              </a:rPr>
              <a:t>字</a:t>
            </a:r>
            <a:r>
              <a:rPr lang="zh-TW" altLang="en-US" sz="4000" b="1" dirty="0">
                <a:solidFill>
                  <a:srgbClr val="FFFF00"/>
                </a:solidFill>
                <a:latin typeface="DFKai-SB" pitchFamily="65" charset="-120"/>
                <a:ea typeface="DFKai-SB" pitchFamily="65" charset="-120"/>
              </a:rPr>
              <a:t> </a:t>
            </a:r>
            <a:r>
              <a:rPr lang="zh-TW" altLang="en-US" sz="10500" b="1" dirty="0">
                <a:solidFill>
                  <a:srgbClr val="FFFF00"/>
                </a:solidFill>
                <a:latin typeface="DFKai-SB" pitchFamily="65" charset="-120"/>
                <a:ea typeface="DFKai-SB" pitchFamily="65" charset="-120"/>
              </a:rPr>
              <a:t>遊</a:t>
            </a:r>
            <a:r>
              <a:rPr lang="zh-TW" altLang="en-US" sz="2000" b="1" dirty="0">
                <a:solidFill>
                  <a:srgbClr val="FFFF00"/>
                </a:solidFill>
                <a:latin typeface="DFKai-SB" pitchFamily="65" charset="-120"/>
                <a:ea typeface="DFKai-SB" pitchFamily="65" charset="-120"/>
              </a:rPr>
              <a:t> </a:t>
            </a:r>
            <a:r>
              <a:rPr lang="zh-TW" altLang="en-US" sz="10500" b="1" dirty="0">
                <a:solidFill>
                  <a:srgbClr val="FFFF00"/>
                </a:solidFill>
                <a:latin typeface="DFKai-SB" pitchFamily="65" charset="-120"/>
                <a:ea typeface="DFKai-SB" pitchFamily="65" charset="-120"/>
              </a:rPr>
              <a:t>戲</a:t>
            </a:r>
            <a:endParaRPr lang="en-US" sz="10500" dirty="0">
              <a:solidFill>
                <a:schemeClr val="bg1"/>
              </a:solidFill>
            </a:endParaRPr>
          </a:p>
          <a:p>
            <a:endParaRPr lang="en-US" sz="900" dirty="0">
              <a:solidFill>
                <a:schemeClr val="bg1"/>
              </a:solidFill>
            </a:endParaRPr>
          </a:p>
          <a:p>
            <a:endParaRPr lang="en-US" sz="900" dirty="0">
              <a:solidFill>
                <a:schemeClr val="bg1"/>
              </a:solidFill>
            </a:endParaRPr>
          </a:p>
          <a:p>
            <a:endParaRPr lang="en-US" sz="900" dirty="0">
              <a:solidFill>
                <a:schemeClr val="bg1"/>
              </a:solidFill>
            </a:endParaRPr>
          </a:p>
          <a:p>
            <a:endParaRPr lang="en-US" sz="900" dirty="0">
              <a:solidFill>
                <a:schemeClr val="bg1"/>
              </a:solidFill>
            </a:endParaRPr>
          </a:p>
          <a:p>
            <a:pPr algn="ctr"/>
            <a:r>
              <a:rPr lang="en-US" sz="6000" b="1" dirty="0">
                <a:solidFill>
                  <a:schemeClr val="bg1"/>
                </a:solidFill>
              </a:rPr>
              <a:t>Wordplay in Twelve Minor Prophets</a:t>
            </a:r>
            <a:endParaRPr lang="en-US" sz="6000" dirty="0">
              <a:solidFill>
                <a:schemeClr val="bg1"/>
              </a:solidFill>
            </a:endParaRPr>
          </a:p>
          <a:p>
            <a:pPr algn="ctr"/>
            <a:endParaRPr lang="en-US" sz="1000" b="1" dirty="0">
              <a:solidFill>
                <a:schemeClr val="bg1"/>
              </a:solidFill>
            </a:endParaRPr>
          </a:p>
          <a:p>
            <a:pPr algn="ctr"/>
            <a:endParaRPr lang="en-US" sz="1000" b="1" dirty="0">
              <a:solidFill>
                <a:schemeClr val="bg1"/>
              </a:solidFill>
            </a:endParaRPr>
          </a:p>
          <a:p>
            <a:pPr algn="ctr"/>
            <a:endParaRPr lang="en-US" sz="1000" b="1" dirty="0">
              <a:solidFill>
                <a:schemeClr val="bg1"/>
              </a:solidFill>
            </a:endParaRPr>
          </a:p>
          <a:p>
            <a:r>
              <a:rPr lang="zh-TW" altLang="en-US" sz="4000" b="1" dirty="0">
                <a:solidFill>
                  <a:schemeClr val="bg1"/>
                </a:solidFill>
                <a:latin typeface="DFKai-SB" pitchFamily="65" charset="-120"/>
                <a:ea typeface="DFKai-SB" pitchFamily="65" charset="-120"/>
              </a:rPr>
              <a:t>        金京來博士</a:t>
            </a:r>
            <a:r>
              <a:rPr lang="zh-TW" altLang="en-US" sz="4000" b="1" dirty="0">
                <a:solidFill>
                  <a:schemeClr val="bg1"/>
                </a:solidFill>
                <a:latin typeface="SimSun" pitchFamily="2" charset="-122"/>
                <a:ea typeface="SimSun" pitchFamily="2" charset="-122"/>
              </a:rPr>
              <a:t> </a:t>
            </a:r>
            <a:r>
              <a:rPr lang="en-US" sz="4000" b="1" dirty="0">
                <a:solidFill>
                  <a:schemeClr val="bg1"/>
                </a:solidFill>
                <a:latin typeface="SimSun" pitchFamily="2" charset="-122"/>
                <a:ea typeface="SimSun" pitchFamily="2" charset="-122"/>
              </a:rPr>
              <a:t>  </a:t>
            </a:r>
            <a:r>
              <a:rPr lang="en-US" sz="4000" b="1" dirty="0" err="1">
                <a:solidFill>
                  <a:schemeClr val="bg1"/>
                </a:solidFill>
              </a:rPr>
              <a:t>Kyungrae</a:t>
            </a:r>
            <a:r>
              <a:rPr lang="en-US" sz="4000" b="1" dirty="0">
                <a:solidFill>
                  <a:schemeClr val="bg1"/>
                </a:solidFill>
              </a:rPr>
              <a:t> Kim, Ph.D.</a:t>
            </a:r>
          </a:p>
          <a:p>
            <a:endParaRPr lang="en-US" sz="800" b="1" dirty="0">
              <a:solidFill>
                <a:schemeClr val="bg1"/>
              </a:solidFill>
            </a:endParaRPr>
          </a:p>
          <a:p>
            <a:endParaRPr lang="en-US" sz="800" b="1" dirty="0">
              <a:solidFill>
                <a:schemeClr val="bg1"/>
              </a:solidFill>
            </a:endParaRPr>
          </a:p>
          <a:p>
            <a:endParaRPr lang="en-US" sz="800" b="1" dirty="0">
              <a:solidFill>
                <a:schemeClr val="bg1"/>
              </a:solidFill>
            </a:endParaRPr>
          </a:p>
          <a:p>
            <a:endParaRPr lang="en-US" sz="800" b="1" dirty="0">
              <a:solidFill>
                <a:schemeClr val="bg1"/>
              </a:solidFill>
            </a:endParaRPr>
          </a:p>
          <a:p>
            <a:endParaRPr lang="en-US" sz="800" b="1" dirty="0">
              <a:solidFill>
                <a:schemeClr val="bg1"/>
              </a:solidFill>
            </a:endParaRPr>
          </a:p>
          <a:p>
            <a:endParaRPr lang="en-US" sz="800" b="1" dirty="0">
              <a:solidFill>
                <a:schemeClr val="bg1"/>
              </a:solidFill>
            </a:endParaRPr>
          </a:p>
          <a:p>
            <a:endParaRPr lang="en-US" sz="800" b="1" dirty="0">
              <a:solidFill>
                <a:schemeClr val="bg1"/>
              </a:solidFill>
            </a:endParaRPr>
          </a:p>
          <a:p>
            <a:endParaRPr lang="en-US" sz="800" b="1" dirty="0">
              <a:solidFill>
                <a:schemeClr val="bg1"/>
              </a:solidFill>
            </a:endParaRPr>
          </a:p>
        </p:txBody>
      </p:sp>
    </p:spTree>
    <p:extLst>
      <p:ext uri="{BB962C8B-B14F-4D97-AF65-F5344CB8AC3E}">
        <p14:creationId xmlns:p14="http://schemas.microsoft.com/office/powerpoint/2010/main" val="318586461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832640"/>
          </a:xfrm>
          <a:prstGeom prst="rect">
            <a:avLst/>
          </a:prstGeom>
          <a:solidFill>
            <a:srgbClr val="00B050"/>
          </a:solidFill>
        </p:spPr>
        <p:txBody>
          <a:bodyPr wrap="square">
            <a:spAutoFit/>
          </a:bodyPr>
          <a:lstStyle/>
          <a:p>
            <a:endParaRPr lang="en-US" altLang="zh-CN" sz="800" b="1" dirty="0"/>
          </a:p>
          <a:p>
            <a:r>
              <a:rPr lang="zh-TW" altLang="en-US" sz="3200" b="1" dirty="0">
                <a:latin typeface="DFKai-SB" pitchFamily="65" charset="-120"/>
                <a:ea typeface="DFKai-SB" pitchFamily="65" charset="-120"/>
              </a:rPr>
              <a:t>約珥書 </a:t>
            </a:r>
            <a:r>
              <a:rPr lang="en-US" sz="3200" b="1" dirty="0"/>
              <a:t>Joel 1:15 &amp; 3:2, 12 [Heb. 4:2, 12]</a:t>
            </a:r>
            <a:endParaRPr lang="en-US" altLang="zh-TW" sz="3200" b="1" dirty="0">
              <a:latin typeface="DFKai-SB" pitchFamily="65" charset="-120"/>
              <a:ea typeface="DFKai-SB" pitchFamily="65" charset="-120"/>
            </a:endParaRPr>
          </a:p>
          <a:p>
            <a:r>
              <a:rPr lang="en-US" sz="3200" b="1" dirty="0"/>
              <a:t>-1:15  </a:t>
            </a:r>
            <a:r>
              <a:rPr lang="he-IL" sz="3800" dirty="0"/>
              <a:t>אֲהָ֖הּ לַיּ֑וֹם כִּ֤י קָרוֹב֙ י֣וֹם יְהוָ֔ה וּכְ</a:t>
            </a:r>
            <a:r>
              <a:rPr lang="he-IL" sz="3800" dirty="0">
                <a:solidFill>
                  <a:schemeClr val="bg1"/>
                </a:solidFill>
              </a:rPr>
              <a:t>שֹׁ֖ד</a:t>
            </a:r>
            <a:r>
              <a:rPr lang="he-IL" sz="3800" dirty="0"/>
              <a:t> מִ</a:t>
            </a:r>
            <a:r>
              <a:rPr lang="he-IL" sz="3800" dirty="0">
                <a:solidFill>
                  <a:schemeClr val="bg1"/>
                </a:solidFill>
              </a:rPr>
              <a:t>שַׁדַּ֥י</a:t>
            </a:r>
            <a:r>
              <a:rPr lang="he-IL" sz="3800" dirty="0"/>
              <a:t> יָבֽוֹא׃</a:t>
            </a:r>
            <a:endParaRPr lang="en-US" sz="3800" dirty="0"/>
          </a:p>
          <a:p>
            <a:r>
              <a:rPr lang="zh-TW" altLang="en-US" sz="3000" dirty="0">
                <a:latin typeface="DFKai-SB" pitchFamily="65" charset="-120"/>
                <a:ea typeface="DFKai-SB" pitchFamily="65" charset="-120"/>
              </a:rPr>
              <a:t>  哀哉</a:t>
            </a:r>
            <a:r>
              <a:rPr lang="en-US" altLang="zh-TW" sz="3000" dirty="0">
                <a:latin typeface="DFKai-SB" pitchFamily="65" charset="-120"/>
                <a:ea typeface="DFKai-SB" pitchFamily="65" charset="-120"/>
              </a:rPr>
              <a:t>!</a:t>
            </a:r>
            <a:r>
              <a:rPr lang="zh-TW" altLang="en-US" sz="3000" dirty="0">
                <a:latin typeface="DFKai-SB" pitchFamily="65" charset="-120"/>
                <a:ea typeface="DFKai-SB" pitchFamily="65" charset="-120"/>
              </a:rPr>
              <a:t>耶和華的日子臨近了。這日來到，好像</a:t>
            </a:r>
            <a:r>
              <a:rPr lang="zh-TW" altLang="en-US" sz="3000" b="1" dirty="0">
                <a:solidFill>
                  <a:srgbClr val="FFFF00"/>
                </a:solidFill>
                <a:latin typeface="DFKai-SB" pitchFamily="65" charset="-120"/>
                <a:ea typeface="DFKai-SB" pitchFamily="65" charset="-120"/>
              </a:rPr>
              <a:t>毀滅</a:t>
            </a:r>
            <a:endParaRPr lang="en-US" altLang="zh-TW" sz="3000" b="1" dirty="0">
              <a:solidFill>
                <a:srgbClr val="FFFF00"/>
              </a:solidFill>
              <a:latin typeface="DFKai-SB" pitchFamily="65" charset="-120"/>
              <a:ea typeface="DFKai-SB" pitchFamily="65" charset="-120"/>
            </a:endParaRPr>
          </a:p>
          <a:p>
            <a:r>
              <a:rPr lang="zh-TW" altLang="en-US" sz="3000" dirty="0">
                <a:latin typeface="DFKai-SB" pitchFamily="65" charset="-120"/>
                <a:ea typeface="DFKai-SB" pitchFamily="65" charset="-120"/>
              </a:rPr>
              <a:t>  從</a:t>
            </a:r>
            <a:r>
              <a:rPr lang="zh-TW" altLang="en-US" sz="3000" b="1" dirty="0">
                <a:solidFill>
                  <a:srgbClr val="FFFF00"/>
                </a:solidFill>
                <a:latin typeface="DFKai-SB" pitchFamily="65" charset="-120"/>
                <a:ea typeface="DFKai-SB" pitchFamily="65" charset="-120"/>
              </a:rPr>
              <a:t>全能者</a:t>
            </a:r>
            <a:r>
              <a:rPr lang="zh-TW" altLang="en-US" sz="3000" dirty="0">
                <a:latin typeface="DFKai-SB" pitchFamily="65" charset="-120"/>
                <a:ea typeface="DFKai-SB" pitchFamily="65" charset="-120"/>
              </a:rPr>
              <a:t>來到。</a:t>
            </a:r>
            <a:r>
              <a:rPr lang="en-US" altLang="zh-TW" sz="3200" dirty="0">
                <a:latin typeface="DFKai-SB" pitchFamily="65" charset="-120"/>
                <a:ea typeface="DFKai-SB" pitchFamily="65" charset="-120"/>
              </a:rPr>
              <a:t>/ </a:t>
            </a:r>
            <a:r>
              <a:rPr lang="en-US" sz="2800" baseline="30000" dirty="0"/>
              <a:t>ESV </a:t>
            </a:r>
            <a:r>
              <a:rPr lang="en-US" sz="2800" dirty="0"/>
              <a:t>Alas for the day! For the day of the LORD</a:t>
            </a:r>
          </a:p>
          <a:p>
            <a:r>
              <a:rPr lang="en-US" sz="2800" dirty="0"/>
              <a:t>     is near, and as </a:t>
            </a:r>
            <a:r>
              <a:rPr lang="en-US" sz="2800" b="1" dirty="0">
                <a:solidFill>
                  <a:schemeClr val="bg1"/>
                </a:solidFill>
              </a:rPr>
              <a:t>destruction</a:t>
            </a:r>
            <a:r>
              <a:rPr lang="en-US" sz="2800" b="1" dirty="0"/>
              <a:t> </a:t>
            </a:r>
            <a:r>
              <a:rPr lang="en-US" sz="2800" dirty="0"/>
              <a:t>from</a:t>
            </a:r>
            <a:r>
              <a:rPr lang="en-US" sz="2800" b="1" dirty="0"/>
              <a:t> </a:t>
            </a:r>
            <a:r>
              <a:rPr lang="en-US" sz="2800" b="1" dirty="0">
                <a:solidFill>
                  <a:schemeClr val="bg1"/>
                </a:solidFill>
              </a:rPr>
              <a:t>the Almighty </a:t>
            </a:r>
            <a:r>
              <a:rPr lang="en-US" sz="2800" dirty="0"/>
              <a:t>it comes.</a:t>
            </a:r>
          </a:p>
          <a:p>
            <a:r>
              <a:rPr lang="en-US" sz="2800" dirty="0"/>
              <a:t>	*Also </a:t>
            </a:r>
            <a:r>
              <a:rPr lang="en-US" sz="2800" b="1" dirty="0"/>
              <a:t>Isaiah 13:6</a:t>
            </a:r>
            <a:r>
              <a:rPr lang="en-US" sz="2800" dirty="0"/>
              <a:t>  </a:t>
            </a:r>
            <a:r>
              <a:rPr lang="en-US" sz="3200" dirty="0"/>
              <a:t>(</a:t>
            </a:r>
            <a:r>
              <a:rPr lang="he-IL" sz="3200" b="1" dirty="0"/>
              <a:t>כְּ</a:t>
            </a:r>
            <a:r>
              <a:rPr lang="he-IL" sz="3200" b="1" dirty="0">
                <a:solidFill>
                  <a:srgbClr val="FFFF00"/>
                </a:solidFill>
              </a:rPr>
              <a:t>שֹׁד</a:t>
            </a:r>
            <a:r>
              <a:rPr lang="he-IL" sz="3200" b="1" dirty="0"/>
              <a:t> מִ</a:t>
            </a:r>
            <a:r>
              <a:rPr lang="he-IL" sz="3200" b="1" dirty="0">
                <a:solidFill>
                  <a:srgbClr val="FFFF00"/>
                </a:solidFill>
              </a:rPr>
              <a:t>שַּׁדַּי</a:t>
            </a:r>
            <a:r>
              <a:rPr lang="he-IL" sz="3200" b="1" dirty="0"/>
              <a:t> יָבֽוֹא</a:t>
            </a:r>
            <a:r>
              <a:rPr lang="he-IL" sz="3200" dirty="0"/>
              <a:t>׃</a:t>
            </a:r>
            <a:r>
              <a:rPr lang="en-US" sz="3200" dirty="0"/>
              <a:t>  </a:t>
            </a:r>
            <a:r>
              <a:rPr lang="zh-TW" altLang="en-US" sz="2800" dirty="0">
                <a:latin typeface="DFKai-SB" pitchFamily="65" charset="-120"/>
                <a:ea typeface="DFKai-SB" pitchFamily="65" charset="-120"/>
              </a:rPr>
              <a:t>你們要哀號，</a:t>
            </a:r>
            <a:r>
              <a:rPr lang="en-US" altLang="zh-TW" sz="2800" dirty="0">
                <a:latin typeface="DFKai-SB" pitchFamily="65" charset="-120"/>
                <a:ea typeface="DFKai-SB" pitchFamily="65" charset="-120"/>
              </a:rPr>
              <a:t>…… </a:t>
            </a:r>
            <a:r>
              <a:rPr lang="zh-TW" altLang="en-US" sz="2800" dirty="0">
                <a:latin typeface="DFKai-SB" pitchFamily="65" charset="-120"/>
                <a:ea typeface="DFKai-SB" pitchFamily="65" charset="-120"/>
              </a:rPr>
              <a:t>這日來到，好像</a:t>
            </a:r>
            <a:r>
              <a:rPr lang="zh-TW" altLang="en-US" sz="2800" b="1" dirty="0">
                <a:solidFill>
                  <a:srgbClr val="FFFF00"/>
                </a:solidFill>
                <a:latin typeface="DFKai-SB" pitchFamily="65" charset="-120"/>
                <a:ea typeface="DFKai-SB" pitchFamily="65" charset="-120"/>
              </a:rPr>
              <a:t>毀滅</a:t>
            </a:r>
            <a:r>
              <a:rPr lang="zh-TW" altLang="en-US" sz="2800" dirty="0">
                <a:latin typeface="DFKai-SB" pitchFamily="65" charset="-120"/>
                <a:ea typeface="DFKai-SB" pitchFamily="65" charset="-120"/>
              </a:rPr>
              <a:t>從</a:t>
            </a:r>
            <a:r>
              <a:rPr lang="zh-TW" altLang="en-US" sz="2800" b="1" dirty="0">
                <a:solidFill>
                  <a:srgbClr val="FFFF00"/>
                </a:solidFill>
                <a:latin typeface="DFKai-SB" pitchFamily="65" charset="-120"/>
                <a:ea typeface="DFKai-SB" pitchFamily="65" charset="-120"/>
              </a:rPr>
              <a:t>全能者</a:t>
            </a:r>
            <a:r>
              <a:rPr lang="zh-TW" altLang="en-US" sz="2800" dirty="0">
                <a:latin typeface="DFKai-SB" pitchFamily="65" charset="-120"/>
                <a:ea typeface="DFKai-SB" pitchFamily="65" charset="-120"/>
              </a:rPr>
              <a:t>來到。</a:t>
            </a:r>
            <a:r>
              <a:rPr lang="en-US" altLang="zh-TW" sz="2800" dirty="0">
                <a:latin typeface="DFKai-SB" pitchFamily="65" charset="-120"/>
                <a:ea typeface="DFKai-SB" pitchFamily="65" charset="-120"/>
              </a:rPr>
              <a:t>/ </a:t>
            </a:r>
            <a:r>
              <a:rPr lang="en-US" sz="2800" baseline="30000" dirty="0"/>
              <a:t>NIV </a:t>
            </a:r>
            <a:r>
              <a:rPr lang="en-US" sz="2800" dirty="0"/>
              <a:t> ……. like </a:t>
            </a:r>
            <a:r>
              <a:rPr lang="en-US" sz="2800" b="1" dirty="0">
                <a:solidFill>
                  <a:schemeClr val="bg1"/>
                </a:solidFill>
              </a:rPr>
              <a:t>destruction</a:t>
            </a:r>
            <a:r>
              <a:rPr lang="en-US" sz="2800" dirty="0"/>
              <a:t> from </a:t>
            </a:r>
            <a:r>
              <a:rPr lang="en-US" sz="2800" b="1" dirty="0">
                <a:solidFill>
                  <a:schemeClr val="bg1"/>
                </a:solidFill>
              </a:rPr>
              <a:t>the Almighty</a:t>
            </a:r>
            <a:r>
              <a:rPr lang="en-US" sz="2800" dirty="0"/>
              <a:t>.)</a:t>
            </a:r>
          </a:p>
          <a:p>
            <a:r>
              <a:rPr lang="en-US" sz="2800" b="1" dirty="0"/>
              <a:t>-3:2 [Heb. 4:2]  </a:t>
            </a:r>
            <a:r>
              <a:rPr lang="en-US" sz="2800" dirty="0"/>
              <a:t>‎</a:t>
            </a:r>
            <a:r>
              <a:rPr lang="he-IL" sz="3600" dirty="0"/>
              <a:t>וְה֣וֹרַדְתִּ֔ים אֶל־עֵ֖מֶק</a:t>
            </a:r>
            <a:r>
              <a:rPr lang="he-IL" sz="3600" dirty="0">
                <a:solidFill>
                  <a:schemeClr val="bg1"/>
                </a:solidFill>
              </a:rPr>
              <a:t> יְהֽוֹשָׁפָ֑ט וְנִשְׁפַּטְתִּ֙י </a:t>
            </a:r>
            <a:r>
              <a:rPr lang="he-IL" sz="3600" dirty="0"/>
              <a:t>עִמָּ֜ם שָׁ֗ם</a:t>
            </a:r>
          </a:p>
          <a:p>
            <a:pPr rtl="1"/>
            <a:r>
              <a:rPr lang="zh-TW" altLang="en-US" sz="2800" dirty="0">
                <a:latin typeface="DFKai-SB" pitchFamily="65" charset="-120"/>
                <a:ea typeface="DFKai-SB" pitchFamily="65" charset="-120"/>
              </a:rPr>
              <a:t>我要聚集萬民，帶他們下到</a:t>
            </a:r>
            <a:r>
              <a:rPr lang="zh-TW" altLang="en-US" sz="2800" b="1" dirty="0">
                <a:solidFill>
                  <a:schemeClr val="bg1"/>
                </a:solidFill>
                <a:latin typeface="DFKai-SB" pitchFamily="65" charset="-120"/>
                <a:ea typeface="DFKai-SB" pitchFamily="65" charset="-120"/>
              </a:rPr>
              <a:t>約沙法</a:t>
            </a:r>
            <a:r>
              <a:rPr lang="zh-TW" altLang="en-US" sz="2800" b="1" dirty="0">
                <a:latin typeface="DFKai-SB" pitchFamily="65" charset="-120"/>
                <a:ea typeface="DFKai-SB" pitchFamily="65" charset="-120"/>
              </a:rPr>
              <a:t>谷</a:t>
            </a:r>
            <a:r>
              <a:rPr lang="zh-TW" altLang="en-US" sz="2800" dirty="0">
                <a:latin typeface="DFKai-SB" pitchFamily="65" charset="-120"/>
                <a:ea typeface="DFKai-SB" pitchFamily="65" charset="-120"/>
              </a:rPr>
              <a:t>，在那裡</a:t>
            </a:r>
            <a:r>
              <a:rPr lang="zh-TW" altLang="en-US" sz="2800" b="1" dirty="0">
                <a:solidFill>
                  <a:schemeClr val="bg1"/>
                </a:solidFill>
                <a:latin typeface="DFKai-SB" pitchFamily="65" charset="-120"/>
                <a:ea typeface="DFKai-SB" pitchFamily="65" charset="-120"/>
              </a:rPr>
              <a:t>施行審判</a:t>
            </a:r>
            <a:r>
              <a:rPr lang="zh-TW" altLang="en-US" sz="2800" dirty="0">
                <a:latin typeface="DFKai-SB" pitchFamily="65" charset="-120"/>
                <a:ea typeface="DFKai-SB" pitchFamily="65" charset="-120"/>
              </a:rPr>
              <a:t>；因為他們將我的百姓，就是我的產業以色列，分散在列國中，又分取我的地土</a:t>
            </a:r>
            <a:r>
              <a:rPr lang="en-US" altLang="zh-TW" sz="2800" dirty="0"/>
              <a:t>.</a:t>
            </a:r>
            <a:endParaRPr lang="en-US" sz="2800" dirty="0"/>
          </a:p>
          <a:p>
            <a:pPr rtl="1"/>
            <a:r>
              <a:rPr lang="en-US" sz="2600" baseline="30000" dirty="0"/>
              <a:t> ESV </a:t>
            </a:r>
            <a:r>
              <a:rPr lang="en-US" sz="2600" dirty="0"/>
              <a:t>…….. to </a:t>
            </a:r>
            <a:r>
              <a:rPr lang="en-US" sz="2600" b="1" dirty="0"/>
              <a:t>the Valley of </a:t>
            </a:r>
            <a:r>
              <a:rPr lang="en-US" sz="2600" b="1" dirty="0">
                <a:solidFill>
                  <a:schemeClr val="bg1"/>
                </a:solidFill>
              </a:rPr>
              <a:t>Jehoshaphat</a:t>
            </a:r>
            <a:r>
              <a:rPr lang="en-US" sz="2600" b="1" dirty="0"/>
              <a:t>. </a:t>
            </a:r>
            <a:r>
              <a:rPr lang="en-US" sz="2600" b="1" dirty="0">
                <a:solidFill>
                  <a:schemeClr val="bg1"/>
                </a:solidFill>
              </a:rPr>
              <a:t>And I will enter into judgment </a:t>
            </a:r>
            <a:r>
              <a:rPr lang="en-US" sz="2600" dirty="0"/>
              <a:t>……..</a:t>
            </a:r>
          </a:p>
          <a:p>
            <a:r>
              <a:rPr lang="en-US" sz="2800" b="1" dirty="0"/>
              <a:t>-3:12 [Heb. 4:12]</a:t>
            </a:r>
            <a:r>
              <a:rPr lang="en-US" sz="2800" dirty="0"/>
              <a:t> </a:t>
            </a:r>
            <a:r>
              <a:rPr lang="zh-CN" altLang="en-US" sz="3000" dirty="0">
                <a:latin typeface="DFKai-SB" pitchFamily="65" charset="-120"/>
                <a:ea typeface="DFKai-SB" pitchFamily="65" charset="-120"/>
              </a:rPr>
              <a:t>萬民都當興起</a:t>
            </a:r>
            <a:r>
              <a:rPr lang="en-US" altLang="zh-CN" sz="3000" dirty="0">
                <a:latin typeface="DFKai-SB" pitchFamily="65" charset="-120"/>
                <a:ea typeface="DFKai-SB" pitchFamily="65" charset="-120"/>
              </a:rPr>
              <a:t>,</a:t>
            </a:r>
            <a:r>
              <a:rPr lang="zh-CN" altLang="en-US" sz="3000" dirty="0">
                <a:latin typeface="DFKai-SB" pitchFamily="65" charset="-120"/>
                <a:ea typeface="DFKai-SB" pitchFamily="65" charset="-120"/>
              </a:rPr>
              <a:t>上到</a:t>
            </a:r>
            <a:r>
              <a:rPr lang="zh-CN" altLang="en-US" sz="3000" b="1" dirty="0">
                <a:solidFill>
                  <a:schemeClr val="bg1"/>
                </a:solidFill>
                <a:latin typeface="DFKai-SB" pitchFamily="65" charset="-120"/>
                <a:ea typeface="DFKai-SB" pitchFamily="65" charset="-120"/>
              </a:rPr>
              <a:t>約沙法</a:t>
            </a:r>
            <a:r>
              <a:rPr lang="he-IL" sz="3000" dirty="0">
                <a:solidFill>
                  <a:schemeClr val="bg1"/>
                </a:solidFill>
              </a:rPr>
              <a:t>יְהוֹשָׁפָט</a:t>
            </a:r>
            <a:r>
              <a:rPr lang="he-IL" sz="3000" dirty="0"/>
              <a:t> </a:t>
            </a:r>
            <a:r>
              <a:rPr lang="zh-CN" altLang="en-US" sz="3000" b="1" dirty="0">
                <a:latin typeface="DFKai-SB" pitchFamily="65" charset="-120"/>
                <a:ea typeface="DFKai-SB" pitchFamily="65" charset="-120"/>
              </a:rPr>
              <a:t>谷</a:t>
            </a:r>
            <a:r>
              <a:rPr lang="en-US" altLang="zh-CN" sz="3000" dirty="0">
                <a:latin typeface="DFKai-SB" pitchFamily="65" charset="-120"/>
                <a:ea typeface="DFKai-SB" pitchFamily="65" charset="-120"/>
              </a:rPr>
              <a:t>;</a:t>
            </a:r>
            <a:r>
              <a:rPr lang="zh-CN" altLang="en-US" sz="3000" dirty="0">
                <a:latin typeface="DFKai-SB" pitchFamily="65" charset="-120"/>
                <a:ea typeface="DFKai-SB" pitchFamily="65" charset="-120"/>
              </a:rPr>
              <a:t>因為我必坐在那裡</a:t>
            </a:r>
            <a:r>
              <a:rPr lang="en-US" altLang="zh-CN" sz="3000" dirty="0">
                <a:latin typeface="DFKai-SB" pitchFamily="65" charset="-120"/>
                <a:ea typeface="DFKai-SB" pitchFamily="65" charset="-120"/>
              </a:rPr>
              <a:t>,</a:t>
            </a:r>
            <a:r>
              <a:rPr lang="zh-CN" altLang="en-US" sz="3000" b="1" dirty="0">
                <a:solidFill>
                  <a:schemeClr val="bg1"/>
                </a:solidFill>
                <a:latin typeface="DFKai-SB" pitchFamily="65" charset="-120"/>
                <a:ea typeface="DFKai-SB" pitchFamily="65" charset="-120"/>
              </a:rPr>
              <a:t>審判</a:t>
            </a:r>
            <a:r>
              <a:rPr lang="he-IL" sz="3000" dirty="0">
                <a:solidFill>
                  <a:schemeClr val="bg1"/>
                </a:solidFill>
              </a:rPr>
              <a:t>‎לִשְׁפֹּט  </a:t>
            </a:r>
            <a:r>
              <a:rPr lang="zh-CN" altLang="en-US" sz="3000" dirty="0">
                <a:latin typeface="DFKai-SB" pitchFamily="65" charset="-120"/>
                <a:ea typeface="DFKai-SB" pitchFamily="65" charset="-120"/>
              </a:rPr>
              <a:t>四圍的列國</a:t>
            </a:r>
            <a:r>
              <a:rPr lang="en-US" sz="3000" dirty="0"/>
              <a:t>.  </a:t>
            </a:r>
            <a:r>
              <a:rPr lang="en-US" sz="2400" dirty="0"/>
              <a:t>// </a:t>
            </a:r>
            <a:r>
              <a:rPr lang="en-US" sz="2600" dirty="0"/>
              <a:t>*</a:t>
            </a:r>
            <a:r>
              <a:rPr lang="en-US" sz="2600" b="1" dirty="0">
                <a:solidFill>
                  <a:schemeClr val="bg1"/>
                </a:solidFill>
              </a:rPr>
              <a:t>‘Jehoshaphat’ (</a:t>
            </a:r>
            <a:r>
              <a:rPr lang="en-US" sz="2600" dirty="0"/>
              <a:t>= </a:t>
            </a:r>
            <a:r>
              <a:rPr lang="en-US" sz="2600" b="1" dirty="0">
                <a:solidFill>
                  <a:schemeClr val="bg1"/>
                </a:solidFill>
              </a:rPr>
              <a:t>Yahweh judges</a:t>
            </a:r>
            <a:r>
              <a:rPr lang="en-US" sz="2600" dirty="0"/>
              <a:t>): from </a:t>
            </a:r>
            <a:r>
              <a:rPr lang="he-IL" sz="2600" b="1" dirty="0">
                <a:solidFill>
                  <a:schemeClr val="bg1"/>
                </a:solidFill>
              </a:rPr>
              <a:t>שׁפט</a:t>
            </a:r>
            <a:r>
              <a:rPr lang="en-US" sz="2600" b="1" dirty="0">
                <a:solidFill>
                  <a:schemeClr val="bg1"/>
                </a:solidFill>
              </a:rPr>
              <a:t> </a:t>
            </a:r>
            <a:r>
              <a:rPr lang="en-US" sz="2600" dirty="0"/>
              <a:t>(</a:t>
            </a:r>
            <a:r>
              <a:rPr lang="en-US" sz="2600" b="1" i="1" dirty="0" err="1">
                <a:solidFill>
                  <a:schemeClr val="bg1"/>
                </a:solidFill>
              </a:rPr>
              <a:t>shafat</a:t>
            </a:r>
            <a:r>
              <a:rPr lang="en-US" sz="2600" dirty="0"/>
              <a:t>) </a:t>
            </a: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p:txBody>
      </p:sp>
    </p:spTree>
    <p:extLst>
      <p:ext uri="{BB962C8B-B14F-4D97-AF65-F5344CB8AC3E}">
        <p14:creationId xmlns:p14="http://schemas.microsoft.com/office/powerpoint/2010/main" val="151479172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817251"/>
          </a:xfrm>
          <a:prstGeom prst="rect">
            <a:avLst/>
          </a:prstGeom>
          <a:solidFill>
            <a:srgbClr val="00B050"/>
          </a:solidFill>
        </p:spPr>
        <p:txBody>
          <a:bodyPr wrap="square">
            <a:spAutoFit/>
          </a:bodyPr>
          <a:lstStyle/>
          <a:p>
            <a:r>
              <a:rPr lang="zh-TW" altLang="en-US" sz="3200" b="1" dirty="0">
                <a:solidFill>
                  <a:schemeClr val="bg1"/>
                </a:solidFill>
                <a:latin typeface="DFKai-SB" pitchFamily="65" charset="-120"/>
                <a:ea typeface="DFKai-SB" pitchFamily="65" charset="-120"/>
              </a:rPr>
              <a:t>阿摩司書 </a:t>
            </a:r>
            <a:r>
              <a:rPr lang="en-US" sz="3200" b="1" dirty="0">
                <a:solidFill>
                  <a:schemeClr val="bg1"/>
                </a:solidFill>
              </a:rPr>
              <a:t>Amos 5:5 &amp; 8:1-2</a:t>
            </a:r>
            <a:r>
              <a:rPr lang="en-US" sz="3200" dirty="0"/>
              <a:t> </a:t>
            </a:r>
          </a:p>
          <a:p>
            <a:r>
              <a:rPr lang="en-US" sz="3200" b="1" dirty="0"/>
              <a:t>-5:5           </a:t>
            </a:r>
            <a:r>
              <a:rPr lang="he-IL" sz="3600" dirty="0"/>
              <a:t>‎וּ</a:t>
            </a:r>
            <a:r>
              <a:rPr lang="he-IL" sz="3600" dirty="0">
                <a:solidFill>
                  <a:schemeClr val="bg1"/>
                </a:solidFill>
              </a:rPr>
              <a:t>בְאֵ֥ר</a:t>
            </a:r>
            <a:r>
              <a:rPr lang="he-IL" sz="3600" dirty="0"/>
              <a:t> שֶׁ֖בַע לֹ֣א </a:t>
            </a:r>
            <a:r>
              <a:rPr lang="he-IL" sz="3600" dirty="0">
                <a:solidFill>
                  <a:schemeClr val="bg1"/>
                </a:solidFill>
              </a:rPr>
              <a:t>תַעֲבֹ֑רוּ</a:t>
            </a:r>
            <a:r>
              <a:rPr lang="en-US" sz="3600" dirty="0">
                <a:solidFill>
                  <a:schemeClr val="bg1"/>
                </a:solidFill>
              </a:rPr>
              <a:t>  </a:t>
            </a:r>
            <a:r>
              <a:rPr lang="en-US" sz="3200" dirty="0"/>
              <a:t>……..</a:t>
            </a:r>
          </a:p>
          <a:p>
            <a:pPr rtl="1"/>
            <a:r>
              <a:rPr lang="he-IL" sz="3800" dirty="0"/>
              <a:t> </a:t>
            </a:r>
            <a:r>
              <a:rPr lang="he-IL" sz="3600" dirty="0"/>
              <a:t>כִּ֤י </a:t>
            </a:r>
            <a:r>
              <a:rPr lang="he-IL" sz="3600" dirty="0">
                <a:solidFill>
                  <a:schemeClr val="bg1"/>
                </a:solidFill>
              </a:rPr>
              <a:t>הַגִּלְגָּל֙ גָּלֹ֣ה יִגְלֶ֔ה </a:t>
            </a:r>
            <a:r>
              <a:rPr lang="he-IL" sz="3600" dirty="0"/>
              <a:t>וּבֵֽית־</a:t>
            </a:r>
            <a:r>
              <a:rPr lang="he-IL" sz="3600" dirty="0">
                <a:solidFill>
                  <a:schemeClr val="bg1"/>
                </a:solidFill>
              </a:rPr>
              <a:t>אֵ֖ל</a:t>
            </a:r>
            <a:r>
              <a:rPr lang="he-IL" sz="3600" dirty="0"/>
              <a:t> יִהְיֶ֥ה לְ</a:t>
            </a:r>
            <a:r>
              <a:rPr lang="he-IL" sz="3600" dirty="0">
                <a:solidFill>
                  <a:schemeClr val="bg1"/>
                </a:solidFill>
              </a:rPr>
              <a:t>אָֽוֶן</a:t>
            </a:r>
            <a:r>
              <a:rPr lang="he-IL" sz="3600" dirty="0"/>
              <a:t>׃ </a:t>
            </a:r>
            <a:r>
              <a:rPr lang="en-US" sz="3600" dirty="0"/>
              <a:t>   </a:t>
            </a:r>
          </a:p>
          <a:p>
            <a:r>
              <a:rPr lang="zh-TW" altLang="en-US" sz="2800" dirty="0">
                <a:latin typeface="DFKai-SB" pitchFamily="65" charset="-120"/>
                <a:ea typeface="DFKai-SB" pitchFamily="65" charset="-120"/>
              </a:rPr>
              <a:t>不要往伯特利尋求，不要進入吉甲，不要</a:t>
            </a:r>
            <a:r>
              <a:rPr lang="zh-TW" altLang="en-US" sz="2800" b="1" dirty="0">
                <a:solidFill>
                  <a:schemeClr val="bg1"/>
                </a:solidFill>
                <a:latin typeface="DFKai-SB" pitchFamily="65" charset="-120"/>
                <a:ea typeface="DFKai-SB" pitchFamily="65" charset="-120"/>
              </a:rPr>
              <a:t>過到別</a:t>
            </a:r>
            <a:r>
              <a:rPr lang="zh-TW" altLang="en-US" sz="2800" b="1" dirty="0">
                <a:latin typeface="DFKai-SB" pitchFamily="65" charset="-120"/>
                <a:ea typeface="DFKai-SB" pitchFamily="65" charset="-120"/>
              </a:rPr>
              <a:t>是巴</a:t>
            </a:r>
            <a:r>
              <a:rPr lang="zh-TW" altLang="en-US" sz="2800" dirty="0">
                <a:latin typeface="DFKai-SB" pitchFamily="65" charset="-120"/>
                <a:ea typeface="DFKai-SB" pitchFamily="65" charset="-120"/>
              </a:rPr>
              <a:t>；</a:t>
            </a:r>
            <a:endParaRPr lang="en-US" altLang="zh-TW" sz="2800" dirty="0">
              <a:latin typeface="DFKai-SB" pitchFamily="65" charset="-120"/>
              <a:ea typeface="DFKai-SB" pitchFamily="65" charset="-120"/>
            </a:endParaRPr>
          </a:p>
          <a:p>
            <a:r>
              <a:rPr lang="zh-TW" altLang="en-US" sz="2800" dirty="0">
                <a:latin typeface="DFKai-SB" pitchFamily="65" charset="-120"/>
                <a:ea typeface="DFKai-SB" pitchFamily="65" charset="-120"/>
              </a:rPr>
              <a:t>因為</a:t>
            </a:r>
            <a:r>
              <a:rPr lang="zh-TW" altLang="en-US" sz="2800" b="1" dirty="0">
                <a:solidFill>
                  <a:schemeClr val="bg1"/>
                </a:solidFill>
                <a:latin typeface="DFKai-SB" pitchFamily="65" charset="-120"/>
                <a:ea typeface="DFKai-SB" pitchFamily="65" charset="-120"/>
              </a:rPr>
              <a:t>吉甲必被擄掠</a:t>
            </a:r>
            <a:r>
              <a:rPr lang="zh-TW" altLang="en-US" sz="2800" dirty="0">
                <a:latin typeface="DFKai-SB" pitchFamily="65" charset="-120"/>
                <a:ea typeface="DFKai-SB" pitchFamily="65" charset="-120"/>
              </a:rPr>
              <a:t>，</a:t>
            </a:r>
            <a:r>
              <a:rPr lang="zh-TW" altLang="en-US" sz="2800" b="1" dirty="0">
                <a:latin typeface="DFKai-SB" pitchFamily="65" charset="-120"/>
                <a:ea typeface="DFKai-SB" pitchFamily="65" charset="-120"/>
              </a:rPr>
              <a:t>伯特</a:t>
            </a:r>
            <a:r>
              <a:rPr lang="zh-TW" altLang="en-US" sz="2800" b="1" dirty="0">
                <a:solidFill>
                  <a:schemeClr val="bg1"/>
                </a:solidFill>
                <a:latin typeface="DFKai-SB" pitchFamily="65" charset="-120"/>
                <a:ea typeface="DFKai-SB" pitchFamily="65" charset="-120"/>
              </a:rPr>
              <a:t>利</a:t>
            </a:r>
            <a:r>
              <a:rPr lang="zh-TW" altLang="en-US" sz="2800" dirty="0">
                <a:latin typeface="DFKai-SB" pitchFamily="65" charset="-120"/>
                <a:ea typeface="DFKai-SB" pitchFamily="65" charset="-120"/>
              </a:rPr>
              <a:t>也必歸於</a:t>
            </a:r>
            <a:r>
              <a:rPr lang="zh-TW" altLang="en-US" sz="2800" b="1" dirty="0">
                <a:solidFill>
                  <a:schemeClr val="bg1"/>
                </a:solidFill>
                <a:latin typeface="DFKai-SB" pitchFamily="65" charset="-120"/>
                <a:ea typeface="DFKai-SB" pitchFamily="65" charset="-120"/>
              </a:rPr>
              <a:t>無有</a:t>
            </a:r>
            <a:r>
              <a:rPr lang="en-US" altLang="zh-TW" sz="2700" dirty="0">
                <a:latin typeface="DFKai-SB" pitchFamily="65" charset="-120"/>
                <a:ea typeface="DFKai-SB" pitchFamily="65" charset="-120"/>
              </a:rPr>
              <a:t>./ </a:t>
            </a:r>
            <a:r>
              <a:rPr lang="en-US" sz="2700" baseline="30000" dirty="0"/>
              <a:t>NIV </a:t>
            </a:r>
            <a:r>
              <a:rPr lang="en-US" sz="2700" dirty="0"/>
              <a:t> ……. do not journey to </a:t>
            </a:r>
            <a:r>
              <a:rPr lang="en-US" sz="2700" b="1" dirty="0">
                <a:solidFill>
                  <a:schemeClr val="bg1"/>
                </a:solidFill>
              </a:rPr>
              <a:t>Beer</a:t>
            </a:r>
            <a:r>
              <a:rPr lang="en-US" sz="2700" b="1" dirty="0"/>
              <a:t>sheba</a:t>
            </a:r>
            <a:r>
              <a:rPr lang="en-US" sz="2700" dirty="0"/>
              <a:t>. For </a:t>
            </a:r>
            <a:r>
              <a:rPr lang="en-US" sz="2700" b="1" dirty="0" err="1">
                <a:solidFill>
                  <a:schemeClr val="bg1"/>
                </a:solidFill>
              </a:rPr>
              <a:t>Gilgal</a:t>
            </a:r>
            <a:r>
              <a:rPr lang="en-US" sz="2700" b="1" dirty="0">
                <a:solidFill>
                  <a:schemeClr val="bg1"/>
                </a:solidFill>
              </a:rPr>
              <a:t> will surely go into exile</a:t>
            </a:r>
            <a:r>
              <a:rPr lang="en-US" sz="2700" dirty="0"/>
              <a:t>, and </a:t>
            </a:r>
            <a:r>
              <a:rPr lang="en-US" sz="2700" b="1" dirty="0"/>
              <a:t>Beth</a:t>
            </a:r>
            <a:r>
              <a:rPr lang="en-US" sz="2700" b="1" dirty="0">
                <a:solidFill>
                  <a:schemeClr val="bg1"/>
                </a:solidFill>
              </a:rPr>
              <a:t>el</a:t>
            </a:r>
            <a:r>
              <a:rPr lang="en-US" sz="2700" dirty="0">
                <a:solidFill>
                  <a:schemeClr val="bg1"/>
                </a:solidFill>
              </a:rPr>
              <a:t> </a:t>
            </a:r>
            <a:r>
              <a:rPr lang="en-US" sz="2700" dirty="0"/>
              <a:t>will be reduced to </a:t>
            </a:r>
            <a:r>
              <a:rPr lang="en-US" sz="2700" b="1" dirty="0">
                <a:solidFill>
                  <a:schemeClr val="bg1"/>
                </a:solidFill>
              </a:rPr>
              <a:t>nothing</a:t>
            </a:r>
            <a:r>
              <a:rPr lang="en-US" sz="2700" dirty="0"/>
              <a:t>.</a:t>
            </a:r>
          </a:p>
          <a:p>
            <a:endParaRPr lang="en-US" sz="800" dirty="0"/>
          </a:p>
          <a:p>
            <a:r>
              <a:rPr lang="en-US" sz="3200" b="1" dirty="0"/>
              <a:t>-8:1-2   </a:t>
            </a:r>
            <a:r>
              <a:rPr lang="he-IL" sz="2800" dirty="0"/>
              <a:t>‎</a:t>
            </a:r>
            <a:r>
              <a:rPr lang="he-IL" sz="3800" dirty="0"/>
              <a:t>כֹּ֥ה הִרְאַ֖נִי אֲדֹנָ֣י יְהוִ֑ה וְהִנֵּ֖ה כְּל֥וּב </a:t>
            </a:r>
            <a:r>
              <a:rPr lang="he-IL" sz="3800" dirty="0">
                <a:solidFill>
                  <a:schemeClr val="bg1"/>
                </a:solidFill>
              </a:rPr>
              <a:t>קָֽיִץ</a:t>
            </a:r>
            <a:r>
              <a:rPr lang="he-IL" sz="3800" dirty="0"/>
              <a:t>׃ </a:t>
            </a:r>
            <a:endParaRPr lang="en-US" sz="3800" dirty="0"/>
          </a:p>
          <a:p>
            <a:pPr rtl="1"/>
            <a:r>
              <a:rPr lang="en-US" sz="3600" dirty="0"/>
              <a:t>   </a:t>
            </a:r>
            <a:r>
              <a:rPr lang="en-US" sz="3200" dirty="0"/>
              <a:t>…….</a:t>
            </a:r>
            <a:r>
              <a:rPr lang="he-IL" sz="3800" dirty="0"/>
              <a:t>וָאֹמַ֖ר כְּל֣וּב</a:t>
            </a:r>
            <a:r>
              <a:rPr lang="he-IL" sz="3800" dirty="0">
                <a:solidFill>
                  <a:schemeClr val="bg1"/>
                </a:solidFill>
              </a:rPr>
              <a:t> קָ֑יִץ</a:t>
            </a:r>
            <a:r>
              <a:rPr lang="he-IL" sz="3800" dirty="0"/>
              <a:t> וַיֹּ֙אמֶר יְהוָ֜ה אֵלַ֗י בָּ֤א הַ</a:t>
            </a:r>
            <a:r>
              <a:rPr lang="he-IL" sz="3800" dirty="0">
                <a:solidFill>
                  <a:schemeClr val="bg1"/>
                </a:solidFill>
              </a:rPr>
              <a:t>ק</a:t>
            </a:r>
            <a:r>
              <a:rPr lang="he-IL" sz="3800" dirty="0"/>
              <a:t>ּ</a:t>
            </a:r>
            <a:r>
              <a:rPr lang="he-IL" sz="3800" dirty="0">
                <a:solidFill>
                  <a:schemeClr val="bg1"/>
                </a:solidFill>
              </a:rPr>
              <a:t>ֵץ֙</a:t>
            </a:r>
            <a:r>
              <a:rPr lang="he-IL" sz="3800" dirty="0"/>
              <a:t> אֶל־עַמִּ֣י יִשְׂרָאֵ֔ל </a:t>
            </a:r>
            <a:r>
              <a:rPr lang="en-US" sz="3800" dirty="0"/>
              <a:t> </a:t>
            </a:r>
            <a:r>
              <a:rPr lang="en-US" sz="2800" dirty="0"/>
              <a:t>……..</a:t>
            </a:r>
          </a:p>
          <a:p>
            <a:r>
              <a:rPr lang="en-US" sz="2800" b="1" dirty="0"/>
              <a:t>1</a:t>
            </a:r>
            <a:r>
              <a:rPr lang="en-US" sz="2800" dirty="0"/>
              <a:t> </a:t>
            </a:r>
            <a:r>
              <a:rPr lang="zh-TW" altLang="en-US" sz="2800" dirty="0">
                <a:latin typeface="DFKai-SB" pitchFamily="65" charset="-120"/>
                <a:ea typeface="DFKai-SB" pitchFamily="65" charset="-120"/>
              </a:rPr>
              <a:t>主耶和華又指示我一件事．我看見一筐</a:t>
            </a:r>
            <a:r>
              <a:rPr lang="zh-TW" altLang="en-US" sz="2800" b="1" dirty="0">
                <a:solidFill>
                  <a:schemeClr val="bg1"/>
                </a:solidFill>
                <a:latin typeface="DFKai-SB" pitchFamily="65" charset="-120"/>
                <a:ea typeface="DFKai-SB" pitchFamily="65" charset="-120"/>
              </a:rPr>
              <a:t>夏天的果子</a:t>
            </a:r>
            <a:r>
              <a:rPr lang="zh-TW" altLang="en-US" sz="2800" dirty="0">
                <a:latin typeface="DFKai-SB" pitchFamily="65" charset="-120"/>
                <a:ea typeface="DFKai-SB" pitchFamily="65" charset="-120"/>
              </a:rPr>
              <a:t>。</a:t>
            </a:r>
            <a:r>
              <a:rPr lang="en-US" sz="2800" b="1" dirty="0"/>
              <a:t>2 </a:t>
            </a:r>
            <a:r>
              <a:rPr lang="zh-TW" altLang="en-US" sz="2800" dirty="0">
                <a:latin typeface="DFKai-SB" pitchFamily="65" charset="-120"/>
                <a:ea typeface="DFKai-SB" pitchFamily="65" charset="-120"/>
              </a:rPr>
              <a:t>他說、阿摩司阿、你看見甚麼．我說、看見一筐</a:t>
            </a:r>
            <a:r>
              <a:rPr lang="zh-TW" altLang="en-US" sz="2800" b="1" dirty="0">
                <a:solidFill>
                  <a:schemeClr val="bg1"/>
                </a:solidFill>
                <a:latin typeface="DFKai-SB" pitchFamily="65" charset="-120"/>
                <a:ea typeface="DFKai-SB" pitchFamily="65" charset="-120"/>
              </a:rPr>
              <a:t>夏天的果子</a:t>
            </a:r>
            <a:r>
              <a:rPr lang="zh-TW" altLang="en-US" sz="2800" dirty="0">
                <a:latin typeface="DFKai-SB" pitchFamily="65" charset="-120"/>
                <a:ea typeface="DFKai-SB" pitchFamily="65" charset="-120"/>
              </a:rPr>
              <a:t>．耶和華說、我民以色列的</a:t>
            </a:r>
            <a:r>
              <a:rPr lang="zh-TW" altLang="en-US" sz="2800" b="1" dirty="0">
                <a:solidFill>
                  <a:schemeClr val="bg1"/>
                </a:solidFill>
                <a:latin typeface="DFKai-SB" pitchFamily="65" charset="-120"/>
                <a:ea typeface="DFKai-SB" pitchFamily="65" charset="-120"/>
              </a:rPr>
              <a:t>結局</a:t>
            </a:r>
            <a:r>
              <a:rPr lang="zh-TW" altLang="en-US" sz="2800" dirty="0">
                <a:latin typeface="DFKai-SB" pitchFamily="65" charset="-120"/>
                <a:ea typeface="DFKai-SB" pitchFamily="65" charset="-120"/>
              </a:rPr>
              <a:t>到了．我必不再寬恕他們。</a:t>
            </a:r>
            <a:r>
              <a:rPr lang="en-US" altLang="zh-TW" sz="2800" dirty="0">
                <a:latin typeface="DFKai-SB" pitchFamily="65" charset="-120"/>
                <a:ea typeface="DFKai-SB" pitchFamily="65" charset="-120"/>
              </a:rPr>
              <a:t>/ </a:t>
            </a:r>
            <a:r>
              <a:rPr lang="en-US" sz="2800" baseline="30000" dirty="0"/>
              <a:t>ESV </a:t>
            </a:r>
            <a:r>
              <a:rPr lang="en-US" sz="2800" dirty="0"/>
              <a:t>…….. a basket of </a:t>
            </a:r>
            <a:r>
              <a:rPr lang="en-US" sz="2800" b="1" dirty="0">
                <a:solidFill>
                  <a:schemeClr val="bg1"/>
                </a:solidFill>
              </a:rPr>
              <a:t>summer fruit</a:t>
            </a:r>
            <a:r>
              <a:rPr lang="en-US" sz="2800" dirty="0"/>
              <a:t>. </a:t>
            </a:r>
            <a:r>
              <a:rPr lang="en-US" sz="2800" b="1" dirty="0"/>
              <a:t>2</a:t>
            </a:r>
            <a:r>
              <a:rPr lang="en-US" sz="2800" dirty="0"/>
              <a:t> …….. A basket of </a:t>
            </a:r>
            <a:r>
              <a:rPr lang="en-US" sz="2800" b="1" dirty="0">
                <a:solidFill>
                  <a:schemeClr val="bg1"/>
                </a:solidFill>
              </a:rPr>
              <a:t>summer fruit</a:t>
            </a:r>
            <a:r>
              <a:rPr lang="en-US" sz="2800" dirty="0"/>
              <a:t>. …….. The </a:t>
            </a:r>
            <a:r>
              <a:rPr lang="en-US" sz="2800" b="1" dirty="0">
                <a:solidFill>
                  <a:schemeClr val="bg1"/>
                </a:solidFill>
              </a:rPr>
              <a:t>end </a:t>
            </a:r>
            <a:r>
              <a:rPr lang="en-US" sz="2800" dirty="0"/>
              <a:t>has come upon my people Israel; …….. </a:t>
            </a:r>
          </a:p>
          <a:p>
            <a:r>
              <a:rPr lang="en-US" sz="2800" dirty="0"/>
              <a:t>	*Cf. </a:t>
            </a:r>
            <a:r>
              <a:rPr lang="en-US" sz="2800" b="1" dirty="0"/>
              <a:t>Luke 21:29-30</a:t>
            </a:r>
            <a:r>
              <a:rPr lang="en-US" sz="2800" dirty="0"/>
              <a:t> (</a:t>
            </a:r>
            <a:r>
              <a:rPr lang="en-US" sz="2800" b="1" dirty="0"/>
              <a:t>Matthew 24:32; Mark 13:28</a:t>
            </a:r>
            <a:r>
              <a:rPr lang="en-US" sz="2800" dirty="0"/>
              <a:t>)</a:t>
            </a: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p:txBody>
      </p:sp>
    </p:spTree>
    <p:extLst>
      <p:ext uri="{BB962C8B-B14F-4D97-AF65-F5344CB8AC3E}">
        <p14:creationId xmlns:p14="http://schemas.microsoft.com/office/powerpoint/2010/main" val="383728525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771084"/>
          </a:xfrm>
          <a:prstGeom prst="rect">
            <a:avLst/>
          </a:prstGeom>
          <a:solidFill>
            <a:srgbClr val="00B050"/>
          </a:solidFill>
        </p:spPr>
        <p:txBody>
          <a:bodyPr wrap="square">
            <a:spAutoFit/>
          </a:bodyPr>
          <a:lstStyle/>
          <a:p>
            <a:r>
              <a:rPr lang="zh-TW" altLang="en-US" sz="3200" b="1" dirty="0">
                <a:solidFill>
                  <a:schemeClr val="bg1"/>
                </a:solidFill>
                <a:latin typeface="DFKai-SB" pitchFamily="65" charset="-120"/>
                <a:ea typeface="DFKai-SB" pitchFamily="65" charset="-120"/>
              </a:rPr>
              <a:t>阿摩司書 </a:t>
            </a:r>
            <a:r>
              <a:rPr lang="en-US" sz="3200" b="1" dirty="0">
                <a:solidFill>
                  <a:schemeClr val="bg1"/>
                </a:solidFill>
              </a:rPr>
              <a:t>Amos 8:1-2</a:t>
            </a:r>
            <a:r>
              <a:rPr lang="en-US" sz="3200" dirty="0"/>
              <a:t> </a:t>
            </a:r>
          </a:p>
          <a:p>
            <a:r>
              <a:rPr lang="en-US" sz="3000" b="1" dirty="0"/>
              <a:t>Amos 8:1-2. </a:t>
            </a:r>
            <a:r>
              <a:rPr lang="zh-TW" altLang="en-US" sz="3000" dirty="0">
                <a:latin typeface="DFKai-SB" pitchFamily="65" charset="-120"/>
                <a:ea typeface="DFKai-SB" pitchFamily="65" charset="-120"/>
              </a:rPr>
              <a:t>主耶和華又指示我一件事</a:t>
            </a:r>
            <a:r>
              <a:rPr lang="en-US" altLang="zh-TW" sz="3000" dirty="0">
                <a:latin typeface="DFKai-SB" pitchFamily="65" charset="-120"/>
                <a:ea typeface="DFKai-SB" pitchFamily="65" charset="-120"/>
              </a:rPr>
              <a:t>.</a:t>
            </a:r>
            <a:r>
              <a:rPr lang="zh-TW" altLang="en-US" sz="3000" dirty="0">
                <a:latin typeface="DFKai-SB" pitchFamily="65" charset="-120"/>
                <a:ea typeface="DFKai-SB" pitchFamily="65" charset="-120"/>
              </a:rPr>
              <a:t>我看見一筐</a:t>
            </a:r>
            <a:endParaRPr lang="en-US" altLang="zh-TW" sz="3000" dirty="0">
              <a:latin typeface="DFKai-SB" pitchFamily="65" charset="-120"/>
              <a:ea typeface="DFKai-SB" pitchFamily="65" charset="-120"/>
            </a:endParaRPr>
          </a:p>
          <a:p>
            <a:r>
              <a:rPr lang="zh-TW" altLang="en-US" sz="3000" b="1" dirty="0">
                <a:solidFill>
                  <a:schemeClr val="bg1"/>
                </a:solidFill>
                <a:latin typeface="DFKai-SB" pitchFamily="65" charset="-120"/>
                <a:ea typeface="DFKai-SB" pitchFamily="65" charset="-120"/>
              </a:rPr>
              <a:t>夏天的果子 </a:t>
            </a:r>
            <a:r>
              <a:rPr lang="en-US" altLang="zh-TW" sz="3000" b="1" dirty="0">
                <a:solidFill>
                  <a:schemeClr val="bg1"/>
                </a:solidFill>
                <a:latin typeface="DFKai-SB" pitchFamily="65" charset="-120"/>
                <a:ea typeface="DFKai-SB" pitchFamily="65" charset="-120"/>
              </a:rPr>
              <a:t>(</a:t>
            </a:r>
            <a:r>
              <a:rPr lang="he-IL" sz="3000" dirty="0">
                <a:solidFill>
                  <a:schemeClr val="bg1"/>
                </a:solidFill>
              </a:rPr>
              <a:t>קָיִץ</a:t>
            </a:r>
            <a:r>
              <a:rPr lang="en-US" altLang="zh-TW" sz="3000" b="1" dirty="0">
                <a:solidFill>
                  <a:schemeClr val="bg1"/>
                </a:solidFill>
                <a:latin typeface="DFKai-SB" pitchFamily="65" charset="-120"/>
                <a:ea typeface="DFKai-SB" pitchFamily="65" charset="-120"/>
              </a:rPr>
              <a:t>)</a:t>
            </a:r>
            <a:r>
              <a:rPr lang="zh-TW" altLang="en-US" sz="3000" dirty="0">
                <a:latin typeface="DFKai-SB" pitchFamily="65" charset="-120"/>
                <a:ea typeface="DFKai-SB" pitchFamily="65" charset="-120"/>
              </a:rPr>
              <a:t>。</a:t>
            </a:r>
            <a:r>
              <a:rPr lang="en-US" sz="3000" b="1" dirty="0"/>
              <a:t> </a:t>
            </a:r>
            <a:r>
              <a:rPr lang="zh-TW" altLang="en-US" sz="3000" dirty="0">
                <a:latin typeface="DFKai-SB" pitchFamily="65" charset="-120"/>
                <a:ea typeface="DFKai-SB" pitchFamily="65" charset="-120"/>
              </a:rPr>
              <a:t>他說、阿摩司阿、你看見甚麼．</a:t>
            </a:r>
            <a:endParaRPr lang="en-US" altLang="zh-TW" sz="3000" dirty="0">
              <a:latin typeface="DFKai-SB" pitchFamily="65" charset="-120"/>
              <a:ea typeface="DFKai-SB" pitchFamily="65" charset="-120"/>
            </a:endParaRPr>
          </a:p>
          <a:p>
            <a:r>
              <a:rPr lang="zh-TW" altLang="en-US" sz="3000" dirty="0">
                <a:latin typeface="DFKai-SB" pitchFamily="65" charset="-120"/>
                <a:ea typeface="DFKai-SB" pitchFamily="65" charset="-120"/>
              </a:rPr>
              <a:t>我說、看見一筐</a:t>
            </a:r>
            <a:r>
              <a:rPr lang="zh-TW" altLang="en-US" sz="3000" b="1" dirty="0">
                <a:solidFill>
                  <a:schemeClr val="bg1"/>
                </a:solidFill>
                <a:latin typeface="DFKai-SB" pitchFamily="65" charset="-120"/>
                <a:ea typeface="DFKai-SB" pitchFamily="65" charset="-120"/>
              </a:rPr>
              <a:t>夏天的果子 </a:t>
            </a:r>
            <a:r>
              <a:rPr lang="en-US" altLang="zh-TW" sz="3000" b="1" dirty="0">
                <a:solidFill>
                  <a:schemeClr val="bg1"/>
                </a:solidFill>
                <a:latin typeface="DFKai-SB" pitchFamily="65" charset="-120"/>
                <a:ea typeface="DFKai-SB" pitchFamily="65" charset="-120"/>
              </a:rPr>
              <a:t>(</a:t>
            </a:r>
            <a:r>
              <a:rPr lang="he-IL" sz="3000" dirty="0">
                <a:solidFill>
                  <a:schemeClr val="bg1"/>
                </a:solidFill>
              </a:rPr>
              <a:t>קָיִץ</a:t>
            </a:r>
            <a:r>
              <a:rPr lang="en-US" altLang="zh-TW" sz="3000" b="1" dirty="0">
                <a:solidFill>
                  <a:schemeClr val="bg1"/>
                </a:solidFill>
                <a:latin typeface="DFKai-SB" pitchFamily="65" charset="-120"/>
                <a:ea typeface="DFKai-SB" pitchFamily="65" charset="-120"/>
              </a:rPr>
              <a:t>)</a:t>
            </a:r>
            <a:r>
              <a:rPr lang="zh-TW" altLang="en-US" sz="3000" dirty="0">
                <a:latin typeface="DFKai-SB" pitchFamily="65" charset="-120"/>
                <a:ea typeface="DFKai-SB" pitchFamily="65" charset="-120"/>
              </a:rPr>
              <a:t>．耶和華說、</a:t>
            </a:r>
            <a:endParaRPr lang="en-US" altLang="zh-TW" sz="3000" dirty="0">
              <a:latin typeface="DFKai-SB" pitchFamily="65" charset="-120"/>
              <a:ea typeface="DFKai-SB" pitchFamily="65" charset="-120"/>
            </a:endParaRPr>
          </a:p>
          <a:p>
            <a:r>
              <a:rPr lang="zh-TW" altLang="en-US" sz="3000" dirty="0">
                <a:latin typeface="DFKai-SB" pitchFamily="65" charset="-120"/>
                <a:ea typeface="DFKai-SB" pitchFamily="65" charset="-120"/>
              </a:rPr>
              <a:t>我民以色列的</a:t>
            </a:r>
            <a:r>
              <a:rPr lang="zh-TW" altLang="en-US" sz="3000" b="1" dirty="0">
                <a:solidFill>
                  <a:schemeClr val="bg1"/>
                </a:solidFill>
                <a:latin typeface="DFKai-SB" pitchFamily="65" charset="-120"/>
                <a:ea typeface="DFKai-SB" pitchFamily="65" charset="-120"/>
              </a:rPr>
              <a:t>結局 </a:t>
            </a:r>
            <a:r>
              <a:rPr lang="en-US" altLang="zh-TW" sz="3000" b="1" dirty="0">
                <a:solidFill>
                  <a:schemeClr val="bg1"/>
                </a:solidFill>
                <a:latin typeface="DFKai-SB" pitchFamily="65" charset="-120"/>
                <a:ea typeface="DFKai-SB" pitchFamily="65" charset="-120"/>
              </a:rPr>
              <a:t>(</a:t>
            </a:r>
            <a:r>
              <a:rPr lang="he-IL" sz="3000" dirty="0">
                <a:solidFill>
                  <a:schemeClr val="bg1"/>
                </a:solidFill>
              </a:rPr>
              <a:t>ק</a:t>
            </a:r>
            <a:r>
              <a:rPr lang="he-IL" sz="3000" dirty="0"/>
              <a:t>ּ</a:t>
            </a:r>
            <a:r>
              <a:rPr lang="he-IL" sz="3000" dirty="0">
                <a:solidFill>
                  <a:schemeClr val="bg1"/>
                </a:solidFill>
              </a:rPr>
              <a:t>ֵץ</a:t>
            </a:r>
            <a:r>
              <a:rPr lang="en-US" sz="3000" dirty="0">
                <a:solidFill>
                  <a:schemeClr val="bg1"/>
                </a:solidFill>
              </a:rPr>
              <a:t> </a:t>
            </a:r>
            <a:r>
              <a:rPr lang="en-US" altLang="zh-TW" sz="3000" b="1" dirty="0">
                <a:solidFill>
                  <a:schemeClr val="bg1"/>
                </a:solidFill>
                <a:latin typeface="DFKai-SB" pitchFamily="65" charset="-120"/>
                <a:ea typeface="DFKai-SB" pitchFamily="65" charset="-120"/>
              </a:rPr>
              <a:t>)</a:t>
            </a:r>
            <a:r>
              <a:rPr lang="zh-TW" altLang="en-US" sz="3000" dirty="0">
                <a:latin typeface="DFKai-SB" pitchFamily="65" charset="-120"/>
                <a:ea typeface="DFKai-SB" pitchFamily="65" charset="-120"/>
              </a:rPr>
              <a:t>到了．我必不再寬恕他們。</a:t>
            </a:r>
            <a:endParaRPr lang="en-US" altLang="zh-TW" sz="3000" dirty="0">
              <a:latin typeface="DFKai-SB" pitchFamily="65" charset="-120"/>
              <a:ea typeface="DFKai-SB" pitchFamily="65" charset="-120"/>
            </a:endParaRPr>
          </a:p>
          <a:p>
            <a:r>
              <a:rPr lang="en-US" sz="2600" dirty="0"/>
              <a:t>   *</a:t>
            </a:r>
            <a:r>
              <a:rPr lang="en-US" sz="2600" b="1" dirty="0"/>
              <a:t>Luke 21:29-30</a:t>
            </a:r>
            <a:r>
              <a:rPr lang="en-US" sz="2600" dirty="0"/>
              <a:t> (also, Matthew 24:32; Mark 13:28) reflects the wordplay in </a:t>
            </a:r>
            <a:r>
              <a:rPr lang="en-US" sz="2600" b="1" dirty="0"/>
              <a:t>Amos 8:1-2</a:t>
            </a:r>
            <a:r>
              <a:rPr lang="en-US" sz="2600" dirty="0"/>
              <a:t>.</a:t>
            </a:r>
          </a:p>
          <a:p>
            <a:r>
              <a:rPr lang="en-US" sz="2800" b="1" dirty="0"/>
              <a:t>    -Luke 21:29-30. 29 </a:t>
            </a:r>
            <a:r>
              <a:rPr lang="zh-TW" altLang="en-US" sz="2800" dirty="0">
                <a:latin typeface="DFKai-SB" pitchFamily="65" charset="-120"/>
                <a:ea typeface="DFKai-SB" pitchFamily="65" charset="-120"/>
              </a:rPr>
              <a:t>耶穌又設比喻對他們說：「你們看</a:t>
            </a:r>
            <a:r>
              <a:rPr lang="zh-TW" altLang="en-US" sz="2800" b="1" dirty="0">
                <a:solidFill>
                  <a:schemeClr val="bg1"/>
                </a:solidFill>
                <a:latin typeface="DFKai-SB" pitchFamily="65" charset="-120"/>
                <a:ea typeface="DFKai-SB" pitchFamily="65" charset="-120"/>
              </a:rPr>
              <a:t>無花果樹和各樣的樹；</a:t>
            </a:r>
            <a:r>
              <a:rPr lang="en-US" sz="2800" b="1" dirty="0"/>
              <a:t> 30 </a:t>
            </a:r>
            <a:r>
              <a:rPr lang="zh-TW" altLang="en-US" sz="2800" b="1" dirty="0">
                <a:solidFill>
                  <a:schemeClr val="bg1"/>
                </a:solidFill>
                <a:latin typeface="DFKai-SB" pitchFamily="65" charset="-120"/>
                <a:ea typeface="DFKai-SB" pitchFamily="65" charset="-120"/>
              </a:rPr>
              <a:t>他發芽的時候</a:t>
            </a:r>
            <a:r>
              <a:rPr lang="zh-TW" altLang="en-US" sz="2800" dirty="0">
                <a:latin typeface="DFKai-SB" pitchFamily="65" charset="-120"/>
                <a:ea typeface="DFKai-SB" pitchFamily="65" charset="-120"/>
              </a:rPr>
              <a:t>，你們一看見，自然曉得</a:t>
            </a:r>
            <a:r>
              <a:rPr lang="zh-TW" altLang="en-US" sz="2800" b="1" dirty="0">
                <a:solidFill>
                  <a:schemeClr val="bg1"/>
                </a:solidFill>
                <a:latin typeface="DFKai-SB" pitchFamily="65" charset="-120"/>
                <a:ea typeface="DFKai-SB" pitchFamily="65" charset="-120"/>
              </a:rPr>
              <a:t>夏天</a:t>
            </a:r>
            <a:r>
              <a:rPr lang="en-US" altLang="zh-TW" sz="2800" b="1" dirty="0">
                <a:solidFill>
                  <a:schemeClr val="bg1"/>
                </a:solidFill>
                <a:latin typeface="DFKai-SB" pitchFamily="65" charset="-120"/>
                <a:ea typeface="DFKai-SB" pitchFamily="65" charset="-120"/>
              </a:rPr>
              <a:t>(</a:t>
            </a:r>
            <a:r>
              <a:rPr lang="el-GR" sz="2800" b="1" dirty="0">
                <a:solidFill>
                  <a:schemeClr val="bg1"/>
                </a:solidFill>
              </a:rPr>
              <a:t>τὸ θέρος</a:t>
            </a:r>
            <a:r>
              <a:rPr lang="en-US" altLang="zh-TW" sz="2800" b="1" dirty="0">
                <a:solidFill>
                  <a:schemeClr val="bg1"/>
                </a:solidFill>
                <a:latin typeface="DFKai-SB" pitchFamily="65" charset="-120"/>
                <a:ea typeface="DFKai-SB" pitchFamily="65" charset="-120"/>
              </a:rPr>
              <a:t>)</a:t>
            </a:r>
            <a:r>
              <a:rPr lang="zh-TW" altLang="en-US" sz="2800" b="1" dirty="0">
                <a:latin typeface="DFKai-SB" pitchFamily="65" charset="-120"/>
                <a:ea typeface="DFKai-SB" pitchFamily="65" charset="-120"/>
              </a:rPr>
              <a:t>近了</a:t>
            </a:r>
            <a:r>
              <a:rPr lang="zh-TW" altLang="en-US" sz="2800" dirty="0">
                <a:latin typeface="DFKai-SB" pitchFamily="65" charset="-120"/>
                <a:ea typeface="DFKai-SB" pitchFamily="65" charset="-120"/>
              </a:rPr>
              <a:t>。</a:t>
            </a:r>
            <a:endParaRPr lang="en-US" sz="2800" dirty="0">
              <a:latin typeface="DFKai-SB" pitchFamily="65" charset="-120"/>
              <a:ea typeface="DFKai-SB" pitchFamily="65" charset="-120"/>
            </a:endParaRPr>
          </a:p>
          <a:p>
            <a:r>
              <a:rPr lang="en-US" sz="2800" baseline="30000" dirty="0"/>
              <a:t>NIV </a:t>
            </a:r>
            <a:r>
              <a:rPr lang="en-US" sz="2800" b="1" dirty="0"/>
              <a:t>29</a:t>
            </a:r>
            <a:r>
              <a:rPr lang="en-US" sz="2800" dirty="0"/>
              <a:t> He told them this parable: "Look at </a:t>
            </a:r>
            <a:r>
              <a:rPr lang="en-US" sz="2800" b="1" dirty="0">
                <a:solidFill>
                  <a:schemeClr val="bg1"/>
                </a:solidFill>
              </a:rPr>
              <a:t>the fig tree and all the trees</a:t>
            </a:r>
            <a:r>
              <a:rPr lang="en-US" sz="2800" dirty="0"/>
              <a:t>. </a:t>
            </a:r>
            <a:r>
              <a:rPr lang="en-US" sz="2800" b="1" dirty="0"/>
              <a:t>30</a:t>
            </a:r>
            <a:r>
              <a:rPr lang="en-US" sz="2800" dirty="0"/>
              <a:t> </a:t>
            </a:r>
            <a:r>
              <a:rPr lang="en-US" sz="2800" b="1" dirty="0">
                <a:solidFill>
                  <a:schemeClr val="bg1"/>
                </a:solidFill>
              </a:rPr>
              <a:t>When they sprout leaves</a:t>
            </a:r>
            <a:r>
              <a:rPr lang="en-US" sz="2800" dirty="0"/>
              <a:t>, you can see for yourselves and know that </a:t>
            </a:r>
            <a:r>
              <a:rPr lang="en-US" sz="2800" b="1" dirty="0">
                <a:solidFill>
                  <a:schemeClr val="bg1"/>
                </a:solidFill>
              </a:rPr>
              <a:t>summer</a:t>
            </a:r>
            <a:r>
              <a:rPr lang="en-US" sz="2800" dirty="0"/>
              <a:t> is near.</a:t>
            </a:r>
          </a:p>
          <a:p>
            <a:r>
              <a:rPr lang="en-US" sz="2800" b="1" dirty="0"/>
              <a:t>    -Matthew 24:32-33</a:t>
            </a:r>
            <a:r>
              <a:rPr lang="en-US" sz="2800" dirty="0"/>
              <a:t> (</a:t>
            </a:r>
            <a:r>
              <a:rPr lang="zh-TW" altLang="en-US" sz="2800" dirty="0">
                <a:latin typeface="DFKai-SB" pitchFamily="65" charset="-120"/>
                <a:ea typeface="DFKai-SB" pitchFamily="65" charset="-120"/>
              </a:rPr>
              <a:t>你們可以從無花果樹學個比方．</a:t>
            </a:r>
            <a:r>
              <a:rPr lang="zh-TW" altLang="en-US" sz="2800" b="1" dirty="0">
                <a:solidFill>
                  <a:schemeClr val="bg1"/>
                </a:solidFill>
                <a:latin typeface="DFKai-SB" pitchFamily="65" charset="-120"/>
                <a:ea typeface="DFKai-SB" pitchFamily="65" charset="-120"/>
              </a:rPr>
              <a:t>當樹枝發嫩長葉的時候</a:t>
            </a:r>
            <a:r>
              <a:rPr lang="zh-TW" altLang="en-US" sz="2800" dirty="0">
                <a:latin typeface="DFKai-SB" pitchFamily="65" charset="-120"/>
                <a:ea typeface="DFKai-SB" pitchFamily="65" charset="-120"/>
              </a:rPr>
              <a:t>、你們就知道</a:t>
            </a:r>
            <a:r>
              <a:rPr lang="zh-TW" altLang="en-US" sz="2800" b="1" dirty="0">
                <a:solidFill>
                  <a:schemeClr val="bg1"/>
                </a:solidFill>
                <a:latin typeface="DFKai-SB" pitchFamily="65" charset="-120"/>
                <a:ea typeface="DFKai-SB" pitchFamily="65" charset="-120"/>
              </a:rPr>
              <a:t>夏天</a:t>
            </a:r>
            <a:r>
              <a:rPr lang="zh-TW" altLang="en-US" sz="2800" b="1" dirty="0">
                <a:latin typeface="DFKai-SB" pitchFamily="65" charset="-120"/>
                <a:ea typeface="DFKai-SB" pitchFamily="65" charset="-120"/>
              </a:rPr>
              <a:t>近了</a:t>
            </a:r>
            <a:r>
              <a:rPr lang="en-US" sz="2800" dirty="0">
                <a:latin typeface="DFKai-SB" pitchFamily="65" charset="-120"/>
                <a:ea typeface="DFKai-SB" pitchFamily="65" charset="-120"/>
              </a:rPr>
              <a:t>. </a:t>
            </a:r>
            <a:r>
              <a:rPr lang="zh-TW" altLang="en-US" sz="2800" dirty="0">
                <a:latin typeface="DFKai-SB" pitchFamily="65" charset="-120"/>
                <a:ea typeface="DFKai-SB" pitchFamily="65" charset="-120"/>
              </a:rPr>
              <a:t>這樣、你們看見這一切的事、也該知道人子近了、正在門口了</a:t>
            </a:r>
            <a:r>
              <a:rPr lang="en-US" sz="2800" dirty="0"/>
              <a:t>); </a:t>
            </a:r>
            <a:r>
              <a:rPr lang="en-US" sz="2800" b="1" dirty="0"/>
              <a:t>Mark 13:28-29</a:t>
            </a:r>
            <a:r>
              <a:rPr lang="en-US" sz="2800" dirty="0"/>
              <a:t> (</a:t>
            </a:r>
            <a:r>
              <a:rPr lang="zh-TW" altLang="en-US" sz="2800" dirty="0">
                <a:latin typeface="DFKai-SB" pitchFamily="65" charset="-120"/>
                <a:ea typeface="DFKai-SB" pitchFamily="65" charset="-120"/>
              </a:rPr>
              <a:t>你們可以從無花果樹學個比方．</a:t>
            </a:r>
            <a:r>
              <a:rPr lang="zh-TW" altLang="en-US" sz="2800" b="1" dirty="0">
                <a:solidFill>
                  <a:schemeClr val="bg1"/>
                </a:solidFill>
                <a:latin typeface="DFKai-SB" pitchFamily="65" charset="-120"/>
                <a:ea typeface="DFKai-SB" pitchFamily="65" charset="-120"/>
              </a:rPr>
              <a:t>當樹枝發嫩長葉的時候</a:t>
            </a:r>
            <a:r>
              <a:rPr lang="zh-TW" altLang="en-US" sz="2800" dirty="0">
                <a:latin typeface="DFKai-SB" pitchFamily="65" charset="-120"/>
                <a:ea typeface="DFKai-SB" pitchFamily="65" charset="-120"/>
              </a:rPr>
              <a:t>、你們就知道</a:t>
            </a:r>
            <a:r>
              <a:rPr lang="zh-TW" altLang="en-US" sz="2800" b="1" dirty="0">
                <a:solidFill>
                  <a:schemeClr val="bg1"/>
                </a:solidFill>
                <a:latin typeface="DFKai-SB" pitchFamily="65" charset="-120"/>
                <a:ea typeface="DFKai-SB" pitchFamily="65" charset="-120"/>
              </a:rPr>
              <a:t>夏天</a:t>
            </a:r>
            <a:r>
              <a:rPr lang="zh-TW" altLang="en-US" sz="2800" b="1" dirty="0">
                <a:latin typeface="DFKai-SB" pitchFamily="65" charset="-120"/>
                <a:ea typeface="DFKai-SB" pitchFamily="65" charset="-120"/>
              </a:rPr>
              <a:t>近了</a:t>
            </a:r>
            <a:r>
              <a:rPr lang="en-US" sz="2800" dirty="0"/>
              <a:t>).</a:t>
            </a: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p:txBody>
      </p:sp>
    </p:spTree>
    <p:extLst>
      <p:ext uri="{BB962C8B-B14F-4D97-AF65-F5344CB8AC3E}">
        <p14:creationId xmlns:p14="http://schemas.microsoft.com/office/powerpoint/2010/main" val="289028558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771084"/>
          </a:xfrm>
          <a:prstGeom prst="rect">
            <a:avLst/>
          </a:prstGeom>
          <a:solidFill>
            <a:srgbClr val="00B050"/>
          </a:solidFill>
        </p:spPr>
        <p:txBody>
          <a:bodyPr wrap="square">
            <a:spAutoFit/>
          </a:bodyPr>
          <a:lstStyle/>
          <a:p>
            <a:r>
              <a:rPr lang="zh-TW" altLang="en-US" sz="3200" b="1" dirty="0">
                <a:solidFill>
                  <a:schemeClr val="bg1"/>
                </a:solidFill>
                <a:latin typeface="DFKai-SB" pitchFamily="65" charset="-120"/>
                <a:ea typeface="DFKai-SB" pitchFamily="65" charset="-120"/>
              </a:rPr>
              <a:t>彌迦書 </a:t>
            </a:r>
            <a:r>
              <a:rPr lang="en-US" sz="3200" b="1" dirty="0">
                <a:solidFill>
                  <a:schemeClr val="bg1"/>
                </a:solidFill>
              </a:rPr>
              <a:t>Micah 1:10 &amp; 1:11</a:t>
            </a:r>
            <a:r>
              <a:rPr lang="en-US" sz="3200" dirty="0"/>
              <a:t> </a:t>
            </a:r>
          </a:p>
          <a:p>
            <a:endParaRPr lang="en-US" sz="800" dirty="0"/>
          </a:p>
          <a:p>
            <a:r>
              <a:rPr lang="en-US" sz="3200" b="1" dirty="0"/>
              <a:t>1:10           </a:t>
            </a:r>
            <a:r>
              <a:rPr lang="he-IL" sz="3200" dirty="0"/>
              <a:t>‎</a:t>
            </a:r>
            <a:r>
              <a:rPr lang="he-IL" sz="3800" dirty="0">
                <a:solidFill>
                  <a:schemeClr val="bg1"/>
                </a:solidFill>
              </a:rPr>
              <a:t>בְּגַת֙ אַל־תַּגִּ֔ידוּ </a:t>
            </a:r>
            <a:r>
              <a:rPr lang="he-IL" sz="3800" dirty="0"/>
              <a:t>בָּכ֖וֹ אַל־תִּבְכּ֑וּ </a:t>
            </a:r>
            <a:endParaRPr lang="en-US" sz="3800" dirty="0"/>
          </a:p>
          <a:p>
            <a:r>
              <a:rPr lang="en-US" sz="3800" dirty="0"/>
              <a:t>   </a:t>
            </a:r>
            <a:r>
              <a:rPr lang="he-IL" sz="3800" dirty="0"/>
              <a:t>בְּבֵ֣ית ל</a:t>
            </a:r>
            <a:r>
              <a:rPr lang="he-IL" sz="3800" dirty="0">
                <a:solidFill>
                  <a:schemeClr val="bg1"/>
                </a:solidFill>
              </a:rPr>
              <a:t>ְעַפְרָ֔ה עָפָ֖ר </a:t>
            </a:r>
            <a:r>
              <a:rPr lang="he-IL" sz="3800" dirty="0"/>
              <a:t>(הִתְפַּלָּשְׁתִּי) הִתְפַּלָּֽשִׁי׃ </a:t>
            </a:r>
            <a:r>
              <a:rPr lang="en-US" sz="3800" dirty="0"/>
              <a:t> </a:t>
            </a:r>
          </a:p>
          <a:p>
            <a:r>
              <a:rPr lang="zh-CN" altLang="en-US" sz="3200" b="1" dirty="0">
                <a:solidFill>
                  <a:schemeClr val="bg1"/>
                </a:solidFill>
                <a:latin typeface="DFKai-SB" pitchFamily="65" charset="-120"/>
                <a:ea typeface="DFKai-SB" pitchFamily="65" charset="-120"/>
              </a:rPr>
              <a:t>  不要在迦特报告这事</a:t>
            </a:r>
            <a:r>
              <a:rPr lang="zh-CN" altLang="en-US" sz="3200" dirty="0">
                <a:latin typeface="DFKai-SB" pitchFamily="65" charset="-120"/>
                <a:ea typeface="DFKai-SB" pitchFamily="65" charset="-120"/>
              </a:rPr>
              <a:t>、总不要哭泣．</a:t>
            </a:r>
            <a:endParaRPr lang="en-US" altLang="zh-CN" sz="3200" dirty="0">
              <a:latin typeface="DFKai-SB" pitchFamily="65" charset="-120"/>
              <a:ea typeface="DFKai-SB" pitchFamily="65" charset="-120"/>
            </a:endParaRPr>
          </a:p>
          <a:p>
            <a:r>
              <a:rPr lang="en-US" altLang="zh-CN" sz="3200" dirty="0">
                <a:latin typeface="DFKai-SB" pitchFamily="65" charset="-120"/>
                <a:ea typeface="DFKai-SB" pitchFamily="65" charset="-120"/>
              </a:rPr>
              <a:t>  </a:t>
            </a:r>
            <a:r>
              <a:rPr lang="zh-CN" altLang="en-US" sz="3200" dirty="0">
                <a:latin typeface="DFKai-SB" pitchFamily="65" charset="-120"/>
                <a:ea typeface="DFKai-SB" pitchFamily="65" charset="-120"/>
              </a:rPr>
              <a:t>我</a:t>
            </a:r>
            <a:r>
              <a:rPr lang="zh-CN" altLang="en-US" sz="3200" b="1" dirty="0">
                <a:latin typeface="DFKai-SB" pitchFamily="65" charset="-120"/>
                <a:ea typeface="DFKai-SB" pitchFamily="65" charset="-120"/>
              </a:rPr>
              <a:t>在伯</a:t>
            </a:r>
            <a:r>
              <a:rPr lang="zh-CN" altLang="en-US" sz="3200" b="1" dirty="0">
                <a:solidFill>
                  <a:schemeClr val="bg1"/>
                </a:solidFill>
                <a:latin typeface="DFKai-SB" pitchFamily="65" charset="-120"/>
                <a:ea typeface="DFKai-SB" pitchFamily="65" charset="-120"/>
              </a:rPr>
              <a:t>亚弗拉</a:t>
            </a:r>
            <a:r>
              <a:rPr lang="zh-CN" altLang="en-US" sz="3200" dirty="0">
                <a:latin typeface="DFKai-SB" pitchFamily="65" charset="-120"/>
                <a:ea typeface="DFKai-SB" pitchFamily="65" charset="-120"/>
              </a:rPr>
              <a:t>滚</a:t>
            </a:r>
            <a:r>
              <a:rPr lang="zh-CN" altLang="en-US" sz="3200" b="1" dirty="0">
                <a:solidFill>
                  <a:schemeClr val="bg1"/>
                </a:solidFill>
                <a:latin typeface="DFKai-SB" pitchFamily="65" charset="-120"/>
                <a:ea typeface="DFKai-SB" pitchFamily="65" charset="-120"/>
              </a:rPr>
              <a:t>于灰尘之中</a:t>
            </a:r>
            <a:r>
              <a:rPr lang="zh-CN" altLang="en-US" sz="3200" dirty="0">
                <a:latin typeface="DFKai-SB" pitchFamily="65" charset="-120"/>
                <a:ea typeface="DFKai-SB" pitchFamily="65" charset="-120"/>
              </a:rPr>
              <a:t>。</a:t>
            </a:r>
            <a:endParaRPr lang="en-US" sz="3200" dirty="0">
              <a:latin typeface="DFKai-SB" pitchFamily="65" charset="-120"/>
              <a:ea typeface="DFKai-SB" pitchFamily="65" charset="-120"/>
            </a:endParaRPr>
          </a:p>
          <a:p>
            <a:r>
              <a:rPr lang="en-US" sz="2800" dirty="0"/>
              <a:t> </a:t>
            </a:r>
            <a:r>
              <a:rPr lang="en-US" sz="2800" baseline="30000" dirty="0"/>
              <a:t>RSV </a:t>
            </a:r>
            <a:r>
              <a:rPr lang="en-US" sz="2800" b="1" dirty="0">
                <a:solidFill>
                  <a:schemeClr val="bg1"/>
                </a:solidFill>
              </a:rPr>
              <a:t>Tell it not in Gath</a:t>
            </a:r>
            <a:r>
              <a:rPr lang="en-US" sz="2800" dirty="0"/>
              <a:t>, weep not at all; </a:t>
            </a:r>
            <a:r>
              <a:rPr lang="en-US" sz="2800" b="1" dirty="0"/>
              <a:t>in </a:t>
            </a:r>
            <a:r>
              <a:rPr lang="en-US" sz="2800" b="1" dirty="0" err="1"/>
              <a:t>Bethle</a:t>
            </a:r>
            <a:r>
              <a:rPr lang="en-US" sz="2800" b="1" dirty="0" err="1">
                <a:solidFill>
                  <a:schemeClr val="bg1"/>
                </a:solidFill>
              </a:rPr>
              <a:t>aphrah</a:t>
            </a:r>
            <a:r>
              <a:rPr lang="en-US" sz="2800" b="1" dirty="0"/>
              <a:t> </a:t>
            </a:r>
            <a:r>
              <a:rPr lang="en-US" sz="2800" dirty="0"/>
              <a:t>roll yourselves </a:t>
            </a:r>
            <a:r>
              <a:rPr lang="en-US" sz="2800" b="1" dirty="0">
                <a:solidFill>
                  <a:schemeClr val="bg1"/>
                </a:solidFill>
              </a:rPr>
              <a:t>in the dust</a:t>
            </a:r>
            <a:r>
              <a:rPr lang="en-US" sz="2800" dirty="0"/>
              <a:t>.</a:t>
            </a:r>
          </a:p>
          <a:p>
            <a:endParaRPr lang="en-US" sz="800" dirty="0"/>
          </a:p>
          <a:p>
            <a:r>
              <a:rPr lang="en-US" sz="3200" b="1" dirty="0"/>
              <a:t>1:11 </a:t>
            </a:r>
            <a:r>
              <a:rPr lang="he-IL" sz="3200" dirty="0"/>
              <a:t>‎</a:t>
            </a:r>
            <a:r>
              <a:rPr lang="he-IL" sz="3800" dirty="0"/>
              <a:t> לֹ֤א</a:t>
            </a:r>
            <a:r>
              <a:rPr lang="he-IL" sz="3800" dirty="0">
                <a:solidFill>
                  <a:schemeClr val="bg1"/>
                </a:solidFill>
              </a:rPr>
              <a:t> יָֽצְאָה֙ </a:t>
            </a:r>
            <a:r>
              <a:rPr lang="he-IL" sz="3800" dirty="0"/>
              <a:t>יוֹשֶׁ֣בֶת</a:t>
            </a:r>
            <a:r>
              <a:rPr lang="he-IL" sz="3800" dirty="0">
                <a:solidFill>
                  <a:schemeClr val="bg1"/>
                </a:solidFill>
              </a:rPr>
              <a:t> צַֽאֲנָ֔ן </a:t>
            </a:r>
            <a:r>
              <a:rPr lang="he-IL" sz="3800" dirty="0"/>
              <a:t>מִסְפַּד֙ בֵּ֣ית הָאֵ֔צֶל יִקַּ֥ח מִכֶּ֖ם עֶמְדָּתֽוֹ׃ </a:t>
            </a:r>
            <a:r>
              <a:rPr lang="en-US" sz="2800" dirty="0"/>
              <a:t>……</a:t>
            </a:r>
          </a:p>
          <a:p>
            <a:r>
              <a:rPr lang="zh-CN" altLang="en-US" sz="3200" dirty="0">
                <a:latin typeface="DFKai-SB" pitchFamily="65" charset="-120"/>
                <a:ea typeface="DFKai-SB" pitchFamily="65" charset="-120"/>
              </a:rPr>
              <a:t>  沙斐的居民哪、你们要赤身蒙羞过去．</a:t>
            </a:r>
            <a:endParaRPr lang="en-US" altLang="zh-CN" sz="3200" dirty="0">
              <a:latin typeface="DFKai-SB" pitchFamily="65" charset="-120"/>
              <a:ea typeface="DFKai-SB" pitchFamily="65" charset="-120"/>
            </a:endParaRPr>
          </a:p>
          <a:p>
            <a:r>
              <a:rPr lang="en-US" altLang="zh-CN" sz="3200" b="1" dirty="0">
                <a:solidFill>
                  <a:schemeClr val="bg1"/>
                </a:solidFill>
                <a:latin typeface="DFKai-SB" pitchFamily="65" charset="-120"/>
                <a:ea typeface="DFKai-SB" pitchFamily="65" charset="-120"/>
              </a:rPr>
              <a:t>  </a:t>
            </a:r>
            <a:r>
              <a:rPr lang="zh-CN" altLang="en-US" sz="3200" b="1" dirty="0">
                <a:solidFill>
                  <a:schemeClr val="bg1"/>
                </a:solidFill>
                <a:latin typeface="DFKai-SB" pitchFamily="65" charset="-120"/>
                <a:ea typeface="DFKai-SB" pitchFamily="65" charset="-120"/>
              </a:rPr>
              <a:t>撒南</a:t>
            </a:r>
            <a:r>
              <a:rPr lang="zh-CN" altLang="en-US" sz="3200" dirty="0">
                <a:latin typeface="DFKai-SB" pitchFamily="65" charset="-120"/>
                <a:ea typeface="DFKai-SB" pitchFamily="65" charset="-120"/>
              </a:rPr>
              <a:t>的居民不敢</a:t>
            </a:r>
            <a:r>
              <a:rPr lang="zh-CN" altLang="en-US" sz="3200" b="1" dirty="0">
                <a:solidFill>
                  <a:schemeClr val="bg1"/>
                </a:solidFill>
                <a:latin typeface="DFKai-SB" pitchFamily="65" charset="-120"/>
                <a:ea typeface="DFKai-SB" pitchFamily="65" charset="-120"/>
              </a:rPr>
              <a:t>出来</a:t>
            </a:r>
            <a:r>
              <a:rPr lang="zh-CN" altLang="en-US" sz="3200" dirty="0">
                <a:latin typeface="DFKai-SB" pitchFamily="65" charset="-120"/>
                <a:ea typeface="DFKai-SB" pitchFamily="65" charset="-120"/>
              </a:rPr>
              <a:t>。伯以薛人的哀哭、使你们无处可站。 </a:t>
            </a:r>
            <a:endParaRPr lang="en-US" altLang="zh-CN" sz="3200" dirty="0">
              <a:latin typeface="DFKai-SB" pitchFamily="65" charset="-120"/>
              <a:ea typeface="DFKai-SB" pitchFamily="65" charset="-120"/>
            </a:endParaRPr>
          </a:p>
          <a:p>
            <a:r>
              <a:rPr lang="en-US" sz="2800" baseline="30000" dirty="0"/>
              <a:t>ESV </a:t>
            </a:r>
            <a:r>
              <a:rPr lang="en-US" sz="2800" dirty="0"/>
              <a:t>Pass on your way, inhabitants of </a:t>
            </a:r>
            <a:r>
              <a:rPr lang="en-US" sz="2800" dirty="0" err="1"/>
              <a:t>Shaphir</a:t>
            </a:r>
            <a:r>
              <a:rPr lang="en-US" sz="2800" dirty="0"/>
              <a:t>, in nakedness and shame; the inhabitants of </a:t>
            </a:r>
            <a:r>
              <a:rPr lang="en-US" sz="2800" b="1" dirty="0" err="1">
                <a:solidFill>
                  <a:schemeClr val="bg1"/>
                </a:solidFill>
              </a:rPr>
              <a:t>Zaanan</a:t>
            </a:r>
            <a:r>
              <a:rPr lang="en-US" sz="2800" dirty="0"/>
              <a:t> do not </a:t>
            </a:r>
            <a:r>
              <a:rPr lang="en-US" sz="2800" b="1" dirty="0">
                <a:solidFill>
                  <a:schemeClr val="bg1"/>
                </a:solidFill>
              </a:rPr>
              <a:t>come out</a:t>
            </a:r>
            <a:r>
              <a:rPr lang="en-US" sz="2800" dirty="0"/>
              <a:t>; the lamentation of Beth-</a:t>
            </a:r>
            <a:r>
              <a:rPr lang="en-US" sz="2800" dirty="0" err="1"/>
              <a:t>ezel</a:t>
            </a:r>
            <a:r>
              <a:rPr lang="en-US" sz="2800" dirty="0"/>
              <a:t> shall take away from you its standing place. </a:t>
            </a: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p:txBody>
      </p:sp>
    </p:spTree>
    <p:extLst>
      <p:ext uri="{BB962C8B-B14F-4D97-AF65-F5344CB8AC3E}">
        <p14:creationId xmlns:p14="http://schemas.microsoft.com/office/powerpoint/2010/main" val="190821034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832640"/>
          </a:xfrm>
          <a:prstGeom prst="rect">
            <a:avLst/>
          </a:prstGeom>
          <a:solidFill>
            <a:srgbClr val="00B050"/>
          </a:solidFill>
        </p:spPr>
        <p:txBody>
          <a:bodyPr wrap="square">
            <a:spAutoFit/>
          </a:bodyPr>
          <a:lstStyle/>
          <a:p>
            <a:r>
              <a:rPr lang="zh-TW" altLang="en-US" sz="3200" b="1" dirty="0">
                <a:solidFill>
                  <a:schemeClr val="bg1"/>
                </a:solidFill>
                <a:latin typeface="DFKai-SB" pitchFamily="65" charset="-120"/>
                <a:ea typeface="DFKai-SB" pitchFamily="65" charset="-120"/>
              </a:rPr>
              <a:t>彌迦書 </a:t>
            </a:r>
            <a:r>
              <a:rPr lang="en-US" sz="3200" b="1" dirty="0">
                <a:solidFill>
                  <a:schemeClr val="bg1"/>
                </a:solidFill>
              </a:rPr>
              <a:t>Micah 1:13 &amp; 1:14 &amp; 1:15</a:t>
            </a:r>
            <a:r>
              <a:rPr lang="en-US" sz="3200" dirty="0"/>
              <a:t> </a:t>
            </a:r>
          </a:p>
          <a:p>
            <a:r>
              <a:rPr lang="en-US" sz="3200" b="1" dirty="0"/>
              <a:t>1:13 </a:t>
            </a:r>
            <a:r>
              <a:rPr lang="en-US" sz="2800" b="1" dirty="0"/>
              <a:t>…….  </a:t>
            </a:r>
            <a:r>
              <a:rPr lang="he-IL" sz="3200" dirty="0"/>
              <a:t>‎</a:t>
            </a:r>
            <a:r>
              <a:rPr lang="he-IL" sz="3800" dirty="0"/>
              <a:t>רְתֹ֧ם הַמֶּרְכָּבָ֛ה</a:t>
            </a:r>
            <a:r>
              <a:rPr lang="he-IL" sz="3800" dirty="0">
                <a:solidFill>
                  <a:schemeClr val="bg1"/>
                </a:solidFill>
              </a:rPr>
              <a:t> לָרֶ֖כֶשׁ </a:t>
            </a:r>
            <a:r>
              <a:rPr lang="he-IL" sz="3800" dirty="0"/>
              <a:t>יוֹשֶׁ֣בֶת </a:t>
            </a:r>
            <a:r>
              <a:rPr lang="he-IL" sz="3800" dirty="0">
                <a:solidFill>
                  <a:schemeClr val="bg1"/>
                </a:solidFill>
              </a:rPr>
              <a:t>לָכִ֑ישׁ</a:t>
            </a:r>
            <a:endParaRPr lang="en-US" sz="3800" dirty="0">
              <a:solidFill>
                <a:schemeClr val="bg1"/>
              </a:solidFill>
            </a:endParaRPr>
          </a:p>
          <a:p>
            <a:r>
              <a:rPr lang="zh-TW" altLang="en-US" sz="3200" b="1" dirty="0">
                <a:solidFill>
                  <a:schemeClr val="bg1"/>
                </a:solidFill>
                <a:latin typeface="DFKai-SB" pitchFamily="65" charset="-120"/>
                <a:ea typeface="DFKai-SB" pitchFamily="65" charset="-120"/>
              </a:rPr>
              <a:t>  拉吉</a:t>
            </a:r>
            <a:r>
              <a:rPr lang="zh-TW" altLang="en-US" sz="3200" dirty="0">
                <a:latin typeface="DFKai-SB" pitchFamily="65" charset="-120"/>
                <a:ea typeface="DFKai-SB" pitchFamily="65" charset="-120"/>
              </a:rPr>
              <a:t>的居民哪、要</a:t>
            </a:r>
            <a:r>
              <a:rPr lang="zh-TW" altLang="en-US" sz="3200" b="1" dirty="0">
                <a:solidFill>
                  <a:schemeClr val="bg1"/>
                </a:solidFill>
                <a:latin typeface="DFKai-SB" pitchFamily="65" charset="-120"/>
                <a:ea typeface="DFKai-SB" pitchFamily="65" charset="-120"/>
              </a:rPr>
              <a:t>用快馬</a:t>
            </a:r>
            <a:r>
              <a:rPr lang="zh-TW" altLang="en-US" sz="3200" dirty="0">
                <a:latin typeface="DFKai-SB" pitchFamily="65" charset="-120"/>
                <a:ea typeface="DFKai-SB" pitchFamily="65" charset="-120"/>
              </a:rPr>
              <a:t>套車．錫安民的罪、</a:t>
            </a:r>
            <a:endParaRPr lang="en-US" altLang="zh-TW" sz="3200" dirty="0">
              <a:latin typeface="DFKai-SB" pitchFamily="65" charset="-120"/>
              <a:ea typeface="DFKai-SB" pitchFamily="65" charset="-120"/>
            </a:endParaRPr>
          </a:p>
          <a:p>
            <a:r>
              <a:rPr lang="zh-TW" altLang="en-US" sz="3200" dirty="0">
                <a:latin typeface="DFKai-SB" pitchFamily="65" charset="-120"/>
                <a:ea typeface="DFKai-SB" pitchFamily="65" charset="-120"/>
              </a:rPr>
              <a:t>  由你而起．以色列人的罪過、在你那裡顯出。 </a:t>
            </a:r>
            <a:endParaRPr lang="en-US" sz="3200" dirty="0">
              <a:latin typeface="DFKai-SB" pitchFamily="65" charset="-120"/>
              <a:ea typeface="DFKai-SB" pitchFamily="65" charset="-120"/>
            </a:endParaRPr>
          </a:p>
          <a:p>
            <a:r>
              <a:rPr lang="en-US" sz="2800" baseline="30000" dirty="0"/>
              <a:t>ESV </a:t>
            </a:r>
            <a:r>
              <a:rPr lang="en-US" sz="2800" dirty="0"/>
              <a:t>Harness </a:t>
            </a:r>
            <a:r>
              <a:rPr lang="en-US" sz="2800" b="1" dirty="0">
                <a:solidFill>
                  <a:schemeClr val="bg1"/>
                </a:solidFill>
              </a:rPr>
              <a:t>the steeds</a:t>
            </a:r>
            <a:r>
              <a:rPr lang="en-US" sz="2800" dirty="0">
                <a:solidFill>
                  <a:schemeClr val="bg1"/>
                </a:solidFill>
              </a:rPr>
              <a:t> </a:t>
            </a:r>
            <a:r>
              <a:rPr lang="en-US" sz="2800" dirty="0"/>
              <a:t>to the chariots, inhabitants of </a:t>
            </a:r>
            <a:r>
              <a:rPr lang="en-US" sz="2800" b="1" dirty="0">
                <a:solidFill>
                  <a:schemeClr val="bg1"/>
                </a:solidFill>
              </a:rPr>
              <a:t>Lachish</a:t>
            </a:r>
            <a:r>
              <a:rPr lang="en-US" sz="2800" dirty="0"/>
              <a:t>; …….</a:t>
            </a:r>
          </a:p>
          <a:p>
            <a:endParaRPr lang="en-US" sz="800" dirty="0"/>
          </a:p>
          <a:p>
            <a:r>
              <a:rPr lang="en-US" sz="3200" b="1" dirty="0"/>
              <a:t>1:14  </a:t>
            </a:r>
            <a:r>
              <a:rPr lang="he-IL" sz="3800" dirty="0"/>
              <a:t>‎  בָּתֵּ֤י </a:t>
            </a:r>
            <a:r>
              <a:rPr lang="he-IL" sz="3800" dirty="0">
                <a:solidFill>
                  <a:schemeClr val="bg1"/>
                </a:solidFill>
              </a:rPr>
              <a:t>אַכְזִיב֙ </a:t>
            </a:r>
            <a:r>
              <a:rPr lang="he-IL" sz="3800" dirty="0"/>
              <a:t>ל</a:t>
            </a:r>
            <a:r>
              <a:rPr lang="he-IL" sz="3800" dirty="0">
                <a:solidFill>
                  <a:schemeClr val="bg1"/>
                </a:solidFill>
              </a:rPr>
              <a:t>ְאַכְזָ֔ב </a:t>
            </a:r>
            <a:r>
              <a:rPr lang="he-IL" sz="3800" dirty="0"/>
              <a:t>לְמַלְכֵ֖י יִשְׂרָאֵֽל׃ </a:t>
            </a:r>
            <a:r>
              <a:rPr lang="en-US" sz="3200" b="1" dirty="0"/>
              <a:t>…….</a:t>
            </a:r>
            <a:endParaRPr lang="en-US" sz="3200" dirty="0"/>
          </a:p>
          <a:p>
            <a:r>
              <a:rPr lang="zh-TW" altLang="en-US" sz="3000" dirty="0">
                <a:latin typeface="DFKai-SB" pitchFamily="65" charset="-120"/>
                <a:ea typeface="DFKai-SB" pitchFamily="65" charset="-120"/>
              </a:rPr>
              <a:t>猶大阿</a:t>
            </a:r>
            <a:r>
              <a:rPr lang="en-US" altLang="zh-TW" sz="3000" dirty="0">
                <a:latin typeface="DFKai-SB" pitchFamily="65" charset="-120"/>
                <a:ea typeface="DFKai-SB" pitchFamily="65" charset="-120"/>
              </a:rPr>
              <a:t>,</a:t>
            </a:r>
            <a:r>
              <a:rPr lang="zh-TW" altLang="en-US" sz="3000" dirty="0">
                <a:latin typeface="DFKai-SB" pitchFamily="65" charset="-120"/>
                <a:ea typeface="DFKai-SB" pitchFamily="65" charset="-120"/>
              </a:rPr>
              <a:t>你要將禮物送給摩利設迦特</a:t>
            </a:r>
            <a:r>
              <a:rPr lang="en-US" altLang="zh-TW" sz="3000" dirty="0">
                <a:latin typeface="DFKai-SB" pitchFamily="65" charset="-120"/>
                <a:ea typeface="DFKai-SB" pitchFamily="65" charset="-120"/>
              </a:rPr>
              <a:t>.</a:t>
            </a:r>
            <a:r>
              <a:rPr lang="zh-TW" altLang="en-US" sz="3000" b="1" dirty="0">
                <a:solidFill>
                  <a:schemeClr val="bg1"/>
                </a:solidFill>
                <a:latin typeface="DFKai-SB" pitchFamily="65" charset="-120"/>
                <a:ea typeface="DFKai-SB" pitchFamily="65" charset="-120"/>
              </a:rPr>
              <a:t>亞革悉</a:t>
            </a:r>
            <a:r>
              <a:rPr lang="zh-TW" altLang="en-US" sz="3000" dirty="0">
                <a:latin typeface="DFKai-SB" pitchFamily="65" charset="-120"/>
                <a:ea typeface="DFKai-SB" pitchFamily="65" charset="-120"/>
              </a:rPr>
              <a:t>的眾族</a:t>
            </a:r>
            <a:r>
              <a:rPr lang="en-US" altLang="zh-TW" sz="3000" dirty="0">
                <a:latin typeface="DFKai-SB" pitchFamily="65" charset="-120"/>
                <a:ea typeface="DFKai-SB" pitchFamily="65" charset="-120"/>
              </a:rPr>
              <a:t>,</a:t>
            </a:r>
            <a:r>
              <a:rPr lang="zh-TW" altLang="en-US" sz="3000" dirty="0">
                <a:latin typeface="DFKai-SB" pitchFamily="65" charset="-120"/>
                <a:ea typeface="DFKai-SB" pitchFamily="65" charset="-120"/>
              </a:rPr>
              <a:t>必用</a:t>
            </a:r>
            <a:r>
              <a:rPr lang="zh-TW" altLang="en-US" sz="3000" b="1" dirty="0">
                <a:solidFill>
                  <a:schemeClr val="bg1"/>
                </a:solidFill>
                <a:latin typeface="DFKai-SB" pitchFamily="65" charset="-120"/>
                <a:ea typeface="DFKai-SB" pitchFamily="65" charset="-120"/>
              </a:rPr>
              <a:t>詭詐</a:t>
            </a:r>
            <a:r>
              <a:rPr lang="zh-TW" altLang="en-US" sz="3000" dirty="0">
                <a:latin typeface="DFKai-SB" pitchFamily="65" charset="-120"/>
                <a:ea typeface="DFKai-SB" pitchFamily="65" charset="-120"/>
              </a:rPr>
              <a:t>待以色列諸王</a:t>
            </a:r>
            <a:r>
              <a:rPr lang="en-US" altLang="zh-TW" sz="3000" dirty="0">
                <a:latin typeface="DFKai-SB" pitchFamily="65" charset="-120"/>
                <a:ea typeface="DFKai-SB" pitchFamily="65" charset="-120"/>
              </a:rPr>
              <a:t>./ </a:t>
            </a:r>
            <a:r>
              <a:rPr lang="en-US" sz="2800" baseline="30000" dirty="0"/>
              <a:t>ESV </a:t>
            </a:r>
            <a:r>
              <a:rPr lang="en-US" sz="2800" dirty="0"/>
              <a:t>……. the houses </a:t>
            </a:r>
            <a:r>
              <a:rPr lang="en-US" sz="2800" b="1" dirty="0">
                <a:solidFill>
                  <a:schemeClr val="bg1"/>
                </a:solidFill>
              </a:rPr>
              <a:t>of </a:t>
            </a:r>
            <a:r>
              <a:rPr lang="en-US" sz="2800" b="1" dirty="0" err="1">
                <a:solidFill>
                  <a:schemeClr val="bg1"/>
                </a:solidFill>
              </a:rPr>
              <a:t>Achzib</a:t>
            </a:r>
            <a:r>
              <a:rPr lang="en-US" sz="2800" b="1" dirty="0"/>
              <a:t> shall be </a:t>
            </a:r>
            <a:r>
              <a:rPr lang="en-US" sz="2800" b="1" dirty="0">
                <a:solidFill>
                  <a:schemeClr val="bg1"/>
                </a:solidFill>
              </a:rPr>
              <a:t>a deceitful thing</a:t>
            </a:r>
            <a:r>
              <a:rPr lang="en-US" sz="2800" dirty="0">
                <a:solidFill>
                  <a:schemeClr val="bg1"/>
                </a:solidFill>
              </a:rPr>
              <a:t> </a:t>
            </a:r>
            <a:r>
              <a:rPr lang="en-US" sz="2800" dirty="0"/>
              <a:t>to the kings of Israel. </a:t>
            </a:r>
          </a:p>
          <a:p>
            <a:endParaRPr lang="en-US" sz="800" dirty="0"/>
          </a:p>
          <a:p>
            <a:r>
              <a:rPr lang="en-US" sz="3200" b="1" dirty="0"/>
              <a:t>1:15 </a:t>
            </a:r>
            <a:r>
              <a:rPr lang="en-US" sz="2800" dirty="0"/>
              <a:t>……… </a:t>
            </a:r>
            <a:r>
              <a:rPr lang="en-US" sz="3200" b="1" dirty="0"/>
              <a:t> </a:t>
            </a:r>
            <a:r>
              <a:rPr lang="he-IL" sz="3200" dirty="0"/>
              <a:t>‎</a:t>
            </a:r>
            <a:r>
              <a:rPr lang="he-IL" sz="3800" dirty="0"/>
              <a:t>עֹ֗ד</a:t>
            </a:r>
            <a:r>
              <a:rPr lang="he-IL" sz="3800" dirty="0">
                <a:solidFill>
                  <a:schemeClr val="bg1"/>
                </a:solidFill>
              </a:rPr>
              <a:t> הַיֹּרֵשׁ֙ </a:t>
            </a:r>
            <a:r>
              <a:rPr lang="he-IL" sz="3800" dirty="0"/>
              <a:t>אָ֣בִי לָ֔ךְ יוֹשֶׁ֖בֶת</a:t>
            </a:r>
            <a:r>
              <a:rPr lang="he-IL" sz="3800" dirty="0">
                <a:solidFill>
                  <a:schemeClr val="bg1"/>
                </a:solidFill>
              </a:rPr>
              <a:t> מָֽרֵשָׁ֑ה</a:t>
            </a:r>
            <a:endParaRPr lang="en-US" sz="3200" dirty="0"/>
          </a:p>
          <a:p>
            <a:r>
              <a:rPr lang="zh-TW" altLang="en-US" sz="3200" b="1" dirty="0">
                <a:solidFill>
                  <a:schemeClr val="bg1"/>
                </a:solidFill>
                <a:latin typeface="DFKai-SB" pitchFamily="65" charset="-120"/>
                <a:ea typeface="DFKai-SB" pitchFamily="65" charset="-120"/>
              </a:rPr>
              <a:t>瑪利沙</a:t>
            </a:r>
            <a:r>
              <a:rPr lang="zh-TW" altLang="en-US" sz="3200" dirty="0">
                <a:latin typeface="DFKai-SB" pitchFamily="65" charset="-120"/>
                <a:ea typeface="DFKai-SB" pitchFamily="65" charset="-120"/>
              </a:rPr>
              <a:t>的居民哪、我必使</a:t>
            </a:r>
            <a:r>
              <a:rPr lang="zh-TW" altLang="en-US" sz="3200" b="1" dirty="0">
                <a:solidFill>
                  <a:schemeClr val="bg1"/>
                </a:solidFill>
                <a:latin typeface="DFKai-SB" pitchFamily="65" charset="-120"/>
                <a:ea typeface="DFKai-SB" pitchFamily="65" charset="-120"/>
              </a:rPr>
              <a:t>那奪取你的</a:t>
            </a:r>
            <a:r>
              <a:rPr lang="zh-TW" altLang="en-US" sz="3200" dirty="0">
                <a:latin typeface="DFKai-SB" pitchFamily="65" charset="-120"/>
                <a:ea typeface="DFKai-SB" pitchFamily="65" charset="-120"/>
              </a:rPr>
              <a:t>來到你這裡．以色列的尊貴人必到亞杜蘭。</a:t>
            </a:r>
            <a:r>
              <a:rPr lang="en-US" altLang="zh-TW" sz="2800" dirty="0">
                <a:latin typeface="DFKai-SB" pitchFamily="65" charset="-120"/>
                <a:ea typeface="DFKai-SB" pitchFamily="65" charset="-120"/>
              </a:rPr>
              <a:t>/ </a:t>
            </a:r>
            <a:r>
              <a:rPr lang="en-US" sz="2800" baseline="30000" dirty="0"/>
              <a:t>NIV </a:t>
            </a:r>
            <a:r>
              <a:rPr lang="en-US" sz="2800" dirty="0"/>
              <a:t>I will bring </a:t>
            </a:r>
            <a:r>
              <a:rPr lang="en-US" sz="2800" b="1" dirty="0">
                <a:solidFill>
                  <a:schemeClr val="bg1"/>
                </a:solidFill>
              </a:rPr>
              <a:t>a conqueror</a:t>
            </a:r>
            <a:r>
              <a:rPr lang="en-US" sz="2800" dirty="0">
                <a:solidFill>
                  <a:schemeClr val="bg1"/>
                </a:solidFill>
              </a:rPr>
              <a:t> </a:t>
            </a:r>
            <a:r>
              <a:rPr lang="en-US" sz="2800" dirty="0"/>
              <a:t>against you who live in </a:t>
            </a:r>
            <a:r>
              <a:rPr lang="en-US" sz="2800" b="1" dirty="0" err="1">
                <a:solidFill>
                  <a:schemeClr val="bg1"/>
                </a:solidFill>
              </a:rPr>
              <a:t>Mareshah</a:t>
            </a:r>
            <a:r>
              <a:rPr lang="en-US" sz="2800" dirty="0"/>
              <a:t>. </a:t>
            </a:r>
            <a:r>
              <a:rPr lang="en-US" sz="2800" b="1" dirty="0"/>
              <a:t>The nobles of Israel</a:t>
            </a:r>
            <a:r>
              <a:rPr lang="en-US" sz="2800" dirty="0"/>
              <a:t> will flee to </a:t>
            </a:r>
            <a:r>
              <a:rPr lang="en-US" sz="2800" dirty="0" err="1"/>
              <a:t>Adullam</a:t>
            </a:r>
            <a:r>
              <a:rPr lang="en-US" sz="2800" dirty="0"/>
              <a:t>.</a:t>
            </a: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p:txBody>
      </p:sp>
    </p:spTree>
    <p:extLst>
      <p:ext uri="{BB962C8B-B14F-4D97-AF65-F5344CB8AC3E}">
        <p14:creationId xmlns:p14="http://schemas.microsoft.com/office/powerpoint/2010/main" val="41955939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863417"/>
          </a:xfrm>
          <a:prstGeom prst="rect">
            <a:avLst/>
          </a:prstGeom>
          <a:solidFill>
            <a:srgbClr val="00B050"/>
          </a:solidFill>
        </p:spPr>
        <p:txBody>
          <a:bodyPr wrap="square">
            <a:spAutoFit/>
          </a:bodyPr>
          <a:lstStyle/>
          <a:p>
            <a:r>
              <a:rPr lang="zh-TW" altLang="en-US" sz="3200" b="1" dirty="0">
                <a:solidFill>
                  <a:schemeClr val="bg1"/>
                </a:solidFill>
                <a:latin typeface="DFKai-SB" pitchFamily="65" charset="-120"/>
                <a:ea typeface="DFKai-SB" pitchFamily="65" charset="-120"/>
              </a:rPr>
              <a:t>那鴻書 </a:t>
            </a:r>
            <a:r>
              <a:rPr lang="en-US" sz="3200" b="1" dirty="0">
                <a:solidFill>
                  <a:schemeClr val="bg1"/>
                </a:solidFill>
              </a:rPr>
              <a:t>Nahum 2:10[11] &amp; </a:t>
            </a:r>
            <a:r>
              <a:rPr lang="zh-TW" altLang="en-US" sz="3200" b="1" dirty="0">
                <a:solidFill>
                  <a:schemeClr val="bg1"/>
                </a:solidFill>
                <a:latin typeface="DFKai-SB" pitchFamily="65" charset="-120"/>
                <a:ea typeface="DFKai-SB" pitchFamily="65" charset="-120"/>
              </a:rPr>
              <a:t>西番雅書 </a:t>
            </a:r>
            <a:r>
              <a:rPr lang="en-US" sz="3200" b="1" dirty="0">
                <a:solidFill>
                  <a:schemeClr val="bg1"/>
                </a:solidFill>
              </a:rPr>
              <a:t>Zephaniah 2:4 </a:t>
            </a:r>
          </a:p>
          <a:p>
            <a:endParaRPr lang="en-US" sz="800" dirty="0">
              <a:solidFill>
                <a:schemeClr val="bg1"/>
              </a:solidFill>
            </a:endParaRPr>
          </a:p>
          <a:p>
            <a:r>
              <a:rPr lang="en-US" sz="3200" b="1" dirty="0"/>
              <a:t>Nahum 2:10[11]  </a:t>
            </a:r>
            <a:r>
              <a:rPr lang="en-US" sz="3200" dirty="0"/>
              <a:t>…….. </a:t>
            </a:r>
            <a:r>
              <a:rPr lang="he-IL" sz="3200" dirty="0"/>
              <a:t>‎</a:t>
            </a:r>
            <a:r>
              <a:rPr lang="he-IL" sz="3800" dirty="0">
                <a:solidFill>
                  <a:schemeClr val="bg1"/>
                </a:solidFill>
              </a:rPr>
              <a:t>בּוּקָ֥ה וּמְבוּקָ֖ה וּמְבֻלָּקָ֑ה</a:t>
            </a:r>
            <a:r>
              <a:rPr lang="en-US" sz="3800" dirty="0">
                <a:solidFill>
                  <a:schemeClr val="bg1"/>
                </a:solidFill>
              </a:rPr>
              <a:t> </a:t>
            </a:r>
          </a:p>
          <a:p>
            <a:r>
              <a:rPr lang="zh-TW" altLang="en-US" sz="3100" dirty="0">
                <a:latin typeface="DFKai-SB" pitchFamily="65" charset="-120"/>
                <a:ea typeface="DFKai-SB" pitchFamily="65" charset="-120"/>
              </a:rPr>
              <a:t>尼尼微現在</a:t>
            </a:r>
            <a:r>
              <a:rPr lang="zh-TW" altLang="en-US" sz="3100" b="1" dirty="0">
                <a:solidFill>
                  <a:schemeClr val="bg1"/>
                </a:solidFill>
                <a:latin typeface="DFKai-SB" pitchFamily="65" charset="-120"/>
                <a:ea typeface="DFKai-SB" pitchFamily="65" charset="-120"/>
              </a:rPr>
              <a:t>空虛荒涼</a:t>
            </a:r>
            <a:r>
              <a:rPr lang="en-US" altLang="zh-TW" sz="3100" dirty="0">
                <a:latin typeface="DFKai-SB" pitchFamily="65" charset="-120"/>
                <a:ea typeface="DFKai-SB" pitchFamily="65" charset="-120"/>
              </a:rPr>
              <a:t>,</a:t>
            </a:r>
            <a:r>
              <a:rPr lang="zh-TW" altLang="en-US" sz="3100" dirty="0">
                <a:latin typeface="DFKai-SB" pitchFamily="65" charset="-120"/>
                <a:ea typeface="DFKai-SB" pitchFamily="65" charset="-120"/>
              </a:rPr>
              <a:t>人心消化</a:t>
            </a:r>
            <a:r>
              <a:rPr lang="en-US" altLang="zh-TW" sz="3100" dirty="0">
                <a:latin typeface="DFKai-SB" pitchFamily="65" charset="-120"/>
                <a:ea typeface="DFKai-SB" pitchFamily="65" charset="-120"/>
              </a:rPr>
              <a:t>,</a:t>
            </a:r>
            <a:r>
              <a:rPr lang="zh-TW" altLang="en-US" sz="3100" dirty="0">
                <a:latin typeface="DFKai-SB" pitchFamily="65" charset="-120"/>
                <a:ea typeface="DFKai-SB" pitchFamily="65" charset="-120"/>
              </a:rPr>
              <a:t>雙膝相碰</a:t>
            </a:r>
            <a:r>
              <a:rPr lang="en-US" altLang="zh-TW" sz="3100" dirty="0">
                <a:latin typeface="DFKai-SB" pitchFamily="65" charset="-120"/>
                <a:ea typeface="DFKai-SB" pitchFamily="65" charset="-120"/>
              </a:rPr>
              <a:t>,</a:t>
            </a:r>
            <a:r>
              <a:rPr lang="zh-TW" altLang="en-US" sz="3100" dirty="0">
                <a:latin typeface="DFKai-SB" pitchFamily="65" charset="-120"/>
                <a:ea typeface="DFKai-SB" pitchFamily="65" charset="-120"/>
              </a:rPr>
              <a:t>腰都疼痛</a:t>
            </a:r>
            <a:r>
              <a:rPr lang="en-US" altLang="zh-TW" sz="3100" dirty="0">
                <a:latin typeface="DFKai-SB" pitchFamily="65" charset="-120"/>
                <a:ea typeface="DFKai-SB" pitchFamily="65" charset="-120"/>
              </a:rPr>
              <a:t>,</a:t>
            </a:r>
          </a:p>
          <a:p>
            <a:r>
              <a:rPr lang="zh-TW" altLang="en-US" sz="3100" dirty="0">
                <a:latin typeface="DFKai-SB" pitchFamily="65" charset="-120"/>
                <a:ea typeface="DFKai-SB" pitchFamily="65" charset="-120"/>
              </a:rPr>
              <a:t>臉都變色。</a:t>
            </a:r>
            <a:r>
              <a:rPr lang="en-US" altLang="zh-TW" sz="3100" dirty="0">
                <a:latin typeface="DFKai-SB" pitchFamily="65" charset="-120"/>
                <a:ea typeface="DFKai-SB" pitchFamily="65" charset="-120"/>
              </a:rPr>
              <a:t>/ </a:t>
            </a:r>
            <a:r>
              <a:rPr lang="en-US" sz="2800" baseline="30000" dirty="0"/>
              <a:t>NIV </a:t>
            </a:r>
            <a:r>
              <a:rPr lang="en-US" sz="2800" b="1" dirty="0">
                <a:solidFill>
                  <a:schemeClr val="bg1"/>
                </a:solidFill>
              </a:rPr>
              <a:t>She is pillaged, plundered, stripped</a:t>
            </a:r>
            <a:r>
              <a:rPr lang="en-US" sz="2800" dirty="0"/>
              <a:t>! Hearts </a:t>
            </a:r>
          </a:p>
          <a:p>
            <a:r>
              <a:rPr lang="en-US" sz="2800" dirty="0"/>
              <a:t>melt, knees give way, bodies tremble, every face grows pale. / </a:t>
            </a:r>
            <a:r>
              <a:rPr lang="en-US" sz="2800" baseline="30000" dirty="0"/>
              <a:t>NKJ </a:t>
            </a:r>
            <a:r>
              <a:rPr lang="en-US" sz="2800" b="1" dirty="0">
                <a:solidFill>
                  <a:schemeClr val="bg1"/>
                </a:solidFill>
              </a:rPr>
              <a:t>She is empty, desolate, and waste</a:t>
            </a:r>
            <a:r>
              <a:rPr lang="en-US" sz="2800" dirty="0"/>
              <a:t>! ……. / </a:t>
            </a:r>
            <a:r>
              <a:rPr lang="en-US" sz="2800" baseline="30000" dirty="0"/>
              <a:t>ESV </a:t>
            </a:r>
            <a:r>
              <a:rPr lang="en-US" sz="2800" b="1" dirty="0">
                <a:solidFill>
                  <a:schemeClr val="bg1"/>
                </a:solidFill>
              </a:rPr>
              <a:t>Desolate! Desolation and ruin</a:t>
            </a:r>
            <a:r>
              <a:rPr lang="en-US" sz="2800" dirty="0"/>
              <a:t>! ……. </a:t>
            </a:r>
          </a:p>
          <a:p>
            <a:r>
              <a:rPr lang="en-US" sz="2800" dirty="0"/>
              <a:t>	*The three words (</a:t>
            </a:r>
            <a:r>
              <a:rPr lang="he-IL" sz="2800" dirty="0">
                <a:solidFill>
                  <a:schemeClr val="bg1"/>
                </a:solidFill>
              </a:rPr>
              <a:t>מְהוּמָ֙ה וּמְבוּסָ֜ה וּמְבוּכָ֗ה</a:t>
            </a:r>
            <a:r>
              <a:rPr lang="en-US" sz="2800" dirty="0"/>
              <a:t>) sound familiar one another. </a:t>
            </a:r>
          </a:p>
          <a:p>
            <a:endParaRPr lang="en-US" sz="800" dirty="0"/>
          </a:p>
          <a:p>
            <a:r>
              <a:rPr lang="en-US" sz="3200" b="1" dirty="0"/>
              <a:t>Zephaniah 2:4      </a:t>
            </a:r>
            <a:r>
              <a:rPr lang="he-IL" sz="3200" dirty="0"/>
              <a:t>‎</a:t>
            </a:r>
            <a:r>
              <a:rPr lang="he-IL" sz="3800" dirty="0"/>
              <a:t>כִּ֤י </a:t>
            </a:r>
            <a:r>
              <a:rPr lang="he-IL" sz="3800" dirty="0">
                <a:solidFill>
                  <a:schemeClr val="bg1"/>
                </a:solidFill>
              </a:rPr>
              <a:t>עַזָּה֙ עֲזוּבָ֣ה </a:t>
            </a:r>
            <a:r>
              <a:rPr lang="he-IL" sz="3800" dirty="0"/>
              <a:t>תִֽהְיֶ֔ה וְאַשְׁקְל֖וֹן לִשְׁמָמָ֑ה</a:t>
            </a:r>
            <a:endParaRPr lang="en-US" sz="3800" dirty="0"/>
          </a:p>
          <a:p>
            <a:r>
              <a:rPr lang="en-US" sz="3800" dirty="0"/>
              <a:t>                         </a:t>
            </a:r>
            <a:r>
              <a:rPr lang="he-IL" sz="3800" dirty="0"/>
              <a:t> אַשְׁדּ֗וֹד בַּֽצָּהֳרַ֙יִם֙ יְגָ֣רְשׁ֔וּהָ וְ</a:t>
            </a:r>
            <a:r>
              <a:rPr lang="he-IL" sz="3800" dirty="0">
                <a:solidFill>
                  <a:schemeClr val="bg1"/>
                </a:solidFill>
              </a:rPr>
              <a:t>עֶקְר֖וֹן תֵּעָקֵֽר</a:t>
            </a:r>
            <a:r>
              <a:rPr lang="he-IL" sz="3800" dirty="0"/>
              <a:t>׃ </a:t>
            </a:r>
            <a:endParaRPr lang="en-US" sz="3800" dirty="0"/>
          </a:p>
          <a:p>
            <a:r>
              <a:rPr lang="zh-TW" altLang="en-US" sz="3200" b="1" dirty="0">
                <a:solidFill>
                  <a:schemeClr val="bg1"/>
                </a:solidFill>
                <a:latin typeface="DFKai-SB" pitchFamily="65" charset="-120"/>
                <a:ea typeface="DFKai-SB" pitchFamily="65" charset="-120"/>
              </a:rPr>
              <a:t>迦薩必致見棄</a:t>
            </a:r>
            <a:r>
              <a:rPr lang="zh-TW" altLang="en-US" sz="3200" dirty="0">
                <a:latin typeface="DFKai-SB" pitchFamily="65" charset="-120"/>
                <a:ea typeface="DFKai-SB" pitchFamily="65" charset="-120"/>
              </a:rPr>
              <a:t>．亞實基倫必然荒涼．人在正午必趕出亞實突的民．</a:t>
            </a:r>
            <a:r>
              <a:rPr lang="zh-TW" altLang="en-US" sz="3200" b="1" dirty="0">
                <a:solidFill>
                  <a:schemeClr val="bg1"/>
                </a:solidFill>
                <a:latin typeface="DFKai-SB" pitchFamily="65" charset="-120"/>
                <a:ea typeface="DFKai-SB" pitchFamily="65" charset="-120"/>
              </a:rPr>
              <a:t>以革倫也被拔出根來</a:t>
            </a:r>
            <a:r>
              <a:rPr lang="zh-TW" altLang="en-US" sz="3200" dirty="0">
                <a:latin typeface="DFKai-SB" pitchFamily="65" charset="-120"/>
                <a:ea typeface="DFKai-SB" pitchFamily="65" charset="-120"/>
              </a:rPr>
              <a:t>。</a:t>
            </a:r>
            <a:r>
              <a:rPr lang="en-US" altLang="zh-TW" sz="2800" dirty="0">
                <a:latin typeface="DFKai-SB" pitchFamily="65" charset="-120"/>
                <a:ea typeface="DFKai-SB" pitchFamily="65" charset="-120"/>
              </a:rPr>
              <a:t>/ </a:t>
            </a:r>
            <a:r>
              <a:rPr lang="en-US" sz="2800" baseline="30000" dirty="0"/>
              <a:t>RSV </a:t>
            </a:r>
            <a:r>
              <a:rPr lang="en-US" sz="2800" dirty="0"/>
              <a:t>For </a:t>
            </a:r>
            <a:r>
              <a:rPr lang="en-US" sz="2800" b="1" dirty="0">
                <a:solidFill>
                  <a:schemeClr val="bg1"/>
                </a:solidFill>
              </a:rPr>
              <a:t>Gaza</a:t>
            </a:r>
            <a:r>
              <a:rPr lang="en-US" sz="2800" dirty="0"/>
              <a:t> shall </a:t>
            </a:r>
            <a:r>
              <a:rPr lang="en-US" sz="2800" b="1" dirty="0">
                <a:solidFill>
                  <a:schemeClr val="bg1"/>
                </a:solidFill>
              </a:rPr>
              <a:t>be deserted</a:t>
            </a:r>
            <a:r>
              <a:rPr lang="en-US" sz="2800" dirty="0"/>
              <a:t>, ……. Ashdod's people shall be driven out at noon, and </a:t>
            </a:r>
            <a:r>
              <a:rPr lang="en-US" sz="2800" b="1" dirty="0" err="1">
                <a:solidFill>
                  <a:schemeClr val="bg1"/>
                </a:solidFill>
              </a:rPr>
              <a:t>Ekron</a:t>
            </a:r>
            <a:r>
              <a:rPr lang="en-US" sz="2800" b="1" dirty="0">
                <a:solidFill>
                  <a:schemeClr val="bg1"/>
                </a:solidFill>
              </a:rPr>
              <a:t> shall be uprooted</a:t>
            </a:r>
            <a:r>
              <a:rPr lang="en-US" sz="2800" dirty="0"/>
              <a:t>.</a:t>
            </a: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p:txBody>
      </p:sp>
    </p:spTree>
    <p:extLst>
      <p:ext uri="{BB962C8B-B14F-4D97-AF65-F5344CB8AC3E}">
        <p14:creationId xmlns:p14="http://schemas.microsoft.com/office/powerpoint/2010/main" val="61460463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
          <p:cNvSpPr>
            <a:spLocks noChangeArrowheads="1"/>
          </p:cNvSpPr>
          <p:nvPr/>
        </p:nvSpPr>
        <p:spPr bwMode="auto">
          <a:xfrm>
            <a:off x="484189" y="2971802"/>
            <a:ext cx="11233150" cy="3341539"/>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821" tIns="54411" rIns="108821" bIns="54411">
            <a:spAutoFit/>
          </a:bodyPr>
          <a:lstStyle/>
          <a:p>
            <a:pPr rtl="1"/>
            <a:r>
              <a:rPr lang="en-US" sz="4800" b="1" dirty="0">
                <a:solidFill>
                  <a:schemeClr val="bg1"/>
                </a:solidFill>
              </a:rPr>
              <a:t> </a:t>
            </a:r>
            <a:r>
              <a:rPr lang="en-US" sz="4800" dirty="0">
                <a:solidFill>
                  <a:schemeClr val="bg1"/>
                </a:solidFill>
              </a:rPr>
              <a:t>‎  </a:t>
            </a:r>
            <a:r>
              <a:rPr lang="he-IL" sz="5400" b="1" dirty="0">
                <a:solidFill>
                  <a:schemeClr val="bg1"/>
                </a:solidFill>
              </a:rPr>
              <a:t>יְבָרֶכְךָ יְהוָה וְיִשְׁמְרֶךָ׃</a:t>
            </a:r>
            <a:r>
              <a:rPr lang="en-US" sz="5400" b="1" dirty="0">
                <a:solidFill>
                  <a:schemeClr val="bg1"/>
                </a:solidFill>
              </a:rPr>
              <a:t>    </a:t>
            </a:r>
            <a:r>
              <a:rPr lang="he-IL" sz="5400" b="1" dirty="0">
                <a:solidFill>
                  <a:schemeClr val="bg1"/>
                </a:solidFill>
              </a:rPr>
              <a:t> </a:t>
            </a:r>
            <a:r>
              <a:rPr lang="en-US" sz="3600" b="1" dirty="0">
                <a:solidFill>
                  <a:srgbClr val="FFFF00"/>
                </a:solidFill>
              </a:rPr>
              <a:t>Numbers 6:24-26</a:t>
            </a:r>
            <a:r>
              <a:rPr lang="el-GR" sz="3600" b="1" dirty="0">
                <a:solidFill>
                  <a:srgbClr val="FFFF00"/>
                </a:solidFill>
              </a:rPr>
              <a:t> </a:t>
            </a:r>
            <a:endParaRPr lang="en-US" sz="3600" b="1" dirty="0">
              <a:solidFill>
                <a:srgbClr val="FFFF00"/>
              </a:solidFill>
            </a:endParaRPr>
          </a:p>
          <a:p>
            <a:pPr rtl="1"/>
            <a:r>
              <a:rPr lang="he-IL" sz="5400" b="1" dirty="0">
                <a:solidFill>
                  <a:schemeClr val="bg1"/>
                </a:solidFill>
              </a:rPr>
              <a:t>יָאֵר יְהוָה פָּנָיו אֵלֶיךָ וִיחֻנֶּךָּ׃</a:t>
            </a:r>
            <a:r>
              <a:rPr lang="en-US" sz="5400" b="1" dirty="0">
                <a:solidFill>
                  <a:schemeClr val="bg1"/>
                </a:solidFill>
              </a:rPr>
              <a:t>                  </a:t>
            </a:r>
          </a:p>
          <a:p>
            <a:pPr rtl="1"/>
            <a:r>
              <a:rPr lang="en-US" sz="5400" b="1" dirty="0">
                <a:solidFill>
                  <a:schemeClr val="bg1"/>
                </a:solidFill>
              </a:rPr>
              <a:t>‎</a:t>
            </a:r>
            <a:r>
              <a:rPr lang="he-IL" sz="5400" b="1" dirty="0">
                <a:solidFill>
                  <a:schemeClr val="bg1"/>
                </a:solidFill>
              </a:rPr>
              <a:t>יִשָּׂא יְהוָה פָּנָיו אֵלֶיךָ וְיָשֵׂם לְךָ שָׁלוֹם׃</a:t>
            </a:r>
            <a:r>
              <a:rPr lang="en-US" sz="5400" b="1" dirty="0">
                <a:solidFill>
                  <a:schemeClr val="bg1"/>
                </a:solidFill>
              </a:rPr>
              <a:t>     </a:t>
            </a:r>
            <a:r>
              <a:rPr lang="he-IL" sz="5400" b="1" dirty="0">
                <a:solidFill>
                  <a:schemeClr val="bg1"/>
                </a:solidFill>
              </a:rPr>
              <a:t> </a:t>
            </a:r>
            <a:endParaRPr lang="en-US" sz="5400" b="1" dirty="0">
              <a:solidFill>
                <a:schemeClr val="bg1"/>
              </a:solidFill>
            </a:endParaRPr>
          </a:p>
          <a:p>
            <a:pPr algn="ctr" rtl="1"/>
            <a:endParaRPr lang="en-US" altLang="ko-KR" sz="1600" dirty="0"/>
          </a:p>
          <a:p>
            <a:pPr algn="ctr" rtl="1"/>
            <a:endParaRPr lang="en-US" altLang="ko-KR" sz="1600" dirty="0"/>
          </a:p>
          <a:p>
            <a:pPr algn="ctr" rtl="1"/>
            <a:endParaRPr lang="en-US" altLang="ko-KR" sz="1600" dirty="0"/>
          </a:p>
        </p:txBody>
      </p:sp>
      <p:sp>
        <p:nvSpPr>
          <p:cNvPr id="92163" name="Rectangle 2"/>
          <p:cNvSpPr>
            <a:spLocks noChangeArrowheads="1"/>
          </p:cNvSpPr>
          <p:nvPr/>
        </p:nvSpPr>
        <p:spPr bwMode="auto">
          <a:xfrm>
            <a:off x="826557" y="141515"/>
            <a:ext cx="8763000" cy="2739211"/>
          </a:xfrm>
          <a:prstGeom prst="rect">
            <a:avLst/>
          </a:prstGeom>
          <a:solidFill>
            <a:srgbClr val="00B050"/>
          </a:solidFill>
          <a:ln>
            <a:noFill/>
          </a:ln>
        </p:spPr>
        <p:txBody>
          <a:bodyPr wrap="square">
            <a:spAutoFit/>
          </a:bodyPr>
          <a:lstStyle/>
          <a:p>
            <a:pPr algn="ctr"/>
            <a:r>
              <a:rPr lang="zh-CN" altLang="en-US" sz="3600" b="1" dirty="0">
                <a:solidFill>
                  <a:srgbClr val="FFFF00"/>
                </a:solidFill>
                <a:latin typeface="DFKai-SB" pitchFamily="65" charset="-120"/>
                <a:ea typeface="DFKai-SB" pitchFamily="65" charset="-120"/>
              </a:rPr>
              <a:t>民數記</a:t>
            </a:r>
            <a:r>
              <a:rPr lang="ko-KR" altLang="en-US" sz="3600" b="1" dirty="0">
                <a:solidFill>
                  <a:srgbClr val="FFFF00"/>
                </a:solidFill>
                <a:latin typeface="新細明體" pitchFamily="18" charset="-120"/>
              </a:rPr>
              <a:t> </a:t>
            </a:r>
            <a:r>
              <a:rPr lang="en-US" sz="3600" b="1" dirty="0">
                <a:solidFill>
                  <a:srgbClr val="FFFF00"/>
                </a:solidFill>
              </a:rPr>
              <a:t>6:24-26</a:t>
            </a:r>
          </a:p>
          <a:p>
            <a:r>
              <a:rPr lang="zh-TW" altLang="en-US" sz="3400" b="1" dirty="0">
                <a:latin typeface="DFKai-SB" pitchFamily="65" charset="-120"/>
                <a:ea typeface="DFKai-SB" pitchFamily="65" charset="-120"/>
              </a:rPr>
              <a:t>  </a:t>
            </a:r>
            <a:r>
              <a:rPr lang="zh-TW" altLang="en-US" sz="4000" b="1" dirty="0">
                <a:latin typeface="DFKai-SB" pitchFamily="65" charset="-120"/>
                <a:ea typeface="DFKai-SB" pitchFamily="65" charset="-120"/>
              </a:rPr>
              <a:t>願耶和華賜福給你</a:t>
            </a:r>
            <a:r>
              <a:rPr lang="en-US" altLang="zh-TW" sz="4000" b="1" dirty="0">
                <a:latin typeface="DFKai-SB" pitchFamily="65" charset="-120"/>
                <a:ea typeface="DFKai-SB" pitchFamily="65" charset="-120"/>
              </a:rPr>
              <a:t>,</a:t>
            </a:r>
            <a:r>
              <a:rPr lang="zh-TW" altLang="en-US" sz="4000" b="1" dirty="0">
                <a:latin typeface="DFKai-SB" pitchFamily="65" charset="-120"/>
                <a:ea typeface="DFKai-SB" pitchFamily="65" charset="-120"/>
              </a:rPr>
              <a:t>保護你</a:t>
            </a:r>
            <a:r>
              <a:rPr lang="en-US" altLang="zh-TW" sz="4000" b="1" dirty="0">
                <a:latin typeface="DFKai-SB" pitchFamily="65" charset="-120"/>
                <a:ea typeface="DFKai-SB" pitchFamily="65" charset="-120"/>
              </a:rPr>
              <a:t>.  </a:t>
            </a:r>
          </a:p>
          <a:p>
            <a:endParaRPr lang="en-US" altLang="zh-TW" sz="800" b="1" dirty="0">
              <a:latin typeface="DFKai-SB" pitchFamily="65" charset="-120"/>
              <a:ea typeface="DFKai-SB" pitchFamily="65" charset="-120"/>
            </a:endParaRPr>
          </a:p>
          <a:p>
            <a:r>
              <a:rPr lang="zh-TW" altLang="en-US" sz="3400" b="1" dirty="0">
                <a:latin typeface="DFKai-SB" pitchFamily="65" charset="-120"/>
                <a:ea typeface="DFKai-SB" pitchFamily="65" charset="-120"/>
              </a:rPr>
              <a:t>  </a:t>
            </a:r>
            <a:r>
              <a:rPr lang="zh-TW" altLang="en-US" sz="4000" b="1" dirty="0">
                <a:latin typeface="DFKai-SB" pitchFamily="65" charset="-120"/>
                <a:ea typeface="DFKai-SB" pitchFamily="65" charset="-120"/>
              </a:rPr>
              <a:t>願耶和華使他的臉光照你</a:t>
            </a:r>
            <a:r>
              <a:rPr lang="en-US" altLang="zh-TW" sz="4000" b="1" dirty="0">
                <a:latin typeface="DFKai-SB" pitchFamily="65" charset="-120"/>
                <a:ea typeface="DFKai-SB" pitchFamily="65" charset="-120"/>
              </a:rPr>
              <a:t>,</a:t>
            </a:r>
            <a:r>
              <a:rPr lang="zh-TW" altLang="en-US" sz="4000" b="1" dirty="0">
                <a:latin typeface="DFKai-SB" pitchFamily="65" charset="-120"/>
                <a:ea typeface="DFKai-SB" pitchFamily="65" charset="-120"/>
              </a:rPr>
              <a:t>賜恩給你</a:t>
            </a:r>
            <a:r>
              <a:rPr lang="en-US" altLang="zh-CN" sz="4000" b="1" dirty="0">
                <a:latin typeface="DFKai-SB" pitchFamily="65" charset="-120"/>
                <a:ea typeface="DFKai-SB" pitchFamily="65" charset="-120"/>
              </a:rPr>
              <a:t>.</a:t>
            </a:r>
          </a:p>
          <a:p>
            <a:r>
              <a:rPr lang="en-US" altLang="zh-CN" sz="800" b="1" dirty="0">
                <a:latin typeface="DFKai-SB" pitchFamily="65" charset="-120"/>
                <a:ea typeface="DFKai-SB" pitchFamily="65" charset="-120"/>
              </a:rPr>
              <a:t> </a:t>
            </a:r>
          </a:p>
          <a:p>
            <a:r>
              <a:rPr lang="en-US" altLang="zh-TW" sz="3400" b="1" dirty="0">
                <a:latin typeface="DFKai-SB" pitchFamily="65" charset="-120"/>
                <a:ea typeface="DFKai-SB" pitchFamily="65" charset="-120"/>
              </a:rPr>
              <a:t>  </a:t>
            </a:r>
            <a:r>
              <a:rPr lang="zh-TW" altLang="en-US" sz="4000" b="1" dirty="0">
                <a:latin typeface="DFKai-SB" pitchFamily="65" charset="-120"/>
                <a:ea typeface="DFKai-SB" pitchFamily="65" charset="-120"/>
              </a:rPr>
              <a:t>願耶和華向你仰臉</a:t>
            </a:r>
            <a:r>
              <a:rPr lang="en-US" altLang="zh-TW" sz="4000" b="1" dirty="0">
                <a:latin typeface="DFKai-SB" pitchFamily="65" charset="-120"/>
                <a:ea typeface="DFKai-SB" pitchFamily="65" charset="-120"/>
              </a:rPr>
              <a:t>,</a:t>
            </a:r>
            <a:r>
              <a:rPr lang="zh-TW" altLang="en-US" sz="4000" b="1" dirty="0">
                <a:latin typeface="DFKai-SB" pitchFamily="65" charset="-120"/>
                <a:ea typeface="DFKai-SB" pitchFamily="65" charset="-120"/>
              </a:rPr>
              <a:t>賜你平安</a:t>
            </a:r>
            <a:r>
              <a:rPr lang="en-US" altLang="zh-TW" sz="4000" b="1" dirty="0">
                <a:latin typeface="DFKai-SB" pitchFamily="65" charset="-120"/>
                <a:ea typeface="DFKai-SB" pitchFamily="65" charset="-120"/>
              </a:rPr>
              <a:t>.</a:t>
            </a:r>
            <a:endParaRPr lang="en-US" sz="4000" b="1" dirty="0">
              <a:latin typeface="DFKai-SB" pitchFamily="65" charset="-120"/>
              <a:ea typeface="DFKai-SB" pitchFamily="65" charset="-120"/>
            </a:endParaRPr>
          </a:p>
        </p:txBody>
      </p:sp>
    </p:spTree>
    <p:extLst>
      <p:ext uri="{BB962C8B-B14F-4D97-AF65-F5344CB8AC3E}">
        <p14:creationId xmlns:p14="http://schemas.microsoft.com/office/powerpoint/2010/main" val="101358510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
          <p:cNvSpPr>
            <a:spLocks noChangeArrowheads="1"/>
          </p:cNvSpPr>
          <p:nvPr/>
        </p:nvSpPr>
        <p:spPr bwMode="auto">
          <a:xfrm>
            <a:off x="4" y="25362"/>
            <a:ext cx="12190413" cy="6817251"/>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zh-TW" sz="800" b="1" dirty="0">
              <a:solidFill>
                <a:srgbClr val="FFFF00"/>
              </a:solidFill>
              <a:ea typeface="DFKai-SB" pitchFamily="65" charset="-120"/>
            </a:endParaRPr>
          </a:p>
          <a:p>
            <a:endParaRPr lang="en-US" altLang="zh-TW" sz="800" b="1" dirty="0">
              <a:solidFill>
                <a:srgbClr val="FFFF00"/>
              </a:solidFill>
              <a:ea typeface="DFKai-SB" pitchFamily="65" charset="-120"/>
            </a:endParaRPr>
          </a:p>
          <a:p>
            <a:endParaRPr lang="en-US" altLang="zh-TW" sz="800" b="1" dirty="0">
              <a:solidFill>
                <a:srgbClr val="FFFF00"/>
              </a:solidFill>
              <a:ea typeface="DFKai-SB" pitchFamily="65" charset="-120"/>
            </a:endParaRPr>
          </a:p>
          <a:p>
            <a:endParaRPr lang="en-US" altLang="zh-TW" sz="800" b="1" dirty="0">
              <a:solidFill>
                <a:srgbClr val="FFFF00"/>
              </a:solidFill>
              <a:ea typeface="DFKai-SB" pitchFamily="65" charset="-120"/>
            </a:endParaRPr>
          </a:p>
          <a:p>
            <a:endParaRPr lang="en-US" altLang="zh-TW" sz="800" b="1" dirty="0">
              <a:solidFill>
                <a:srgbClr val="FFFF00"/>
              </a:solidFill>
              <a:ea typeface="DFKai-SB" pitchFamily="65" charset="-120"/>
            </a:endParaRPr>
          </a:p>
          <a:p>
            <a:r>
              <a:rPr lang="en-US" altLang="zh-TW" sz="3600" b="1" dirty="0">
                <a:solidFill>
                  <a:srgbClr val="FFFF00"/>
                </a:solidFill>
                <a:latin typeface="+mj-lt"/>
                <a:ea typeface="DFKai-SB" pitchFamily="65" charset="-120"/>
              </a:rPr>
              <a:t>April 3, 2021</a:t>
            </a:r>
          </a:p>
          <a:p>
            <a:r>
              <a:rPr lang="zh-TW" altLang="en-US" sz="5400" b="1" dirty="0">
                <a:solidFill>
                  <a:srgbClr val="FFFF00"/>
                </a:solidFill>
                <a:latin typeface="DFKai-SB" pitchFamily="65" charset="-120"/>
                <a:ea typeface="DFKai-SB" pitchFamily="65" charset="-120"/>
              </a:rPr>
              <a:t>    </a:t>
            </a:r>
            <a:r>
              <a:rPr lang="zh-TW" altLang="en-US" sz="4800" b="1" dirty="0">
                <a:solidFill>
                  <a:srgbClr val="FFFF00"/>
                </a:solidFill>
                <a:latin typeface="DFKai-SB" pitchFamily="65" charset="-120"/>
                <a:ea typeface="DFKai-SB" pitchFamily="65" charset="-120"/>
              </a:rPr>
              <a:t>以賽亞書中的</a:t>
            </a:r>
            <a:r>
              <a:rPr lang="zh-TW" altLang="en-US" sz="2000" b="1" dirty="0">
                <a:solidFill>
                  <a:srgbClr val="FFFF00"/>
                </a:solidFill>
                <a:latin typeface="DFKai-SB" pitchFamily="65" charset="-120"/>
                <a:ea typeface="DFKai-SB" pitchFamily="65" charset="-120"/>
              </a:rPr>
              <a:t> </a:t>
            </a:r>
            <a:r>
              <a:rPr lang="zh-TW" altLang="en-US" sz="4800" b="1" dirty="0">
                <a:solidFill>
                  <a:srgbClr val="FFFF00"/>
                </a:solidFill>
                <a:latin typeface="DFKai-SB" pitchFamily="65" charset="-120"/>
                <a:ea typeface="DFKai-SB" pitchFamily="65" charset="-120"/>
              </a:rPr>
              <a:t>文字遊戲</a:t>
            </a:r>
            <a:endParaRPr lang="en-US" sz="4800" dirty="0">
              <a:solidFill>
                <a:schemeClr val="bg1"/>
              </a:solidFill>
            </a:endParaRPr>
          </a:p>
          <a:p>
            <a:r>
              <a:rPr lang="en-US" sz="4000" b="1" dirty="0">
                <a:solidFill>
                  <a:schemeClr val="bg1"/>
                </a:solidFill>
              </a:rPr>
              <a:t>             Wordplay in the Book of Isaiah</a:t>
            </a:r>
          </a:p>
          <a:p>
            <a:r>
              <a:rPr lang="en-US" sz="3200" b="1" dirty="0">
                <a:solidFill>
                  <a:srgbClr val="FF0000"/>
                </a:solidFill>
              </a:rPr>
              <a:t>                https://studio.youtube.com/video/UWUnYeg9DE8/edit</a:t>
            </a:r>
          </a:p>
          <a:p>
            <a:endParaRPr lang="en-US" sz="1100" b="1" dirty="0">
              <a:solidFill>
                <a:schemeClr val="bg1"/>
              </a:solidFill>
            </a:endParaRPr>
          </a:p>
          <a:p>
            <a:endParaRPr lang="en-US" sz="1100" b="1" dirty="0">
              <a:solidFill>
                <a:schemeClr val="bg1"/>
              </a:solidFill>
            </a:endParaRPr>
          </a:p>
          <a:p>
            <a:endParaRPr lang="en-US" sz="1100" b="1" dirty="0">
              <a:solidFill>
                <a:schemeClr val="bg1"/>
              </a:solidFill>
            </a:endParaRPr>
          </a:p>
          <a:p>
            <a:r>
              <a:rPr lang="en-US" altLang="zh-TW" sz="3600" b="1" dirty="0">
                <a:solidFill>
                  <a:srgbClr val="FFFF00"/>
                </a:solidFill>
                <a:ea typeface="DFKai-SB" pitchFamily="65" charset="-120"/>
              </a:rPr>
              <a:t>April 7, 2021</a:t>
            </a:r>
          </a:p>
          <a:p>
            <a:r>
              <a:rPr lang="zh-TW" altLang="en-US" sz="5400" b="1" dirty="0">
                <a:solidFill>
                  <a:srgbClr val="FFFF00"/>
                </a:solidFill>
                <a:latin typeface="DFKai-SB" pitchFamily="65" charset="-120"/>
                <a:ea typeface="DFKai-SB" pitchFamily="65" charset="-120"/>
              </a:rPr>
              <a:t>    </a:t>
            </a:r>
            <a:r>
              <a:rPr lang="zh-TW" altLang="en-US" sz="4800" b="1" dirty="0">
                <a:solidFill>
                  <a:srgbClr val="FFFF00"/>
                </a:solidFill>
                <a:latin typeface="DFKai-SB" pitchFamily="65" charset="-120"/>
                <a:ea typeface="DFKai-SB" pitchFamily="65" charset="-120"/>
              </a:rPr>
              <a:t>耶利米書</a:t>
            </a:r>
            <a:r>
              <a:rPr lang="zh-CN" altLang="en-US" sz="4800" b="1" dirty="0">
                <a:solidFill>
                  <a:srgbClr val="FFFF00"/>
                </a:solidFill>
                <a:latin typeface="DFKai-SB" pitchFamily="65" charset="-120"/>
                <a:ea typeface="DFKai-SB" pitchFamily="65" charset="-120"/>
              </a:rPr>
              <a:t>和以西結書</a:t>
            </a:r>
            <a:r>
              <a:rPr lang="zh-TW" altLang="en-US" sz="4800" b="1" dirty="0">
                <a:solidFill>
                  <a:srgbClr val="FFFF00"/>
                </a:solidFill>
                <a:latin typeface="DFKai-SB" pitchFamily="65" charset="-120"/>
                <a:ea typeface="DFKai-SB" pitchFamily="65" charset="-120"/>
              </a:rPr>
              <a:t>中的</a:t>
            </a:r>
            <a:r>
              <a:rPr lang="zh-TW" altLang="en-US" sz="2000" b="1" dirty="0">
                <a:solidFill>
                  <a:srgbClr val="FFFF00"/>
                </a:solidFill>
                <a:latin typeface="DFKai-SB" pitchFamily="65" charset="-120"/>
                <a:ea typeface="DFKai-SB" pitchFamily="65" charset="-120"/>
              </a:rPr>
              <a:t> </a:t>
            </a:r>
            <a:r>
              <a:rPr lang="zh-TW" altLang="en-US" sz="4800" b="1" dirty="0">
                <a:solidFill>
                  <a:srgbClr val="FFFF00"/>
                </a:solidFill>
                <a:latin typeface="DFKai-SB" pitchFamily="65" charset="-120"/>
                <a:ea typeface="DFKai-SB" pitchFamily="65" charset="-120"/>
              </a:rPr>
              <a:t>文字遊戲</a:t>
            </a:r>
            <a:r>
              <a:rPr lang="en-US" altLang="zh-TW" sz="5400" dirty="0">
                <a:solidFill>
                  <a:schemeClr val="bg1"/>
                </a:solidFill>
              </a:rPr>
              <a:t> </a:t>
            </a:r>
            <a:r>
              <a:rPr lang="en-US" altLang="zh-TW" sz="4000" dirty="0">
                <a:solidFill>
                  <a:schemeClr val="bg1"/>
                </a:solidFill>
              </a:rPr>
              <a:t>  </a:t>
            </a:r>
          </a:p>
          <a:p>
            <a:r>
              <a:rPr lang="en-US" sz="4000" b="1" dirty="0">
                <a:solidFill>
                  <a:schemeClr val="bg1"/>
                </a:solidFill>
              </a:rPr>
              <a:t>             Wordplay in Jeremiah &amp; Ezekiel</a:t>
            </a:r>
            <a:endParaRPr lang="en-US" sz="4000" dirty="0">
              <a:solidFill>
                <a:schemeClr val="bg1"/>
              </a:solidFill>
            </a:endParaRPr>
          </a:p>
          <a:p>
            <a:r>
              <a:rPr lang="en-US" sz="3200" dirty="0">
                <a:solidFill>
                  <a:schemeClr val="bg1"/>
                </a:solidFill>
              </a:rPr>
              <a:t>                </a:t>
            </a:r>
            <a:r>
              <a:rPr lang="en-US" sz="3200" b="1" dirty="0">
                <a:solidFill>
                  <a:srgbClr val="FF0000"/>
                </a:solidFill>
              </a:rPr>
              <a:t>https://studio.youtube.com/video/5xbb4PxQU2I/edit</a:t>
            </a:r>
          </a:p>
          <a:p>
            <a:endParaRPr lang="en-US" sz="1000" b="1" dirty="0">
              <a:solidFill>
                <a:schemeClr val="bg1"/>
              </a:solidFill>
            </a:endParaRPr>
          </a:p>
          <a:p>
            <a:endParaRPr lang="en-US" sz="1000" b="1" dirty="0">
              <a:solidFill>
                <a:schemeClr val="bg1"/>
              </a:solidFill>
            </a:endParaRPr>
          </a:p>
          <a:p>
            <a:endParaRPr lang="en-US" sz="1000" b="1" dirty="0">
              <a:solidFill>
                <a:schemeClr val="bg1"/>
              </a:solidFill>
            </a:endParaRPr>
          </a:p>
          <a:p>
            <a:endParaRPr lang="en-US" sz="1000" b="1" dirty="0">
              <a:solidFill>
                <a:schemeClr val="bg1"/>
              </a:solidFill>
            </a:endParaRPr>
          </a:p>
        </p:txBody>
      </p:sp>
    </p:spTree>
    <p:extLst>
      <p:ext uri="{BB962C8B-B14F-4D97-AF65-F5344CB8AC3E}">
        <p14:creationId xmlns:p14="http://schemas.microsoft.com/office/powerpoint/2010/main" val="239578218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894195"/>
          </a:xfrm>
          <a:prstGeom prst="rect">
            <a:avLst/>
          </a:prstGeom>
          <a:solidFill>
            <a:srgbClr val="00B050"/>
          </a:solidFill>
        </p:spPr>
        <p:txBody>
          <a:bodyPr wrap="square">
            <a:spAutoFit/>
          </a:bodyPr>
          <a:lstStyle/>
          <a:p>
            <a:endParaRPr lang="en-US" altLang="zh-CN" sz="800" b="1" dirty="0"/>
          </a:p>
          <a:p>
            <a:r>
              <a:rPr lang="zh-CN" altLang="en-US" sz="4000" b="1" dirty="0">
                <a:solidFill>
                  <a:srgbClr val="FFFF00"/>
                </a:solidFill>
                <a:latin typeface="DFKai-SB" pitchFamily="65" charset="-120"/>
                <a:ea typeface="DFKai-SB" pitchFamily="65" charset="-120"/>
              </a:rPr>
              <a:t> </a:t>
            </a:r>
            <a:r>
              <a:rPr lang="zh-CN" altLang="en-US" sz="4000" b="1" dirty="0">
                <a:solidFill>
                  <a:schemeClr val="bg1"/>
                </a:solidFill>
                <a:latin typeface="DFKai-SB" pitchFamily="65" charset="-120"/>
                <a:ea typeface="DFKai-SB" pitchFamily="65" charset="-120"/>
              </a:rPr>
              <a:t>聖經</a:t>
            </a:r>
            <a:r>
              <a:rPr lang="zh-TW" altLang="en-US" sz="4000" b="1" dirty="0">
                <a:solidFill>
                  <a:schemeClr val="bg1"/>
                </a:solidFill>
                <a:latin typeface="DFKai-SB" pitchFamily="65" charset="-120"/>
                <a:ea typeface="DFKai-SB" pitchFamily="65" charset="-120"/>
              </a:rPr>
              <a:t>中的文字遊戲</a:t>
            </a:r>
            <a:r>
              <a:rPr lang="en-US" sz="4000" b="1" dirty="0">
                <a:solidFill>
                  <a:schemeClr val="bg1"/>
                </a:solidFill>
                <a:latin typeface="DFKai-SB" pitchFamily="65" charset="-120"/>
                <a:ea typeface="DFKai-SB" pitchFamily="65" charset="-120"/>
              </a:rPr>
              <a:t> </a:t>
            </a:r>
            <a:r>
              <a:rPr lang="en-US" sz="3600" b="1" dirty="0">
                <a:solidFill>
                  <a:schemeClr val="bg1"/>
                </a:solidFill>
              </a:rPr>
              <a:t>Wordplay in the Bible</a:t>
            </a:r>
            <a:endParaRPr lang="en-US" altLang="zh-TW" sz="3600" b="1" dirty="0">
              <a:solidFill>
                <a:schemeClr val="bg1"/>
              </a:solidFill>
              <a:latin typeface="DFKai-SB" pitchFamily="65" charset="-120"/>
              <a:ea typeface="DFKai-SB" pitchFamily="65" charset="-120"/>
            </a:endParaRPr>
          </a:p>
          <a:p>
            <a:pPr lvl="0"/>
            <a:endParaRPr lang="en-US" altLang="zh-TW" sz="800" b="1" dirty="0">
              <a:latin typeface="+mj-lt"/>
              <a:ea typeface="DFKai-SB" pitchFamily="65" charset="-120"/>
            </a:endParaRPr>
          </a:p>
          <a:p>
            <a:r>
              <a:rPr lang="zh-TW" altLang="en-US" sz="3400" b="1" dirty="0">
                <a:latin typeface="DFKai-SB" pitchFamily="65" charset="-120"/>
                <a:ea typeface="DFKai-SB" pitchFamily="65" charset="-120"/>
              </a:rPr>
              <a:t> </a:t>
            </a:r>
            <a:r>
              <a:rPr lang="zh-TW" altLang="en-US" sz="3400" b="1" dirty="0">
                <a:solidFill>
                  <a:schemeClr val="bg1"/>
                </a:solidFill>
                <a:latin typeface="DFKai-SB" pitchFamily="65" charset="-120"/>
                <a:ea typeface="DFKai-SB" pitchFamily="65" charset="-120"/>
              </a:rPr>
              <a:t>文字遊戲</a:t>
            </a:r>
            <a:r>
              <a:rPr lang="zh-TW" altLang="en-US" sz="3400" dirty="0">
                <a:latin typeface="DFKai-SB" pitchFamily="65" charset="-120"/>
                <a:ea typeface="DFKai-SB" pitchFamily="65" charset="-120"/>
              </a:rPr>
              <a:t>是一種運用機智和幽默的文學技巧，</a:t>
            </a:r>
            <a:endParaRPr lang="en-US" altLang="zh-TW" sz="3400" dirty="0">
              <a:latin typeface="DFKai-SB" pitchFamily="65" charset="-120"/>
              <a:ea typeface="DFKai-SB" pitchFamily="65" charset="-120"/>
            </a:endParaRPr>
          </a:p>
          <a:p>
            <a:r>
              <a:rPr lang="zh-TW" altLang="en-US" sz="3400" dirty="0">
                <a:latin typeface="DFKai-SB" pitchFamily="65" charset="-120"/>
                <a:ea typeface="DFKai-SB" pitchFamily="65" charset="-120"/>
              </a:rPr>
              <a:t>以有效表達信息。</a:t>
            </a:r>
            <a:r>
              <a:rPr lang="zh-TW" altLang="en-US" sz="3400" dirty="0"/>
              <a:t> </a:t>
            </a:r>
            <a:r>
              <a:rPr lang="zh-TW" altLang="en-US" sz="3400" dirty="0">
                <a:latin typeface="DFKai-SB" pitchFamily="65" charset="-120"/>
                <a:ea typeface="DFKai-SB" pitchFamily="65" charset="-120"/>
              </a:rPr>
              <a:t>希伯來聖經的讀者可能會</a:t>
            </a:r>
            <a:endParaRPr lang="en-US" altLang="zh-TW" sz="3400" dirty="0">
              <a:latin typeface="DFKai-SB" pitchFamily="65" charset="-120"/>
              <a:ea typeface="DFKai-SB" pitchFamily="65" charset="-120"/>
            </a:endParaRPr>
          </a:p>
          <a:p>
            <a:r>
              <a:rPr lang="zh-TW" altLang="en-US" sz="3400" dirty="0">
                <a:latin typeface="DFKai-SB" pitchFamily="65" charset="-120"/>
                <a:ea typeface="DFKai-SB" pitchFamily="65" charset="-120"/>
              </a:rPr>
              <a:t>發現</a:t>
            </a:r>
            <a:r>
              <a:rPr lang="zh-CN" altLang="en-US" sz="3400" dirty="0">
                <a:latin typeface="DFKai-SB" pitchFamily="65" charset="-120"/>
                <a:ea typeface="DFKai-SB" pitchFamily="65" charset="-120"/>
              </a:rPr>
              <a:t>一些</a:t>
            </a:r>
            <a:r>
              <a:rPr lang="zh-TW" altLang="en-US" sz="3400" dirty="0">
                <a:latin typeface="DFKai-SB" pitchFamily="65" charset="-120"/>
                <a:ea typeface="DFKai-SB" pitchFamily="65" charset="-120"/>
              </a:rPr>
              <a:t>文字遊戲。但是，沒有翻譯可以用</a:t>
            </a:r>
            <a:endParaRPr lang="en-US" altLang="zh-TW" sz="3400" dirty="0">
              <a:latin typeface="DFKai-SB" pitchFamily="65" charset="-120"/>
              <a:ea typeface="DFKai-SB" pitchFamily="65" charset="-120"/>
            </a:endParaRPr>
          </a:p>
          <a:p>
            <a:r>
              <a:rPr lang="zh-TW" altLang="en-US" sz="3400" dirty="0">
                <a:latin typeface="DFKai-SB" pitchFamily="65" charset="-120"/>
                <a:ea typeface="DFKai-SB" pitchFamily="65" charset="-120"/>
              </a:rPr>
              <a:t>與希伯來語相同的方式表達希伯來語聖經中的文字遊戲。從原文找出文字遊戲</a:t>
            </a:r>
            <a:r>
              <a:rPr lang="en-US" altLang="zh-TW" sz="3400" dirty="0">
                <a:latin typeface="DFKai-SB" pitchFamily="65" charset="-120"/>
                <a:ea typeface="DFKai-SB" pitchFamily="65" charset="-120"/>
              </a:rPr>
              <a:t>,</a:t>
            </a:r>
            <a:r>
              <a:rPr lang="zh-TW" altLang="en-US" sz="3400" dirty="0">
                <a:latin typeface="DFKai-SB" pitchFamily="65" charset="-120"/>
                <a:ea typeface="DFKai-SB" pitchFamily="65" charset="-120"/>
              </a:rPr>
              <a:t>並簡要加以銓釋將對聖經信息有更好的理解。</a:t>
            </a:r>
            <a:endParaRPr lang="en-US" altLang="zh-TW" sz="3400" dirty="0">
              <a:latin typeface="DFKai-SB" pitchFamily="65" charset="-120"/>
              <a:ea typeface="DFKai-SB" pitchFamily="65" charset="-120"/>
            </a:endParaRPr>
          </a:p>
          <a:p>
            <a:endParaRPr lang="en-US" sz="800" b="1" dirty="0"/>
          </a:p>
          <a:p>
            <a:r>
              <a:rPr lang="en-US" sz="2800" b="1" dirty="0"/>
              <a:t>     </a:t>
            </a:r>
            <a:r>
              <a:rPr lang="en-US" sz="2800" b="1" dirty="0">
                <a:solidFill>
                  <a:schemeClr val="bg1"/>
                </a:solidFill>
              </a:rPr>
              <a:t>Wordplay</a:t>
            </a:r>
            <a:r>
              <a:rPr lang="en-US" sz="2800" dirty="0">
                <a:solidFill>
                  <a:srgbClr val="FFFF00"/>
                </a:solidFill>
              </a:rPr>
              <a:t> </a:t>
            </a:r>
            <a:r>
              <a:rPr lang="en-US" sz="2800" dirty="0"/>
              <a:t>(or </a:t>
            </a:r>
            <a:r>
              <a:rPr lang="en-US" sz="2800" b="1" dirty="0">
                <a:solidFill>
                  <a:schemeClr val="bg1"/>
                </a:solidFill>
              </a:rPr>
              <a:t>word play</a:t>
            </a:r>
            <a:r>
              <a:rPr lang="en-US" sz="2800" dirty="0"/>
              <a:t>, or </a:t>
            </a:r>
            <a:r>
              <a:rPr lang="en-US" sz="2800" b="1" dirty="0">
                <a:solidFill>
                  <a:schemeClr val="bg1"/>
                </a:solidFill>
              </a:rPr>
              <a:t>play-on-words</a:t>
            </a:r>
            <a:r>
              <a:rPr lang="en-US" sz="2800" dirty="0"/>
              <a:t>) is a literary technique that uses wit and humor, mainly to convey an effective message. Readers of the Hebrew Bible may locate many cases of wordplay. There is no translation, however, which can express the word plays of the Hebrew Bible in the same way as they appear in the Hebrew language. Finding out wordplays and briefly explaining them will be very helpful for a better understanding of the Biblical message. </a:t>
            </a:r>
          </a:p>
          <a:p>
            <a:pPr lvl="0"/>
            <a:endParaRPr lang="en-US" altLang="zh-CN" sz="800" b="1" dirty="0">
              <a:latin typeface="+mj-lt"/>
              <a:ea typeface="DFKai-SB" pitchFamily="65" charset="-120"/>
            </a:endParaRPr>
          </a:p>
          <a:p>
            <a:pPr lvl="0"/>
            <a:endParaRPr lang="en-US" altLang="zh-CN" sz="800" b="1" dirty="0">
              <a:latin typeface="+mj-lt"/>
              <a:ea typeface="DFKai-SB" pitchFamily="65" charset="-120"/>
            </a:endParaRPr>
          </a:p>
          <a:p>
            <a:pPr lvl="0"/>
            <a:endParaRPr lang="en-US" altLang="zh-CN" sz="800" b="1" dirty="0">
              <a:latin typeface="+mj-lt"/>
              <a:ea typeface="DFKai-SB" pitchFamily="65" charset="-120"/>
            </a:endParaRPr>
          </a:p>
          <a:p>
            <a:pPr lvl="0"/>
            <a:endParaRPr lang="en-US" altLang="zh-CN" sz="800" b="1" dirty="0">
              <a:latin typeface="+mj-lt"/>
              <a:ea typeface="DFKai-SB" pitchFamily="65" charset="-120"/>
            </a:endParaRPr>
          </a:p>
          <a:p>
            <a:pPr lvl="0"/>
            <a:endParaRPr lang="en-US" altLang="zh-CN" sz="800" b="1" dirty="0">
              <a:latin typeface="+mj-lt"/>
              <a:ea typeface="DFKai-SB" pitchFamily="65" charset="-120"/>
            </a:endParaRPr>
          </a:p>
        </p:txBody>
      </p:sp>
    </p:spTree>
    <p:extLst>
      <p:ext uri="{BB962C8B-B14F-4D97-AF65-F5344CB8AC3E}">
        <p14:creationId xmlns:p14="http://schemas.microsoft.com/office/powerpoint/2010/main" val="170408833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801862"/>
          </a:xfrm>
          <a:prstGeom prst="rect">
            <a:avLst/>
          </a:prstGeom>
          <a:solidFill>
            <a:srgbClr val="00B050"/>
          </a:solidFill>
        </p:spPr>
        <p:txBody>
          <a:bodyPr wrap="square">
            <a:spAutoFit/>
          </a:bodyPr>
          <a:lstStyle/>
          <a:p>
            <a:endParaRPr lang="en-US" altLang="zh-CN" sz="800" b="1" dirty="0"/>
          </a:p>
          <a:p>
            <a:r>
              <a:rPr lang="zh-TW" altLang="en-US" sz="3200" b="1" dirty="0">
                <a:solidFill>
                  <a:schemeClr val="bg1"/>
                </a:solidFill>
                <a:latin typeface="DFKai-SB" pitchFamily="65" charset="-120"/>
                <a:ea typeface="DFKai-SB" pitchFamily="65" charset="-120"/>
              </a:rPr>
              <a:t>何西阿書 </a:t>
            </a:r>
            <a:r>
              <a:rPr lang="en-US" sz="3200" b="1" dirty="0">
                <a:solidFill>
                  <a:schemeClr val="bg1"/>
                </a:solidFill>
              </a:rPr>
              <a:t>Hosea 1:4 &amp; 1:6</a:t>
            </a:r>
            <a:endParaRPr lang="en-US" altLang="zh-TW" sz="3200" b="1" dirty="0">
              <a:solidFill>
                <a:schemeClr val="bg1"/>
              </a:solidFill>
              <a:latin typeface="DFKai-SB" pitchFamily="65" charset="-120"/>
              <a:ea typeface="DFKai-SB" pitchFamily="65" charset="-120"/>
            </a:endParaRPr>
          </a:p>
          <a:p>
            <a:endParaRPr lang="en-US" sz="800" b="1" dirty="0"/>
          </a:p>
          <a:p>
            <a:r>
              <a:rPr lang="en-US" sz="3200" b="1" dirty="0"/>
              <a:t>1:4   </a:t>
            </a:r>
            <a:r>
              <a:rPr lang="he-IL" sz="3600" dirty="0"/>
              <a:t>כִּי־ע֣וֹד מְעַ֗ט וּפָ֙קַדְתִּ֜י אֶת־דְּמֵ֤י </a:t>
            </a:r>
            <a:r>
              <a:rPr lang="he-IL" sz="3600" dirty="0">
                <a:solidFill>
                  <a:schemeClr val="bg1"/>
                </a:solidFill>
              </a:rPr>
              <a:t>יִזְרְעֶאל֙</a:t>
            </a:r>
            <a:r>
              <a:rPr lang="en-US" sz="3600" b="1" dirty="0"/>
              <a:t> </a:t>
            </a:r>
            <a:r>
              <a:rPr lang="he-IL" sz="3600" dirty="0"/>
              <a:t>‎שְׁמ֖וֹ </a:t>
            </a:r>
            <a:r>
              <a:rPr lang="he-IL" sz="3600" dirty="0">
                <a:solidFill>
                  <a:schemeClr val="bg1"/>
                </a:solidFill>
              </a:rPr>
              <a:t>יִזְרְעֶ֑אל</a:t>
            </a:r>
            <a:endParaRPr lang="en-US" sz="3600" dirty="0">
              <a:solidFill>
                <a:schemeClr val="bg1"/>
              </a:solidFill>
            </a:endParaRPr>
          </a:p>
          <a:p>
            <a:r>
              <a:rPr lang="zh-TW" altLang="en-US" sz="2800" dirty="0">
                <a:latin typeface="DFKai-SB" pitchFamily="65" charset="-120"/>
                <a:ea typeface="DFKai-SB" pitchFamily="65" charset="-120"/>
              </a:rPr>
              <a:t>耶和華對何西阿說</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給他起名叫</a:t>
            </a:r>
            <a:r>
              <a:rPr lang="zh-TW" altLang="en-US" sz="2800" b="1" dirty="0">
                <a:solidFill>
                  <a:schemeClr val="bg1"/>
                </a:solidFill>
                <a:latin typeface="DFKai-SB" pitchFamily="65" charset="-120"/>
                <a:ea typeface="DFKai-SB" pitchFamily="65" charset="-120"/>
              </a:rPr>
              <a:t>耶斯列</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因為再過片時</a:t>
            </a:r>
            <a:r>
              <a:rPr lang="en-US" sz="2800" dirty="0">
                <a:latin typeface="DFKai-SB" pitchFamily="65" charset="-120"/>
                <a:ea typeface="DFKai-SB" pitchFamily="65" charset="-120"/>
              </a:rPr>
              <a:t>,</a:t>
            </a:r>
          </a:p>
          <a:p>
            <a:r>
              <a:rPr lang="zh-TW" altLang="en-US" sz="2800" dirty="0">
                <a:latin typeface="DFKai-SB" pitchFamily="65" charset="-120"/>
                <a:ea typeface="DFKai-SB" pitchFamily="65" charset="-120"/>
              </a:rPr>
              <a:t>我必討耶戶家在</a:t>
            </a:r>
            <a:r>
              <a:rPr lang="zh-TW" altLang="en-US" sz="2800" b="1" dirty="0">
                <a:solidFill>
                  <a:schemeClr val="bg1"/>
                </a:solidFill>
                <a:latin typeface="DFKai-SB" pitchFamily="65" charset="-120"/>
                <a:ea typeface="DFKai-SB" pitchFamily="65" charset="-120"/>
              </a:rPr>
              <a:t>耶斯列</a:t>
            </a:r>
            <a:r>
              <a:rPr lang="zh-TW" altLang="en-US" sz="2800" dirty="0">
                <a:latin typeface="DFKai-SB" pitchFamily="65" charset="-120"/>
                <a:ea typeface="DFKai-SB" pitchFamily="65" charset="-120"/>
              </a:rPr>
              <a:t>殺人流血的罪</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也必使以色列家的國滅絕</a:t>
            </a:r>
            <a:r>
              <a:rPr lang="en-US" sz="2800" dirty="0">
                <a:latin typeface="DFKai-SB" pitchFamily="65" charset="-120"/>
                <a:ea typeface="DFKai-SB" pitchFamily="65" charset="-120"/>
              </a:rPr>
              <a:t>.</a:t>
            </a:r>
          </a:p>
          <a:p>
            <a:r>
              <a:rPr lang="en-US" sz="2800" dirty="0"/>
              <a:t>    *</a:t>
            </a:r>
            <a:r>
              <a:rPr lang="zh-TW" altLang="en-US" sz="2800" b="1" dirty="0">
                <a:solidFill>
                  <a:schemeClr val="bg1"/>
                </a:solidFill>
                <a:latin typeface="DFKai-SB" pitchFamily="65" charset="-120"/>
                <a:ea typeface="DFKai-SB" pitchFamily="65" charset="-120"/>
              </a:rPr>
              <a:t>耶斯列 </a:t>
            </a:r>
            <a:r>
              <a:rPr lang="en-US" sz="2800" b="1" dirty="0" err="1">
                <a:solidFill>
                  <a:schemeClr val="bg1"/>
                </a:solidFill>
              </a:rPr>
              <a:t>Jezreel</a:t>
            </a:r>
            <a:r>
              <a:rPr lang="en-US" sz="2800" dirty="0"/>
              <a:t> (</a:t>
            </a:r>
            <a:r>
              <a:rPr lang="he-IL" sz="2800" dirty="0">
                <a:solidFill>
                  <a:schemeClr val="bg1"/>
                </a:solidFill>
              </a:rPr>
              <a:t>יִזְרְעֶאל</a:t>
            </a:r>
            <a:r>
              <a:rPr lang="en-US" sz="2800" dirty="0"/>
              <a:t>), where the judgment on Ahab’s house had been executed, means “God sows”. </a:t>
            </a:r>
          </a:p>
          <a:p>
            <a:endParaRPr lang="en-US" sz="800" dirty="0"/>
          </a:p>
          <a:p>
            <a:endParaRPr lang="en-US" sz="800" dirty="0"/>
          </a:p>
          <a:p>
            <a:r>
              <a:rPr lang="en-US" sz="3200" b="1" dirty="0"/>
              <a:t>1:6</a:t>
            </a:r>
            <a:r>
              <a:rPr lang="en-US" sz="2800" b="1" dirty="0"/>
              <a:t>  </a:t>
            </a:r>
            <a:r>
              <a:rPr lang="he-IL" sz="3600" dirty="0"/>
              <a:t>כִּי֩</a:t>
            </a:r>
            <a:r>
              <a:rPr lang="he-IL" sz="3600" dirty="0">
                <a:solidFill>
                  <a:schemeClr val="bg1"/>
                </a:solidFill>
              </a:rPr>
              <a:t> לֹ֙א </a:t>
            </a:r>
            <a:r>
              <a:rPr lang="he-IL" sz="3600" dirty="0"/>
              <a:t>אוֹסִ֜יף ע֗וֹד</a:t>
            </a:r>
            <a:r>
              <a:rPr lang="he-IL" sz="3600" dirty="0">
                <a:solidFill>
                  <a:schemeClr val="bg1"/>
                </a:solidFill>
              </a:rPr>
              <a:t> אֲרַחֵם֙ </a:t>
            </a:r>
            <a:r>
              <a:rPr lang="he-IL" sz="3600" dirty="0"/>
              <a:t>אֶת־בֵּ֣ית יִשְׂרָאֵ֔ל</a:t>
            </a:r>
            <a:r>
              <a:rPr lang="en-US" sz="3600" dirty="0"/>
              <a:t> </a:t>
            </a:r>
            <a:r>
              <a:rPr lang="he-IL" sz="3600" dirty="0"/>
              <a:t>קְרָ֥א שְׁמָ֖הּ </a:t>
            </a:r>
            <a:r>
              <a:rPr lang="he-IL" sz="3600" dirty="0">
                <a:solidFill>
                  <a:schemeClr val="bg1"/>
                </a:solidFill>
              </a:rPr>
              <a:t>לֹ֣א רֻחָ֑מָה</a:t>
            </a:r>
            <a:r>
              <a:rPr lang="en-US" sz="3600" dirty="0">
                <a:solidFill>
                  <a:schemeClr val="bg1"/>
                </a:solidFill>
              </a:rPr>
              <a:t> </a:t>
            </a:r>
          </a:p>
          <a:p>
            <a:r>
              <a:rPr lang="zh-TW" altLang="en-US" sz="2800" dirty="0">
                <a:latin typeface="DFKai-SB" pitchFamily="65" charset="-120"/>
                <a:ea typeface="DFKai-SB" pitchFamily="65" charset="-120"/>
              </a:rPr>
              <a:t>歌篾又懷孕生了一個女兒</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耶和華對何西阿說</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給他起名叫</a:t>
            </a:r>
            <a:r>
              <a:rPr lang="zh-TW" altLang="en-US" sz="2800" b="1" dirty="0">
                <a:solidFill>
                  <a:schemeClr val="bg1"/>
                </a:solidFill>
                <a:latin typeface="DFKai-SB" pitchFamily="65" charset="-120"/>
                <a:ea typeface="DFKai-SB" pitchFamily="65" charset="-120"/>
              </a:rPr>
              <a:t>羅路哈瑪</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因為</a:t>
            </a:r>
            <a:r>
              <a:rPr lang="zh-TW" altLang="en-US" sz="2800" b="1" dirty="0">
                <a:solidFill>
                  <a:schemeClr val="bg1"/>
                </a:solidFill>
                <a:latin typeface="DFKai-SB" pitchFamily="65" charset="-120"/>
                <a:ea typeface="DFKai-SB" pitchFamily="65" charset="-120"/>
              </a:rPr>
              <a:t>我必不</a:t>
            </a:r>
            <a:r>
              <a:rPr lang="zh-TW" altLang="en-US" sz="2800" dirty="0">
                <a:latin typeface="DFKai-SB" pitchFamily="65" charset="-120"/>
                <a:ea typeface="DFKai-SB" pitchFamily="65" charset="-120"/>
              </a:rPr>
              <a:t>再</a:t>
            </a:r>
            <a:r>
              <a:rPr lang="zh-TW" altLang="en-US" sz="2800" b="1" dirty="0">
                <a:solidFill>
                  <a:schemeClr val="bg1"/>
                </a:solidFill>
                <a:latin typeface="DFKai-SB" pitchFamily="65" charset="-120"/>
                <a:ea typeface="DFKai-SB" pitchFamily="65" charset="-120"/>
              </a:rPr>
              <a:t>憐憫</a:t>
            </a:r>
            <a:r>
              <a:rPr lang="zh-TW" altLang="en-US" sz="2800" dirty="0">
                <a:latin typeface="DFKai-SB" pitchFamily="65" charset="-120"/>
                <a:ea typeface="DFKai-SB" pitchFamily="65" charset="-120"/>
              </a:rPr>
              <a:t>以色列家</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決不赦免他們</a:t>
            </a:r>
            <a:r>
              <a:rPr lang="en-US" sz="2800" dirty="0">
                <a:latin typeface="DFKai-SB" pitchFamily="65" charset="-120"/>
                <a:ea typeface="DFKai-SB" pitchFamily="65" charset="-120"/>
              </a:rPr>
              <a:t>. / </a:t>
            </a:r>
            <a:r>
              <a:rPr lang="en-US" sz="2800" baseline="30000" dirty="0"/>
              <a:t>NKJ </a:t>
            </a:r>
            <a:r>
              <a:rPr lang="en-US" sz="2800" dirty="0"/>
              <a:t>…….. Call her name </a:t>
            </a:r>
            <a:r>
              <a:rPr lang="en-US" sz="2800" b="1" dirty="0">
                <a:solidFill>
                  <a:schemeClr val="bg1"/>
                </a:solidFill>
              </a:rPr>
              <a:t>Lo-</a:t>
            </a:r>
            <a:r>
              <a:rPr lang="en-US" sz="2800" b="1" dirty="0" err="1">
                <a:solidFill>
                  <a:schemeClr val="bg1"/>
                </a:solidFill>
              </a:rPr>
              <a:t>Ruhamah</a:t>
            </a:r>
            <a:r>
              <a:rPr lang="en-US" sz="2800" dirty="0"/>
              <a:t>, For </a:t>
            </a:r>
            <a:r>
              <a:rPr lang="en-US" sz="2800" b="1" dirty="0"/>
              <a:t>I will no longer have mercy</a:t>
            </a:r>
            <a:r>
              <a:rPr lang="en-US" sz="2800" dirty="0"/>
              <a:t> on the house …….. </a:t>
            </a:r>
            <a:r>
              <a:rPr lang="en-US" sz="2800" baseline="30000" dirty="0"/>
              <a:t>ESV </a:t>
            </a:r>
            <a:r>
              <a:rPr lang="en-US" sz="2800" dirty="0"/>
              <a:t>…….. Call her name </a:t>
            </a:r>
            <a:r>
              <a:rPr lang="en-US" sz="2800" b="1" dirty="0"/>
              <a:t>No Mercy</a:t>
            </a:r>
            <a:r>
              <a:rPr lang="en-US" sz="2800" dirty="0"/>
              <a:t>, for </a:t>
            </a:r>
            <a:r>
              <a:rPr lang="en-US" sz="2800" b="1" dirty="0"/>
              <a:t>I will no more have mercy</a:t>
            </a:r>
            <a:r>
              <a:rPr lang="en-US" sz="2800" dirty="0"/>
              <a:t> on the house ……..</a:t>
            </a:r>
          </a:p>
          <a:p>
            <a:r>
              <a:rPr lang="en-US" sz="2800" dirty="0"/>
              <a:t>	*</a:t>
            </a:r>
            <a:r>
              <a:rPr lang="zh-TW" altLang="en-US" sz="2800" b="1" dirty="0">
                <a:solidFill>
                  <a:schemeClr val="bg1"/>
                </a:solidFill>
                <a:latin typeface="DFKai-SB" pitchFamily="65" charset="-120"/>
                <a:ea typeface="DFKai-SB" pitchFamily="65" charset="-120"/>
              </a:rPr>
              <a:t>羅路哈瑪 </a:t>
            </a:r>
            <a:r>
              <a:rPr lang="en-US" sz="2800" b="1" dirty="0">
                <a:solidFill>
                  <a:schemeClr val="bg1"/>
                </a:solidFill>
              </a:rPr>
              <a:t>Lo-</a:t>
            </a:r>
            <a:r>
              <a:rPr lang="en-US" sz="2800" b="1" dirty="0" err="1">
                <a:solidFill>
                  <a:schemeClr val="bg1"/>
                </a:solidFill>
              </a:rPr>
              <a:t>Ruhamah</a:t>
            </a:r>
            <a:r>
              <a:rPr lang="en-US" sz="2800" dirty="0">
                <a:latin typeface="DFKai-SB" pitchFamily="65" charset="-120"/>
                <a:ea typeface="DFKai-SB" pitchFamily="65" charset="-120"/>
              </a:rPr>
              <a:t>,(</a:t>
            </a:r>
            <a:r>
              <a:rPr lang="he-IL" sz="2800" dirty="0">
                <a:solidFill>
                  <a:schemeClr val="bg1"/>
                </a:solidFill>
              </a:rPr>
              <a:t>לֹא רֻחָמָה</a:t>
            </a:r>
            <a:r>
              <a:rPr lang="en-US" sz="2800" dirty="0">
                <a:latin typeface="DFKai-SB" pitchFamily="65" charset="-120"/>
                <a:ea typeface="DFKai-SB" pitchFamily="65" charset="-120"/>
              </a:rPr>
              <a:t>):</a:t>
            </a:r>
            <a:r>
              <a:rPr lang="en-US" altLang="zh-TW" sz="2800" dirty="0">
                <a:latin typeface="DFKai-SB" pitchFamily="65" charset="-120"/>
                <a:ea typeface="DFKai-SB" pitchFamily="65" charset="-120"/>
              </a:rPr>
              <a:t>‘</a:t>
            </a:r>
            <a:r>
              <a:rPr lang="zh-TW" altLang="en-US" sz="2800" b="1" dirty="0">
                <a:latin typeface="DFKai-SB" pitchFamily="65" charset="-120"/>
                <a:ea typeface="DFKai-SB" pitchFamily="65" charset="-120"/>
              </a:rPr>
              <a:t>不蒙憐憫</a:t>
            </a:r>
            <a:r>
              <a:rPr lang="en-US" altLang="zh-TW" sz="2800" dirty="0">
                <a:latin typeface="DFKai-SB" pitchFamily="65" charset="-120"/>
                <a:ea typeface="DFKai-SB" pitchFamily="65" charset="-120"/>
              </a:rPr>
              <a:t>’</a:t>
            </a:r>
            <a:r>
              <a:rPr lang="zh-TW" altLang="en-US" sz="2800" dirty="0">
                <a:latin typeface="DFKai-SB" pitchFamily="65" charset="-120"/>
                <a:ea typeface="DFKai-SB" pitchFamily="65" charset="-120"/>
              </a:rPr>
              <a:t>的意思</a:t>
            </a:r>
            <a:endParaRPr lang="en-US" sz="2800" dirty="0"/>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p:txBody>
      </p:sp>
    </p:spTree>
    <p:extLst>
      <p:ext uri="{BB962C8B-B14F-4D97-AF65-F5344CB8AC3E}">
        <p14:creationId xmlns:p14="http://schemas.microsoft.com/office/powerpoint/2010/main" val="287337279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771084"/>
          </a:xfrm>
          <a:prstGeom prst="rect">
            <a:avLst/>
          </a:prstGeom>
          <a:solidFill>
            <a:srgbClr val="00B050"/>
          </a:solidFill>
        </p:spPr>
        <p:txBody>
          <a:bodyPr wrap="square">
            <a:spAutoFit/>
          </a:bodyPr>
          <a:lstStyle/>
          <a:p>
            <a:endParaRPr lang="en-US" altLang="zh-CN" sz="800" b="1" dirty="0"/>
          </a:p>
          <a:p>
            <a:r>
              <a:rPr lang="zh-TW" altLang="en-US" sz="3200" b="1" dirty="0">
                <a:solidFill>
                  <a:schemeClr val="bg1"/>
                </a:solidFill>
                <a:latin typeface="DFKai-SB" pitchFamily="65" charset="-120"/>
                <a:ea typeface="DFKai-SB" pitchFamily="65" charset="-120"/>
              </a:rPr>
              <a:t>何西阿書 </a:t>
            </a:r>
            <a:r>
              <a:rPr lang="en-US" sz="3200" b="1" dirty="0">
                <a:solidFill>
                  <a:schemeClr val="bg1"/>
                </a:solidFill>
              </a:rPr>
              <a:t>Hosea 1:9 &amp; 2:12</a:t>
            </a:r>
            <a:endParaRPr lang="en-US" altLang="zh-TW" sz="3200" b="1" dirty="0">
              <a:solidFill>
                <a:schemeClr val="bg1"/>
              </a:solidFill>
              <a:latin typeface="DFKai-SB" pitchFamily="65" charset="-120"/>
              <a:ea typeface="DFKai-SB" pitchFamily="65" charset="-120"/>
            </a:endParaRPr>
          </a:p>
          <a:p>
            <a:endParaRPr lang="en-US" sz="800" b="1" dirty="0"/>
          </a:p>
          <a:p>
            <a:r>
              <a:rPr lang="en-US" sz="2800" b="1" dirty="0"/>
              <a:t>1:9 …….   </a:t>
            </a:r>
            <a:r>
              <a:rPr lang="he-IL" sz="3900" dirty="0"/>
              <a:t>וַיֹּ֕אמֶר קְרָ֥א שְׁמ֖וֹ </a:t>
            </a:r>
            <a:r>
              <a:rPr lang="he-IL" sz="3900" dirty="0">
                <a:solidFill>
                  <a:schemeClr val="bg1"/>
                </a:solidFill>
              </a:rPr>
              <a:t>לֹ֣א עַמִּ֑י </a:t>
            </a:r>
            <a:r>
              <a:rPr lang="he-IL" sz="3900" dirty="0"/>
              <a:t>כִּ֤י אַתֶּם֙ </a:t>
            </a:r>
            <a:r>
              <a:rPr lang="he-IL" sz="3900" dirty="0">
                <a:solidFill>
                  <a:schemeClr val="bg1"/>
                </a:solidFill>
              </a:rPr>
              <a:t>לֹ֣א עַמִּ֔י</a:t>
            </a:r>
            <a:endParaRPr lang="en-US" sz="3900" dirty="0"/>
          </a:p>
          <a:p>
            <a:r>
              <a:rPr lang="zh-TW" altLang="en-US" sz="3000" dirty="0">
                <a:latin typeface="DFKai-SB" pitchFamily="65" charset="-120"/>
                <a:ea typeface="DFKai-SB" pitchFamily="65" charset="-120"/>
              </a:rPr>
              <a:t>耶和華說</a:t>
            </a:r>
            <a:r>
              <a:rPr lang="en-US" sz="3000" dirty="0">
                <a:latin typeface="DFKai-SB" pitchFamily="65" charset="-120"/>
                <a:ea typeface="DFKai-SB" pitchFamily="65" charset="-120"/>
              </a:rPr>
              <a:t>,</a:t>
            </a:r>
            <a:r>
              <a:rPr lang="zh-TW" altLang="en-US" sz="3000" dirty="0">
                <a:latin typeface="DFKai-SB" pitchFamily="65" charset="-120"/>
                <a:ea typeface="DFKai-SB" pitchFamily="65" charset="-120"/>
              </a:rPr>
              <a:t>給他起名叫</a:t>
            </a:r>
            <a:r>
              <a:rPr lang="zh-TW" altLang="en-US" sz="3000" b="1" dirty="0">
                <a:solidFill>
                  <a:schemeClr val="bg1"/>
                </a:solidFill>
                <a:latin typeface="DFKai-SB" pitchFamily="65" charset="-120"/>
                <a:ea typeface="DFKai-SB" pitchFamily="65" charset="-120"/>
              </a:rPr>
              <a:t>羅阿米</a:t>
            </a:r>
            <a:r>
              <a:rPr lang="en-US" sz="3000" dirty="0">
                <a:latin typeface="DFKai-SB" pitchFamily="65" charset="-120"/>
                <a:ea typeface="DFKai-SB" pitchFamily="65" charset="-120"/>
              </a:rPr>
              <a:t>,</a:t>
            </a:r>
            <a:r>
              <a:rPr lang="zh-TW" altLang="en-US" sz="3000" dirty="0">
                <a:latin typeface="DFKai-SB" pitchFamily="65" charset="-120"/>
                <a:ea typeface="DFKai-SB" pitchFamily="65" charset="-120"/>
              </a:rPr>
              <a:t>因為</a:t>
            </a:r>
            <a:r>
              <a:rPr lang="zh-TW" altLang="en-US" sz="3000" b="1" dirty="0">
                <a:latin typeface="DFKai-SB" pitchFamily="65" charset="-120"/>
                <a:ea typeface="DFKai-SB" pitchFamily="65" charset="-120"/>
              </a:rPr>
              <a:t>你們</a:t>
            </a:r>
            <a:r>
              <a:rPr lang="zh-TW" altLang="en-US" sz="3000" b="1" dirty="0">
                <a:solidFill>
                  <a:schemeClr val="bg1"/>
                </a:solidFill>
                <a:latin typeface="DFKai-SB" pitchFamily="65" charset="-120"/>
                <a:ea typeface="DFKai-SB" pitchFamily="65" charset="-120"/>
              </a:rPr>
              <a:t>不作我的子民</a:t>
            </a:r>
            <a:r>
              <a:rPr lang="en-US" sz="3000" dirty="0">
                <a:latin typeface="DFKai-SB" pitchFamily="65" charset="-120"/>
                <a:ea typeface="DFKai-SB" pitchFamily="65" charset="-120"/>
              </a:rPr>
              <a:t>,</a:t>
            </a:r>
          </a:p>
          <a:p>
            <a:r>
              <a:rPr lang="zh-TW" altLang="en-US" sz="3000" dirty="0">
                <a:latin typeface="DFKai-SB" pitchFamily="65" charset="-120"/>
                <a:ea typeface="DFKai-SB" pitchFamily="65" charset="-120"/>
              </a:rPr>
              <a:t>我也不作你們的</a:t>
            </a:r>
            <a:r>
              <a:rPr lang="zh-TW" altLang="en-US" sz="3000" b="1" dirty="0">
                <a:latin typeface="DFKai-SB" pitchFamily="65" charset="-120"/>
                <a:ea typeface="DFKai-SB" pitchFamily="65" charset="-120"/>
              </a:rPr>
              <a:t>神</a:t>
            </a:r>
            <a:r>
              <a:rPr lang="en-US" sz="3000" dirty="0">
                <a:latin typeface="DFKai-SB" pitchFamily="65" charset="-120"/>
                <a:ea typeface="DFKai-SB" pitchFamily="65" charset="-120"/>
              </a:rPr>
              <a:t>. </a:t>
            </a:r>
            <a:r>
              <a:rPr lang="en-US" sz="2800" dirty="0">
                <a:latin typeface="DFKai-SB" pitchFamily="65" charset="-120"/>
                <a:ea typeface="DFKai-SB" pitchFamily="65" charset="-120"/>
              </a:rPr>
              <a:t>/ </a:t>
            </a:r>
            <a:r>
              <a:rPr lang="en-US" sz="2800" baseline="30000" dirty="0"/>
              <a:t>ESV </a:t>
            </a:r>
            <a:r>
              <a:rPr lang="en-US" sz="2800" dirty="0"/>
              <a:t>……. Call his name </a:t>
            </a:r>
            <a:r>
              <a:rPr lang="en-US" sz="2800" b="1" dirty="0">
                <a:solidFill>
                  <a:schemeClr val="bg1"/>
                </a:solidFill>
              </a:rPr>
              <a:t>Not My People</a:t>
            </a:r>
            <a:r>
              <a:rPr lang="en-US" sz="2800" dirty="0"/>
              <a:t>, </a:t>
            </a:r>
          </a:p>
          <a:p>
            <a:r>
              <a:rPr lang="en-US" sz="2800" dirty="0"/>
              <a:t>for </a:t>
            </a:r>
            <a:r>
              <a:rPr lang="en-US" sz="2800" b="1" dirty="0"/>
              <a:t>you are </a:t>
            </a:r>
            <a:r>
              <a:rPr lang="en-US" sz="2800" b="1" dirty="0">
                <a:solidFill>
                  <a:schemeClr val="bg1"/>
                </a:solidFill>
              </a:rPr>
              <a:t>not my people</a:t>
            </a:r>
            <a:r>
              <a:rPr lang="en-US" sz="2800" dirty="0"/>
              <a:t>, and I am not your God." / </a:t>
            </a:r>
            <a:r>
              <a:rPr lang="en-US" sz="2800" baseline="30000" dirty="0"/>
              <a:t>NIV </a:t>
            </a:r>
            <a:r>
              <a:rPr lang="en-US" sz="2800" dirty="0"/>
              <a:t>Then the LORD said, "Call him </a:t>
            </a:r>
            <a:r>
              <a:rPr lang="en-US" sz="2800" b="1" dirty="0">
                <a:solidFill>
                  <a:schemeClr val="bg1"/>
                </a:solidFill>
              </a:rPr>
              <a:t>Lo-</a:t>
            </a:r>
            <a:r>
              <a:rPr lang="en-US" sz="2800" b="1" dirty="0" err="1">
                <a:solidFill>
                  <a:schemeClr val="bg1"/>
                </a:solidFill>
              </a:rPr>
              <a:t>Ammi</a:t>
            </a:r>
            <a:r>
              <a:rPr lang="en-US" sz="2800" b="1" dirty="0">
                <a:solidFill>
                  <a:schemeClr val="bg1"/>
                </a:solidFill>
              </a:rPr>
              <a:t> (which means "not my people")</a:t>
            </a:r>
            <a:r>
              <a:rPr lang="en-US" sz="2800" dirty="0"/>
              <a:t>, for </a:t>
            </a:r>
            <a:r>
              <a:rPr lang="en-US" sz="2800" b="1" dirty="0"/>
              <a:t>you are </a:t>
            </a:r>
            <a:r>
              <a:rPr lang="en-US" sz="2800" b="1" dirty="0">
                <a:solidFill>
                  <a:schemeClr val="bg1"/>
                </a:solidFill>
              </a:rPr>
              <a:t>not my people</a:t>
            </a:r>
            <a:r>
              <a:rPr lang="en-US" sz="2800" dirty="0"/>
              <a:t>, ……. 	*</a:t>
            </a:r>
            <a:r>
              <a:rPr lang="zh-TW" altLang="en-US" sz="2800" b="1" dirty="0">
                <a:solidFill>
                  <a:schemeClr val="bg1"/>
                </a:solidFill>
                <a:latin typeface="DFKai-SB" pitchFamily="65" charset="-120"/>
                <a:ea typeface="DFKai-SB" pitchFamily="65" charset="-120"/>
              </a:rPr>
              <a:t>羅阿米 </a:t>
            </a:r>
            <a:r>
              <a:rPr lang="en-US" sz="2800" b="1" dirty="0">
                <a:solidFill>
                  <a:schemeClr val="bg1"/>
                </a:solidFill>
              </a:rPr>
              <a:t>Lo-</a:t>
            </a:r>
            <a:r>
              <a:rPr lang="en-US" sz="2800" b="1" dirty="0" err="1">
                <a:solidFill>
                  <a:schemeClr val="bg1"/>
                </a:solidFill>
              </a:rPr>
              <a:t>Ammi</a:t>
            </a:r>
            <a:r>
              <a:rPr lang="en-US" sz="2800" b="1" dirty="0">
                <a:solidFill>
                  <a:schemeClr val="bg1"/>
                </a:solidFill>
              </a:rPr>
              <a:t> (</a:t>
            </a:r>
            <a:r>
              <a:rPr lang="he-IL" sz="2800" dirty="0">
                <a:solidFill>
                  <a:schemeClr val="bg1"/>
                </a:solidFill>
              </a:rPr>
              <a:t>לֹא עַמִּי</a:t>
            </a:r>
            <a:r>
              <a:rPr lang="en-US" sz="2800" b="1" dirty="0">
                <a:solidFill>
                  <a:schemeClr val="bg1"/>
                </a:solidFill>
              </a:rPr>
              <a:t>)</a:t>
            </a:r>
            <a:r>
              <a:rPr lang="en-US" sz="2800" dirty="0">
                <a:latin typeface="DFKai-SB" pitchFamily="65" charset="-120"/>
                <a:ea typeface="DFKai-SB" pitchFamily="65" charset="-120"/>
              </a:rPr>
              <a:t>: ‘</a:t>
            </a:r>
            <a:r>
              <a:rPr lang="zh-TW" altLang="en-US" sz="2800" b="1" dirty="0">
                <a:latin typeface="DFKai-SB" pitchFamily="65" charset="-120"/>
                <a:ea typeface="DFKai-SB" pitchFamily="65" charset="-120"/>
              </a:rPr>
              <a:t>非我民</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的意思</a:t>
            </a:r>
            <a:endParaRPr lang="en-US" altLang="zh-CN" sz="2800" dirty="0"/>
          </a:p>
          <a:p>
            <a:endParaRPr lang="en-US" altLang="zh-CN" sz="800" dirty="0"/>
          </a:p>
          <a:p>
            <a:r>
              <a:rPr lang="en-US" sz="2800" b="1" dirty="0"/>
              <a:t>2:12 …….  </a:t>
            </a:r>
            <a:r>
              <a:rPr lang="he-IL" sz="3900" dirty="0"/>
              <a:t>‎וַהֲשִׁמֹּתִ֗י גַּפְנָהּ֙ וּ</a:t>
            </a:r>
            <a:r>
              <a:rPr lang="he-IL" sz="3900" dirty="0">
                <a:solidFill>
                  <a:schemeClr val="bg1"/>
                </a:solidFill>
              </a:rPr>
              <a:t>תְאֵ֣נָתָ֔הּ</a:t>
            </a:r>
            <a:r>
              <a:rPr lang="he-IL" sz="3900" dirty="0"/>
              <a:t> אֲשֶׁ֣ר אָמְרָ֗ה </a:t>
            </a:r>
            <a:r>
              <a:rPr lang="he-IL" sz="3900" dirty="0">
                <a:solidFill>
                  <a:schemeClr val="bg1"/>
                </a:solidFill>
              </a:rPr>
              <a:t>אֶתְנָ֥ה</a:t>
            </a:r>
            <a:r>
              <a:rPr lang="he-IL" sz="3900" dirty="0"/>
              <a:t> הֵ֙מָּה֙ לִ֔י</a:t>
            </a:r>
            <a:endParaRPr lang="en-US" sz="3900" baseline="30000" dirty="0"/>
          </a:p>
          <a:p>
            <a:r>
              <a:rPr lang="zh-TW" altLang="en-US" sz="2800" dirty="0">
                <a:latin typeface="DFKai-SB" pitchFamily="65" charset="-120"/>
                <a:ea typeface="DFKai-SB" pitchFamily="65" charset="-120"/>
              </a:rPr>
              <a:t>我也必毀壞他的葡萄樹和</a:t>
            </a:r>
            <a:r>
              <a:rPr lang="zh-TW" altLang="en-US" sz="2800" b="1" dirty="0">
                <a:solidFill>
                  <a:schemeClr val="bg1"/>
                </a:solidFill>
                <a:latin typeface="DFKai-SB" pitchFamily="65" charset="-120"/>
                <a:ea typeface="DFKai-SB" pitchFamily="65" charset="-120"/>
              </a:rPr>
              <a:t>無花果樹</a:t>
            </a:r>
            <a:r>
              <a:rPr lang="zh-TW" altLang="en-US" sz="2800" dirty="0">
                <a:latin typeface="DFKai-SB" pitchFamily="65" charset="-120"/>
                <a:ea typeface="DFKai-SB" pitchFamily="65" charset="-120"/>
              </a:rPr>
              <a:t>、就是他說、這是我所愛的給我為</a:t>
            </a:r>
            <a:r>
              <a:rPr lang="zh-TW" altLang="en-US" sz="2800" b="1" dirty="0">
                <a:solidFill>
                  <a:schemeClr val="bg1"/>
                </a:solidFill>
                <a:latin typeface="DFKai-SB" pitchFamily="65" charset="-120"/>
                <a:ea typeface="DFKai-SB" pitchFamily="65" charset="-120"/>
              </a:rPr>
              <a:t>賞賜的</a:t>
            </a:r>
            <a:r>
              <a:rPr lang="zh-TW" altLang="en-US" sz="2800" dirty="0">
                <a:latin typeface="DFKai-SB" pitchFamily="65" charset="-120"/>
                <a:ea typeface="DFKai-SB" pitchFamily="65" charset="-120"/>
              </a:rPr>
              <a:t>、我必使這些樹變為荒林、為田野的走獸所喫。</a:t>
            </a:r>
            <a:r>
              <a:rPr lang="en-US" altLang="zh-TW" sz="2800" dirty="0">
                <a:latin typeface="DFKai-SB" pitchFamily="65" charset="-120"/>
                <a:ea typeface="DFKai-SB" pitchFamily="65" charset="-120"/>
              </a:rPr>
              <a:t>/ </a:t>
            </a:r>
            <a:r>
              <a:rPr lang="en-US" sz="2800" baseline="30000" dirty="0"/>
              <a:t>ESV </a:t>
            </a:r>
            <a:r>
              <a:rPr lang="en-US" sz="2800" dirty="0"/>
              <a:t>And I will lay waste her vines and </a:t>
            </a:r>
            <a:r>
              <a:rPr lang="en-US" sz="2800" b="1" dirty="0">
                <a:solidFill>
                  <a:schemeClr val="bg1"/>
                </a:solidFill>
              </a:rPr>
              <a:t>her fig trees</a:t>
            </a:r>
            <a:r>
              <a:rPr lang="en-US" sz="2800" dirty="0"/>
              <a:t>, of which she said, 'These are my </a:t>
            </a:r>
            <a:r>
              <a:rPr lang="en-US" sz="2800" b="1" dirty="0">
                <a:solidFill>
                  <a:schemeClr val="bg1"/>
                </a:solidFill>
              </a:rPr>
              <a:t>wages</a:t>
            </a:r>
            <a:r>
              <a:rPr lang="en-US" sz="2800" dirty="0"/>
              <a:t>, ……..</a:t>
            </a:r>
          </a:p>
          <a:p>
            <a:r>
              <a:rPr lang="en-US" sz="2800" dirty="0"/>
              <a:t>	*The Hebrew</a:t>
            </a:r>
            <a:r>
              <a:rPr lang="he-IL" sz="3200" dirty="0">
                <a:solidFill>
                  <a:schemeClr val="bg1"/>
                </a:solidFill>
              </a:rPr>
              <a:t>אֶתְנָה  </a:t>
            </a:r>
            <a:r>
              <a:rPr lang="en-US" sz="3200" dirty="0">
                <a:solidFill>
                  <a:schemeClr val="bg1"/>
                </a:solidFill>
              </a:rPr>
              <a:t> </a:t>
            </a:r>
            <a:r>
              <a:rPr lang="en-US" sz="2800" dirty="0"/>
              <a:t>(</a:t>
            </a:r>
            <a:r>
              <a:rPr lang="en-US" sz="2800" b="1" dirty="0">
                <a:solidFill>
                  <a:schemeClr val="bg1"/>
                </a:solidFill>
              </a:rPr>
              <a:t>wages</a:t>
            </a:r>
            <a:r>
              <a:rPr lang="zh-TW" altLang="en-US" sz="2800" b="1" dirty="0">
                <a:solidFill>
                  <a:schemeClr val="bg1"/>
                </a:solidFill>
                <a:latin typeface="DFKai-SB" pitchFamily="65" charset="-120"/>
                <a:ea typeface="DFKai-SB" pitchFamily="65" charset="-120"/>
              </a:rPr>
              <a:t>賞賜的</a:t>
            </a:r>
            <a:r>
              <a:rPr lang="en-US" sz="2800" dirty="0"/>
              <a:t>) occurs only here. A possible wordplay</a:t>
            </a: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p:txBody>
      </p:sp>
    </p:spTree>
    <p:extLst>
      <p:ext uri="{BB962C8B-B14F-4D97-AF65-F5344CB8AC3E}">
        <p14:creationId xmlns:p14="http://schemas.microsoft.com/office/powerpoint/2010/main" val="61460463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863417"/>
          </a:xfrm>
          <a:prstGeom prst="rect">
            <a:avLst/>
          </a:prstGeom>
          <a:solidFill>
            <a:srgbClr val="00B050"/>
          </a:solidFill>
        </p:spPr>
        <p:txBody>
          <a:bodyPr wrap="square">
            <a:spAutoFit/>
          </a:bodyPr>
          <a:lstStyle/>
          <a:p>
            <a:endParaRPr lang="en-US" altLang="zh-CN" sz="800" b="1" dirty="0"/>
          </a:p>
          <a:p>
            <a:r>
              <a:rPr lang="zh-TW" altLang="en-US" sz="3200" b="1" dirty="0">
                <a:solidFill>
                  <a:schemeClr val="bg1"/>
                </a:solidFill>
                <a:latin typeface="DFKai-SB" pitchFamily="65" charset="-120"/>
                <a:ea typeface="DFKai-SB" pitchFamily="65" charset="-120"/>
              </a:rPr>
              <a:t>何西阿書 </a:t>
            </a:r>
            <a:r>
              <a:rPr lang="en-US" sz="3200" b="1" dirty="0">
                <a:solidFill>
                  <a:schemeClr val="bg1"/>
                </a:solidFill>
              </a:rPr>
              <a:t>Hosea 2:16-17[18-19]</a:t>
            </a:r>
          </a:p>
          <a:p>
            <a:endParaRPr lang="en-US" sz="800" b="1" dirty="0">
              <a:solidFill>
                <a:schemeClr val="bg1"/>
              </a:solidFill>
            </a:endParaRPr>
          </a:p>
          <a:p>
            <a:r>
              <a:rPr lang="en-US" sz="3200" b="1" dirty="0"/>
              <a:t>      </a:t>
            </a:r>
            <a:r>
              <a:rPr lang="he-IL" sz="3200" dirty="0"/>
              <a:t>‎</a:t>
            </a:r>
            <a:r>
              <a:rPr lang="en-US" sz="3200" dirty="0"/>
              <a:t> </a:t>
            </a:r>
            <a:r>
              <a:rPr lang="he-IL" sz="3600" dirty="0"/>
              <a:t>תִּקְרְאִ֖י</a:t>
            </a:r>
            <a:r>
              <a:rPr lang="he-IL" sz="3600" dirty="0">
                <a:solidFill>
                  <a:schemeClr val="bg1"/>
                </a:solidFill>
              </a:rPr>
              <a:t> אִישִׁ֑י </a:t>
            </a:r>
            <a:r>
              <a:rPr lang="he-IL" sz="3600" dirty="0"/>
              <a:t>וְלֹֽא־תִקְרְאִי־לִ֥י ע֖וֹד</a:t>
            </a:r>
            <a:r>
              <a:rPr lang="he-IL" sz="3600" dirty="0">
                <a:solidFill>
                  <a:schemeClr val="bg1"/>
                </a:solidFill>
              </a:rPr>
              <a:t> בַּעְלִֽי</a:t>
            </a:r>
            <a:r>
              <a:rPr lang="he-IL" sz="3600" dirty="0"/>
              <a:t>׃ </a:t>
            </a:r>
            <a:r>
              <a:rPr lang="en-US" sz="3600" dirty="0"/>
              <a:t>  </a:t>
            </a:r>
            <a:r>
              <a:rPr lang="en-US" sz="3200" dirty="0"/>
              <a:t>……..</a:t>
            </a:r>
          </a:p>
          <a:p>
            <a:r>
              <a:rPr lang="he-IL" sz="3600" dirty="0"/>
              <a:t>‎וַהֲסִרֹתִ֛י אֶת־שְׁמ֥וֹת</a:t>
            </a:r>
            <a:r>
              <a:rPr lang="he-IL" sz="3600" dirty="0">
                <a:solidFill>
                  <a:schemeClr val="bg1"/>
                </a:solidFill>
              </a:rPr>
              <a:t> הַבְּעָלִ֖ים </a:t>
            </a:r>
            <a:r>
              <a:rPr lang="he-IL" sz="3600" dirty="0"/>
              <a:t>מִפִּ֑יהָ וְלֹֽא־יִזָּכְר֥וּ ע֖וֹד בִּשְׁמָֽם׃ </a:t>
            </a:r>
            <a:endParaRPr lang="en-US" sz="3600" dirty="0"/>
          </a:p>
          <a:p>
            <a:endParaRPr lang="en-US" sz="800" b="1" dirty="0"/>
          </a:p>
          <a:p>
            <a:r>
              <a:rPr lang="en-US" sz="3200" b="1" dirty="0"/>
              <a:t>16 </a:t>
            </a:r>
            <a:r>
              <a:rPr lang="zh-CN" altLang="en-US" sz="3200" dirty="0">
                <a:latin typeface="DFKai-SB" pitchFamily="65" charset="-120"/>
                <a:ea typeface="DFKai-SB" pitchFamily="65" charset="-120"/>
              </a:rPr>
              <a:t>耶和华说</a:t>
            </a:r>
            <a:r>
              <a:rPr lang="en-US" sz="3200" dirty="0">
                <a:latin typeface="DFKai-SB" pitchFamily="65" charset="-120"/>
                <a:ea typeface="DFKai-SB" pitchFamily="65" charset="-120"/>
              </a:rPr>
              <a:t>,</a:t>
            </a:r>
            <a:r>
              <a:rPr lang="zh-CN" altLang="en-US" sz="3200" dirty="0">
                <a:latin typeface="DFKai-SB" pitchFamily="65" charset="-120"/>
                <a:ea typeface="DFKai-SB" pitchFamily="65" charset="-120"/>
              </a:rPr>
              <a:t>那日你必称呼</a:t>
            </a:r>
            <a:r>
              <a:rPr lang="zh-CN" altLang="en-US" sz="3200" b="1" dirty="0">
                <a:solidFill>
                  <a:schemeClr val="bg1"/>
                </a:solidFill>
                <a:latin typeface="DFKai-SB" pitchFamily="65" charset="-120"/>
                <a:ea typeface="DFKai-SB" pitchFamily="65" charset="-120"/>
              </a:rPr>
              <a:t>我伊施</a:t>
            </a:r>
            <a:r>
              <a:rPr lang="en-US" sz="3200" dirty="0">
                <a:latin typeface="DFKai-SB" pitchFamily="65" charset="-120"/>
                <a:ea typeface="DFKai-SB" pitchFamily="65" charset="-120"/>
              </a:rPr>
              <a:t>, </a:t>
            </a:r>
            <a:r>
              <a:rPr lang="zh-CN" altLang="en-US" sz="3200" dirty="0">
                <a:latin typeface="DFKai-SB" pitchFamily="65" charset="-120"/>
                <a:ea typeface="DFKai-SB" pitchFamily="65" charset="-120"/>
              </a:rPr>
              <a:t>不再称呼</a:t>
            </a:r>
            <a:r>
              <a:rPr lang="zh-CN" altLang="en-US" sz="3200" b="1" dirty="0">
                <a:solidFill>
                  <a:schemeClr val="bg1"/>
                </a:solidFill>
                <a:latin typeface="DFKai-SB" pitchFamily="65" charset="-120"/>
                <a:ea typeface="DFKai-SB" pitchFamily="65" charset="-120"/>
              </a:rPr>
              <a:t>我巴力</a:t>
            </a:r>
            <a:r>
              <a:rPr lang="en-US" sz="3200" dirty="0">
                <a:latin typeface="DFKai-SB" pitchFamily="65" charset="-120"/>
                <a:ea typeface="DFKai-SB" pitchFamily="65" charset="-120"/>
              </a:rPr>
              <a:t>, </a:t>
            </a:r>
          </a:p>
          <a:p>
            <a:r>
              <a:rPr lang="en-US" sz="3200" b="1" dirty="0"/>
              <a:t>17</a:t>
            </a:r>
            <a:r>
              <a:rPr lang="en-US" sz="3200" dirty="0"/>
              <a:t> </a:t>
            </a:r>
            <a:r>
              <a:rPr lang="zh-TW" altLang="en-US" sz="3200" dirty="0">
                <a:latin typeface="DFKai-SB" pitchFamily="65" charset="-120"/>
                <a:ea typeface="DFKai-SB" pitchFamily="65" charset="-120"/>
              </a:rPr>
              <a:t>因為我必從我民的口中除掉</a:t>
            </a:r>
            <a:r>
              <a:rPr lang="zh-TW" altLang="en-US" sz="3200" b="1" dirty="0">
                <a:solidFill>
                  <a:schemeClr val="bg1"/>
                </a:solidFill>
                <a:latin typeface="DFKai-SB" pitchFamily="65" charset="-120"/>
                <a:ea typeface="DFKai-SB" pitchFamily="65" charset="-120"/>
              </a:rPr>
              <a:t>諸巴力</a:t>
            </a:r>
            <a:r>
              <a:rPr lang="zh-TW" altLang="en-US" sz="3200" dirty="0">
                <a:latin typeface="DFKai-SB" pitchFamily="65" charset="-120"/>
                <a:ea typeface="DFKai-SB" pitchFamily="65" charset="-120"/>
              </a:rPr>
              <a:t>的名號、這名號不再提起。</a:t>
            </a:r>
            <a:endParaRPr lang="en-US" altLang="zh-TW" sz="3200" dirty="0">
              <a:latin typeface="DFKai-SB" pitchFamily="65" charset="-120"/>
              <a:ea typeface="DFKai-SB" pitchFamily="65" charset="-120"/>
            </a:endParaRPr>
          </a:p>
          <a:p>
            <a:endParaRPr lang="en-US" sz="800" dirty="0">
              <a:latin typeface="DFKai-SB" pitchFamily="65" charset="-120"/>
              <a:ea typeface="DFKai-SB" pitchFamily="65" charset="-120"/>
            </a:endParaRPr>
          </a:p>
          <a:p>
            <a:r>
              <a:rPr lang="en-US" sz="2800" baseline="30000" dirty="0"/>
              <a:t>ESV </a:t>
            </a:r>
            <a:r>
              <a:rPr lang="en-US" sz="2800" b="1" dirty="0"/>
              <a:t>16</a:t>
            </a:r>
            <a:r>
              <a:rPr lang="en-US" sz="2800" dirty="0"/>
              <a:t>  ……. you will call me </a:t>
            </a:r>
            <a:r>
              <a:rPr lang="en-US" sz="2800" b="1" dirty="0">
                <a:solidFill>
                  <a:schemeClr val="bg1"/>
                </a:solidFill>
              </a:rPr>
              <a:t>'My Husband</a:t>
            </a:r>
            <a:r>
              <a:rPr lang="en-US" sz="2800" dirty="0"/>
              <a:t>,' and no longer will you call me </a:t>
            </a:r>
            <a:r>
              <a:rPr lang="en-US" sz="2800" b="1" dirty="0"/>
              <a:t>'</a:t>
            </a:r>
            <a:r>
              <a:rPr lang="en-US" sz="2800" b="1" dirty="0">
                <a:solidFill>
                  <a:schemeClr val="bg1"/>
                </a:solidFill>
              </a:rPr>
              <a:t>My Baal</a:t>
            </a:r>
            <a:r>
              <a:rPr lang="en-US" sz="2800" dirty="0"/>
              <a:t>.' </a:t>
            </a:r>
            <a:r>
              <a:rPr lang="en-US" sz="2800" b="1" dirty="0"/>
              <a:t>17</a:t>
            </a:r>
            <a:r>
              <a:rPr lang="en-US" sz="2800" dirty="0"/>
              <a:t> For I will remove the names of </a:t>
            </a:r>
            <a:r>
              <a:rPr lang="en-US" sz="2800" b="1" dirty="0">
                <a:solidFill>
                  <a:schemeClr val="bg1"/>
                </a:solidFill>
              </a:rPr>
              <a:t>the </a:t>
            </a:r>
            <a:r>
              <a:rPr lang="en-US" sz="2800" b="1" dirty="0" err="1">
                <a:solidFill>
                  <a:schemeClr val="bg1"/>
                </a:solidFill>
              </a:rPr>
              <a:t>Baals</a:t>
            </a:r>
            <a:r>
              <a:rPr lang="en-US" sz="2800" dirty="0">
                <a:solidFill>
                  <a:schemeClr val="bg1"/>
                </a:solidFill>
              </a:rPr>
              <a:t> </a:t>
            </a:r>
            <a:r>
              <a:rPr lang="en-US" sz="2800" dirty="0"/>
              <a:t>from her mouth, ……. / </a:t>
            </a:r>
            <a:r>
              <a:rPr lang="en-US" sz="2800" baseline="30000" dirty="0"/>
              <a:t>NKJ </a:t>
            </a:r>
            <a:r>
              <a:rPr lang="en-US" sz="2800" b="1" dirty="0"/>
              <a:t>16</a:t>
            </a:r>
            <a:r>
              <a:rPr lang="en-US" sz="2800" dirty="0"/>
              <a:t>  ……. </a:t>
            </a:r>
            <a:r>
              <a:rPr lang="en-US" sz="2800" i="1" dirty="0"/>
              <a:t>That </a:t>
            </a:r>
            <a:r>
              <a:rPr lang="en-US" sz="2800" dirty="0"/>
              <a:t>you will call </a:t>
            </a:r>
            <a:r>
              <a:rPr lang="en-US" sz="2800" dirty="0" err="1"/>
              <a:t>Me`</a:t>
            </a:r>
            <a:r>
              <a:rPr lang="en-US" sz="2800" b="1" dirty="0" err="1">
                <a:solidFill>
                  <a:schemeClr val="bg1"/>
                </a:solidFill>
              </a:rPr>
              <a:t>My</a:t>
            </a:r>
            <a:r>
              <a:rPr lang="en-US" sz="2800" b="1" dirty="0">
                <a:solidFill>
                  <a:schemeClr val="bg1"/>
                </a:solidFill>
              </a:rPr>
              <a:t> Husband</a:t>
            </a:r>
            <a:r>
              <a:rPr lang="en-US" sz="2800" dirty="0"/>
              <a:t>,' And no longer call </a:t>
            </a:r>
            <a:r>
              <a:rPr lang="en-US" sz="2800" dirty="0" err="1"/>
              <a:t>Me`</a:t>
            </a:r>
            <a:r>
              <a:rPr lang="en-US" sz="2800" b="1" dirty="0" err="1">
                <a:solidFill>
                  <a:schemeClr val="bg1"/>
                </a:solidFill>
              </a:rPr>
              <a:t>My</a:t>
            </a:r>
            <a:r>
              <a:rPr lang="en-US" sz="2800" b="1" dirty="0">
                <a:solidFill>
                  <a:schemeClr val="bg1"/>
                </a:solidFill>
              </a:rPr>
              <a:t> Master</a:t>
            </a:r>
            <a:r>
              <a:rPr lang="en-US" sz="2800" dirty="0"/>
              <a:t>,' </a:t>
            </a:r>
            <a:r>
              <a:rPr lang="en-US" sz="2800" b="1" dirty="0"/>
              <a:t>17</a:t>
            </a:r>
            <a:r>
              <a:rPr lang="en-US" sz="2800" dirty="0"/>
              <a:t> For I will take from her mouth the names of </a:t>
            </a:r>
            <a:r>
              <a:rPr lang="en-US" sz="2800" b="1" dirty="0">
                <a:solidFill>
                  <a:schemeClr val="bg1"/>
                </a:solidFill>
              </a:rPr>
              <a:t>the </a:t>
            </a:r>
            <a:r>
              <a:rPr lang="en-US" sz="2800" b="1" dirty="0" err="1">
                <a:solidFill>
                  <a:schemeClr val="bg1"/>
                </a:solidFill>
              </a:rPr>
              <a:t>Baals</a:t>
            </a:r>
            <a:r>
              <a:rPr lang="en-US" sz="2800" dirty="0"/>
              <a:t>, ……. </a:t>
            </a:r>
          </a:p>
          <a:p>
            <a:endParaRPr lang="en-US" sz="800" dirty="0"/>
          </a:p>
          <a:p>
            <a:r>
              <a:rPr lang="en-US" sz="2800" dirty="0"/>
              <a:t>	</a:t>
            </a:r>
            <a:r>
              <a:rPr lang="he-IL" sz="3200" dirty="0">
                <a:solidFill>
                  <a:schemeClr val="bg1"/>
                </a:solidFill>
              </a:rPr>
              <a:t>אִישִׁי</a:t>
            </a:r>
            <a:r>
              <a:rPr lang="en-US" sz="3200" dirty="0">
                <a:solidFill>
                  <a:schemeClr val="bg1"/>
                </a:solidFill>
              </a:rPr>
              <a:t> </a:t>
            </a:r>
            <a:r>
              <a:rPr lang="en-US" sz="2800" dirty="0"/>
              <a:t>(</a:t>
            </a:r>
            <a:r>
              <a:rPr lang="zh-CN" altLang="en-US" sz="2800" b="1" dirty="0">
                <a:solidFill>
                  <a:schemeClr val="bg1"/>
                </a:solidFill>
                <a:latin typeface="DFKai-SB" pitchFamily="65" charset="-120"/>
                <a:ea typeface="DFKai-SB" pitchFamily="65" charset="-120"/>
              </a:rPr>
              <a:t>我伊施</a:t>
            </a:r>
            <a:r>
              <a:rPr lang="en-US" sz="2800" dirty="0"/>
              <a:t>): ‘</a:t>
            </a:r>
            <a:r>
              <a:rPr lang="en-US" sz="2800" b="1" dirty="0">
                <a:solidFill>
                  <a:schemeClr val="bg1"/>
                </a:solidFill>
              </a:rPr>
              <a:t>my Husband</a:t>
            </a:r>
            <a:r>
              <a:rPr lang="en-US" sz="2800" dirty="0">
                <a:solidFill>
                  <a:schemeClr val="bg1"/>
                </a:solidFill>
              </a:rPr>
              <a:t> </a:t>
            </a:r>
            <a:r>
              <a:rPr lang="zh-CN" altLang="en-US" sz="2800" b="1" dirty="0">
                <a:solidFill>
                  <a:schemeClr val="bg1"/>
                </a:solidFill>
                <a:latin typeface="DFKai-SB" pitchFamily="65" charset="-120"/>
                <a:ea typeface="DFKai-SB" pitchFamily="65" charset="-120"/>
              </a:rPr>
              <a:t>我的丈夫</a:t>
            </a:r>
            <a:r>
              <a:rPr lang="en-US" sz="2800" dirty="0"/>
              <a:t>’</a:t>
            </a:r>
            <a:r>
              <a:rPr lang="zh-CN" altLang="en-US" sz="2800" dirty="0">
                <a:latin typeface="DFKai-SB" pitchFamily="65" charset="-120"/>
                <a:ea typeface="DFKai-SB" pitchFamily="65" charset="-120"/>
              </a:rPr>
              <a:t>的意思</a:t>
            </a:r>
            <a:endParaRPr lang="en-US" altLang="zh-CN" sz="2800" dirty="0">
              <a:latin typeface="DFKai-SB" pitchFamily="65" charset="-120"/>
              <a:ea typeface="DFKai-SB" pitchFamily="65" charset="-120"/>
            </a:endParaRPr>
          </a:p>
          <a:p>
            <a:r>
              <a:rPr lang="en-US" sz="2800" dirty="0"/>
              <a:t>	</a:t>
            </a:r>
            <a:r>
              <a:rPr lang="he-IL" sz="3200" dirty="0">
                <a:solidFill>
                  <a:schemeClr val="bg1"/>
                </a:solidFill>
              </a:rPr>
              <a:t>בַּעְלִי</a:t>
            </a:r>
            <a:r>
              <a:rPr lang="en-US" sz="3200" dirty="0">
                <a:solidFill>
                  <a:schemeClr val="bg1"/>
                </a:solidFill>
              </a:rPr>
              <a:t> </a:t>
            </a:r>
            <a:r>
              <a:rPr lang="en-US" sz="2800" dirty="0"/>
              <a:t>(</a:t>
            </a:r>
            <a:r>
              <a:rPr lang="zh-CN" altLang="en-US" sz="2800" b="1" dirty="0">
                <a:solidFill>
                  <a:schemeClr val="bg1"/>
                </a:solidFill>
                <a:latin typeface="DFKai-SB" pitchFamily="65" charset="-120"/>
                <a:ea typeface="DFKai-SB" pitchFamily="65" charset="-120"/>
              </a:rPr>
              <a:t>我巴力</a:t>
            </a:r>
            <a:r>
              <a:rPr lang="en-US" sz="2800" dirty="0"/>
              <a:t>): ‘</a:t>
            </a:r>
            <a:r>
              <a:rPr lang="en-US" sz="2800" b="1" dirty="0">
                <a:solidFill>
                  <a:schemeClr val="bg1"/>
                </a:solidFill>
              </a:rPr>
              <a:t>my Master, my Husband </a:t>
            </a:r>
            <a:r>
              <a:rPr lang="zh-CN" altLang="en-US" sz="2800" b="1" dirty="0">
                <a:solidFill>
                  <a:schemeClr val="bg1"/>
                </a:solidFill>
                <a:latin typeface="DFKai-SB" pitchFamily="65" charset="-120"/>
                <a:ea typeface="DFKai-SB" pitchFamily="65" charset="-120"/>
              </a:rPr>
              <a:t>我的主人</a:t>
            </a:r>
            <a:r>
              <a:rPr lang="en-US" altLang="zh-CN" sz="2800" b="1" dirty="0">
                <a:solidFill>
                  <a:schemeClr val="bg1"/>
                </a:solidFill>
                <a:latin typeface="DFKai-SB" pitchFamily="65" charset="-120"/>
                <a:ea typeface="DFKai-SB" pitchFamily="65" charset="-120"/>
              </a:rPr>
              <a:t>,</a:t>
            </a:r>
            <a:r>
              <a:rPr lang="zh-CN" altLang="en-US" sz="2800" b="1" dirty="0">
                <a:solidFill>
                  <a:schemeClr val="bg1"/>
                </a:solidFill>
                <a:latin typeface="DFKai-SB" pitchFamily="65" charset="-120"/>
                <a:ea typeface="DFKai-SB" pitchFamily="65" charset="-120"/>
              </a:rPr>
              <a:t>我的丈夫</a:t>
            </a:r>
            <a:r>
              <a:rPr lang="en-US" sz="2800" dirty="0"/>
              <a:t>’</a:t>
            </a:r>
            <a:r>
              <a:rPr lang="zh-CN" altLang="en-US" sz="2800" dirty="0">
                <a:latin typeface="DFKai-SB" pitchFamily="65" charset="-120"/>
                <a:ea typeface="DFKai-SB" pitchFamily="65" charset="-120"/>
              </a:rPr>
              <a:t>的意思</a:t>
            </a:r>
            <a:endParaRPr lang="en-US" altLang="zh-CN" sz="2800" dirty="0">
              <a:latin typeface="DFKai-SB" pitchFamily="65" charset="-120"/>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p:txBody>
      </p:sp>
    </p:spTree>
    <p:extLst>
      <p:ext uri="{BB962C8B-B14F-4D97-AF65-F5344CB8AC3E}">
        <p14:creationId xmlns:p14="http://schemas.microsoft.com/office/powerpoint/2010/main" val="61460463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863417"/>
          </a:xfrm>
          <a:prstGeom prst="rect">
            <a:avLst/>
          </a:prstGeom>
          <a:solidFill>
            <a:srgbClr val="00B050"/>
          </a:solidFill>
        </p:spPr>
        <p:txBody>
          <a:bodyPr wrap="square">
            <a:spAutoFit/>
          </a:bodyPr>
          <a:lstStyle/>
          <a:p>
            <a:endParaRPr lang="en-US" altLang="zh-CN" sz="800" b="1" dirty="0"/>
          </a:p>
          <a:p>
            <a:r>
              <a:rPr lang="zh-TW" altLang="en-US" sz="3200" b="1" dirty="0">
                <a:solidFill>
                  <a:schemeClr val="bg1"/>
                </a:solidFill>
                <a:latin typeface="DFKai-SB" pitchFamily="65" charset="-120"/>
                <a:ea typeface="DFKai-SB" pitchFamily="65" charset="-120"/>
              </a:rPr>
              <a:t>何西阿書 </a:t>
            </a:r>
            <a:r>
              <a:rPr lang="en-US" sz="3200" b="1" dirty="0">
                <a:solidFill>
                  <a:schemeClr val="bg1"/>
                </a:solidFill>
              </a:rPr>
              <a:t>Hosea 2:22-23[24-25] </a:t>
            </a:r>
          </a:p>
          <a:p>
            <a:r>
              <a:rPr lang="en-US" sz="3200" b="1" dirty="0"/>
              <a:t> </a:t>
            </a:r>
            <a:r>
              <a:rPr lang="he-IL" sz="3200" dirty="0"/>
              <a:t>‎</a:t>
            </a:r>
            <a:r>
              <a:rPr lang="en-US" sz="3200" dirty="0"/>
              <a:t>      </a:t>
            </a:r>
            <a:r>
              <a:rPr lang="he-IL" sz="3600" dirty="0"/>
              <a:t> וְאֶת־הַיִּצְהָ֑ר וְהֵ֖ם יַעֲנ֥וּ אֶֽת־</a:t>
            </a:r>
            <a:r>
              <a:rPr lang="he-IL" sz="3600" dirty="0">
                <a:solidFill>
                  <a:schemeClr val="bg1"/>
                </a:solidFill>
              </a:rPr>
              <a:t>יִזְרְעֶֽאל</a:t>
            </a:r>
            <a:r>
              <a:rPr lang="he-IL" sz="3600" dirty="0"/>
              <a:t>׃ </a:t>
            </a:r>
            <a:r>
              <a:rPr lang="en-US" sz="3600" dirty="0"/>
              <a:t> ……..</a:t>
            </a:r>
          </a:p>
          <a:p>
            <a:r>
              <a:rPr lang="en-US" sz="3600" dirty="0"/>
              <a:t>       </a:t>
            </a:r>
            <a:r>
              <a:rPr lang="he-IL" sz="3600" dirty="0"/>
              <a:t>וּ</a:t>
            </a:r>
            <a:r>
              <a:rPr lang="he-IL" sz="3600" dirty="0">
                <a:solidFill>
                  <a:schemeClr val="bg1"/>
                </a:solidFill>
              </a:rPr>
              <a:t>זְרַעְתִּ֤יה</a:t>
            </a:r>
            <a:r>
              <a:rPr lang="he-IL" sz="3600" dirty="0"/>
              <a:t>ָ לִּי֙ בָּאָ֔רֶץ </a:t>
            </a:r>
            <a:r>
              <a:rPr lang="he-IL" sz="3600" dirty="0">
                <a:solidFill>
                  <a:schemeClr val="bg1"/>
                </a:solidFill>
              </a:rPr>
              <a:t>וְרִֽחַמְתִּ֖י אֶת־לֹ֣א רֻחָ֑מָה</a:t>
            </a:r>
            <a:r>
              <a:rPr lang="en-US" sz="3600" dirty="0">
                <a:solidFill>
                  <a:schemeClr val="bg1"/>
                </a:solidFill>
              </a:rPr>
              <a:t>  </a:t>
            </a:r>
          </a:p>
          <a:p>
            <a:r>
              <a:rPr lang="en-US" sz="3600" dirty="0"/>
              <a:t>     </a:t>
            </a:r>
            <a:r>
              <a:rPr lang="he-IL" sz="3600" dirty="0"/>
              <a:t> וְאָמַרְתִּ֤י </a:t>
            </a:r>
            <a:r>
              <a:rPr lang="he-IL" sz="3600" dirty="0">
                <a:solidFill>
                  <a:schemeClr val="bg1"/>
                </a:solidFill>
              </a:rPr>
              <a:t>לְלֹֽא־עַמִּי֙ עַמִּי־אַ֔תָּה</a:t>
            </a:r>
            <a:r>
              <a:rPr lang="he-IL" sz="3600" dirty="0"/>
              <a:t> וְה֖וּא יֹאמַ֥ר אֱלֹהָֽי׃</a:t>
            </a:r>
            <a:endParaRPr lang="en-US" sz="3600" dirty="0"/>
          </a:p>
          <a:p>
            <a:endParaRPr lang="en-US" sz="800" b="1" dirty="0"/>
          </a:p>
          <a:p>
            <a:r>
              <a:rPr lang="en-US" sz="3200" b="1" dirty="0"/>
              <a:t>22</a:t>
            </a:r>
            <a:r>
              <a:rPr lang="en-US" sz="3200" dirty="0"/>
              <a:t> </a:t>
            </a:r>
            <a:r>
              <a:rPr lang="zh-TW" altLang="en-US" sz="3200" dirty="0">
                <a:latin typeface="DFKai-SB" pitchFamily="65" charset="-120"/>
                <a:ea typeface="DFKai-SB" pitchFamily="65" charset="-120"/>
              </a:rPr>
              <a:t>地必應允五榖、新酒、和油、這些必應允</a:t>
            </a:r>
            <a:r>
              <a:rPr lang="zh-TW" altLang="en-US" sz="3200" b="1" dirty="0">
                <a:solidFill>
                  <a:schemeClr val="bg1"/>
                </a:solidFill>
                <a:latin typeface="DFKai-SB" pitchFamily="65" charset="-120"/>
                <a:ea typeface="DFKai-SB" pitchFamily="65" charset="-120"/>
              </a:rPr>
              <a:t>耶斯列民</a:t>
            </a:r>
            <a:r>
              <a:rPr lang="zh-TW" altLang="en-US" sz="3200" dirty="0">
                <a:latin typeface="DFKai-SB" pitchFamily="65" charset="-120"/>
                <a:ea typeface="DFKai-SB" pitchFamily="65" charset="-120"/>
              </a:rPr>
              <a:t>、</a:t>
            </a:r>
            <a:r>
              <a:rPr lang="en-US" sz="3200" b="1" dirty="0"/>
              <a:t>23 </a:t>
            </a:r>
            <a:r>
              <a:rPr lang="zh-TW" altLang="en-US" sz="3200" b="1" dirty="0">
                <a:solidFill>
                  <a:schemeClr val="bg1"/>
                </a:solidFill>
                <a:latin typeface="DFKai-SB" pitchFamily="65" charset="-120"/>
                <a:ea typeface="DFKai-SB" pitchFamily="65" charset="-120"/>
              </a:rPr>
              <a:t>我必將他種</a:t>
            </a:r>
            <a:r>
              <a:rPr lang="zh-TW" altLang="en-US" sz="3200" dirty="0">
                <a:latin typeface="DFKai-SB" pitchFamily="65" charset="-120"/>
                <a:ea typeface="DFKai-SB" pitchFamily="65" charset="-120"/>
              </a:rPr>
              <a:t>在這地</a:t>
            </a:r>
            <a:r>
              <a:rPr lang="en-US" sz="3200" dirty="0">
                <a:latin typeface="DFKai-SB" pitchFamily="65" charset="-120"/>
                <a:ea typeface="DFKai-SB" pitchFamily="65" charset="-120"/>
              </a:rPr>
              <a:t>,</a:t>
            </a:r>
            <a:r>
              <a:rPr lang="zh-TW" altLang="en-US" sz="3200" b="1" dirty="0">
                <a:solidFill>
                  <a:schemeClr val="bg1"/>
                </a:solidFill>
                <a:latin typeface="DFKai-SB" pitchFamily="65" charset="-120"/>
                <a:ea typeface="DFKai-SB" pitchFamily="65" charset="-120"/>
              </a:rPr>
              <a:t>素不蒙憐憫的</a:t>
            </a:r>
            <a:r>
              <a:rPr lang="en-US" sz="3200" b="1" dirty="0">
                <a:solidFill>
                  <a:schemeClr val="bg1"/>
                </a:solidFill>
                <a:latin typeface="DFKai-SB" pitchFamily="65" charset="-120"/>
                <a:ea typeface="DFKai-SB" pitchFamily="65" charset="-120"/>
              </a:rPr>
              <a:t>,</a:t>
            </a:r>
            <a:r>
              <a:rPr lang="zh-TW" altLang="en-US" sz="3200" b="1" dirty="0">
                <a:solidFill>
                  <a:schemeClr val="bg1"/>
                </a:solidFill>
                <a:latin typeface="DFKai-SB" pitchFamily="65" charset="-120"/>
                <a:ea typeface="DFKai-SB" pitchFamily="65" charset="-120"/>
              </a:rPr>
              <a:t>我必憐憫</a:t>
            </a:r>
            <a:r>
              <a:rPr lang="en-US" sz="3200" b="1" dirty="0">
                <a:solidFill>
                  <a:schemeClr val="bg1"/>
                </a:solidFill>
                <a:latin typeface="DFKai-SB" pitchFamily="65" charset="-120"/>
                <a:ea typeface="DFKai-SB" pitchFamily="65" charset="-120"/>
              </a:rPr>
              <a:t>,</a:t>
            </a:r>
            <a:r>
              <a:rPr lang="zh-TW" altLang="en-US" sz="3200" b="1" dirty="0">
                <a:solidFill>
                  <a:schemeClr val="bg1"/>
                </a:solidFill>
                <a:latin typeface="DFKai-SB" pitchFamily="65" charset="-120"/>
                <a:ea typeface="DFKai-SB" pitchFamily="65" charset="-120"/>
              </a:rPr>
              <a:t>本非我民的</a:t>
            </a:r>
            <a:r>
              <a:rPr lang="en-US" sz="3200" dirty="0">
                <a:latin typeface="DFKai-SB" pitchFamily="65" charset="-120"/>
                <a:ea typeface="DFKai-SB" pitchFamily="65" charset="-120"/>
              </a:rPr>
              <a:t>,</a:t>
            </a:r>
            <a:r>
              <a:rPr lang="zh-TW" altLang="en-US" sz="3200" dirty="0">
                <a:latin typeface="DFKai-SB" pitchFamily="65" charset="-120"/>
                <a:ea typeface="DFKai-SB" pitchFamily="65" charset="-120"/>
              </a:rPr>
              <a:t>我必對他說</a:t>
            </a:r>
            <a:r>
              <a:rPr lang="en-US" sz="3200" dirty="0">
                <a:latin typeface="DFKai-SB" pitchFamily="65" charset="-120"/>
                <a:ea typeface="DFKai-SB" pitchFamily="65" charset="-120"/>
              </a:rPr>
              <a:t>,</a:t>
            </a:r>
            <a:r>
              <a:rPr lang="zh-TW" altLang="en-US" sz="3200" b="1" dirty="0">
                <a:solidFill>
                  <a:schemeClr val="bg1"/>
                </a:solidFill>
                <a:latin typeface="DFKai-SB" pitchFamily="65" charset="-120"/>
                <a:ea typeface="DFKai-SB" pitchFamily="65" charset="-120"/>
              </a:rPr>
              <a:t>你是我的民</a:t>
            </a:r>
            <a:r>
              <a:rPr lang="en-US" sz="3200" dirty="0">
                <a:latin typeface="DFKai-SB" pitchFamily="65" charset="-120"/>
                <a:ea typeface="DFKai-SB" pitchFamily="65" charset="-120"/>
              </a:rPr>
              <a:t>,</a:t>
            </a:r>
            <a:r>
              <a:rPr lang="zh-TW" altLang="en-US" sz="3200" dirty="0">
                <a:latin typeface="DFKai-SB" pitchFamily="65" charset="-120"/>
                <a:ea typeface="DFKai-SB" pitchFamily="65" charset="-120"/>
              </a:rPr>
              <a:t>他必說</a:t>
            </a:r>
            <a:r>
              <a:rPr lang="en-US" sz="3200" dirty="0">
                <a:latin typeface="DFKai-SB" pitchFamily="65" charset="-120"/>
                <a:ea typeface="DFKai-SB" pitchFamily="65" charset="-120"/>
              </a:rPr>
              <a:t>,</a:t>
            </a:r>
            <a:r>
              <a:rPr lang="zh-TW" altLang="en-US" sz="3200" dirty="0">
                <a:latin typeface="DFKai-SB" pitchFamily="65" charset="-120"/>
                <a:ea typeface="DFKai-SB" pitchFamily="65" charset="-120"/>
              </a:rPr>
              <a:t>你是我的神</a:t>
            </a:r>
            <a:r>
              <a:rPr lang="en-US" sz="3200" dirty="0">
                <a:latin typeface="DFKai-SB" pitchFamily="65" charset="-120"/>
                <a:ea typeface="DFKai-SB" pitchFamily="65" charset="-120"/>
              </a:rPr>
              <a:t>. / </a:t>
            </a:r>
            <a:r>
              <a:rPr lang="en-US" sz="2800" baseline="30000" dirty="0"/>
              <a:t>ESV </a:t>
            </a:r>
            <a:r>
              <a:rPr lang="en-US" sz="2800" b="1" dirty="0"/>
              <a:t>22</a:t>
            </a:r>
            <a:r>
              <a:rPr lang="en-US" sz="2800" dirty="0"/>
              <a:t> …….. and they shall answer </a:t>
            </a:r>
            <a:r>
              <a:rPr lang="en-US" sz="2800" b="1" dirty="0" err="1">
                <a:solidFill>
                  <a:schemeClr val="bg1"/>
                </a:solidFill>
              </a:rPr>
              <a:t>Jezreel</a:t>
            </a:r>
            <a:r>
              <a:rPr lang="en-US" sz="2800" dirty="0"/>
              <a:t>, </a:t>
            </a:r>
            <a:r>
              <a:rPr lang="en-US" sz="2800" b="1" dirty="0"/>
              <a:t>23</a:t>
            </a:r>
            <a:r>
              <a:rPr lang="en-US" sz="2800" baseline="30000" dirty="0"/>
              <a:t> </a:t>
            </a:r>
            <a:r>
              <a:rPr lang="en-US" sz="2800" b="1" dirty="0">
                <a:solidFill>
                  <a:schemeClr val="bg1"/>
                </a:solidFill>
              </a:rPr>
              <a:t>and I will sow her</a:t>
            </a:r>
            <a:r>
              <a:rPr lang="en-US" sz="2800" dirty="0">
                <a:solidFill>
                  <a:schemeClr val="bg1"/>
                </a:solidFill>
              </a:rPr>
              <a:t> </a:t>
            </a:r>
            <a:r>
              <a:rPr lang="en-US" sz="2800" dirty="0"/>
              <a:t>for myself in the land. </a:t>
            </a:r>
            <a:r>
              <a:rPr lang="en-US" sz="2800" b="1" dirty="0">
                <a:solidFill>
                  <a:schemeClr val="bg1"/>
                </a:solidFill>
              </a:rPr>
              <a:t>And I will have mercy on No Mercy</a:t>
            </a:r>
            <a:r>
              <a:rPr lang="en-US" sz="2800" dirty="0"/>
              <a:t>, and I will say </a:t>
            </a:r>
            <a:r>
              <a:rPr lang="en-US" sz="2800" b="1" dirty="0">
                <a:solidFill>
                  <a:schemeClr val="bg1"/>
                </a:solidFill>
              </a:rPr>
              <a:t>to Not My People, 'You are my people'</a:t>
            </a:r>
            <a:r>
              <a:rPr lang="en-US" sz="2800" dirty="0"/>
              <a:t>; and he shall say, 'You are my God.'</a:t>
            </a:r>
          </a:p>
          <a:p>
            <a:r>
              <a:rPr lang="en-US" sz="2800" dirty="0"/>
              <a:t>	*the Hebrew root </a:t>
            </a:r>
            <a:r>
              <a:rPr lang="he-IL" sz="2800" b="1" dirty="0">
                <a:solidFill>
                  <a:schemeClr val="bg1"/>
                </a:solidFill>
              </a:rPr>
              <a:t>זרע</a:t>
            </a:r>
            <a:r>
              <a:rPr lang="he-IL" sz="2800" dirty="0"/>
              <a:t> </a:t>
            </a:r>
            <a:r>
              <a:rPr lang="en-US" sz="2800" dirty="0"/>
              <a:t> (</a:t>
            </a:r>
            <a:r>
              <a:rPr lang="en-US" sz="2800" b="1" dirty="0">
                <a:solidFill>
                  <a:schemeClr val="bg1"/>
                </a:solidFill>
              </a:rPr>
              <a:t>to sow, plant </a:t>
            </a:r>
            <a:r>
              <a:rPr lang="zh-TW" altLang="en-US" sz="2800" b="1" dirty="0">
                <a:solidFill>
                  <a:schemeClr val="bg1"/>
                </a:solidFill>
                <a:latin typeface="DFKai-SB" pitchFamily="65" charset="-120"/>
                <a:ea typeface="DFKai-SB" pitchFamily="65" charset="-120"/>
              </a:rPr>
              <a:t>播種</a:t>
            </a:r>
            <a:r>
              <a:rPr lang="en-US" altLang="zh-TW" sz="2800" b="1" dirty="0">
                <a:solidFill>
                  <a:schemeClr val="bg1"/>
                </a:solidFill>
              </a:rPr>
              <a:t>, </a:t>
            </a:r>
            <a:r>
              <a:rPr lang="zh-TW" altLang="en-US" sz="2800" b="1" dirty="0">
                <a:solidFill>
                  <a:schemeClr val="bg1"/>
                </a:solidFill>
                <a:latin typeface="DFKai-SB" pitchFamily="65" charset="-120"/>
                <a:ea typeface="DFKai-SB" pitchFamily="65" charset="-120"/>
              </a:rPr>
              <a:t>栽種</a:t>
            </a:r>
            <a:r>
              <a:rPr lang="en-US" sz="2800" dirty="0"/>
              <a:t>)</a:t>
            </a:r>
          </a:p>
          <a:p>
            <a:r>
              <a:rPr lang="en-US" sz="2800" dirty="0"/>
              <a:t> 	-Verse 22[24]  </a:t>
            </a:r>
            <a:r>
              <a:rPr lang="he-IL" sz="2800" b="1" dirty="0">
                <a:solidFill>
                  <a:schemeClr val="bg1"/>
                </a:solidFill>
              </a:rPr>
              <a:t>יִזְרְעֶאל</a:t>
            </a:r>
            <a:r>
              <a:rPr lang="en-US" sz="2800" b="1" dirty="0">
                <a:solidFill>
                  <a:schemeClr val="bg1"/>
                </a:solidFill>
              </a:rPr>
              <a:t> </a:t>
            </a:r>
            <a:r>
              <a:rPr lang="en-US" sz="2800" dirty="0"/>
              <a:t> (</a:t>
            </a:r>
            <a:r>
              <a:rPr lang="en-US" sz="2800" b="1" dirty="0" err="1">
                <a:solidFill>
                  <a:schemeClr val="bg1"/>
                </a:solidFill>
              </a:rPr>
              <a:t>Jezreel</a:t>
            </a:r>
            <a:r>
              <a:rPr lang="en-US" sz="2800" b="1" dirty="0">
                <a:solidFill>
                  <a:schemeClr val="bg1"/>
                </a:solidFill>
              </a:rPr>
              <a:t>, </a:t>
            </a:r>
            <a:r>
              <a:rPr lang="zh-TW" altLang="en-US" sz="2800" b="1" dirty="0">
                <a:solidFill>
                  <a:schemeClr val="bg1"/>
                </a:solidFill>
                <a:latin typeface="DFKai-SB" pitchFamily="65" charset="-120"/>
                <a:ea typeface="DFKai-SB" pitchFamily="65" charset="-120"/>
              </a:rPr>
              <a:t>耶斯列</a:t>
            </a:r>
            <a:r>
              <a:rPr lang="en-US" sz="2800" dirty="0"/>
              <a:t>): ‘</a:t>
            </a:r>
            <a:r>
              <a:rPr lang="zh-TW" altLang="en-US" sz="2800" b="1" dirty="0">
                <a:solidFill>
                  <a:schemeClr val="bg1"/>
                </a:solidFill>
                <a:latin typeface="DFKai-SB" pitchFamily="65" charset="-120"/>
                <a:ea typeface="DFKai-SB" pitchFamily="65" charset="-120"/>
              </a:rPr>
              <a:t>神栽種</a:t>
            </a:r>
            <a:r>
              <a:rPr lang="en-US" sz="2800" dirty="0"/>
              <a:t>’</a:t>
            </a:r>
            <a:r>
              <a:rPr lang="zh-TW" altLang="en-US" sz="2800" dirty="0">
                <a:latin typeface="DFKai-SB" pitchFamily="65" charset="-120"/>
                <a:ea typeface="DFKai-SB" pitchFamily="65" charset="-120"/>
              </a:rPr>
              <a:t>的意思</a:t>
            </a:r>
            <a:endParaRPr lang="en-US" sz="2800" dirty="0"/>
          </a:p>
          <a:p>
            <a:r>
              <a:rPr lang="en-US" sz="2800" dirty="0"/>
              <a:t> 	-Verse 23[25] </a:t>
            </a:r>
            <a:r>
              <a:rPr lang="he-IL" sz="2800" b="1" dirty="0">
                <a:solidFill>
                  <a:schemeClr val="bg1"/>
                </a:solidFill>
              </a:rPr>
              <a:t>זְרַעְתִּי</a:t>
            </a:r>
            <a:r>
              <a:rPr lang="en-US" sz="2800" dirty="0"/>
              <a:t> (</a:t>
            </a:r>
            <a:r>
              <a:rPr lang="en-US" sz="2800" b="1" dirty="0">
                <a:solidFill>
                  <a:schemeClr val="bg1"/>
                </a:solidFill>
              </a:rPr>
              <a:t>I sow/plant</a:t>
            </a:r>
            <a:r>
              <a:rPr lang="en-US" sz="2800" dirty="0"/>
              <a:t>): ‘</a:t>
            </a:r>
            <a:r>
              <a:rPr lang="zh-TW" altLang="en-US" sz="2800" b="1" dirty="0">
                <a:solidFill>
                  <a:schemeClr val="bg1"/>
                </a:solidFill>
                <a:latin typeface="DFKai-SB" pitchFamily="65" charset="-120"/>
                <a:ea typeface="DFKai-SB" pitchFamily="65" charset="-120"/>
              </a:rPr>
              <a:t>我栽種</a:t>
            </a:r>
            <a:r>
              <a:rPr lang="en-US" altLang="zh-TW" sz="2800" b="1" dirty="0">
                <a:solidFill>
                  <a:schemeClr val="bg1"/>
                </a:solidFill>
                <a:latin typeface="DFKai-SB" pitchFamily="65" charset="-120"/>
                <a:ea typeface="DFKai-SB" pitchFamily="65" charset="-120"/>
              </a:rPr>
              <a:t>/</a:t>
            </a:r>
            <a:r>
              <a:rPr lang="zh-TW" altLang="en-US" sz="2800" b="1" dirty="0">
                <a:solidFill>
                  <a:schemeClr val="bg1"/>
                </a:solidFill>
                <a:latin typeface="DFKai-SB" pitchFamily="65" charset="-120"/>
                <a:ea typeface="DFKai-SB" pitchFamily="65" charset="-120"/>
              </a:rPr>
              <a:t>播種</a:t>
            </a:r>
            <a:r>
              <a:rPr lang="en-US" sz="2800" dirty="0"/>
              <a:t>’</a:t>
            </a:r>
            <a:r>
              <a:rPr lang="zh-TW" altLang="en-US" sz="2800" dirty="0">
                <a:latin typeface="DFKai-SB" pitchFamily="65" charset="-120"/>
                <a:ea typeface="DFKai-SB" pitchFamily="65" charset="-120"/>
              </a:rPr>
              <a:t>的意思</a:t>
            </a:r>
            <a:endParaRPr lang="en-US" sz="2800" dirty="0"/>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p:txBody>
      </p:sp>
    </p:spTree>
    <p:extLst>
      <p:ext uri="{BB962C8B-B14F-4D97-AF65-F5344CB8AC3E}">
        <p14:creationId xmlns:p14="http://schemas.microsoft.com/office/powerpoint/2010/main" val="324463057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801862"/>
          </a:xfrm>
          <a:prstGeom prst="rect">
            <a:avLst/>
          </a:prstGeom>
          <a:solidFill>
            <a:srgbClr val="00B050"/>
          </a:solidFill>
        </p:spPr>
        <p:txBody>
          <a:bodyPr wrap="square">
            <a:spAutoFit/>
          </a:bodyPr>
          <a:lstStyle/>
          <a:p>
            <a:endParaRPr lang="en-US" altLang="zh-CN" sz="800" b="1" dirty="0"/>
          </a:p>
          <a:p>
            <a:r>
              <a:rPr lang="zh-TW" altLang="en-US" sz="3200" b="1" dirty="0">
                <a:solidFill>
                  <a:schemeClr val="bg1"/>
                </a:solidFill>
                <a:latin typeface="DFKai-SB" pitchFamily="65" charset="-120"/>
                <a:ea typeface="DFKai-SB" pitchFamily="65" charset="-120"/>
              </a:rPr>
              <a:t>何西阿書 </a:t>
            </a:r>
            <a:r>
              <a:rPr lang="en-US" sz="3200" b="1" dirty="0">
                <a:solidFill>
                  <a:schemeClr val="bg1"/>
                </a:solidFill>
              </a:rPr>
              <a:t>Hosea 8:7 &amp; 9:15 </a:t>
            </a:r>
            <a:r>
              <a:rPr lang="en-US" sz="3200" dirty="0"/>
              <a:t> </a:t>
            </a:r>
          </a:p>
          <a:p>
            <a:endParaRPr lang="en-US" sz="800" dirty="0"/>
          </a:p>
          <a:p>
            <a:pPr rtl="1"/>
            <a:r>
              <a:rPr lang="he-IL" sz="3800" dirty="0">
                <a:solidFill>
                  <a:schemeClr val="bg1"/>
                </a:solidFill>
              </a:rPr>
              <a:t>קָמָ֣ה</a:t>
            </a:r>
            <a:r>
              <a:rPr lang="he-IL" sz="3800" dirty="0"/>
              <a:t> אֵֽין־ל֗וֹ</a:t>
            </a:r>
            <a:r>
              <a:rPr lang="he-IL" sz="3800" dirty="0">
                <a:solidFill>
                  <a:schemeClr val="bg1"/>
                </a:solidFill>
              </a:rPr>
              <a:t> צֶ֚מַח </a:t>
            </a:r>
            <a:r>
              <a:rPr lang="he-IL" sz="3800" dirty="0"/>
              <a:t>בְּלִ֣י יַֽעֲשֶׂה־</a:t>
            </a:r>
            <a:r>
              <a:rPr lang="he-IL" sz="3800" dirty="0">
                <a:solidFill>
                  <a:schemeClr val="bg1"/>
                </a:solidFill>
              </a:rPr>
              <a:t>קֶּ֔מַח</a:t>
            </a:r>
            <a:r>
              <a:rPr lang="he-IL" sz="3800" dirty="0"/>
              <a:t> אוּלַ֣י יַֽעֲשֶׂ֔ה</a:t>
            </a:r>
            <a:r>
              <a:rPr lang="en-US" sz="3200" b="1" dirty="0"/>
              <a:t>8:7    </a:t>
            </a:r>
            <a:endParaRPr lang="en-US" sz="3200" dirty="0"/>
          </a:p>
          <a:p>
            <a:pPr rtl="1"/>
            <a:endParaRPr lang="en-US" altLang="zh-TW" sz="800" dirty="0">
              <a:latin typeface="DFKai-SB" pitchFamily="65" charset="-120"/>
              <a:ea typeface="DFKai-SB" pitchFamily="65" charset="-120"/>
            </a:endParaRPr>
          </a:p>
          <a:p>
            <a:pPr rtl="1"/>
            <a:r>
              <a:rPr lang="zh-TW" altLang="en-US" sz="3200" dirty="0">
                <a:latin typeface="DFKai-SB" pitchFamily="65" charset="-120"/>
                <a:ea typeface="DFKai-SB" pitchFamily="65" charset="-120"/>
              </a:rPr>
              <a:t>他們所種的是風、所收的是暴風、所種的不成</a:t>
            </a:r>
            <a:r>
              <a:rPr lang="zh-TW" altLang="en-US" sz="3200" b="1" dirty="0">
                <a:solidFill>
                  <a:schemeClr val="bg1"/>
                </a:solidFill>
                <a:latin typeface="DFKai-SB" pitchFamily="65" charset="-120"/>
                <a:ea typeface="DFKai-SB" pitchFamily="65" charset="-120"/>
              </a:rPr>
              <a:t>禾稼</a:t>
            </a:r>
            <a:r>
              <a:rPr lang="zh-TW" altLang="en-US" sz="3200" dirty="0">
                <a:latin typeface="DFKai-SB" pitchFamily="65" charset="-120"/>
                <a:ea typeface="DFKai-SB" pitchFamily="65" charset="-120"/>
              </a:rPr>
              <a:t>、</a:t>
            </a:r>
            <a:endParaRPr lang="en-US" altLang="zh-TW" sz="3200" dirty="0">
              <a:latin typeface="DFKai-SB" pitchFamily="65" charset="-120"/>
              <a:ea typeface="DFKai-SB" pitchFamily="65" charset="-120"/>
            </a:endParaRPr>
          </a:p>
          <a:p>
            <a:pPr rtl="1"/>
            <a:r>
              <a:rPr lang="zh-TW" altLang="en-US" sz="3200" dirty="0">
                <a:latin typeface="DFKai-SB" pitchFamily="65" charset="-120"/>
                <a:ea typeface="DFKai-SB" pitchFamily="65" charset="-120"/>
              </a:rPr>
              <a:t>就是</a:t>
            </a:r>
            <a:r>
              <a:rPr lang="zh-TW" altLang="en-US" sz="3200" b="1" dirty="0">
                <a:solidFill>
                  <a:schemeClr val="bg1"/>
                </a:solidFill>
                <a:latin typeface="DFKai-SB" pitchFamily="65" charset="-120"/>
                <a:ea typeface="DFKai-SB" pitchFamily="65" charset="-120"/>
              </a:rPr>
              <a:t>發苗</a:t>
            </a:r>
            <a:r>
              <a:rPr lang="zh-TW" altLang="en-US" sz="3200" dirty="0">
                <a:latin typeface="DFKai-SB" pitchFamily="65" charset="-120"/>
                <a:ea typeface="DFKai-SB" pitchFamily="65" charset="-120"/>
              </a:rPr>
              <a:t>也不結</a:t>
            </a:r>
            <a:r>
              <a:rPr lang="zh-TW" altLang="en-US" sz="3200" b="1" dirty="0">
                <a:solidFill>
                  <a:schemeClr val="bg1"/>
                </a:solidFill>
                <a:latin typeface="DFKai-SB" pitchFamily="65" charset="-120"/>
                <a:ea typeface="DFKai-SB" pitchFamily="65" charset="-120"/>
              </a:rPr>
              <a:t>實</a:t>
            </a:r>
            <a:r>
              <a:rPr lang="zh-TW" altLang="en-US" sz="3200" dirty="0">
                <a:latin typeface="DFKai-SB" pitchFamily="65" charset="-120"/>
                <a:ea typeface="DFKai-SB" pitchFamily="65" charset="-120"/>
              </a:rPr>
              <a:t>、即便結實、外邦人必吞喫。</a:t>
            </a:r>
            <a:endParaRPr lang="en-US" sz="3200" dirty="0">
              <a:latin typeface="DFKai-SB" pitchFamily="65" charset="-120"/>
              <a:ea typeface="DFKai-SB" pitchFamily="65" charset="-120"/>
            </a:endParaRPr>
          </a:p>
          <a:p>
            <a:r>
              <a:rPr lang="en-US" sz="2800" baseline="30000" dirty="0"/>
              <a:t>NIV </a:t>
            </a:r>
            <a:r>
              <a:rPr lang="en-US" sz="2800" dirty="0"/>
              <a:t>They sow the wind and reap the whirlwind. </a:t>
            </a:r>
            <a:r>
              <a:rPr lang="en-US" sz="2800" b="1" dirty="0">
                <a:solidFill>
                  <a:schemeClr val="bg1"/>
                </a:solidFill>
              </a:rPr>
              <a:t>The stalk</a:t>
            </a:r>
            <a:r>
              <a:rPr lang="en-US" sz="2800" dirty="0">
                <a:solidFill>
                  <a:schemeClr val="bg1"/>
                </a:solidFill>
              </a:rPr>
              <a:t> </a:t>
            </a:r>
            <a:r>
              <a:rPr lang="en-US" sz="2800" dirty="0"/>
              <a:t>has no </a:t>
            </a:r>
            <a:r>
              <a:rPr lang="en-US" sz="2800" b="1" dirty="0">
                <a:solidFill>
                  <a:schemeClr val="bg1"/>
                </a:solidFill>
              </a:rPr>
              <a:t>head</a:t>
            </a:r>
            <a:r>
              <a:rPr lang="en-US" sz="2800" dirty="0"/>
              <a:t>; it will produce no </a:t>
            </a:r>
            <a:r>
              <a:rPr lang="en-US" sz="2800" b="1" dirty="0">
                <a:solidFill>
                  <a:schemeClr val="bg1"/>
                </a:solidFill>
              </a:rPr>
              <a:t>flour</a:t>
            </a:r>
            <a:r>
              <a:rPr lang="en-US" sz="2800" dirty="0"/>
              <a:t>. Were it to yield grain, foreigners would swallow it up.</a:t>
            </a:r>
          </a:p>
          <a:p>
            <a:r>
              <a:rPr lang="en-US" sz="2800" dirty="0"/>
              <a:t>	*The Hebrew </a:t>
            </a:r>
            <a:r>
              <a:rPr lang="he-IL" sz="3200" dirty="0">
                <a:solidFill>
                  <a:schemeClr val="bg1"/>
                </a:solidFill>
              </a:rPr>
              <a:t>קֶּמַח</a:t>
            </a:r>
            <a:r>
              <a:rPr lang="he-IL" sz="2800" dirty="0"/>
              <a:t> </a:t>
            </a:r>
            <a:r>
              <a:rPr lang="en-US" sz="2800" dirty="0"/>
              <a:t> signifies ‘</a:t>
            </a:r>
            <a:r>
              <a:rPr lang="en-US" sz="2800" b="1" dirty="0">
                <a:solidFill>
                  <a:schemeClr val="bg1"/>
                </a:solidFill>
              </a:rPr>
              <a:t>flour </a:t>
            </a:r>
            <a:r>
              <a:rPr lang="zh-TW" altLang="en-US" sz="2800" b="1" dirty="0">
                <a:solidFill>
                  <a:schemeClr val="bg1"/>
                </a:solidFill>
                <a:latin typeface="DFKai-SB" pitchFamily="65" charset="-120"/>
                <a:ea typeface="DFKai-SB" pitchFamily="65" charset="-120"/>
              </a:rPr>
              <a:t>麵粉</a:t>
            </a:r>
            <a:r>
              <a:rPr lang="en-US" sz="2800" dirty="0"/>
              <a:t>’. </a:t>
            </a:r>
          </a:p>
          <a:p>
            <a:endParaRPr lang="en-US" sz="800" dirty="0"/>
          </a:p>
          <a:p>
            <a:r>
              <a:rPr lang="en-US" sz="3200" b="1" dirty="0"/>
              <a:t>9:15   </a:t>
            </a:r>
            <a:r>
              <a:rPr lang="he-IL" sz="3200" dirty="0"/>
              <a:t>‎</a:t>
            </a:r>
            <a:r>
              <a:rPr lang="he-IL" sz="3800" dirty="0"/>
              <a:t>מִבֵּיתִ֖י אֲגָרְשֵׁ֑ם לֹ֤א אוֹסֵף֙ אַהֲבָתָ֔ם כָּל־</a:t>
            </a:r>
            <a:r>
              <a:rPr lang="he-IL" sz="3800" dirty="0">
                <a:solidFill>
                  <a:schemeClr val="bg1"/>
                </a:solidFill>
              </a:rPr>
              <a:t>שָׂרֵיהֶ֖ם סֹרְרִֽים</a:t>
            </a:r>
            <a:r>
              <a:rPr lang="he-IL" sz="3800" dirty="0"/>
              <a:t>׃</a:t>
            </a:r>
            <a:r>
              <a:rPr lang="en-US" sz="3800" dirty="0"/>
              <a:t> </a:t>
            </a:r>
          </a:p>
          <a:p>
            <a:endParaRPr lang="en-US" altLang="zh-TW" sz="800" dirty="0">
              <a:latin typeface="DFKai-SB" pitchFamily="65" charset="-120"/>
              <a:ea typeface="DFKai-SB" pitchFamily="65" charset="-120"/>
            </a:endParaRPr>
          </a:p>
          <a:p>
            <a:r>
              <a:rPr lang="zh-TW" altLang="en-US" sz="3200" dirty="0">
                <a:latin typeface="DFKai-SB" pitchFamily="65" charset="-120"/>
                <a:ea typeface="DFKai-SB" pitchFamily="65" charset="-120"/>
              </a:rPr>
              <a:t>耶和華說、他們一切的惡事都在吉甲、我在那裡憎惡他們、因他們所行的惡、我必從我地上趕出他們去、不再憐愛他們．</a:t>
            </a:r>
            <a:r>
              <a:rPr lang="zh-TW" altLang="en-US" sz="3200" b="1" dirty="0">
                <a:solidFill>
                  <a:schemeClr val="bg1"/>
                </a:solidFill>
                <a:latin typeface="DFKai-SB" pitchFamily="65" charset="-120"/>
                <a:ea typeface="DFKai-SB" pitchFamily="65" charset="-120"/>
              </a:rPr>
              <a:t>他們的首領</a:t>
            </a:r>
            <a:r>
              <a:rPr lang="zh-TW" altLang="en-US" sz="3200" dirty="0">
                <a:latin typeface="DFKai-SB" pitchFamily="65" charset="-120"/>
                <a:ea typeface="DFKai-SB" pitchFamily="65" charset="-120"/>
              </a:rPr>
              <a:t>都</a:t>
            </a:r>
            <a:r>
              <a:rPr lang="zh-TW" altLang="en-US" sz="3200" b="1" dirty="0">
                <a:solidFill>
                  <a:schemeClr val="bg1"/>
                </a:solidFill>
                <a:latin typeface="DFKai-SB" pitchFamily="65" charset="-120"/>
                <a:ea typeface="DFKai-SB" pitchFamily="65" charset="-120"/>
              </a:rPr>
              <a:t>是悖逆的</a:t>
            </a:r>
            <a:r>
              <a:rPr lang="zh-TW" altLang="en-US" sz="3200" dirty="0">
                <a:latin typeface="DFKai-SB" pitchFamily="65" charset="-120"/>
                <a:ea typeface="DFKai-SB" pitchFamily="65" charset="-120"/>
              </a:rPr>
              <a:t>。</a:t>
            </a:r>
            <a:r>
              <a:rPr lang="en-US" altLang="zh-TW" sz="3200" dirty="0">
                <a:latin typeface="DFKai-SB" pitchFamily="65" charset="-120"/>
                <a:ea typeface="DFKai-SB" pitchFamily="65" charset="-120"/>
              </a:rPr>
              <a:t>/ </a:t>
            </a:r>
            <a:r>
              <a:rPr lang="en-US" sz="2800" baseline="30000" dirty="0"/>
              <a:t>NKJ </a:t>
            </a:r>
            <a:r>
              <a:rPr lang="en-US" sz="2800" dirty="0"/>
              <a:t>…..… All </a:t>
            </a:r>
            <a:r>
              <a:rPr lang="en-US" sz="2800" b="1" dirty="0">
                <a:solidFill>
                  <a:schemeClr val="bg1"/>
                </a:solidFill>
              </a:rPr>
              <a:t>their princes </a:t>
            </a:r>
            <a:r>
              <a:rPr lang="en-US" sz="2800" b="1" i="1" dirty="0">
                <a:solidFill>
                  <a:schemeClr val="bg1"/>
                </a:solidFill>
              </a:rPr>
              <a:t>are </a:t>
            </a:r>
            <a:r>
              <a:rPr lang="en-US" sz="2800" b="1" dirty="0">
                <a:solidFill>
                  <a:schemeClr val="bg1"/>
                </a:solidFill>
              </a:rPr>
              <a:t>rebellious</a:t>
            </a:r>
            <a:r>
              <a:rPr lang="en-US" sz="2800" dirty="0"/>
              <a:t>.</a:t>
            </a: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p:txBody>
      </p:sp>
    </p:spTree>
    <p:extLst>
      <p:ext uri="{BB962C8B-B14F-4D97-AF65-F5344CB8AC3E}">
        <p14:creationId xmlns:p14="http://schemas.microsoft.com/office/powerpoint/2010/main" val="335872611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924973"/>
          </a:xfrm>
          <a:prstGeom prst="rect">
            <a:avLst/>
          </a:prstGeom>
          <a:solidFill>
            <a:srgbClr val="00B050"/>
          </a:solidFill>
        </p:spPr>
        <p:txBody>
          <a:bodyPr wrap="square">
            <a:spAutoFit/>
          </a:bodyPr>
          <a:lstStyle/>
          <a:p>
            <a:endParaRPr lang="en-US" altLang="zh-CN" sz="800" b="1" dirty="0"/>
          </a:p>
          <a:p>
            <a:r>
              <a:rPr lang="zh-TW" altLang="en-US" sz="3200" b="1" dirty="0">
                <a:solidFill>
                  <a:schemeClr val="bg1"/>
                </a:solidFill>
                <a:latin typeface="DFKai-SB" pitchFamily="65" charset="-120"/>
                <a:ea typeface="DFKai-SB" pitchFamily="65" charset="-120"/>
              </a:rPr>
              <a:t>何西阿書 </a:t>
            </a:r>
            <a:r>
              <a:rPr lang="en-US" sz="3200" b="1" dirty="0">
                <a:solidFill>
                  <a:schemeClr val="bg1"/>
                </a:solidFill>
              </a:rPr>
              <a:t>Hosea 1</a:t>
            </a:r>
            <a:r>
              <a:rPr lang="en-US" altLang="zh-CN" sz="3200" b="1" dirty="0">
                <a:solidFill>
                  <a:schemeClr val="bg1"/>
                </a:solidFill>
              </a:rPr>
              <a:t>2</a:t>
            </a:r>
            <a:r>
              <a:rPr lang="en-US" sz="3200" b="1" dirty="0">
                <a:solidFill>
                  <a:schemeClr val="bg1"/>
                </a:solidFill>
              </a:rPr>
              <a:t>:</a:t>
            </a:r>
            <a:r>
              <a:rPr lang="en-US" altLang="zh-CN" sz="3200" b="1" dirty="0">
                <a:solidFill>
                  <a:schemeClr val="bg1"/>
                </a:solidFill>
              </a:rPr>
              <a:t>3-4</a:t>
            </a:r>
            <a:r>
              <a:rPr lang="en-US" sz="3200" b="1" dirty="0">
                <a:solidFill>
                  <a:schemeClr val="bg1"/>
                </a:solidFill>
              </a:rPr>
              <a:t>[</a:t>
            </a:r>
            <a:r>
              <a:rPr lang="en-US" altLang="zh-CN" sz="3200" b="1" dirty="0">
                <a:solidFill>
                  <a:schemeClr val="bg1"/>
                </a:solidFill>
              </a:rPr>
              <a:t>2-3</a:t>
            </a:r>
            <a:r>
              <a:rPr lang="en-US" sz="3200" b="1" dirty="0">
                <a:solidFill>
                  <a:schemeClr val="bg1"/>
                </a:solidFill>
              </a:rPr>
              <a:t>], 12-13[13-14]</a:t>
            </a:r>
            <a:r>
              <a:rPr lang="en-US" sz="3200" dirty="0"/>
              <a:t> </a:t>
            </a:r>
          </a:p>
          <a:p>
            <a:endParaRPr lang="en-US" sz="800" dirty="0"/>
          </a:p>
          <a:p>
            <a:r>
              <a:rPr lang="en-US" sz="3200" b="1" dirty="0"/>
              <a:t>2[3]  </a:t>
            </a:r>
            <a:r>
              <a:rPr lang="he-IL" sz="4000" dirty="0"/>
              <a:t>וְלִפְקֹ֤ד עַֽל־</a:t>
            </a:r>
            <a:r>
              <a:rPr lang="he-IL" sz="4000" dirty="0">
                <a:solidFill>
                  <a:schemeClr val="bg1"/>
                </a:solidFill>
              </a:rPr>
              <a:t>יַעֲקֹב֙</a:t>
            </a:r>
            <a:r>
              <a:rPr lang="he-IL" sz="4000" dirty="0"/>
              <a:t> כִּדְרָכָ֔יו כְּמַעֲלָלָ֖יו יָשִׁ֥יב לֽוֹ׃ </a:t>
            </a:r>
            <a:r>
              <a:rPr lang="en-US" sz="4000" dirty="0"/>
              <a:t> </a:t>
            </a:r>
            <a:r>
              <a:rPr lang="en-US" sz="2800" dirty="0"/>
              <a:t>…….</a:t>
            </a:r>
          </a:p>
          <a:p>
            <a:r>
              <a:rPr lang="en-US" sz="2800" b="1" dirty="0"/>
              <a:t>3[4]  </a:t>
            </a:r>
            <a:r>
              <a:rPr lang="he-IL" sz="4000" dirty="0"/>
              <a:t>בַּבֶּ֖טֶן </a:t>
            </a:r>
            <a:r>
              <a:rPr lang="he-IL" sz="4000" dirty="0">
                <a:solidFill>
                  <a:schemeClr val="bg1"/>
                </a:solidFill>
              </a:rPr>
              <a:t>עָקַ֣ב</a:t>
            </a:r>
            <a:r>
              <a:rPr lang="he-IL" sz="4000" dirty="0"/>
              <a:t> אֶת־אָחִ֑יו וּבְאוֹנ֖וֹ</a:t>
            </a:r>
            <a:r>
              <a:rPr lang="he-IL" sz="4000" dirty="0">
                <a:solidFill>
                  <a:schemeClr val="bg1"/>
                </a:solidFill>
              </a:rPr>
              <a:t> שָׂרָ֥ה אֶת־אֱלֹהִֽים</a:t>
            </a:r>
            <a:r>
              <a:rPr lang="he-IL" sz="4000" dirty="0"/>
              <a:t>׃</a:t>
            </a:r>
            <a:endParaRPr lang="en-US" sz="4000" baseline="30000" dirty="0"/>
          </a:p>
          <a:p>
            <a:endParaRPr lang="en-US" sz="800" b="1" dirty="0"/>
          </a:p>
          <a:p>
            <a:r>
              <a:rPr lang="en-US" sz="3200" b="1" dirty="0"/>
              <a:t>-2 </a:t>
            </a:r>
            <a:r>
              <a:rPr lang="zh-TW" altLang="en-US" sz="3200" dirty="0">
                <a:latin typeface="DFKai-SB" pitchFamily="65" charset="-120"/>
                <a:ea typeface="DFKai-SB" pitchFamily="65" charset="-120"/>
              </a:rPr>
              <a:t>耶和華與猶大爭辯、必照</a:t>
            </a:r>
            <a:r>
              <a:rPr lang="zh-TW" altLang="en-US" sz="3200" b="1" dirty="0">
                <a:solidFill>
                  <a:schemeClr val="bg1"/>
                </a:solidFill>
                <a:latin typeface="DFKai-SB" pitchFamily="65" charset="-120"/>
                <a:ea typeface="DFKai-SB" pitchFamily="65" charset="-120"/>
              </a:rPr>
              <a:t>雅各</a:t>
            </a:r>
            <a:r>
              <a:rPr lang="zh-TW" altLang="en-US" sz="3200" dirty="0">
                <a:latin typeface="DFKai-SB" pitchFamily="65" charset="-120"/>
                <a:ea typeface="DFKai-SB" pitchFamily="65" charset="-120"/>
              </a:rPr>
              <a:t>所行的懲罰他、按他所作的報應他。</a:t>
            </a:r>
            <a:r>
              <a:rPr lang="en-US" sz="3200" dirty="0">
                <a:latin typeface="DFKai-SB" pitchFamily="65" charset="-120"/>
                <a:ea typeface="DFKai-SB" pitchFamily="65" charset="-120"/>
              </a:rPr>
              <a:t> </a:t>
            </a:r>
            <a:r>
              <a:rPr lang="en-US" sz="3200" dirty="0">
                <a:latin typeface="+mj-lt"/>
                <a:ea typeface="DFKai-SB" pitchFamily="65" charset="-120"/>
              </a:rPr>
              <a:t>-</a:t>
            </a:r>
            <a:r>
              <a:rPr lang="en-US" sz="3200" b="1" dirty="0">
                <a:latin typeface="+mj-lt"/>
                <a:ea typeface="DFKai-SB" pitchFamily="65" charset="-120"/>
              </a:rPr>
              <a:t>3</a:t>
            </a:r>
            <a:r>
              <a:rPr lang="en-US" sz="3200" dirty="0">
                <a:latin typeface="+mj-lt"/>
                <a:ea typeface="DFKai-SB" pitchFamily="65" charset="-120"/>
              </a:rPr>
              <a:t> </a:t>
            </a:r>
            <a:r>
              <a:rPr lang="zh-TW" altLang="en-US" sz="3200" dirty="0">
                <a:latin typeface="DFKai-SB" pitchFamily="65" charset="-120"/>
                <a:ea typeface="DFKai-SB" pitchFamily="65" charset="-120"/>
              </a:rPr>
              <a:t>他在腹中</a:t>
            </a:r>
            <a:r>
              <a:rPr lang="zh-TW" altLang="en-US" sz="3200" b="1" dirty="0">
                <a:solidFill>
                  <a:schemeClr val="bg1"/>
                </a:solidFill>
                <a:latin typeface="DFKai-SB" pitchFamily="65" charset="-120"/>
                <a:ea typeface="DFKai-SB" pitchFamily="65" charset="-120"/>
              </a:rPr>
              <a:t>抓住</a:t>
            </a:r>
            <a:r>
              <a:rPr lang="zh-TW" altLang="en-US" sz="3200" dirty="0">
                <a:latin typeface="DFKai-SB" pitchFamily="65" charset="-120"/>
                <a:ea typeface="DFKai-SB" pitchFamily="65" charset="-120"/>
              </a:rPr>
              <a:t>哥哥的</a:t>
            </a:r>
            <a:r>
              <a:rPr lang="zh-TW" altLang="en-US" sz="3200" b="1" dirty="0">
                <a:solidFill>
                  <a:schemeClr val="bg1"/>
                </a:solidFill>
                <a:latin typeface="DFKai-SB" pitchFamily="65" charset="-120"/>
                <a:ea typeface="DFKai-SB" pitchFamily="65" charset="-120"/>
              </a:rPr>
              <a:t>腳跟</a:t>
            </a:r>
            <a:r>
              <a:rPr lang="zh-TW" altLang="en-US" sz="3200" dirty="0">
                <a:latin typeface="DFKai-SB" pitchFamily="65" charset="-120"/>
                <a:ea typeface="DFKai-SB" pitchFamily="65" charset="-120"/>
              </a:rPr>
              <a:t>，壯年的時候</a:t>
            </a:r>
            <a:r>
              <a:rPr lang="zh-TW" altLang="en-US" sz="3200" b="1" dirty="0">
                <a:solidFill>
                  <a:schemeClr val="bg1"/>
                </a:solidFill>
                <a:latin typeface="DFKai-SB" pitchFamily="65" charset="-120"/>
                <a:ea typeface="DFKai-SB" pitchFamily="65" charset="-120"/>
              </a:rPr>
              <a:t>與神較力</a:t>
            </a:r>
            <a:r>
              <a:rPr lang="zh-TW" altLang="en-US" sz="3200" dirty="0">
                <a:latin typeface="DFKai-SB" pitchFamily="65" charset="-120"/>
                <a:ea typeface="DFKai-SB" pitchFamily="65" charset="-120"/>
              </a:rPr>
              <a:t>，</a:t>
            </a:r>
            <a:r>
              <a:rPr lang="en-US" sz="3200" dirty="0">
                <a:latin typeface="DFKai-SB" pitchFamily="65" charset="-120"/>
                <a:ea typeface="DFKai-SB" pitchFamily="65" charset="-120"/>
              </a:rPr>
              <a:t> </a:t>
            </a:r>
            <a:endParaRPr lang="en-US" sz="2800" dirty="0"/>
          </a:p>
          <a:p>
            <a:r>
              <a:rPr lang="he-IL" sz="2800" dirty="0"/>
              <a:t>‎</a:t>
            </a:r>
            <a:r>
              <a:rPr lang="en-US" sz="2800" baseline="30000" dirty="0"/>
              <a:t>NIV</a:t>
            </a:r>
            <a:r>
              <a:rPr lang="en-US" sz="2800" b="1" baseline="30000" dirty="0"/>
              <a:t> </a:t>
            </a:r>
            <a:r>
              <a:rPr lang="en-US" sz="2800" b="1" dirty="0">
                <a:ea typeface="DFKai-SB" pitchFamily="65" charset="-120"/>
              </a:rPr>
              <a:t>3 </a:t>
            </a:r>
            <a:r>
              <a:rPr lang="en-US" sz="2800" dirty="0"/>
              <a:t>In the womb </a:t>
            </a:r>
            <a:r>
              <a:rPr lang="en-US" sz="2800" b="1" dirty="0">
                <a:solidFill>
                  <a:schemeClr val="bg1"/>
                </a:solidFill>
              </a:rPr>
              <a:t>he grasped</a:t>
            </a:r>
            <a:r>
              <a:rPr lang="en-US" sz="2800" dirty="0">
                <a:solidFill>
                  <a:schemeClr val="bg1"/>
                </a:solidFill>
              </a:rPr>
              <a:t> </a:t>
            </a:r>
            <a:r>
              <a:rPr lang="en-US" sz="2800" dirty="0"/>
              <a:t>his brother's </a:t>
            </a:r>
            <a:r>
              <a:rPr lang="en-US" sz="2800" b="1" dirty="0">
                <a:solidFill>
                  <a:schemeClr val="bg1"/>
                </a:solidFill>
              </a:rPr>
              <a:t>heel</a:t>
            </a:r>
            <a:r>
              <a:rPr lang="en-US" sz="2800" dirty="0"/>
              <a:t>; as a man </a:t>
            </a:r>
            <a:r>
              <a:rPr lang="en-US" sz="2800" b="1" dirty="0">
                <a:solidFill>
                  <a:schemeClr val="bg1"/>
                </a:solidFill>
              </a:rPr>
              <a:t>he struggled with God</a:t>
            </a:r>
            <a:r>
              <a:rPr lang="en-US" sz="2800" dirty="0"/>
              <a:t>.</a:t>
            </a:r>
          </a:p>
          <a:p>
            <a:r>
              <a:rPr lang="en-US" sz="2800" dirty="0"/>
              <a:t>	*The meanings of the two names (</a:t>
            </a:r>
            <a:r>
              <a:rPr lang="en-US" sz="2800" b="1" dirty="0">
                <a:solidFill>
                  <a:schemeClr val="bg1"/>
                </a:solidFill>
              </a:rPr>
              <a:t>Jacob</a:t>
            </a:r>
            <a:r>
              <a:rPr lang="he-IL" sz="2800" dirty="0">
                <a:solidFill>
                  <a:schemeClr val="bg1"/>
                </a:solidFill>
              </a:rPr>
              <a:t>יַעֲקֹב </a:t>
            </a:r>
            <a:r>
              <a:rPr lang="he-IL" sz="2800" b="1" dirty="0">
                <a:solidFill>
                  <a:schemeClr val="bg1"/>
                </a:solidFill>
              </a:rPr>
              <a:t> </a:t>
            </a:r>
            <a:r>
              <a:rPr lang="en-US" sz="2800" b="1" dirty="0">
                <a:solidFill>
                  <a:schemeClr val="bg1"/>
                </a:solidFill>
              </a:rPr>
              <a:t> </a:t>
            </a:r>
            <a:r>
              <a:rPr lang="en-US" sz="2800" dirty="0"/>
              <a:t>&amp;</a:t>
            </a:r>
            <a:r>
              <a:rPr lang="en-US" sz="2800" b="1" dirty="0">
                <a:solidFill>
                  <a:schemeClr val="bg1"/>
                </a:solidFill>
              </a:rPr>
              <a:t> Israel</a:t>
            </a:r>
            <a:r>
              <a:rPr lang="he-IL" sz="2800" dirty="0">
                <a:solidFill>
                  <a:schemeClr val="bg1"/>
                </a:solidFill>
              </a:rPr>
              <a:t>יִשְׂרָאֵל</a:t>
            </a:r>
            <a:r>
              <a:rPr lang="he-IL" sz="2800" dirty="0"/>
              <a:t> </a:t>
            </a:r>
            <a:r>
              <a:rPr lang="en-US" sz="2800" dirty="0"/>
              <a:t>) are expressed through wordplay. Cf. </a:t>
            </a:r>
            <a:r>
              <a:rPr lang="en-US" sz="2800" b="1" dirty="0"/>
              <a:t>Genesis 25:26</a:t>
            </a:r>
            <a:r>
              <a:rPr lang="en-US" sz="2800" dirty="0"/>
              <a:t>; </a:t>
            </a:r>
            <a:r>
              <a:rPr lang="en-US" sz="2800" b="1" dirty="0"/>
              <a:t>32:24-32</a:t>
            </a:r>
            <a:r>
              <a:rPr lang="en-US" sz="2800" dirty="0"/>
              <a:t>. </a:t>
            </a:r>
          </a:p>
          <a:p>
            <a:endParaRPr lang="en-US" sz="800" dirty="0"/>
          </a:p>
          <a:p>
            <a:r>
              <a:rPr lang="en-US" sz="3200" b="1" dirty="0">
                <a:latin typeface="+mj-lt"/>
              </a:rPr>
              <a:t> -12[13] </a:t>
            </a:r>
            <a:r>
              <a:rPr lang="en-US" sz="3200" b="1" dirty="0">
                <a:latin typeface="+mj-lt"/>
                <a:ea typeface="DFKai-SB" pitchFamily="65" charset="-120"/>
              </a:rPr>
              <a:t> </a:t>
            </a:r>
            <a:r>
              <a:rPr lang="zh-TW" altLang="en-US" sz="3200" dirty="0">
                <a:latin typeface="DFKai-SB" pitchFamily="65" charset="-120"/>
                <a:ea typeface="DFKai-SB" pitchFamily="65" charset="-120"/>
              </a:rPr>
              <a:t>從前雅各逃到亞蘭地，以色列為得妻服事人，為得妻與人</a:t>
            </a:r>
            <a:r>
              <a:rPr lang="zh-TW" altLang="en-US" sz="3200" b="1" dirty="0">
                <a:solidFill>
                  <a:schemeClr val="bg1"/>
                </a:solidFill>
                <a:latin typeface="DFKai-SB" pitchFamily="65" charset="-120"/>
                <a:ea typeface="DFKai-SB" pitchFamily="65" charset="-120"/>
              </a:rPr>
              <a:t>放羊</a:t>
            </a:r>
            <a:r>
              <a:rPr lang="en-US" altLang="zh-TW" sz="3200" b="1" dirty="0">
                <a:solidFill>
                  <a:schemeClr val="bg1"/>
                </a:solidFill>
                <a:latin typeface="DFKai-SB" pitchFamily="65" charset="-120"/>
                <a:ea typeface="DFKai-SB" pitchFamily="65" charset="-120"/>
              </a:rPr>
              <a:t>(</a:t>
            </a:r>
            <a:r>
              <a:rPr lang="en-US" sz="3200" baseline="30000" dirty="0"/>
              <a:t>ESV </a:t>
            </a:r>
            <a:r>
              <a:rPr lang="en-US" sz="3200" b="1" dirty="0">
                <a:solidFill>
                  <a:schemeClr val="bg1"/>
                </a:solidFill>
              </a:rPr>
              <a:t>he guarded sheep</a:t>
            </a:r>
            <a:r>
              <a:rPr lang="en-US" altLang="zh-TW" sz="3200" b="1" dirty="0">
                <a:solidFill>
                  <a:schemeClr val="bg1"/>
                </a:solidFill>
                <a:latin typeface="DFKai-SB" pitchFamily="65" charset="-120"/>
                <a:ea typeface="DFKai-SB" pitchFamily="65" charset="-120"/>
              </a:rPr>
              <a:t> </a:t>
            </a:r>
            <a:r>
              <a:rPr lang="he-IL" sz="3200" b="1" dirty="0">
                <a:solidFill>
                  <a:schemeClr val="bg1"/>
                </a:solidFill>
              </a:rPr>
              <a:t>שָׁמָר</a:t>
            </a:r>
            <a:r>
              <a:rPr lang="en-US" altLang="zh-TW" sz="3200" b="1" dirty="0">
                <a:solidFill>
                  <a:schemeClr val="bg1"/>
                </a:solidFill>
                <a:latin typeface="DFKai-SB" pitchFamily="65" charset="-120"/>
                <a:ea typeface="DFKai-SB" pitchFamily="65" charset="-120"/>
              </a:rPr>
              <a:t>)</a:t>
            </a:r>
            <a:r>
              <a:rPr lang="en-US" altLang="zh-TW" sz="3200" dirty="0"/>
              <a:t>. </a:t>
            </a:r>
            <a:r>
              <a:rPr lang="en-US" sz="3200" b="1" dirty="0"/>
              <a:t> 13[14]  </a:t>
            </a:r>
            <a:r>
              <a:rPr lang="zh-TW" altLang="en-US" sz="3200" dirty="0">
                <a:latin typeface="DFKai-SB" pitchFamily="65" charset="-120"/>
                <a:ea typeface="DFKai-SB" pitchFamily="65" charset="-120"/>
              </a:rPr>
              <a:t>耶和華藉先知領以色列從埃及上來；以色列也藉先知而</a:t>
            </a:r>
            <a:r>
              <a:rPr lang="zh-TW" altLang="en-US" sz="3200" b="1" dirty="0">
                <a:solidFill>
                  <a:schemeClr val="bg1"/>
                </a:solidFill>
                <a:latin typeface="DFKai-SB" pitchFamily="65" charset="-120"/>
                <a:ea typeface="DFKai-SB" pitchFamily="65" charset="-120"/>
              </a:rPr>
              <a:t>得保存</a:t>
            </a:r>
            <a:r>
              <a:rPr lang="en-US" altLang="zh-TW" sz="3200" b="1" dirty="0">
                <a:solidFill>
                  <a:schemeClr val="bg1"/>
                </a:solidFill>
                <a:latin typeface="DFKai-SB" pitchFamily="65" charset="-120"/>
                <a:ea typeface="DFKai-SB" pitchFamily="65" charset="-120"/>
              </a:rPr>
              <a:t>(</a:t>
            </a:r>
            <a:r>
              <a:rPr lang="en-US" sz="3200" baseline="30000" dirty="0"/>
              <a:t>ESV </a:t>
            </a:r>
            <a:r>
              <a:rPr lang="en-US" sz="3200" b="1" dirty="0">
                <a:solidFill>
                  <a:schemeClr val="bg1"/>
                </a:solidFill>
              </a:rPr>
              <a:t>he was guarded ‎</a:t>
            </a:r>
            <a:r>
              <a:rPr lang="he-IL" sz="3200" b="1" dirty="0">
                <a:solidFill>
                  <a:schemeClr val="bg1"/>
                </a:solidFill>
              </a:rPr>
              <a:t>נִשְׁמָר </a:t>
            </a:r>
            <a:r>
              <a:rPr lang="en-US" altLang="zh-TW" sz="3200" b="1" dirty="0">
                <a:solidFill>
                  <a:schemeClr val="bg1"/>
                </a:solidFill>
                <a:latin typeface="DFKai-SB" pitchFamily="65" charset="-120"/>
                <a:ea typeface="DFKai-SB" pitchFamily="65" charset="-120"/>
              </a:rPr>
              <a:t>)</a:t>
            </a:r>
            <a:r>
              <a:rPr lang="en-US" altLang="zh-TW" sz="3200" dirty="0"/>
              <a:t>.</a:t>
            </a:r>
            <a:endParaRPr lang="en-US" sz="3200" dirty="0"/>
          </a:p>
          <a:p>
            <a:r>
              <a:rPr lang="en-US" sz="2800" dirty="0"/>
              <a:t>	*Cf. </a:t>
            </a:r>
            <a:r>
              <a:rPr lang="en-US" sz="2800" b="1" dirty="0"/>
              <a:t>Genesis 29-31</a:t>
            </a:r>
            <a:r>
              <a:rPr lang="en-US" sz="2800" dirty="0"/>
              <a:t>.</a:t>
            </a: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a:p>
            <a:endParaRPr lang="en-US" altLang="zh-CN" sz="800" b="1" dirty="0">
              <a:latin typeface="+mj-lt"/>
              <a:ea typeface="DFKai-SB" pitchFamily="65" charset="-120"/>
            </a:endParaRPr>
          </a:p>
        </p:txBody>
      </p:sp>
    </p:spTree>
    <p:extLst>
      <p:ext uri="{BB962C8B-B14F-4D97-AF65-F5344CB8AC3E}">
        <p14:creationId xmlns:p14="http://schemas.microsoft.com/office/powerpoint/2010/main" val="52076288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10645</TotalTime>
  <Words>3096</Words>
  <Application>Microsoft Office PowerPoint</Application>
  <PresentationFormat>Custom</PresentationFormat>
  <Paragraphs>241</Paragraphs>
  <Slides>16</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DFKai-SB</vt:lpstr>
      <vt:lpstr>新細明體</vt:lpstr>
      <vt:lpstr>SimSun</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Testament Greek 新約希臘文</dc:title>
  <dc:creator>Microsoft</dc:creator>
  <cp:lastModifiedBy>Jung-Hyun (Daniel) Song</cp:lastModifiedBy>
  <cp:revision>816</cp:revision>
  <dcterms:created xsi:type="dcterms:W3CDTF">2020-03-18T13:47:21Z</dcterms:created>
  <dcterms:modified xsi:type="dcterms:W3CDTF">2021-04-13T02:01:21Z</dcterms:modified>
</cp:coreProperties>
</file>