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1061" r:id="rId2"/>
    <p:sldId id="1064" r:id="rId3"/>
    <p:sldId id="1065" r:id="rId4"/>
    <p:sldId id="1066" r:id="rId5"/>
    <p:sldId id="1067" r:id="rId6"/>
    <p:sldId id="1068" r:id="rId7"/>
    <p:sldId id="1069" r:id="rId8"/>
    <p:sldId id="1070" r:id="rId9"/>
    <p:sldId id="1071" r:id="rId10"/>
    <p:sldId id="1072" r:id="rId11"/>
    <p:sldId id="1073" r:id="rId12"/>
    <p:sldId id="1074" r:id="rId13"/>
    <p:sldId id="1075" r:id="rId14"/>
    <p:sldId id="1076" r:id="rId15"/>
    <p:sldId id="1077" r:id="rId16"/>
    <p:sldId id="1078" r:id="rId17"/>
    <p:sldId id="1079" r:id="rId18"/>
    <p:sldId id="1080" r:id="rId19"/>
    <p:sldId id="1081" r:id="rId20"/>
    <p:sldId id="1042" r:id="rId21"/>
  </p:sldIdLst>
  <p:sldSz cx="12188825" cy="6858000"/>
  <p:notesSz cx="6858000" cy="9144000"/>
  <p:custDataLst>
    <p:tags r:id="rId23"/>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 xmlns:p15="http://schemas.microsoft.com/office/powerpoint/2012/main">
        <p15:guide id="1" orient="horz" pos="2208">
          <p15:clr>
            <a:srgbClr val="A4A3A4"/>
          </p15:clr>
        </p15:guide>
        <p15:guide id="2" pos="291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75" d="100"/>
          <a:sy n="75" d="100"/>
        </p:scale>
        <p:origin x="-1104" y="-282"/>
      </p:cViewPr>
      <p:guideLst>
        <p:guide orient="horz" pos="2208"/>
        <p:guide pos="388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3374BE-8425-4A34-97DD-12BD042D5B11}" type="datetimeFigureOut">
              <a:rPr lang="en-US" smtClean="0"/>
              <a:t>4/24/2021</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E2576A-C8DA-4289-9320-1712AC58D894}" type="slidenum">
              <a:rPr lang="en-US" smtClean="0"/>
              <a:t>‹#›</a:t>
            </a:fld>
            <a:endParaRPr lang="en-US"/>
          </a:p>
        </p:txBody>
      </p:sp>
    </p:spTree>
    <p:extLst>
      <p:ext uri="{BB962C8B-B14F-4D97-AF65-F5344CB8AC3E}">
        <p14:creationId xmlns:p14="http://schemas.microsoft.com/office/powerpoint/2010/main" val="3205051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3603" y="1122363"/>
            <a:ext cx="9141619" cy="2387600"/>
          </a:xfrm>
        </p:spPr>
        <p:txBody>
          <a:bodyPr anchor="b"/>
          <a:lstStyle>
            <a:lvl1pPr algn="ctr">
              <a:defRPr sz="4500"/>
            </a:lvl1pPr>
          </a:lstStyle>
          <a:p>
            <a:pPr fontAlgn="base"/>
            <a:r>
              <a:rPr lang="zh-CN" altLang="en-US" strike="noStrike" noProof="1"/>
              <a:t>单击此处编辑母版标题样式</a:t>
            </a:r>
          </a:p>
        </p:txBody>
      </p:sp>
      <p:sp>
        <p:nvSpPr>
          <p:cNvPr id="3" name="副标题 2"/>
          <p:cNvSpPr>
            <a:spLocks noGrp="1"/>
          </p:cNvSpPr>
          <p:nvPr>
            <p:ph type="subTitle" idx="1"/>
          </p:nvPr>
        </p:nvSpPr>
        <p:spPr>
          <a:xfrm>
            <a:off x="1523603" y="3602038"/>
            <a:ext cx="9141619"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6898" y="274639"/>
            <a:ext cx="2742486" cy="5851525"/>
          </a:xfrm>
        </p:spPr>
        <p:txBody>
          <a:bodyPr vert="eaVert"/>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a:xfrm>
            <a:off x="609441" y="274639"/>
            <a:ext cx="8068472" cy="5851525"/>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634" y="1709739"/>
            <a:ext cx="10512862" cy="2852737"/>
          </a:xfrm>
        </p:spPr>
        <p:txBody>
          <a:bodyPr anchor="b"/>
          <a:lstStyle>
            <a:lvl1pPr>
              <a:defRPr sz="4500"/>
            </a:lvl1p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831634" y="4589464"/>
            <a:ext cx="10512862"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sz="half" idx="1"/>
          </p:nvPr>
        </p:nvSpPr>
        <p:spPr>
          <a:xfrm>
            <a:off x="609441" y="1600201"/>
            <a:ext cx="5375272"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内容占位符 3"/>
          <p:cNvSpPr>
            <a:spLocks noGrp="1"/>
          </p:cNvSpPr>
          <p:nvPr>
            <p:ph sz="half" idx="2"/>
          </p:nvPr>
        </p:nvSpPr>
        <p:spPr>
          <a:xfrm>
            <a:off x="6204112" y="1600201"/>
            <a:ext cx="5375272"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569" y="365126"/>
            <a:ext cx="10512862" cy="1325563"/>
          </a:xfrm>
        </p:spPr>
        <p:txBody>
          <a:body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1186466" y="1778438"/>
            <a:ext cx="487230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4" name="内容占位符 3"/>
          <p:cNvSpPr>
            <a:spLocks noGrp="1"/>
          </p:cNvSpPr>
          <p:nvPr>
            <p:ph sz="half" idx="2"/>
          </p:nvPr>
        </p:nvSpPr>
        <p:spPr>
          <a:xfrm>
            <a:off x="1186466" y="2665379"/>
            <a:ext cx="4872306"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文本占位符 4"/>
          <p:cNvSpPr>
            <a:spLocks noGrp="1"/>
          </p:cNvSpPr>
          <p:nvPr>
            <p:ph type="body" sz="quarter" idx="3"/>
          </p:nvPr>
        </p:nvSpPr>
        <p:spPr>
          <a:xfrm>
            <a:off x="6255309" y="1778438"/>
            <a:ext cx="489630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6" name="内容占位符 5"/>
          <p:cNvSpPr>
            <a:spLocks noGrp="1"/>
          </p:cNvSpPr>
          <p:nvPr>
            <p:ph sz="quarter" idx="4"/>
          </p:nvPr>
        </p:nvSpPr>
        <p:spPr>
          <a:xfrm>
            <a:off x="6255309" y="2665379"/>
            <a:ext cx="4896301"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569" y="457200"/>
            <a:ext cx="3931213" cy="1600200"/>
          </a:xfrm>
        </p:spPr>
        <p:txBody>
          <a:bodyPr anchor="b"/>
          <a:lstStyle>
            <a:lvl1pPr>
              <a:defRPr sz="2400"/>
            </a:lvl1pPr>
          </a:lstStyle>
          <a:p>
            <a:pPr fontAlgn="base"/>
            <a:r>
              <a:rPr lang="zh-CN" altLang="en-US" strike="noStrike" noProof="1"/>
              <a:t>单击此处编辑母版标题样式</a:t>
            </a:r>
          </a:p>
        </p:txBody>
      </p:sp>
      <p:sp>
        <p:nvSpPr>
          <p:cNvPr id="3" name="内容占位符 2"/>
          <p:cNvSpPr>
            <a:spLocks noGrp="1"/>
          </p:cNvSpPr>
          <p:nvPr>
            <p:ph idx="1"/>
          </p:nvPr>
        </p:nvSpPr>
        <p:spPr>
          <a:xfrm>
            <a:off x="5181838" y="987426"/>
            <a:ext cx="6170593"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文本占位符 3"/>
          <p:cNvSpPr>
            <a:spLocks noGrp="1"/>
          </p:cNvSpPr>
          <p:nvPr>
            <p:ph type="body" sz="half" idx="2"/>
          </p:nvPr>
        </p:nvSpPr>
        <p:spPr>
          <a:xfrm>
            <a:off x="839569" y="2057400"/>
            <a:ext cx="3931213"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569" y="457200"/>
            <a:ext cx="4164265" cy="1600200"/>
          </a:xfrm>
        </p:spPr>
        <p:txBody>
          <a:bodyPr anchor="b"/>
          <a:lstStyle>
            <a:lvl1pPr>
              <a:defRPr sz="2400"/>
            </a:lvl1pPr>
          </a:lstStyle>
          <a:p>
            <a:pPr fontAlgn="base"/>
            <a:r>
              <a:rPr lang="zh-CN" altLang="en-US" strike="noStrike" noProof="1"/>
              <a:t>单击此处编辑母版标题样式</a:t>
            </a:r>
          </a:p>
        </p:txBody>
      </p:sp>
      <p:sp>
        <p:nvSpPr>
          <p:cNvPr id="3" name="图片占位符 2"/>
          <p:cNvSpPr>
            <a:spLocks noGrp="1"/>
          </p:cNvSpPr>
          <p:nvPr>
            <p:ph type="pic" idx="1"/>
          </p:nvPr>
        </p:nvSpPr>
        <p:spPr>
          <a:xfrm>
            <a:off x="5181838" y="457201"/>
            <a:ext cx="6170593"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569" y="2057400"/>
            <a:ext cx="4164265"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609441" y="274638"/>
            <a:ext cx="10969943" cy="1143000"/>
          </a:xfrm>
          <a:prstGeom prst="rect">
            <a:avLst/>
          </a:prstGeom>
          <a:noFill/>
          <a:ln w="9525">
            <a:noFill/>
          </a:ln>
        </p:spPr>
        <p:txBody>
          <a:bodyPr anchor="ctr"/>
          <a:lstStyle/>
          <a:p>
            <a:pPr lvl="0"/>
            <a:r>
              <a:rPr lang="zh-CN" altLang="en-US"/>
              <a:t>单击此处编辑母版标题样式</a:t>
            </a:r>
          </a:p>
        </p:txBody>
      </p:sp>
      <p:sp>
        <p:nvSpPr>
          <p:cNvPr id="1027" name="文本占位符 1026"/>
          <p:cNvSpPr>
            <a:spLocks noGrp="1"/>
          </p:cNvSpPr>
          <p:nvPr>
            <p:ph type="body"/>
          </p:nvPr>
        </p:nvSpPr>
        <p:spPr>
          <a:xfrm>
            <a:off x="609441" y="1600201"/>
            <a:ext cx="10969943" cy="4525963"/>
          </a:xfrm>
          <a:prstGeom prst="rect">
            <a:avLst/>
          </a:prstGeom>
          <a:noFill/>
          <a:ln w="9525">
            <a:noFill/>
          </a:ln>
        </p:spPr>
        <p:txBody>
          <a:bodyPr anchor="t"/>
          <a:lstStyle/>
          <a:p>
            <a:pPr lvl="0"/>
            <a:r>
              <a:rPr lang="zh-CN" altLang="en-US"/>
              <a:t>单击此处编辑母版文本样式</a:t>
            </a:r>
          </a:p>
          <a:p>
            <a:pPr lvl="1" indent="-28575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1028" name="日期占位符 1027"/>
          <p:cNvSpPr>
            <a:spLocks noGrp="1"/>
          </p:cNvSpPr>
          <p:nvPr>
            <p:ph type="dt" sz="half" idx="2"/>
          </p:nvPr>
        </p:nvSpPr>
        <p:spPr>
          <a:xfrm>
            <a:off x="609441" y="6245225"/>
            <a:ext cx="2844059"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4515" y="6245225"/>
            <a:ext cx="3859795"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5325" y="6245225"/>
            <a:ext cx="2844059"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0" y="64944"/>
            <a:ext cx="8902723" cy="4078039"/>
          </a:xfrm>
          <a:prstGeom prst="rect">
            <a:avLst/>
          </a:prstGeom>
          <a:solidFill>
            <a:srgbClr val="002060"/>
          </a:solidFill>
        </p:spPr>
        <p:txBody>
          <a:bodyPr wrap="square" rtlCol="0" anchor="t">
            <a:spAutoFit/>
          </a:bodyPr>
          <a:lstStyle/>
          <a:p>
            <a:r>
              <a:rPr lang="zh-TW" altLang="en-US" sz="3200" b="1" dirty="0" smtClean="0">
                <a:solidFill>
                  <a:srgbClr val="FFFF00"/>
                </a:solidFill>
                <a:latin typeface="DFKai-SB" pitchFamily="65" charset="-120"/>
                <a:ea typeface="DFKai-SB" pitchFamily="65" charset="-120"/>
              </a:rPr>
              <a:t>聖經中亞蘭文經文 </a:t>
            </a:r>
            <a:r>
              <a:rPr lang="en-US" altLang="zh-TW" sz="3200" b="1" dirty="0" smtClean="0">
                <a:solidFill>
                  <a:srgbClr val="FFFF00"/>
                </a:solidFill>
              </a:rPr>
              <a:t>(</a:t>
            </a:r>
            <a:r>
              <a:rPr lang="zh-CN" altLang="en-US" sz="3200" b="1" dirty="0">
                <a:solidFill>
                  <a:srgbClr val="FFFF00"/>
                </a:solidFill>
                <a:latin typeface="DFKai-SB" pitchFamily="65" charset="-120"/>
                <a:ea typeface="DFKai-SB" pitchFamily="65" charset="-120"/>
              </a:rPr>
              <a:t>四</a:t>
            </a:r>
            <a:r>
              <a:rPr lang="en-US" altLang="zh-TW" sz="3200" b="1" dirty="0" smtClean="0">
                <a:solidFill>
                  <a:srgbClr val="FFFF00"/>
                </a:solidFill>
              </a:rPr>
              <a:t>)</a:t>
            </a:r>
            <a:endParaRPr lang="en-US" altLang="zh-TW" sz="3200" b="1" dirty="0">
              <a:solidFill>
                <a:srgbClr val="FFFF00"/>
              </a:solidFill>
            </a:endParaRPr>
          </a:p>
          <a:p>
            <a:r>
              <a:rPr lang="en-US" sz="2800" b="1" dirty="0" smtClean="0">
                <a:solidFill>
                  <a:schemeClr val="bg1"/>
                </a:solidFill>
              </a:rPr>
              <a:t>Aramaic Passages in the </a:t>
            </a:r>
            <a:r>
              <a:rPr lang="en-US" sz="2800" b="1" dirty="0">
                <a:solidFill>
                  <a:schemeClr val="bg1"/>
                </a:solidFill>
              </a:rPr>
              <a:t>Hebrew Bible </a:t>
            </a:r>
            <a:r>
              <a:rPr lang="en-US" sz="2800" b="1" dirty="0" smtClean="0">
                <a:solidFill>
                  <a:schemeClr val="bg1"/>
                </a:solidFill>
              </a:rPr>
              <a:t>(IV)</a:t>
            </a:r>
          </a:p>
          <a:p>
            <a:endParaRPr lang="en-US" altLang="zh-CN" sz="800" b="1" dirty="0" smtClean="0">
              <a:solidFill>
                <a:srgbClr val="FFFF00"/>
              </a:solidFill>
            </a:endParaRPr>
          </a:p>
          <a:p>
            <a:pPr algn="ctr"/>
            <a:r>
              <a:rPr lang="zh-CN" altLang="en-US" sz="9600" b="1" dirty="0" smtClean="0">
                <a:solidFill>
                  <a:srgbClr val="FFFF00"/>
                </a:solidFill>
                <a:latin typeface="DFKai-SB" pitchFamily="65" charset="-120"/>
                <a:ea typeface="DFKai-SB" pitchFamily="65" charset="-120"/>
              </a:rPr>
              <a:t>但</a:t>
            </a:r>
            <a:r>
              <a:rPr lang="zh-CN" altLang="en-US" sz="9600" b="1" dirty="0">
                <a:solidFill>
                  <a:srgbClr val="FFFF00"/>
                </a:solidFill>
                <a:latin typeface="DFKai-SB" pitchFamily="65" charset="-120"/>
                <a:ea typeface="DFKai-SB" pitchFamily="65" charset="-120"/>
              </a:rPr>
              <a:t>以</a:t>
            </a:r>
            <a:r>
              <a:rPr lang="zh-CN" altLang="en-US" sz="9600" b="1" dirty="0" smtClean="0">
                <a:solidFill>
                  <a:srgbClr val="FFFF00"/>
                </a:solidFill>
                <a:latin typeface="DFKai-SB" pitchFamily="65" charset="-120"/>
                <a:ea typeface="DFKai-SB" pitchFamily="65" charset="-120"/>
              </a:rPr>
              <a:t>理書</a:t>
            </a:r>
            <a:r>
              <a:rPr lang="zh-CN" altLang="en-US" sz="800" b="1" dirty="0" smtClean="0">
                <a:solidFill>
                  <a:srgbClr val="FFFF00"/>
                </a:solidFill>
                <a:latin typeface="+mj-lt"/>
                <a:ea typeface="DFKai-SB" pitchFamily="65" charset="-120"/>
              </a:rPr>
              <a:t>    </a:t>
            </a:r>
            <a:r>
              <a:rPr lang="en-US" sz="8500" b="1" dirty="0" smtClean="0">
                <a:solidFill>
                  <a:srgbClr val="FFFF00"/>
                </a:solidFill>
              </a:rPr>
              <a:t>2:31-49</a:t>
            </a:r>
            <a:endParaRPr lang="en-US" altLang="zh-CN" sz="8500" b="1" dirty="0" smtClean="0">
              <a:solidFill>
                <a:srgbClr val="FFFF00"/>
              </a:solidFill>
              <a:latin typeface="DFKai-SB" pitchFamily="65" charset="-120"/>
              <a:ea typeface="DFKai-SB" pitchFamily="65" charset="-120"/>
            </a:endParaRPr>
          </a:p>
          <a:p>
            <a:pPr algn="ctr"/>
            <a:endParaRPr lang="en-US" sz="900" b="1" dirty="0" smtClean="0">
              <a:solidFill>
                <a:schemeClr val="bg1"/>
              </a:solidFill>
            </a:endParaRPr>
          </a:p>
          <a:p>
            <a:pPr algn="ctr"/>
            <a:endParaRPr lang="en-US" sz="900" b="1" dirty="0" smtClean="0">
              <a:solidFill>
                <a:schemeClr val="bg1"/>
              </a:solidFill>
            </a:endParaRPr>
          </a:p>
          <a:p>
            <a:pPr algn="ctr"/>
            <a:endParaRPr lang="en-US" sz="900" b="1" dirty="0" smtClean="0">
              <a:solidFill>
                <a:schemeClr val="bg1"/>
              </a:solidFill>
            </a:endParaRPr>
          </a:p>
          <a:p>
            <a:pPr algn="ctr"/>
            <a:r>
              <a:rPr lang="en-US" sz="6000" b="1" dirty="0" smtClean="0">
                <a:solidFill>
                  <a:schemeClr val="bg1"/>
                </a:solidFill>
              </a:rPr>
              <a:t>Daniel 2:31-49 </a:t>
            </a:r>
            <a:r>
              <a:rPr lang="en-US" sz="5600" b="1" dirty="0" smtClean="0">
                <a:solidFill>
                  <a:schemeClr val="bg1"/>
                </a:solidFill>
              </a:rPr>
              <a:t>(Aramaic)</a:t>
            </a:r>
          </a:p>
          <a:p>
            <a:pPr algn="ctr"/>
            <a:endParaRPr lang="en-US" sz="800" b="1" dirty="0" smtClean="0">
              <a:solidFill>
                <a:srgbClr val="FFFF00"/>
              </a:solidFill>
            </a:endParaRPr>
          </a:p>
        </p:txBody>
      </p:sp>
      <p:sp>
        <p:nvSpPr>
          <p:cNvPr id="3" name="Rectangle 2"/>
          <p:cNvSpPr/>
          <p:nvPr/>
        </p:nvSpPr>
        <p:spPr>
          <a:xfrm>
            <a:off x="5086300" y="4631069"/>
            <a:ext cx="6774206" cy="1200329"/>
          </a:xfrm>
          <a:prstGeom prst="rect">
            <a:avLst/>
          </a:prstGeom>
          <a:solidFill>
            <a:srgbClr val="002060"/>
          </a:solidFill>
        </p:spPr>
        <p:txBody>
          <a:bodyPr wrap="square">
            <a:spAutoFit/>
          </a:bodyPr>
          <a:lstStyle/>
          <a:p>
            <a:r>
              <a:rPr lang="en-US" sz="2400" b="1" dirty="0" err="1">
                <a:solidFill>
                  <a:schemeClr val="bg1"/>
                </a:solidFill>
              </a:rPr>
              <a:t>Kyungrae</a:t>
            </a:r>
            <a:r>
              <a:rPr lang="en-US" sz="2400" b="1" dirty="0">
                <a:solidFill>
                  <a:schemeClr val="bg1"/>
                </a:solidFill>
              </a:rPr>
              <a:t> Kim, Ph.D. </a:t>
            </a:r>
          </a:p>
          <a:p>
            <a:r>
              <a:rPr lang="en-US" sz="2400" b="1" dirty="0" smtClean="0">
                <a:solidFill>
                  <a:schemeClr val="bg1"/>
                </a:solidFill>
              </a:rPr>
              <a:t>       (</a:t>
            </a:r>
            <a:r>
              <a:rPr lang="en-US" sz="2400" b="1" dirty="0">
                <a:solidFill>
                  <a:schemeClr val="bg1"/>
                </a:solidFill>
              </a:rPr>
              <a:t>1995, Hebrew University of Jerusalem)</a:t>
            </a:r>
            <a:endParaRPr lang="en-US" sz="2400" dirty="0">
              <a:solidFill>
                <a:schemeClr val="bg1"/>
              </a:solidFill>
            </a:endParaRPr>
          </a:p>
          <a:p>
            <a:r>
              <a:rPr lang="zh-TW" altLang="en-US" sz="2400" b="1" dirty="0">
                <a:solidFill>
                  <a:schemeClr val="bg1"/>
                </a:solidFill>
              </a:rPr>
              <a:t>金京來博士 </a:t>
            </a:r>
            <a:r>
              <a:rPr lang="en-US" sz="2400" b="1" dirty="0">
                <a:solidFill>
                  <a:schemeClr val="bg1"/>
                </a:solidFill>
              </a:rPr>
              <a:t>(1995, </a:t>
            </a:r>
            <a:r>
              <a:rPr lang="zh-TW" altLang="en-US" sz="2400" b="1" dirty="0">
                <a:solidFill>
                  <a:schemeClr val="bg1"/>
                </a:solidFill>
              </a:rPr>
              <a:t>以色列耶路撒冷 希伯來大學</a:t>
            </a:r>
            <a:r>
              <a:rPr lang="en-US" sz="2400" b="1" dirty="0" smtClean="0">
                <a:solidFill>
                  <a:schemeClr val="bg1"/>
                </a:solidFill>
              </a:rPr>
              <a:t>)</a:t>
            </a:r>
            <a:endParaRPr lang="en-US" sz="2400" dirty="0">
              <a:solidFill>
                <a:schemeClr val="bg1"/>
              </a:solidFill>
            </a:endParaRPr>
          </a:p>
        </p:txBody>
      </p:sp>
      <p:sp>
        <p:nvSpPr>
          <p:cNvPr id="5" name="Rectangle 4"/>
          <p:cNvSpPr/>
          <p:nvPr/>
        </p:nvSpPr>
        <p:spPr>
          <a:xfrm>
            <a:off x="117748" y="4365104"/>
            <a:ext cx="4896544" cy="2062103"/>
          </a:xfrm>
          <a:prstGeom prst="rect">
            <a:avLst/>
          </a:prstGeom>
          <a:solidFill>
            <a:srgbClr val="00B050"/>
          </a:solidFill>
        </p:spPr>
        <p:txBody>
          <a:bodyPr wrap="square">
            <a:spAutoFit/>
          </a:bodyPr>
          <a:lstStyle/>
          <a:p>
            <a:pPr algn="ctr"/>
            <a:r>
              <a:rPr lang="en-US" b="1" dirty="0">
                <a:solidFill>
                  <a:srgbClr val="C00000"/>
                </a:solidFill>
              </a:rPr>
              <a:t>‎ </a:t>
            </a:r>
            <a:r>
              <a:rPr lang="ar-SA" b="1" dirty="0">
                <a:solidFill>
                  <a:srgbClr val="C00000"/>
                </a:solidFill>
              </a:rPr>
              <a:t>يَنْبُوعَ الْمِيَاهِ الْحَيَّةِ</a:t>
            </a:r>
            <a:r>
              <a:rPr lang="ar-SA" b="1" dirty="0" smtClean="0">
                <a:solidFill>
                  <a:srgbClr val="C00000"/>
                </a:solidFill>
              </a:rPr>
              <a:t>،</a:t>
            </a:r>
            <a:r>
              <a:rPr lang="en-US" b="1" dirty="0" smtClean="0">
                <a:solidFill>
                  <a:srgbClr val="C00000"/>
                </a:solidFill>
              </a:rPr>
              <a:t>    </a:t>
            </a:r>
            <a:r>
              <a:rPr lang="he-IL" sz="2000" b="1" dirty="0" smtClean="0">
                <a:solidFill>
                  <a:srgbClr val="C00000"/>
                </a:solidFill>
              </a:rPr>
              <a:t>מְקוֹר </a:t>
            </a:r>
            <a:r>
              <a:rPr lang="he-IL" sz="2000" b="1" dirty="0">
                <a:solidFill>
                  <a:srgbClr val="C00000"/>
                </a:solidFill>
              </a:rPr>
              <a:t>מַיִם חַיִּים</a:t>
            </a:r>
            <a:r>
              <a:rPr lang="he-IL" b="1" dirty="0">
                <a:solidFill>
                  <a:srgbClr val="C00000"/>
                </a:solidFill>
              </a:rPr>
              <a:t> </a:t>
            </a:r>
            <a:r>
              <a:rPr lang="en-US" b="1" dirty="0" smtClean="0">
                <a:solidFill>
                  <a:srgbClr val="C00000"/>
                </a:solidFill>
              </a:rPr>
              <a:t>  </a:t>
            </a:r>
            <a:endParaRPr lang="en-US" b="1" dirty="0">
              <a:solidFill>
                <a:srgbClr val="C00000"/>
              </a:solidFill>
            </a:endParaRPr>
          </a:p>
          <a:p>
            <a:pPr algn="ctr"/>
            <a:r>
              <a:rPr lang="el-GR" b="1" dirty="0"/>
              <a:t>ἡ πηγή ὕδατος ζωῆς </a:t>
            </a:r>
            <a:endParaRPr lang="en-US" dirty="0"/>
          </a:p>
          <a:p>
            <a:pPr algn="ctr"/>
            <a:r>
              <a:rPr lang="en-US" b="1" i="1" dirty="0">
                <a:solidFill>
                  <a:srgbClr val="7030A0"/>
                </a:solidFill>
              </a:rPr>
              <a:t>The Spring of Living Water </a:t>
            </a:r>
            <a:endParaRPr lang="en-US" dirty="0">
              <a:solidFill>
                <a:srgbClr val="7030A0"/>
              </a:solidFill>
            </a:endParaRPr>
          </a:p>
          <a:p>
            <a:pPr algn="ctr"/>
            <a:r>
              <a:rPr lang="ko-KR" altLang="en-US" b="1" dirty="0">
                <a:solidFill>
                  <a:srgbClr val="C00000"/>
                </a:solidFill>
                <a:latin typeface="Malgun Gothic" pitchFamily="34" charset="-127"/>
                <a:ea typeface="Malgun Gothic" pitchFamily="34" charset="-127"/>
              </a:rPr>
              <a:t>생명수 샘 </a:t>
            </a:r>
            <a:r>
              <a:rPr lang="ko-KR" altLang="en-US" b="1" dirty="0" smtClean="0">
                <a:solidFill>
                  <a:srgbClr val="C00000"/>
                </a:solidFill>
                <a:latin typeface="Malgun Gothic" pitchFamily="34" charset="-127"/>
                <a:ea typeface="Malgun Gothic" pitchFamily="34" charset="-127"/>
              </a:rPr>
              <a:t>  </a:t>
            </a:r>
            <a:r>
              <a:rPr lang="zh-TW" altLang="en-US" b="1" dirty="0">
                <a:latin typeface="SimSun" panose="02010600030101010101" pitchFamily="2" charset="-122"/>
                <a:ea typeface="SimSun" panose="02010600030101010101" pitchFamily="2" charset="-122"/>
              </a:rPr>
              <a:t>生命水的泉源</a:t>
            </a:r>
            <a:endParaRPr lang="en-US" dirty="0">
              <a:latin typeface="SimSun" panose="02010600030101010101" pitchFamily="2" charset="-122"/>
              <a:ea typeface="SimSun" panose="02010600030101010101" pitchFamily="2" charset="-122"/>
            </a:endParaRPr>
          </a:p>
          <a:p>
            <a:pPr algn="ctr"/>
            <a:r>
              <a:rPr lang="en-US" b="1" i="1" dirty="0">
                <a:solidFill>
                  <a:srgbClr val="C00000"/>
                </a:solidFill>
              </a:rPr>
              <a:t>La </a:t>
            </a:r>
            <a:r>
              <a:rPr lang="en-US" b="1" i="1" dirty="0" err="1">
                <a:solidFill>
                  <a:srgbClr val="C00000"/>
                </a:solidFill>
              </a:rPr>
              <a:t>Fuente</a:t>
            </a:r>
            <a:r>
              <a:rPr lang="en-US" b="1" i="1" dirty="0">
                <a:solidFill>
                  <a:srgbClr val="C00000"/>
                </a:solidFill>
              </a:rPr>
              <a:t> de Agua Viva </a:t>
            </a:r>
          </a:p>
          <a:p>
            <a:pPr algn="ctr"/>
            <a:r>
              <a:rPr lang="en-US" b="1" i="1" dirty="0"/>
              <a:t>La Source </a:t>
            </a:r>
            <a:r>
              <a:rPr lang="en-US" b="1" i="1" dirty="0" err="1"/>
              <a:t>d'Eau</a:t>
            </a:r>
            <a:r>
              <a:rPr lang="en-US" b="1" i="1" dirty="0"/>
              <a:t> </a:t>
            </a:r>
            <a:r>
              <a:rPr lang="en-US" b="1" i="1" dirty="0" smtClean="0"/>
              <a:t>Vive   </a:t>
            </a:r>
            <a:r>
              <a:rPr lang="en-US" b="1" i="1" dirty="0" err="1"/>
              <a:t>Fonte</a:t>
            </a:r>
            <a:r>
              <a:rPr lang="en-US" b="1" i="1" dirty="0"/>
              <a:t> de </a:t>
            </a:r>
            <a:r>
              <a:rPr lang="en-US" b="1" i="1" dirty="0" err="1"/>
              <a:t>Água</a:t>
            </a:r>
            <a:r>
              <a:rPr lang="en-US" b="1" i="1" dirty="0"/>
              <a:t> Viva</a:t>
            </a:r>
            <a:endParaRPr lang="en-US" dirty="0"/>
          </a:p>
          <a:p>
            <a:pPr algn="ctr"/>
            <a:r>
              <a:rPr lang="en-US" b="1" i="1" dirty="0" smtClean="0">
                <a:solidFill>
                  <a:schemeClr val="accent6">
                    <a:lumMod val="75000"/>
                  </a:schemeClr>
                </a:solidFill>
              </a:rPr>
              <a:t>Die </a:t>
            </a:r>
            <a:r>
              <a:rPr lang="en-US" b="1" i="1" dirty="0" err="1">
                <a:solidFill>
                  <a:schemeClr val="accent6">
                    <a:lumMod val="75000"/>
                  </a:schemeClr>
                </a:solidFill>
              </a:rPr>
              <a:t>Quelle</a:t>
            </a:r>
            <a:r>
              <a:rPr lang="en-US" b="1" i="1" dirty="0">
                <a:solidFill>
                  <a:schemeClr val="accent6">
                    <a:lumMod val="75000"/>
                  </a:schemeClr>
                </a:solidFill>
              </a:rPr>
              <a:t> </a:t>
            </a:r>
            <a:r>
              <a:rPr lang="en-US" b="1" i="1" dirty="0" err="1">
                <a:solidFill>
                  <a:schemeClr val="accent6">
                    <a:lumMod val="75000"/>
                  </a:schemeClr>
                </a:solidFill>
              </a:rPr>
              <a:t>Lebendigen</a:t>
            </a:r>
            <a:r>
              <a:rPr lang="en-US" b="1" i="1" dirty="0">
                <a:solidFill>
                  <a:schemeClr val="accent6">
                    <a:lumMod val="75000"/>
                  </a:schemeClr>
                </a:solidFill>
              </a:rPr>
              <a:t> </a:t>
            </a:r>
            <a:r>
              <a:rPr lang="en-US" b="1" i="1" dirty="0" err="1">
                <a:solidFill>
                  <a:schemeClr val="accent6">
                    <a:lumMod val="75000"/>
                  </a:schemeClr>
                </a:solidFill>
              </a:rPr>
              <a:t>Wassers</a:t>
            </a:r>
            <a:r>
              <a:rPr lang="en-US" b="1" i="1" dirty="0">
                <a:solidFill>
                  <a:schemeClr val="accent6">
                    <a:lumMod val="75000"/>
                  </a:schemeClr>
                </a:solidFill>
              </a:rPr>
              <a:t> </a:t>
            </a:r>
            <a:endParaRPr lang="en-US" dirty="0">
              <a:solidFill>
                <a:schemeClr val="accent6">
                  <a:lumMod val="75000"/>
                </a:schemeClr>
              </a:solidFill>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16922" y="908720"/>
            <a:ext cx="2743200" cy="3657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321122643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924973"/>
          </a:xfrm>
          <a:prstGeom prst="rect">
            <a:avLst/>
          </a:prstGeom>
          <a:solidFill>
            <a:srgbClr val="00B050"/>
          </a:solidFill>
        </p:spPr>
        <p:txBody>
          <a:bodyPr wrap="square">
            <a:spAutoFit/>
          </a:bodyPr>
          <a:lstStyle/>
          <a:p>
            <a:r>
              <a:rPr lang="zh-CN" altLang="en-US" sz="3200" b="1" dirty="0">
                <a:solidFill>
                  <a:srgbClr val="FFFF00"/>
                </a:solidFill>
                <a:latin typeface="DFKai-SB" pitchFamily="65" charset="-120"/>
                <a:ea typeface="DFKai-SB" pitchFamily="65" charset="-120"/>
              </a:rPr>
              <a:t>但以理 </a:t>
            </a:r>
            <a:r>
              <a:rPr lang="en-US" sz="3200" b="1" dirty="0" smtClean="0">
                <a:solidFill>
                  <a:srgbClr val="FFFF00"/>
                </a:solidFill>
              </a:rPr>
              <a:t>Daniel 2:40 </a:t>
            </a:r>
          </a:p>
          <a:p>
            <a:r>
              <a:rPr lang="en-US" sz="3200" b="1" dirty="0">
                <a:solidFill>
                  <a:srgbClr val="FFFF00"/>
                </a:solidFill>
              </a:rPr>
              <a:t> </a:t>
            </a:r>
            <a:r>
              <a:rPr lang="en-US" sz="3200" b="1" dirty="0" smtClean="0">
                <a:solidFill>
                  <a:srgbClr val="FFFF00"/>
                </a:solidFill>
              </a:rPr>
              <a:t>  </a:t>
            </a:r>
            <a:r>
              <a:rPr lang="he-IL" sz="2800" dirty="0" smtClean="0"/>
              <a:t>‎</a:t>
            </a:r>
            <a:r>
              <a:rPr lang="he-IL" sz="3200" dirty="0" smtClean="0"/>
              <a:t>‎</a:t>
            </a:r>
            <a:r>
              <a:rPr lang="en-US" sz="3200" dirty="0" smtClean="0"/>
              <a:t>‎</a:t>
            </a:r>
            <a:r>
              <a:rPr lang="he-IL" sz="3200" dirty="0" smtClean="0"/>
              <a:t>‎‎</a:t>
            </a:r>
            <a:r>
              <a:rPr lang="en-US" sz="3200" dirty="0" smtClean="0"/>
              <a:t>‎</a:t>
            </a:r>
            <a:r>
              <a:rPr lang="he-IL" sz="4200" dirty="0"/>
              <a:t>וּמַלְכוּ֙ (רְבִיעָיָה) [רְבִ֣יעָאָ֔ה] תֶּהֱוֵ֥א </a:t>
            </a:r>
            <a:r>
              <a:rPr lang="he-IL" sz="4200" dirty="0" smtClean="0"/>
              <a:t>תַקִּיפָ֖ה</a:t>
            </a:r>
            <a:endParaRPr lang="en-US" sz="4200" dirty="0" smtClean="0"/>
          </a:p>
          <a:p>
            <a:pPr rtl="1"/>
            <a:r>
              <a:rPr lang="en-US" sz="4200" dirty="0" smtClean="0"/>
              <a:t> </a:t>
            </a:r>
            <a:r>
              <a:rPr lang="he-IL" sz="4200" dirty="0" smtClean="0"/>
              <a:t> </a:t>
            </a:r>
            <a:r>
              <a:rPr lang="he-IL" sz="4200" dirty="0"/>
              <a:t>כְּפַרְזְלָ֑א כָּל־קֳבֵ֗ל דִּ֤י פַרְזְלָא֙ מְהַדֵּ֤ק וְחָשֵׁל֙ </a:t>
            </a:r>
            <a:r>
              <a:rPr lang="he-IL" sz="4200" dirty="0" smtClean="0"/>
              <a:t>כֹּ֔לָּא</a:t>
            </a:r>
            <a:endParaRPr lang="en-US" sz="4200" dirty="0" smtClean="0"/>
          </a:p>
          <a:p>
            <a:pPr rtl="1"/>
            <a:r>
              <a:rPr lang="he-IL" sz="4200" dirty="0" smtClean="0"/>
              <a:t> </a:t>
            </a:r>
            <a:r>
              <a:rPr lang="he-IL" sz="4200" dirty="0"/>
              <a:t>וּֽכְפַרְזְלָ֛א דִּֽי־מְרָעַ֥ע כָּל־אִלֵּ֖ין תַּדִּ֥ק וְתֵרֹֽעַ</a:t>
            </a:r>
            <a:r>
              <a:rPr lang="he-IL" sz="4200" dirty="0" smtClean="0"/>
              <a:t>׃</a:t>
            </a:r>
            <a:r>
              <a:rPr lang="en-US" sz="4200" dirty="0" smtClean="0"/>
              <a:t>  </a:t>
            </a:r>
            <a:r>
              <a:rPr lang="he-IL" sz="4200" dirty="0" smtClean="0"/>
              <a:t> </a:t>
            </a:r>
            <a:endParaRPr lang="en-US" altLang="zh-TW" sz="3200" dirty="0" smtClean="0">
              <a:latin typeface="DFKai-SB" pitchFamily="65" charset="-120"/>
              <a:ea typeface="DFKai-SB" pitchFamily="65" charset="-120"/>
            </a:endParaRPr>
          </a:p>
          <a:p>
            <a:endParaRPr lang="en-US" altLang="zh-TW" sz="800" dirty="0" smtClean="0">
              <a:latin typeface="DFKai-SB" pitchFamily="65" charset="-120"/>
              <a:ea typeface="DFKai-SB" pitchFamily="65" charset="-120"/>
            </a:endParaRPr>
          </a:p>
          <a:p>
            <a:r>
              <a:rPr lang="zh-TW" altLang="en-US" sz="3200" dirty="0" smtClean="0">
                <a:latin typeface="DFKai-SB" pitchFamily="65" charset="-120"/>
                <a:ea typeface="DFKai-SB" pitchFamily="65" charset="-120"/>
              </a:rPr>
              <a:t>第四國、必堅壯如鐵、鐵能打碎剋制百物、又能壓碎一切、那國也必打碎壓制列國。</a:t>
            </a:r>
            <a:r>
              <a:rPr lang="en-US" altLang="zh-TW" sz="2800" dirty="0" smtClean="0">
                <a:latin typeface="DFKai-SB" pitchFamily="65" charset="-120"/>
                <a:ea typeface="DFKai-SB" pitchFamily="65" charset="-120"/>
              </a:rPr>
              <a:t>/ </a:t>
            </a:r>
            <a:r>
              <a:rPr lang="en-US" sz="2800" baseline="30000" dirty="0" smtClean="0"/>
              <a:t>NKJ </a:t>
            </a:r>
            <a:r>
              <a:rPr lang="en-US" sz="2800" dirty="0"/>
              <a:t>"And the fourth kingdom shall be as strong as iron, inasmuch as iron breaks in pieces and shatters everything; and like iron that crushes, </a:t>
            </a:r>
            <a:r>
              <a:rPr lang="en-US" sz="2800" i="1" dirty="0"/>
              <a:t>that kingdom </a:t>
            </a:r>
            <a:r>
              <a:rPr lang="en-US" sz="2800" dirty="0"/>
              <a:t>will break in pieces and crush all the others.</a:t>
            </a:r>
          </a:p>
          <a:p>
            <a:r>
              <a:rPr lang="en-US" sz="3200" dirty="0"/>
              <a:t>	</a:t>
            </a:r>
            <a:r>
              <a:rPr lang="he-IL" sz="3200" b="1" dirty="0"/>
              <a:t>חָשֵׁל </a:t>
            </a:r>
            <a:r>
              <a:rPr lang="en-US" sz="3200" dirty="0" smtClean="0"/>
              <a:t> (</a:t>
            </a:r>
            <a:r>
              <a:rPr lang="en-US" sz="3200" dirty="0"/>
              <a:t>peal </a:t>
            </a:r>
            <a:r>
              <a:rPr lang="en-US" sz="3200" dirty="0" err="1"/>
              <a:t>ptcp</a:t>
            </a:r>
            <a:r>
              <a:rPr lang="en-US" sz="3200" dirty="0"/>
              <a:t> m </a:t>
            </a:r>
            <a:r>
              <a:rPr lang="en-US" sz="3200" dirty="0" err="1"/>
              <a:t>sg</a:t>
            </a:r>
            <a:r>
              <a:rPr lang="en-US" sz="3200" dirty="0"/>
              <a:t>) crush, pulverize		</a:t>
            </a:r>
            <a:endParaRPr lang="en-US" sz="3200" dirty="0" smtClean="0"/>
          </a:p>
          <a:p>
            <a:r>
              <a:rPr lang="en-US" sz="3200" dirty="0"/>
              <a:t>	</a:t>
            </a:r>
            <a:r>
              <a:rPr lang="he-IL" sz="3200" b="1" dirty="0"/>
              <a:t>מְרָעַע </a:t>
            </a:r>
            <a:r>
              <a:rPr lang="en-US" sz="3200" b="1" dirty="0" smtClean="0"/>
              <a:t> </a:t>
            </a:r>
            <a:r>
              <a:rPr lang="en-US" sz="3200" dirty="0" smtClean="0"/>
              <a:t>(</a:t>
            </a:r>
            <a:r>
              <a:rPr lang="en-US" sz="3200" dirty="0" err="1"/>
              <a:t>pael</a:t>
            </a:r>
            <a:r>
              <a:rPr lang="en-US" sz="3200" dirty="0"/>
              <a:t> </a:t>
            </a:r>
            <a:r>
              <a:rPr lang="en-US" sz="3200" dirty="0" err="1"/>
              <a:t>ptcp</a:t>
            </a:r>
            <a:r>
              <a:rPr lang="en-US" sz="3200" dirty="0"/>
              <a:t> m </a:t>
            </a:r>
            <a:r>
              <a:rPr lang="en-US" sz="3200" dirty="0" err="1"/>
              <a:t>sg</a:t>
            </a:r>
            <a:r>
              <a:rPr lang="en-US" sz="3200" dirty="0"/>
              <a:t> </a:t>
            </a:r>
            <a:r>
              <a:rPr lang="he-IL" sz="3200" b="1" dirty="0"/>
              <a:t>רעע</a:t>
            </a:r>
            <a:r>
              <a:rPr lang="en-US" sz="3200" dirty="0"/>
              <a:t> = Heb. </a:t>
            </a:r>
            <a:r>
              <a:rPr lang="he-IL" sz="3200" b="1" dirty="0"/>
              <a:t>רצץ</a:t>
            </a:r>
            <a:r>
              <a:rPr lang="he-IL" sz="3200" dirty="0"/>
              <a:t> </a:t>
            </a:r>
            <a:r>
              <a:rPr lang="en-US" sz="3200" dirty="0"/>
              <a:t>) shatter</a:t>
            </a:r>
          </a:p>
          <a:p>
            <a:r>
              <a:rPr lang="en-US" sz="3200" dirty="0"/>
              <a:t>	</a:t>
            </a:r>
            <a:r>
              <a:rPr lang="he-IL" sz="3200" b="1" dirty="0"/>
              <a:t>תַּדִּק </a:t>
            </a:r>
            <a:r>
              <a:rPr lang="en-US" sz="3200" b="1" dirty="0" smtClean="0"/>
              <a:t> </a:t>
            </a:r>
            <a:r>
              <a:rPr lang="en-US" sz="3200" dirty="0" smtClean="0"/>
              <a:t>(</a:t>
            </a:r>
            <a:r>
              <a:rPr lang="en-US" sz="3200" dirty="0" err="1"/>
              <a:t>haphel</a:t>
            </a:r>
            <a:r>
              <a:rPr lang="en-US" sz="3200" dirty="0"/>
              <a:t> impf 3 f </a:t>
            </a:r>
            <a:r>
              <a:rPr lang="en-US" sz="3200" dirty="0" err="1"/>
              <a:t>sg</a:t>
            </a:r>
            <a:r>
              <a:rPr lang="en-US" sz="3200" dirty="0"/>
              <a:t> </a:t>
            </a:r>
            <a:r>
              <a:rPr lang="he-IL" sz="3200" b="1" dirty="0"/>
              <a:t>דקק</a:t>
            </a:r>
            <a:r>
              <a:rPr lang="he-IL" sz="3200" dirty="0"/>
              <a:t> </a:t>
            </a:r>
            <a:r>
              <a:rPr lang="en-US" sz="3200" dirty="0"/>
              <a:t>= Heb.) break into pieces </a:t>
            </a:r>
          </a:p>
          <a:p>
            <a:r>
              <a:rPr lang="en-US" sz="3200" dirty="0"/>
              <a:t>	</a:t>
            </a:r>
            <a:r>
              <a:rPr lang="he-IL" sz="3200" b="1" dirty="0"/>
              <a:t>תֵרֹעַ</a:t>
            </a:r>
            <a:r>
              <a:rPr lang="he-IL" sz="3200" dirty="0"/>
              <a:t> </a:t>
            </a:r>
            <a:r>
              <a:rPr lang="en-US" sz="3200" dirty="0" smtClean="0"/>
              <a:t> (</a:t>
            </a:r>
            <a:r>
              <a:rPr lang="en-US" sz="3200" dirty="0"/>
              <a:t>peal impf 3 f </a:t>
            </a:r>
            <a:r>
              <a:rPr lang="en-US" sz="3200" dirty="0" err="1"/>
              <a:t>sg</a:t>
            </a:r>
            <a:r>
              <a:rPr lang="en-US" sz="3200" dirty="0"/>
              <a:t> </a:t>
            </a:r>
            <a:r>
              <a:rPr lang="he-IL" sz="3200" b="1" dirty="0"/>
              <a:t>רעע</a:t>
            </a:r>
            <a:r>
              <a:rPr lang="en-US" sz="3200" dirty="0"/>
              <a:t> = Heb. </a:t>
            </a:r>
            <a:r>
              <a:rPr lang="he-IL" sz="3200" b="1" dirty="0"/>
              <a:t>רצץ</a:t>
            </a:r>
            <a:r>
              <a:rPr lang="he-IL" sz="3200" dirty="0" smtClean="0"/>
              <a:t> </a:t>
            </a:r>
            <a:r>
              <a:rPr lang="en-US" sz="3200" dirty="0"/>
              <a:t>) shatter, crush</a:t>
            </a: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3663233933"/>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63417"/>
          </a:xfrm>
          <a:prstGeom prst="rect">
            <a:avLst/>
          </a:prstGeom>
          <a:solidFill>
            <a:srgbClr val="00B050"/>
          </a:solidFill>
        </p:spPr>
        <p:txBody>
          <a:bodyPr wrap="square">
            <a:spAutoFit/>
          </a:bodyPr>
          <a:lstStyle/>
          <a:p>
            <a:r>
              <a:rPr lang="zh-CN" altLang="en-US" sz="2800" b="1" dirty="0">
                <a:solidFill>
                  <a:srgbClr val="FFFF00"/>
                </a:solidFill>
                <a:latin typeface="DFKai-SB" pitchFamily="65" charset="-120"/>
                <a:ea typeface="DFKai-SB" pitchFamily="65" charset="-120"/>
              </a:rPr>
              <a:t>但以理 </a:t>
            </a:r>
            <a:r>
              <a:rPr lang="en-US" sz="2800" b="1" dirty="0" smtClean="0">
                <a:solidFill>
                  <a:srgbClr val="FFFF00"/>
                </a:solidFill>
              </a:rPr>
              <a:t>Daniel 2:41 </a:t>
            </a:r>
            <a:r>
              <a:rPr lang="en-US" sz="3200" b="1" dirty="0" smtClean="0">
                <a:solidFill>
                  <a:srgbClr val="FFFF00"/>
                </a:solidFill>
              </a:rPr>
              <a:t> </a:t>
            </a:r>
            <a:r>
              <a:rPr lang="he-IL" sz="2800" dirty="0" smtClean="0"/>
              <a:t>‎</a:t>
            </a:r>
            <a:r>
              <a:rPr lang="he-IL" sz="3200" dirty="0" smtClean="0"/>
              <a:t>‎</a:t>
            </a:r>
            <a:r>
              <a:rPr lang="en-US" sz="3200" dirty="0" smtClean="0"/>
              <a:t>‎</a:t>
            </a:r>
            <a:r>
              <a:rPr lang="he-IL" sz="3200" dirty="0" smtClean="0"/>
              <a:t>‎‎</a:t>
            </a:r>
            <a:r>
              <a:rPr lang="en-US" sz="3200" dirty="0" smtClean="0"/>
              <a:t>‎</a:t>
            </a:r>
            <a:r>
              <a:rPr lang="he-IL" sz="3200" dirty="0" smtClean="0"/>
              <a:t>‎</a:t>
            </a:r>
            <a:r>
              <a:rPr lang="he-IL" sz="4000" dirty="0"/>
              <a:t>וְדִֽי־חֲזַ֜יְתָה רַגְלַיָּ֣א </a:t>
            </a:r>
            <a:r>
              <a:rPr lang="he-IL" sz="4000" dirty="0" smtClean="0"/>
              <a:t>וְאֶצְבְּעָתָ֗א</a:t>
            </a:r>
            <a:r>
              <a:rPr lang="en-US" sz="4000" dirty="0" smtClean="0"/>
              <a:t>  </a:t>
            </a:r>
          </a:p>
          <a:p>
            <a:r>
              <a:rPr lang="he-IL" sz="4000" dirty="0" smtClean="0"/>
              <a:t>חֲסַ֤ף </a:t>
            </a:r>
            <a:r>
              <a:rPr lang="he-IL" sz="4000" dirty="0"/>
              <a:t>דִּֽי־פֶחָר֙ (וּמִנְּהוֹן) </a:t>
            </a:r>
            <a:r>
              <a:rPr lang="he-IL" sz="4000" dirty="0" smtClean="0"/>
              <a:t>וּמִנְּהֵ֣ין פַּרְזֶ֔ל</a:t>
            </a:r>
            <a:r>
              <a:rPr lang="en-US" sz="4000" dirty="0" smtClean="0"/>
              <a:t> </a:t>
            </a:r>
            <a:r>
              <a:rPr lang="he-IL" sz="4000" dirty="0"/>
              <a:t>(מִנְּהוֹן) </a:t>
            </a:r>
            <a:r>
              <a:rPr lang="he-IL" sz="4000" dirty="0" smtClean="0"/>
              <a:t>מִנְּהֵ֞ן</a:t>
            </a:r>
            <a:endParaRPr lang="en-US" sz="4000" dirty="0" smtClean="0"/>
          </a:p>
          <a:p>
            <a:r>
              <a:rPr lang="he-IL" sz="3900" dirty="0"/>
              <a:t> </a:t>
            </a:r>
            <a:r>
              <a:rPr lang="he-IL" sz="3900" dirty="0" smtClean="0"/>
              <a:t>לֶֽהֱוֵא־בַ֑הּ</a:t>
            </a:r>
            <a:r>
              <a:rPr lang="en-US" sz="1200" dirty="0" smtClean="0"/>
              <a:t> </a:t>
            </a:r>
            <a:r>
              <a:rPr lang="he-IL" sz="3900" dirty="0" smtClean="0"/>
              <a:t> </a:t>
            </a:r>
            <a:r>
              <a:rPr lang="he-IL" sz="3900" dirty="0"/>
              <a:t>מַלְכ֤וּ פְלִיגָה֙ תֶּהֱוֵ֔ה וּמִן־נִצְבְּתָ֥א דִ֥י </a:t>
            </a:r>
            <a:r>
              <a:rPr lang="he-IL" sz="3900" dirty="0" smtClean="0"/>
              <a:t>פַרְזְלָ֖א</a:t>
            </a:r>
            <a:endParaRPr lang="en-US" sz="3900" dirty="0" smtClean="0"/>
          </a:p>
          <a:p>
            <a:pPr rtl="1"/>
            <a:r>
              <a:rPr lang="he-IL" sz="4000" dirty="0" smtClean="0"/>
              <a:t>כָּל־קֳבֵל֙ </a:t>
            </a:r>
            <a:r>
              <a:rPr lang="he-IL" sz="4000" dirty="0"/>
              <a:t>דִּ֣י חֲזַ֔יְתָה פַּ֙רְזְלָ֔א מְעָרַ֖ב בַּחֲסַ֥ף טִינָֽא׃ </a:t>
            </a:r>
            <a:r>
              <a:rPr lang="en-US" sz="4000" dirty="0"/>
              <a:t> </a:t>
            </a:r>
          </a:p>
          <a:p>
            <a:r>
              <a:rPr lang="zh-TW" altLang="en-US" sz="3000" dirty="0">
                <a:latin typeface="DFKai-SB" pitchFamily="65" charset="-120"/>
                <a:ea typeface="DFKai-SB" pitchFamily="65" charset="-120"/>
              </a:rPr>
              <a:t>你既見像的腳和腳指</a:t>
            </a:r>
            <a:r>
              <a:rPr lang="zh-TW" altLang="en-US" sz="3000" dirty="0" smtClean="0">
                <a:latin typeface="DFKai-SB" pitchFamily="65" charset="-120"/>
                <a:ea typeface="DFKai-SB" pitchFamily="65" charset="-120"/>
              </a:rPr>
              <a:t>頭</a:t>
            </a:r>
            <a:r>
              <a:rPr lang="en-US" altLang="zh-TW"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一</a:t>
            </a:r>
            <a:r>
              <a:rPr lang="zh-TW" altLang="en-US" sz="3000" dirty="0">
                <a:latin typeface="DFKai-SB" pitchFamily="65" charset="-120"/>
                <a:ea typeface="DFKai-SB" pitchFamily="65" charset="-120"/>
              </a:rPr>
              <a:t>半是窯匠的</a:t>
            </a:r>
            <a:r>
              <a:rPr lang="zh-TW" altLang="en-US" sz="3000" dirty="0" smtClean="0">
                <a:latin typeface="DFKai-SB" pitchFamily="65" charset="-120"/>
                <a:ea typeface="DFKai-SB" pitchFamily="65" charset="-120"/>
              </a:rPr>
              <a:t>泥</a:t>
            </a:r>
            <a:r>
              <a:rPr lang="en-US" altLang="zh-TW"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一</a:t>
            </a:r>
            <a:r>
              <a:rPr lang="zh-TW" altLang="en-US" sz="3000" dirty="0">
                <a:latin typeface="DFKai-SB" pitchFamily="65" charset="-120"/>
                <a:ea typeface="DFKai-SB" pitchFamily="65" charset="-120"/>
              </a:rPr>
              <a:t>半是</a:t>
            </a:r>
            <a:r>
              <a:rPr lang="zh-TW" altLang="en-US" sz="3000" dirty="0" smtClean="0">
                <a:latin typeface="DFKai-SB" pitchFamily="65" charset="-120"/>
                <a:ea typeface="DFKai-SB" pitchFamily="65" charset="-120"/>
              </a:rPr>
              <a:t>鐵</a:t>
            </a:r>
            <a:r>
              <a:rPr lang="en-US" altLang="zh-TW"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那</a:t>
            </a:r>
            <a:r>
              <a:rPr lang="zh-TW" altLang="en-US" sz="3000" dirty="0">
                <a:latin typeface="DFKai-SB" pitchFamily="65" charset="-120"/>
                <a:ea typeface="DFKai-SB" pitchFamily="65" charset="-120"/>
              </a:rPr>
              <a:t>國將來也必分</a:t>
            </a:r>
            <a:r>
              <a:rPr lang="zh-TW" altLang="en-US" sz="3000" dirty="0" smtClean="0">
                <a:latin typeface="DFKai-SB" pitchFamily="65" charset="-120"/>
                <a:ea typeface="DFKai-SB" pitchFamily="65" charset="-120"/>
              </a:rPr>
              <a:t>開</a:t>
            </a:r>
            <a:r>
              <a:rPr lang="en-US" altLang="zh-TW"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你</a:t>
            </a:r>
            <a:r>
              <a:rPr lang="zh-TW" altLang="en-US" sz="3000" dirty="0">
                <a:latin typeface="DFKai-SB" pitchFamily="65" charset="-120"/>
                <a:ea typeface="DFKai-SB" pitchFamily="65" charset="-120"/>
              </a:rPr>
              <a:t>既見鐵與泥攙</a:t>
            </a:r>
            <a:r>
              <a:rPr lang="zh-TW" altLang="en-US" sz="3000" dirty="0" smtClean="0">
                <a:latin typeface="DFKai-SB" pitchFamily="65" charset="-120"/>
                <a:ea typeface="DFKai-SB" pitchFamily="65" charset="-120"/>
              </a:rPr>
              <a:t>雜</a:t>
            </a:r>
            <a:r>
              <a:rPr lang="en-US" altLang="zh-TW"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那</a:t>
            </a:r>
            <a:r>
              <a:rPr lang="zh-TW" altLang="en-US" sz="3000" dirty="0">
                <a:latin typeface="DFKai-SB" pitchFamily="65" charset="-120"/>
                <a:ea typeface="DFKai-SB" pitchFamily="65" charset="-120"/>
              </a:rPr>
              <a:t>國也必有鐵的力</a:t>
            </a:r>
            <a:r>
              <a:rPr lang="zh-TW" altLang="en-US" sz="3000" dirty="0" smtClean="0">
                <a:latin typeface="DFKai-SB" pitchFamily="65" charset="-120"/>
                <a:ea typeface="DFKai-SB" pitchFamily="65" charset="-120"/>
              </a:rPr>
              <a:t>量</a:t>
            </a:r>
            <a:r>
              <a:rPr lang="en-US" altLang="zh-TW" sz="3000" dirty="0" smtClean="0">
                <a:latin typeface="DFKai-SB" pitchFamily="65" charset="-120"/>
                <a:ea typeface="DFKai-SB" pitchFamily="65" charset="-120"/>
              </a:rPr>
              <a:t>./ </a:t>
            </a:r>
            <a:r>
              <a:rPr lang="en-US" sz="2500" baseline="30000" dirty="0" smtClean="0"/>
              <a:t>NKJ </a:t>
            </a:r>
            <a:r>
              <a:rPr lang="en-US" sz="2500" dirty="0"/>
              <a:t>"Whereas you saw the feet and toes, partly of potter's clay and partly of iron, the kingdom shall be divided; yet the strength of the iron shall be in it, just as you saw the iron mixed with ceramic clay.</a:t>
            </a:r>
          </a:p>
          <a:p>
            <a:r>
              <a:rPr lang="en-US" sz="2800" dirty="0"/>
              <a:t>	</a:t>
            </a:r>
            <a:r>
              <a:rPr lang="he-IL" sz="2800" b="1" dirty="0"/>
              <a:t>אֶצְבְּעָתָא</a:t>
            </a:r>
            <a:r>
              <a:rPr lang="en-US" sz="2800" b="1" dirty="0"/>
              <a:t> </a:t>
            </a:r>
            <a:r>
              <a:rPr lang="en-US" sz="2800" dirty="0"/>
              <a:t>(noun f </a:t>
            </a:r>
            <a:r>
              <a:rPr lang="en-US" sz="2800" dirty="0" err="1"/>
              <a:t>pl</a:t>
            </a:r>
            <a:r>
              <a:rPr lang="en-US" sz="2800" dirty="0"/>
              <a:t> </a:t>
            </a:r>
            <a:r>
              <a:rPr lang="he-IL" sz="2800" b="1" dirty="0"/>
              <a:t>אֶצְבַּע</a:t>
            </a:r>
            <a:r>
              <a:rPr lang="en-US" sz="2800" dirty="0"/>
              <a:t> = Heb. + </a:t>
            </a:r>
            <a:r>
              <a:rPr lang="en-US" sz="2800" dirty="0" err="1"/>
              <a:t>det</a:t>
            </a:r>
            <a:r>
              <a:rPr lang="en-US" sz="2800" dirty="0"/>
              <a:t> </a:t>
            </a:r>
            <a:r>
              <a:rPr lang="he-IL" sz="2800" b="1" dirty="0"/>
              <a:t>אָ </a:t>
            </a:r>
            <a:r>
              <a:rPr lang="en-US" sz="2800" b="1" dirty="0" smtClean="0"/>
              <a:t> </a:t>
            </a:r>
            <a:r>
              <a:rPr lang="en-US" sz="2800" dirty="0" smtClean="0"/>
              <a:t>art</a:t>
            </a:r>
            <a:r>
              <a:rPr lang="en-US" sz="2800" dirty="0"/>
              <a:t>) finger, toe</a:t>
            </a:r>
          </a:p>
          <a:p>
            <a:r>
              <a:rPr lang="en-US" sz="2800" dirty="0"/>
              <a:t>	</a:t>
            </a:r>
            <a:r>
              <a:rPr lang="he-IL" sz="2800" b="1" dirty="0" smtClean="0"/>
              <a:t>פֶחָר</a:t>
            </a:r>
            <a:r>
              <a:rPr lang="en-US" sz="2800" dirty="0" smtClean="0"/>
              <a:t> potter</a:t>
            </a:r>
            <a:r>
              <a:rPr lang="en-US" sz="2800" dirty="0"/>
              <a:t>	</a:t>
            </a:r>
            <a:r>
              <a:rPr lang="en-US" sz="2800" dirty="0" smtClean="0"/>
              <a:t>   </a:t>
            </a:r>
            <a:r>
              <a:rPr lang="en-US" sz="2800" dirty="0"/>
              <a:t>	</a:t>
            </a:r>
            <a:r>
              <a:rPr lang="he-IL" sz="2800" b="1" dirty="0" smtClean="0"/>
              <a:t>פְלִיגָה</a:t>
            </a:r>
            <a:r>
              <a:rPr lang="en-US" sz="2800" dirty="0" smtClean="0"/>
              <a:t> </a:t>
            </a:r>
            <a:r>
              <a:rPr lang="en-US" sz="2800" dirty="0"/>
              <a:t>(peal pass </a:t>
            </a:r>
            <a:r>
              <a:rPr lang="en-US" sz="2800" dirty="0" err="1"/>
              <a:t>ptcp</a:t>
            </a:r>
            <a:r>
              <a:rPr lang="en-US" sz="2800" dirty="0"/>
              <a:t> f </a:t>
            </a:r>
            <a:r>
              <a:rPr lang="en-US" sz="2800" dirty="0" err="1"/>
              <a:t>sg</a:t>
            </a:r>
            <a:r>
              <a:rPr lang="en-US" sz="2800" dirty="0"/>
              <a:t> </a:t>
            </a:r>
            <a:r>
              <a:rPr lang="he-IL" sz="2800" b="1" dirty="0"/>
              <a:t>פּלג</a:t>
            </a:r>
            <a:r>
              <a:rPr lang="en-US" sz="2800" dirty="0"/>
              <a:t> = Heb.) divided</a:t>
            </a:r>
          </a:p>
          <a:p>
            <a:r>
              <a:rPr lang="en-US" sz="2800" dirty="0"/>
              <a:t>	</a:t>
            </a:r>
            <a:r>
              <a:rPr lang="he-IL" sz="2800" b="1" dirty="0"/>
              <a:t>נִצְבָּה</a:t>
            </a:r>
            <a:r>
              <a:rPr lang="en-US" sz="2800" b="1" dirty="0"/>
              <a:t> </a:t>
            </a:r>
            <a:r>
              <a:rPr lang="en-US" sz="2800" dirty="0"/>
              <a:t>(= Heb. </a:t>
            </a:r>
            <a:r>
              <a:rPr lang="he-IL" sz="2800" b="1" dirty="0"/>
              <a:t>נצב</a:t>
            </a:r>
            <a:r>
              <a:rPr lang="en-US" sz="2800" dirty="0"/>
              <a:t>) firmness, hardness	</a:t>
            </a:r>
            <a:endParaRPr lang="en-US" sz="2800" dirty="0" smtClean="0"/>
          </a:p>
          <a:p>
            <a:r>
              <a:rPr lang="en-US" sz="2800" dirty="0"/>
              <a:t>	</a:t>
            </a:r>
            <a:r>
              <a:rPr lang="he-IL" sz="2800" b="1" dirty="0" smtClean="0"/>
              <a:t>מְעָרַב</a:t>
            </a:r>
            <a:r>
              <a:rPr lang="en-US" sz="2800" dirty="0" smtClean="0"/>
              <a:t> (</a:t>
            </a:r>
            <a:r>
              <a:rPr lang="en-US" sz="2800" dirty="0" err="1"/>
              <a:t>pael</a:t>
            </a:r>
            <a:r>
              <a:rPr lang="en-US" sz="2800" dirty="0"/>
              <a:t> pass </a:t>
            </a:r>
            <a:r>
              <a:rPr lang="en-US" sz="2800" dirty="0" err="1"/>
              <a:t>ptcp</a:t>
            </a:r>
            <a:r>
              <a:rPr lang="en-US" sz="2800" dirty="0"/>
              <a:t> m </a:t>
            </a:r>
            <a:r>
              <a:rPr lang="en-US" sz="2800" dirty="0" err="1"/>
              <a:t>sg</a:t>
            </a:r>
            <a:r>
              <a:rPr lang="en-US" sz="2800" dirty="0"/>
              <a:t> </a:t>
            </a:r>
            <a:r>
              <a:rPr lang="he-IL" sz="2800" b="1" dirty="0"/>
              <a:t>ערב</a:t>
            </a:r>
            <a:r>
              <a:rPr lang="he-IL" sz="2800" dirty="0"/>
              <a:t> </a:t>
            </a:r>
            <a:r>
              <a:rPr lang="en-US" sz="2800" dirty="0"/>
              <a:t>= Heb.) mixed</a:t>
            </a:r>
          </a:p>
          <a:p>
            <a:r>
              <a:rPr lang="en-US" sz="2800" dirty="0"/>
              <a:t>	</a:t>
            </a:r>
            <a:r>
              <a:rPr lang="he-IL" sz="2800" b="1" dirty="0" smtClean="0"/>
              <a:t>טִין</a:t>
            </a:r>
            <a:r>
              <a:rPr lang="en-US" sz="2800" dirty="0" smtClean="0"/>
              <a:t> (= </a:t>
            </a:r>
            <a:r>
              <a:rPr lang="en-US" sz="2800" dirty="0"/>
              <a:t>Heb. </a:t>
            </a:r>
            <a:r>
              <a:rPr lang="he-IL" sz="2800" b="1" dirty="0"/>
              <a:t>טִיט</a:t>
            </a:r>
            <a:r>
              <a:rPr lang="en-US" sz="2800" dirty="0"/>
              <a:t>) (wet) clay </a:t>
            </a: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190541250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909584"/>
          </a:xfrm>
          <a:prstGeom prst="rect">
            <a:avLst/>
          </a:prstGeom>
          <a:solidFill>
            <a:srgbClr val="00B050"/>
          </a:solidFill>
        </p:spPr>
        <p:txBody>
          <a:bodyPr wrap="square">
            <a:spAutoFit/>
          </a:bodyPr>
          <a:lstStyle/>
          <a:p>
            <a:r>
              <a:rPr lang="zh-CN" altLang="en-US" sz="2800" b="1" dirty="0">
                <a:solidFill>
                  <a:srgbClr val="FFFF00"/>
                </a:solidFill>
                <a:latin typeface="DFKai-SB" pitchFamily="65" charset="-120"/>
                <a:ea typeface="DFKai-SB" pitchFamily="65" charset="-120"/>
              </a:rPr>
              <a:t>但以理 </a:t>
            </a:r>
            <a:r>
              <a:rPr lang="en-US" sz="2800" b="1" dirty="0" smtClean="0">
                <a:solidFill>
                  <a:srgbClr val="FFFF00"/>
                </a:solidFill>
              </a:rPr>
              <a:t>Daniel 2:42 </a:t>
            </a:r>
            <a:r>
              <a:rPr lang="en-US" sz="3200" b="1" dirty="0" smtClean="0">
                <a:solidFill>
                  <a:srgbClr val="FFFF00"/>
                </a:solidFill>
              </a:rPr>
              <a:t> </a:t>
            </a:r>
            <a:r>
              <a:rPr lang="he-IL" sz="2800" dirty="0" smtClean="0"/>
              <a:t>‎</a:t>
            </a:r>
            <a:r>
              <a:rPr lang="he-IL" sz="3200" dirty="0" smtClean="0"/>
              <a:t>‎</a:t>
            </a:r>
            <a:r>
              <a:rPr lang="en-US" sz="3200" dirty="0" smtClean="0"/>
              <a:t>‎</a:t>
            </a:r>
            <a:r>
              <a:rPr lang="he-IL" sz="3200" dirty="0" smtClean="0"/>
              <a:t>‎‎</a:t>
            </a:r>
            <a:r>
              <a:rPr lang="en-US" sz="3200" dirty="0" smtClean="0"/>
              <a:t>‎</a:t>
            </a:r>
            <a:r>
              <a:rPr lang="he-IL" sz="3200" dirty="0" smtClean="0"/>
              <a:t>‎</a:t>
            </a:r>
            <a:endParaRPr lang="en-US" sz="3200" dirty="0" smtClean="0"/>
          </a:p>
          <a:p>
            <a:r>
              <a:rPr lang="en-US" sz="3200" dirty="0" smtClean="0"/>
              <a:t>         </a:t>
            </a:r>
            <a:r>
              <a:rPr lang="he-IL" sz="3200" dirty="0"/>
              <a:t>‎</a:t>
            </a:r>
            <a:r>
              <a:rPr lang="he-IL" sz="4400" dirty="0"/>
              <a:t>וְאֶצְבְּעָת֙ רַגְלַיָּ֔א (מִנְּהוֹן) [מִנְּהֵ֥ין</a:t>
            </a:r>
            <a:r>
              <a:rPr lang="he-IL" sz="4400" dirty="0" smtClean="0"/>
              <a:t>]</a:t>
            </a:r>
            <a:r>
              <a:rPr lang="en-US" sz="4400" dirty="0" smtClean="0"/>
              <a:t>  </a:t>
            </a:r>
          </a:p>
          <a:p>
            <a:r>
              <a:rPr lang="en-US" sz="4400" dirty="0"/>
              <a:t> </a:t>
            </a:r>
            <a:r>
              <a:rPr lang="en-US" sz="4400" dirty="0" smtClean="0"/>
              <a:t>      </a:t>
            </a:r>
            <a:r>
              <a:rPr lang="he-IL" sz="4400" dirty="0" smtClean="0"/>
              <a:t> </a:t>
            </a:r>
            <a:r>
              <a:rPr lang="he-IL" sz="4400" dirty="0"/>
              <a:t>פַּרְזֶ֖ל (וּמִנְּהוֹן) [וּמִנְּהֵ֣ין] </a:t>
            </a:r>
            <a:r>
              <a:rPr lang="he-IL" sz="4400" dirty="0" smtClean="0"/>
              <a:t>חֲסַ֑ף</a:t>
            </a:r>
            <a:endParaRPr lang="en-US" sz="4400" dirty="0" smtClean="0"/>
          </a:p>
          <a:p>
            <a:r>
              <a:rPr lang="en-US" sz="4400" dirty="0"/>
              <a:t> </a:t>
            </a:r>
            <a:r>
              <a:rPr lang="en-US" sz="4400" dirty="0" smtClean="0"/>
              <a:t>      </a:t>
            </a:r>
            <a:r>
              <a:rPr lang="he-IL" sz="4400" dirty="0" smtClean="0"/>
              <a:t> </a:t>
            </a:r>
            <a:r>
              <a:rPr lang="he-IL" sz="4400" dirty="0"/>
              <a:t>מִן־קְצָ֤ת מַלְכוּתָא֙ תֶּהֱוֵ֣ה </a:t>
            </a:r>
            <a:r>
              <a:rPr lang="he-IL" sz="4400" dirty="0" smtClean="0"/>
              <a:t>תַקִּיפָ֔ה</a:t>
            </a:r>
            <a:endParaRPr lang="en-US" sz="4400" dirty="0" smtClean="0"/>
          </a:p>
          <a:p>
            <a:pPr rtl="1"/>
            <a:r>
              <a:rPr lang="he-IL" sz="4400" dirty="0" smtClean="0"/>
              <a:t> </a:t>
            </a:r>
            <a:r>
              <a:rPr lang="he-IL" sz="4400" dirty="0"/>
              <a:t>וּמִנַּ֖הּ תֶּהֱוֵ֥ה תְבִירָֽה׃ </a:t>
            </a:r>
            <a:r>
              <a:rPr lang="en-US" sz="4400" dirty="0" smtClean="0"/>
              <a:t>          </a:t>
            </a:r>
            <a:endParaRPr lang="en-US" sz="3200" dirty="0"/>
          </a:p>
          <a:p>
            <a:endParaRPr lang="en-US" altLang="zh-TW" sz="800" dirty="0" smtClean="0">
              <a:latin typeface="DFKai-SB" pitchFamily="65" charset="-120"/>
              <a:ea typeface="DFKai-SB" pitchFamily="65" charset="-120"/>
            </a:endParaRPr>
          </a:p>
          <a:p>
            <a:r>
              <a:rPr lang="zh-TW" altLang="en-US" sz="3200" dirty="0" smtClean="0">
                <a:latin typeface="DFKai-SB" pitchFamily="65" charset="-120"/>
                <a:ea typeface="DFKai-SB" pitchFamily="65" charset="-120"/>
              </a:rPr>
              <a:t>那</a:t>
            </a:r>
            <a:r>
              <a:rPr lang="zh-TW" altLang="en-US" sz="3200" dirty="0">
                <a:latin typeface="DFKai-SB" pitchFamily="65" charset="-120"/>
                <a:ea typeface="DFKai-SB" pitchFamily="65" charset="-120"/>
              </a:rPr>
              <a:t>腳</a:t>
            </a:r>
            <a:r>
              <a:rPr lang="zh-TW" altLang="en-US" sz="3200" dirty="0" smtClean="0">
                <a:latin typeface="DFKai-SB" pitchFamily="65" charset="-120"/>
                <a:ea typeface="DFKai-SB" pitchFamily="65" charset="-120"/>
              </a:rPr>
              <a:t>指頭、</a:t>
            </a:r>
            <a:r>
              <a:rPr lang="zh-TW" altLang="en-US" sz="3200" dirty="0">
                <a:latin typeface="DFKai-SB" pitchFamily="65" charset="-120"/>
                <a:ea typeface="DFKai-SB" pitchFamily="65" charset="-120"/>
              </a:rPr>
              <a:t>既是半鐵半泥、那國也必半強半弱</a:t>
            </a:r>
            <a:r>
              <a:rPr lang="zh-TW" altLang="en-US" sz="3200" dirty="0" smtClean="0">
                <a:latin typeface="DFKai-SB" pitchFamily="65" charset="-120"/>
                <a:ea typeface="DFKai-SB" pitchFamily="65" charset="-120"/>
              </a:rPr>
              <a:t>．</a:t>
            </a:r>
            <a:r>
              <a:rPr lang="en-US" altLang="zh-TW" sz="3200" dirty="0" smtClean="0">
                <a:latin typeface="DFKai-SB" pitchFamily="65" charset="-120"/>
                <a:ea typeface="DFKai-SB" pitchFamily="65" charset="-120"/>
              </a:rPr>
              <a:t>/</a:t>
            </a:r>
            <a:r>
              <a:rPr lang="zh-TW" altLang="en-US" sz="3200" dirty="0" smtClean="0">
                <a:latin typeface="DFKai-SB" pitchFamily="65" charset="-120"/>
                <a:ea typeface="DFKai-SB" pitchFamily="65" charset="-120"/>
              </a:rPr>
              <a:t> </a:t>
            </a:r>
            <a:r>
              <a:rPr lang="en-US" sz="2800" baseline="30000" dirty="0" smtClean="0"/>
              <a:t>NKJ </a:t>
            </a:r>
            <a:r>
              <a:rPr lang="en-US" sz="2800" dirty="0"/>
              <a:t>"And </a:t>
            </a:r>
            <a:r>
              <a:rPr lang="en-US" sz="2800" i="1" dirty="0"/>
              <a:t>as </a:t>
            </a:r>
            <a:r>
              <a:rPr lang="en-US" sz="2800" dirty="0"/>
              <a:t>the toes of the feet </a:t>
            </a:r>
            <a:r>
              <a:rPr lang="en-US" sz="2800" i="1" dirty="0"/>
              <a:t>were </a:t>
            </a:r>
            <a:r>
              <a:rPr lang="en-US" sz="2800" dirty="0"/>
              <a:t>partly of iron and partly of clay, </a:t>
            </a:r>
            <a:r>
              <a:rPr lang="en-US" sz="2800" i="1" dirty="0"/>
              <a:t>so </a:t>
            </a:r>
            <a:r>
              <a:rPr lang="en-US" sz="2800" dirty="0"/>
              <a:t>the kingdom shall be partly strong and partly fragile. </a:t>
            </a:r>
            <a:endParaRPr lang="en-US" sz="2800" dirty="0" smtClean="0"/>
          </a:p>
          <a:p>
            <a:endParaRPr lang="en-US" sz="900" dirty="0">
              <a:latin typeface="DFKai-SB" pitchFamily="65" charset="-120"/>
              <a:ea typeface="DFKai-SB" pitchFamily="65" charset="-120"/>
            </a:endParaRPr>
          </a:p>
          <a:p>
            <a:r>
              <a:rPr lang="en-US" sz="3600" dirty="0"/>
              <a:t>	</a:t>
            </a:r>
            <a:r>
              <a:rPr lang="he-IL" sz="3600" b="1" dirty="0"/>
              <a:t>קְצָת</a:t>
            </a:r>
            <a:r>
              <a:rPr lang="he-IL" sz="3600" dirty="0"/>
              <a:t> </a:t>
            </a:r>
            <a:r>
              <a:rPr lang="en-US" sz="3600" dirty="0" smtClean="0"/>
              <a:t> (= </a:t>
            </a:r>
            <a:r>
              <a:rPr lang="en-US" sz="3600" dirty="0"/>
              <a:t>Heb.) end				</a:t>
            </a:r>
            <a:endParaRPr lang="en-US" sz="3600" dirty="0" smtClean="0"/>
          </a:p>
          <a:p>
            <a:r>
              <a:rPr lang="en-US" sz="3600" dirty="0"/>
              <a:t>	</a:t>
            </a:r>
            <a:r>
              <a:rPr lang="he-IL" sz="3600" b="1" dirty="0"/>
              <a:t>תְבִירָה</a:t>
            </a:r>
            <a:r>
              <a:rPr lang="he-IL" sz="3600" dirty="0"/>
              <a:t> </a:t>
            </a:r>
            <a:r>
              <a:rPr lang="en-US" sz="3600" dirty="0" smtClean="0"/>
              <a:t> (</a:t>
            </a:r>
            <a:r>
              <a:rPr lang="en-US" sz="3600" dirty="0"/>
              <a:t>peal pass </a:t>
            </a:r>
            <a:r>
              <a:rPr lang="en-US" sz="3600" dirty="0" err="1"/>
              <a:t>ptcp</a:t>
            </a:r>
            <a:r>
              <a:rPr lang="en-US" sz="3600" dirty="0"/>
              <a:t> f </a:t>
            </a:r>
            <a:r>
              <a:rPr lang="en-US" sz="3600" dirty="0" err="1"/>
              <a:t>sg</a:t>
            </a:r>
            <a:r>
              <a:rPr lang="en-US" sz="3600" dirty="0"/>
              <a:t> = Heb. </a:t>
            </a:r>
            <a:r>
              <a:rPr lang="he-IL" sz="3600" b="1" dirty="0"/>
              <a:t>שָׁבַר</a:t>
            </a:r>
            <a:r>
              <a:rPr lang="en-US" sz="3600" dirty="0"/>
              <a:t>) fragile</a:t>
            </a:r>
          </a:p>
          <a:p>
            <a:endParaRPr lang="en-US" sz="1000" dirty="0" smtClean="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288980158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01862"/>
          </a:xfrm>
          <a:prstGeom prst="rect">
            <a:avLst/>
          </a:prstGeom>
          <a:solidFill>
            <a:srgbClr val="00B050"/>
          </a:solidFill>
        </p:spPr>
        <p:txBody>
          <a:bodyPr wrap="square">
            <a:spAutoFit/>
          </a:bodyPr>
          <a:lstStyle/>
          <a:p>
            <a:r>
              <a:rPr lang="zh-CN" altLang="en-US" sz="2800" b="1" dirty="0">
                <a:solidFill>
                  <a:srgbClr val="FFFF00"/>
                </a:solidFill>
                <a:latin typeface="DFKai-SB" pitchFamily="65" charset="-120"/>
                <a:ea typeface="DFKai-SB" pitchFamily="65" charset="-120"/>
              </a:rPr>
              <a:t>但以理 </a:t>
            </a:r>
            <a:r>
              <a:rPr lang="en-US" sz="2800" b="1" dirty="0" smtClean="0">
                <a:solidFill>
                  <a:srgbClr val="FFFF00"/>
                </a:solidFill>
              </a:rPr>
              <a:t>Daniel 2:43 </a:t>
            </a:r>
            <a:r>
              <a:rPr lang="en-US" sz="3200" b="1" dirty="0" smtClean="0">
                <a:solidFill>
                  <a:srgbClr val="FFFF00"/>
                </a:solidFill>
              </a:rPr>
              <a:t> </a:t>
            </a:r>
            <a:r>
              <a:rPr lang="he-IL" sz="2800" dirty="0" smtClean="0"/>
              <a:t>‎</a:t>
            </a:r>
            <a:r>
              <a:rPr lang="he-IL" sz="3200" dirty="0" smtClean="0"/>
              <a:t>‎</a:t>
            </a:r>
            <a:r>
              <a:rPr lang="en-US" sz="3200" dirty="0" smtClean="0"/>
              <a:t>‎</a:t>
            </a:r>
            <a:r>
              <a:rPr lang="he-IL" sz="3200" dirty="0" smtClean="0"/>
              <a:t>‎‎</a:t>
            </a:r>
            <a:r>
              <a:rPr lang="en-US" sz="3200" dirty="0" smtClean="0"/>
              <a:t>‎</a:t>
            </a:r>
            <a:r>
              <a:rPr lang="he-IL" sz="3200" dirty="0" smtClean="0"/>
              <a:t>‎</a:t>
            </a:r>
            <a:endParaRPr lang="en-US" sz="3200" dirty="0" smtClean="0"/>
          </a:p>
          <a:p>
            <a:r>
              <a:rPr lang="en-US" sz="3200" dirty="0" smtClean="0"/>
              <a:t>         </a:t>
            </a:r>
            <a:r>
              <a:rPr lang="he-IL" sz="3200" dirty="0" smtClean="0"/>
              <a:t>‎‎</a:t>
            </a:r>
            <a:r>
              <a:rPr lang="en-US" sz="4800" dirty="0" smtClean="0"/>
              <a:t>‎</a:t>
            </a:r>
            <a:r>
              <a:rPr lang="he-IL" sz="4600" dirty="0"/>
              <a:t>(דִי) [וְדִ֣י] חֲזַ֗יְתָ פַּרְזְלָא֙ מְעָרַב֙ </a:t>
            </a:r>
            <a:endParaRPr lang="en-US" sz="4600" dirty="0" smtClean="0"/>
          </a:p>
          <a:p>
            <a:pPr rtl="1"/>
            <a:r>
              <a:rPr lang="he-IL" sz="4600" dirty="0" smtClean="0"/>
              <a:t>בַּחֲסַ֣ף </a:t>
            </a:r>
            <a:r>
              <a:rPr lang="he-IL" sz="4600" dirty="0"/>
              <a:t>טִינָ֔א מִתְעָרְבִ֤ין לֶהֱוֹן֙ </a:t>
            </a:r>
            <a:r>
              <a:rPr lang="he-IL" sz="4600" dirty="0" smtClean="0"/>
              <a:t>בִּזְרַ֣ע אֲנָשָׁ֔א</a:t>
            </a:r>
            <a:endParaRPr lang="en-US" sz="4600" dirty="0" smtClean="0"/>
          </a:p>
          <a:p>
            <a:pPr rtl="1"/>
            <a:r>
              <a:rPr lang="he-IL" sz="4600" dirty="0" smtClean="0"/>
              <a:t> </a:t>
            </a:r>
            <a:r>
              <a:rPr lang="he-IL" sz="4600" dirty="0"/>
              <a:t>וְלָֽא־לֶהֱוֹ֥ן </a:t>
            </a:r>
            <a:r>
              <a:rPr lang="he-IL" sz="4600" dirty="0" smtClean="0"/>
              <a:t>דָּבְקִ֖ין </a:t>
            </a:r>
            <a:r>
              <a:rPr lang="he-IL" sz="4600" dirty="0"/>
              <a:t>דְּנָ֣ה </a:t>
            </a:r>
            <a:r>
              <a:rPr lang="he-IL" sz="4600" dirty="0" smtClean="0"/>
              <a:t>עִם־דְּנָ֑ה</a:t>
            </a:r>
            <a:r>
              <a:rPr lang="en-US" sz="4600" dirty="0" smtClean="0"/>
              <a:t>       </a:t>
            </a:r>
          </a:p>
          <a:p>
            <a:pPr rtl="1"/>
            <a:r>
              <a:rPr lang="he-IL" sz="4600" dirty="0" smtClean="0"/>
              <a:t> </a:t>
            </a:r>
            <a:r>
              <a:rPr lang="he-IL" sz="4600" dirty="0"/>
              <a:t>הֵֽא־כְדִ֣י פַרְזְלָ֔א לָ֥א מִתְעָרַ֖ב עִם־חַסְפָּֽא</a:t>
            </a:r>
            <a:r>
              <a:rPr lang="he-IL" sz="4600" dirty="0" smtClean="0"/>
              <a:t>׃</a:t>
            </a:r>
            <a:r>
              <a:rPr lang="en-US" sz="4600" dirty="0" smtClean="0"/>
              <a:t> </a:t>
            </a:r>
            <a:r>
              <a:rPr lang="en-US" sz="4800" dirty="0" smtClean="0"/>
              <a:t> </a:t>
            </a:r>
            <a:endParaRPr lang="he-IL" sz="4800" dirty="0"/>
          </a:p>
          <a:p>
            <a:r>
              <a:rPr lang="zh-TW" altLang="en-US" sz="3200" dirty="0" smtClean="0">
                <a:latin typeface="DFKai-SB" pitchFamily="65" charset="-120"/>
                <a:ea typeface="DFKai-SB" pitchFamily="65" charset="-120"/>
              </a:rPr>
              <a:t>你既見鐵與泥攙雜、那國民也必與各種人攙雜、卻不能彼此相合、正如鐵與泥不能相合一樣。</a:t>
            </a:r>
            <a:r>
              <a:rPr lang="en-US" altLang="zh-TW" sz="2800" dirty="0" smtClean="0">
                <a:latin typeface="DFKai-SB" pitchFamily="65" charset="-120"/>
                <a:ea typeface="DFKai-SB" pitchFamily="65" charset="-120"/>
              </a:rPr>
              <a:t>/ </a:t>
            </a:r>
            <a:r>
              <a:rPr lang="en-US" sz="2800" baseline="30000" dirty="0" smtClean="0"/>
              <a:t>NKJ </a:t>
            </a:r>
            <a:r>
              <a:rPr lang="en-US" sz="2800" dirty="0"/>
              <a:t>"As you saw iron mixed with ceramic clay, they will mingle with the seed of men; but they will not adhere to one another, just as iron does not mix with clay.</a:t>
            </a:r>
          </a:p>
          <a:p>
            <a:r>
              <a:rPr lang="en-US" sz="3200" dirty="0"/>
              <a:t>	</a:t>
            </a:r>
            <a:r>
              <a:rPr lang="he-IL" sz="3200" b="1" dirty="0"/>
              <a:t>לֶהֱוֹן </a:t>
            </a:r>
            <a:r>
              <a:rPr lang="en-US" sz="3200" dirty="0" smtClean="0"/>
              <a:t> (</a:t>
            </a:r>
            <a:r>
              <a:rPr lang="en-US" sz="3200" dirty="0"/>
              <a:t>peal impf 3 m </a:t>
            </a:r>
            <a:r>
              <a:rPr lang="en-US" sz="3200" dirty="0" err="1"/>
              <a:t>pl</a:t>
            </a:r>
            <a:r>
              <a:rPr lang="en-US" sz="3200" dirty="0"/>
              <a:t> </a:t>
            </a:r>
            <a:r>
              <a:rPr lang="he-IL" sz="3200" b="1" dirty="0"/>
              <a:t>הֲוָה</a:t>
            </a:r>
            <a:r>
              <a:rPr lang="en-US" sz="3200" dirty="0"/>
              <a:t> = Heb. </a:t>
            </a:r>
            <a:r>
              <a:rPr lang="he-IL" sz="3200" b="1" dirty="0"/>
              <a:t>הָיָה</a:t>
            </a:r>
            <a:r>
              <a:rPr lang="en-US" sz="3200" dirty="0"/>
              <a:t>) be, become	</a:t>
            </a:r>
          </a:p>
          <a:p>
            <a:r>
              <a:rPr lang="en-US" sz="3200" dirty="0"/>
              <a:t>	</a:t>
            </a:r>
            <a:r>
              <a:rPr lang="he-IL" sz="3200" b="1" dirty="0"/>
              <a:t>דָּבְקִין </a:t>
            </a:r>
            <a:r>
              <a:rPr lang="en-US" sz="3200" dirty="0" smtClean="0"/>
              <a:t> (</a:t>
            </a:r>
            <a:r>
              <a:rPr lang="en-US" sz="3200" dirty="0"/>
              <a:t>peal </a:t>
            </a:r>
            <a:r>
              <a:rPr lang="en-US" sz="3200" dirty="0" err="1"/>
              <a:t>ptcp</a:t>
            </a:r>
            <a:r>
              <a:rPr lang="en-US" sz="3200" dirty="0"/>
              <a:t> m </a:t>
            </a:r>
            <a:r>
              <a:rPr lang="en-US" sz="3200" dirty="0" err="1"/>
              <a:t>pl</a:t>
            </a:r>
            <a:r>
              <a:rPr lang="en-US" sz="3200" dirty="0"/>
              <a:t> </a:t>
            </a:r>
            <a:r>
              <a:rPr lang="he-IL" sz="3200" b="1" dirty="0"/>
              <a:t>דבק</a:t>
            </a:r>
            <a:r>
              <a:rPr lang="en-US" sz="3200" dirty="0"/>
              <a:t> = Heb</a:t>
            </a:r>
            <a:r>
              <a:rPr lang="en-US" sz="3200" dirty="0" smtClean="0"/>
              <a:t>.)     </a:t>
            </a:r>
            <a:r>
              <a:rPr lang="en-US" sz="3200" dirty="0"/>
              <a:t>	</a:t>
            </a:r>
            <a:r>
              <a:rPr lang="he-IL" sz="3200" b="1" dirty="0" smtClean="0"/>
              <a:t>הֵא־כְדִי </a:t>
            </a:r>
            <a:r>
              <a:rPr lang="en-US" sz="3200" dirty="0" smtClean="0"/>
              <a:t> just </a:t>
            </a:r>
            <a:r>
              <a:rPr lang="en-US" sz="3200" dirty="0"/>
              <a:t>as	</a:t>
            </a:r>
            <a:endParaRPr lang="en-US" sz="1000" dirty="0" smtClean="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935517940"/>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63417"/>
          </a:xfrm>
          <a:prstGeom prst="rect">
            <a:avLst/>
          </a:prstGeom>
          <a:solidFill>
            <a:srgbClr val="00B050"/>
          </a:solidFill>
        </p:spPr>
        <p:txBody>
          <a:bodyPr wrap="square">
            <a:spAutoFit/>
          </a:bodyPr>
          <a:lstStyle/>
          <a:p>
            <a:r>
              <a:rPr lang="zh-CN" altLang="en-US" sz="2800" b="1" dirty="0">
                <a:solidFill>
                  <a:srgbClr val="FFFF00"/>
                </a:solidFill>
                <a:latin typeface="DFKai-SB" pitchFamily="65" charset="-120"/>
                <a:ea typeface="DFKai-SB" pitchFamily="65" charset="-120"/>
              </a:rPr>
              <a:t>但以理 </a:t>
            </a:r>
            <a:r>
              <a:rPr lang="en-US" sz="2800" b="1" dirty="0" smtClean="0">
                <a:solidFill>
                  <a:srgbClr val="FFFF00"/>
                </a:solidFill>
              </a:rPr>
              <a:t>Daniel 2:44 </a:t>
            </a:r>
            <a:r>
              <a:rPr lang="en-US" sz="3200" b="1" dirty="0" smtClean="0">
                <a:solidFill>
                  <a:srgbClr val="FFFF00"/>
                </a:solidFill>
              </a:rPr>
              <a:t> </a:t>
            </a:r>
            <a:r>
              <a:rPr lang="he-IL" sz="2800" dirty="0" smtClean="0"/>
              <a:t>‎</a:t>
            </a:r>
            <a:r>
              <a:rPr lang="he-IL" sz="3200" dirty="0" smtClean="0"/>
              <a:t>‎</a:t>
            </a:r>
            <a:r>
              <a:rPr lang="en-US" sz="3200" dirty="0" smtClean="0"/>
              <a:t>‎</a:t>
            </a:r>
            <a:r>
              <a:rPr lang="he-IL" sz="3200" dirty="0" smtClean="0"/>
              <a:t>‎‎</a:t>
            </a:r>
            <a:r>
              <a:rPr lang="en-US" sz="3200" dirty="0" smtClean="0"/>
              <a:t>‎</a:t>
            </a:r>
            <a:r>
              <a:rPr lang="he-IL" sz="3200" dirty="0" smtClean="0"/>
              <a:t>‎</a:t>
            </a:r>
            <a:endParaRPr lang="en-US" sz="3200" dirty="0" smtClean="0"/>
          </a:p>
          <a:p>
            <a:r>
              <a:rPr lang="en-US" altLang="zh-TW" sz="3200" dirty="0" smtClean="0">
                <a:latin typeface="DFKai-SB" pitchFamily="65" charset="-120"/>
                <a:ea typeface="DFKai-SB" pitchFamily="65" charset="-120"/>
              </a:rPr>
              <a:t>  </a:t>
            </a:r>
            <a:r>
              <a:rPr lang="en-US" sz="3800" dirty="0" smtClean="0"/>
              <a:t>‎</a:t>
            </a:r>
            <a:r>
              <a:rPr lang="he-IL" sz="3600" dirty="0"/>
              <a:t>וּֽבְיוֹמֵיה֞וֹן דִּ֧י מַלְכַיָּ֣א אִנּ֗וּן יְקִים֩ אֱלָ֙הּ </a:t>
            </a:r>
            <a:r>
              <a:rPr lang="he-IL" sz="3600" dirty="0" smtClean="0"/>
              <a:t>שְׁמַיָּ֤א מַלְכוּ֙</a:t>
            </a:r>
            <a:endParaRPr lang="en-US" sz="3600" dirty="0" smtClean="0"/>
          </a:p>
          <a:p>
            <a:pPr rtl="1"/>
            <a:r>
              <a:rPr lang="he-IL" sz="3600" dirty="0" smtClean="0"/>
              <a:t> </a:t>
            </a:r>
            <a:r>
              <a:rPr lang="he-IL" sz="3500" dirty="0"/>
              <a:t>דִּ֤י לְעָלְמִין֙ לָ֣א תִתְחַבַּ֔ל וּמַ֙לְכוּתָ֔ה לְעַ֥ם אָחֳרָ֖ן לָ֣א </a:t>
            </a:r>
            <a:r>
              <a:rPr lang="he-IL" sz="3500" dirty="0" smtClean="0"/>
              <a:t>תִשְׁתְּבִ֑ק</a:t>
            </a:r>
            <a:endParaRPr lang="en-US" sz="3500" dirty="0" smtClean="0"/>
          </a:p>
          <a:p>
            <a:pPr rtl="1"/>
            <a:r>
              <a:rPr lang="he-IL" sz="3600" dirty="0" smtClean="0"/>
              <a:t> </a:t>
            </a:r>
            <a:r>
              <a:rPr lang="he-IL" sz="3600" dirty="0"/>
              <a:t>תַּדִּ֤ק וְתָסֵיף֙ כָּל־אִלֵּ֣ין מַלְכְוָתָ֔א וְהִ֖יא תְּק֥וּם לְעָלְמַיָּֽא</a:t>
            </a:r>
            <a:r>
              <a:rPr lang="he-IL" sz="3600" dirty="0" smtClean="0"/>
              <a:t>׃</a:t>
            </a:r>
            <a:r>
              <a:rPr lang="en-US" sz="3600" dirty="0" smtClean="0"/>
              <a:t>   </a:t>
            </a:r>
            <a:r>
              <a:rPr lang="he-IL" sz="3600" dirty="0" smtClean="0"/>
              <a:t> </a:t>
            </a:r>
            <a:endParaRPr lang="he-IL" sz="3600" dirty="0"/>
          </a:p>
          <a:p>
            <a:r>
              <a:rPr lang="zh-TW" altLang="en-US" sz="2800" dirty="0" smtClean="0">
                <a:latin typeface="DFKai-SB" pitchFamily="65" charset="-120"/>
                <a:ea typeface="DFKai-SB" pitchFamily="65" charset="-120"/>
              </a:rPr>
              <a:t>當</a:t>
            </a:r>
            <a:r>
              <a:rPr lang="zh-TW" altLang="en-US" sz="2800" dirty="0">
                <a:latin typeface="DFKai-SB" pitchFamily="65" charset="-120"/>
                <a:ea typeface="DFKai-SB" pitchFamily="65" charset="-120"/>
              </a:rPr>
              <a:t>那列王在位的時候、天上的神必另立一國、永不敗壞、也不歸別國的人、卻要打碎滅絕那一切國、這國必存到永遠</a:t>
            </a:r>
            <a:r>
              <a:rPr lang="zh-TW" altLang="en-US" sz="2800" dirty="0" smtClean="0">
                <a:latin typeface="DFKai-SB" pitchFamily="65" charset="-120"/>
                <a:ea typeface="DFKai-SB" pitchFamily="65" charset="-120"/>
              </a:rPr>
              <a:t>。</a:t>
            </a:r>
            <a:r>
              <a:rPr lang="en-US" altLang="zh-TW" sz="2600" dirty="0" smtClean="0">
                <a:latin typeface="DFKai-SB" pitchFamily="65" charset="-120"/>
                <a:ea typeface="DFKai-SB" pitchFamily="65" charset="-120"/>
              </a:rPr>
              <a:t>/ </a:t>
            </a:r>
            <a:r>
              <a:rPr lang="en-US" sz="2600" baseline="30000" dirty="0" smtClean="0"/>
              <a:t>NKJ </a:t>
            </a:r>
            <a:r>
              <a:rPr lang="en-US" sz="2600" dirty="0"/>
              <a:t>And in the days of these kings the God of heaven will set up a kingdom which shall never be destroyed; and the kingdom shall not be left to other people; it shall break in pieces and consume all these kingdoms, and it shall stand forever</a:t>
            </a:r>
            <a:r>
              <a:rPr lang="en-US" sz="2600" dirty="0" smtClean="0"/>
              <a:t>.</a:t>
            </a:r>
          </a:p>
          <a:p>
            <a:r>
              <a:rPr lang="en-US" sz="3200" dirty="0"/>
              <a:t>	</a:t>
            </a:r>
            <a:r>
              <a:rPr lang="he-IL" sz="2800" b="1" dirty="0" smtClean="0"/>
              <a:t>יְקִים</a:t>
            </a:r>
            <a:r>
              <a:rPr lang="en-US" sz="2800" b="1" dirty="0" smtClean="0"/>
              <a:t> </a:t>
            </a:r>
            <a:r>
              <a:rPr lang="en-US" sz="2800" dirty="0" smtClean="0"/>
              <a:t>(</a:t>
            </a:r>
            <a:r>
              <a:rPr lang="en-US" sz="2800" dirty="0" err="1"/>
              <a:t>haphel</a:t>
            </a:r>
            <a:r>
              <a:rPr lang="en-US" sz="2800" dirty="0"/>
              <a:t> impf 3 m </a:t>
            </a:r>
            <a:r>
              <a:rPr lang="en-US" sz="2800" dirty="0" err="1"/>
              <a:t>sg</a:t>
            </a:r>
            <a:r>
              <a:rPr lang="en-US" sz="2800" dirty="0"/>
              <a:t> </a:t>
            </a:r>
            <a:r>
              <a:rPr lang="he-IL" sz="2800" b="1" dirty="0"/>
              <a:t>קום</a:t>
            </a:r>
            <a:r>
              <a:rPr lang="en-US" sz="2800" dirty="0"/>
              <a:t> = Heb.) establish, set up	</a:t>
            </a:r>
          </a:p>
          <a:p>
            <a:r>
              <a:rPr lang="en-US" sz="2800" dirty="0"/>
              <a:t>	</a:t>
            </a:r>
            <a:r>
              <a:rPr lang="he-IL" sz="2800" b="1" dirty="0" smtClean="0"/>
              <a:t>תִתְחַבַּל</a:t>
            </a:r>
            <a:r>
              <a:rPr lang="en-US" sz="2800" dirty="0" smtClean="0"/>
              <a:t> (</a:t>
            </a:r>
            <a:r>
              <a:rPr lang="en-US" sz="2800" dirty="0" err="1"/>
              <a:t>hithpaal</a:t>
            </a:r>
            <a:r>
              <a:rPr lang="en-US" sz="2800" dirty="0"/>
              <a:t> impf 3 f </a:t>
            </a:r>
            <a:r>
              <a:rPr lang="en-US" sz="2800" dirty="0" err="1"/>
              <a:t>sg</a:t>
            </a:r>
            <a:r>
              <a:rPr lang="en-US" sz="2800" dirty="0"/>
              <a:t> </a:t>
            </a:r>
            <a:r>
              <a:rPr lang="he-IL" sz="2800" b="1" dirty="0"/>
              <a:t>חבל</a:t>
            </a:r>
            <a:r>
              <a:rPr lang="en-US" sz="2800" dirty="0"/>
              <a:t> = Heb.) be perished, destroyed</a:t>
            </a:r>
          </a:p>
          <a:p>
            <a:r>
              <a:rPr lang="en-US" sz="2800" dirty="0"/>
              <a:t>	</a:t>
            </a:r>
            <a:r>
              <a:rPr lang="he-IL" sz="2800" b="1" dirty="0" smtClean="0"/>
              <a:t>תִשְׁתְּבִק</a:t>
            </a:r>
            <a:r>
              <a:rPr lang="en-US" sz="2800" b="1" dirty="0" smtClean="0"/>
              <a:t> </a:t>
            </a:r>
            <a:r>
              <a:rPr lang="en-US" sz="2800" dirty="0" smtClean="0"/>
              <a:t>(</a:t>
            </a:r>
            <a:r>
              <a:rPr lang="en-US" sz="2800" dirty="0" err="1"/>
              <a:t>hithpeel</a:t>
            </a:r>
            <a:r>
              <a:rPr lang="en-US" sz="2800" dirty="0"/>
              <a:t> impf 3 f </a:t>
            </a:r>
            <a:r>
              <a:rPr lang="en-US" sz="2800" dirty="0" err="1"/>
              <a:t>sg</a:t>
            </a:r>
            <a:r>
              <a:rPr lang="en-US" sz="2800" dirty="0"/>
              <a:t>  </a:t>
            </a:r>
            <a:r>
              <a:rPr lang="he-IL" sz="2800" b="1" dirty="0"/>
              <a:t>שׁבק</a:t>
            </a:r>
            <a:r>
              <a:rPr lang="en-US" sz="2800" dirty="0"/>
              <a:t>) be left to, pass on</a:t>
            </a:r>
          </a:p>
          <a:p>
            <a:r>
              <a:rPr lang="en-US" sz="2800" dirty="0"/>
              <a:t>	</a:t>
            </a:r>
            <a:r>
              <a:rPr lang="he-IL" sz="2800" b="1" dirty="0"/>
              <a:t>תַּדִּק</a:t>
            </a:r>
            <a:r>
              <a:rPr lang="en-US" sz="2800" dirty="0"/>
              <a:t> (</a:t>
            </a:r>
            <a:r>
              <a:rPr lang="en-US" sz="2800" dirty="0" err="1"/>
              <a:t>haphel</a:t>
            </a:r>
            <a:r>
              <a:rPr lang="en-US" sz="2800" dirty="0"/>
              <a:t> impf 3 f </a:t>
            </a:r>
            <a:r>
              <a:rPr lang="en-US" sz="2800" dirty="0" err="1"/>
              <a:t>sg</a:t>
            </a:r>
            <a:r>
              <a:rPr lang="en-US" sz="2800" dirty="0"/>
              <a:t> </a:t>
            </a:r>
            <a:r>
              <a:rPr lang="he-IL" sz="2800" b="1" dirty="0"/>
              <a:t>דקק</a:t>
            </a:r>
            <a:r>
              <a:rPr lang="en-US" sz="2800" dirty="0"/>
              <a:t> = Heb.) break into pieces </a:t>
            </a:r>
          </a:p>
          <a:p>
            <a:r>
              <a:rPr lang="en-US" sz="2800" dirty="0"/>
              <a:t>	</a:t>
            </a:r>
            <a:r>
              <a:rPr lang="he-IL" sz="2800" b="1" dirty="0" smtClean="0"/>
              <a:t>תָסֵיף</a:t>
            </a:r>
            <a:r>
              <a:rPr lang="en-US" sz="2800" dirty="0" smtClean="0"/>
              <a:t> (</a:t>
            </a:r>
            <a:r>
              <a:rPr lang="en-US" sz="2800" dirty="0" err="1"/>
              <a:t>haphel</a:t>
            </a:r>
            <a:r>
              <a:rPr lang="en-US" sz="2800" dirty="0"/>
              <a:t> impf 3 f </a:t>
            </a:r>
            <a:r>
              <a:rPr lang="en-US" sz="2800" dirty="0" err="1"/>
              <a:t>sg</a:t>
            </a:r>
            <a:r>
              <a:rPr lang="en-US" sz="2800" dirty="0"/>
              <a:t> </a:t>
            </a:r>
            <a:r>
              <a:rPr lang="he-IL" sz="2800" b="1" dirty="0"/>
              <a:t>סוף</a:t>
            </a:r>
            <a:r>
              <a:rPr lang="en-US" sz="2800" dirty="0"/>
              <a:t> = Heb.) annihilate, to put an end to</a:t>
            </a:r>
          </a:p>
          <a:p>
            <a:endParaRPr lang="en-US" sz="1000" dirty="0">
              <a:solidFill>
                <a:schemeClr val="bg1"/>
              </a:solidFill>
            </a:endParaRPr>
          </a:p>
        </p:txBody>
      </p:sp>
    </p:spTree>
    <p:extLst>
      <p:ext uri="{BB962C8B-B14F-4D97-AF65-F5344CB8AC3E}">
        <p14:creationId xmlns:p14="http://schemas.microsoft.com/office/powerpoint/2010/main" val="315379434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94195"/>
          </a:xfrm>
          <a:prstGeom prst="rect">
            <a:avLst/>
          </a:prstGeom>
          <a:solidFill>
            <a:srgbClr val="00B050"/>
          </a:solidFill>
        </p:spPr>
        <p:txBody>
          <a:bodyPr wrap="square">
            <a:spAutoFit/>
          </a:bodyPr>
          <a:lstStyle/>
          <a:p>
            <a:r>
              <a:rPr lang="zh-CN" altLang="en-US" sz="2800" b="1" dirty="0">
                <a:solidFill>
                  <a:srgbClr val="FFFF00"/>
                </a:solidFill>
                <a:latin typeface="DFKai-SB" pitchFamily="65" charset="-120"/>
                <a:ea typeface="DFKai-SB" pitchFamily="65" charset="-120"/>
              </a:rPr>
              <a:t>但以理 </a:t>
            </a:r>
            <a:r>
              <a:rPr lang="en-US" sz="2800" b="1" dirty="0" smtClean="0">
                <a:solidFill>
                  <a:srgbClr val="FFFF00"/>
                </a:solidFill>
              </a:rPr>
              <a:t>Daniel 2:45 </a:t>
            </a:r>
            <a:r>
              <a:rPr lang="he-IL" sz="2800" dirty="0" smtClean="0"/>
              <a:t>‎</a:t>
            </a:r>
            <a:r>
              <a:rPr lang="he-IL" sz="3200" dirty="0" smtClean="0"/>
              <a:t>‎</a:t>
            </a:r>
            <a:r>
              <a:rPr lang="en-US" sz="3200" dirty="0" smtClean="0"/>
              <a:t>‎</a:t>
            </a:r>
            <a:r>
              <a:rPr lang="he-IL" sz="3200" dirty="0" smtClean="0"/>
              <a:t>‎‎</a:t>
            </a:r>
            <a:r>
              <a:rPr lang="en-US" sz="4200" dirty="0" smtClean="0"/>
              <a:t>‎</a:t>
            </a:r>
            <a:r>
              <a:rPr lang="he-IL" sz="4200" dirty="0" smtClean="0"/>
              <a:t> </a:t>
            </a:r>
            <a:r>
              <a:rPr lang="he-IL" sz="4200" dirty="0"/>
              <a:t>כָּל־קֳבֵ֣ל דִּֽי־חֲזַ֡יְתָ דִּ֣י מִטּוּרָא֩ </a:t>
            </a:r>
            <a:endParaRPr lang="en-US" sz="4200" dirty="0" smtClean="0"/>
          </a:p>
          <a:p>
            <a:pPr rtl="1"/>
            <a:r>
              <a:rPr lang="he-IL" sz="4200" dirty="0" smtClean="0"/>
              <a:t>אִתְגְּזֶ֙רֶת </a:t>
            </a:r>
            <a:r>
              <a:rPr lang="he-IL" sz="4200" dirty="0"/>
              <a:t>אֶ֜בֶן דִּי־לָ֣א בִידַ֗יִן וְ֠הַדֶּקֶת </a:t>
            </a:r>
            <a:r>
              <a:rPr lang="he-IL" sz="4200" dirty="0" smtClean="0"/>
              <a:t>פַּרְזְלָ֙א</a:t>
            </a:r>
            <a:r>
              <a:rPr lang="en-US" sz="4200" dirty="0" smtClean="0"/>
              <a:t>   </a:t>
            </a:r>
          </a:p>
          <a:p>
            <a:pPr rtl="1"/>
            <a:r>
              <a:rPr lang="he-IL" sz="4200" dirty="0" smtClean="0"/>
              <a:t> </a:t>
            </a:r>
            <a:r>
              <a:rPr lang="he-IL" sz="4000" dirty="0"/>
              <a:t>נְחָשָׁ֤א חַסְפָּא֙ כַּסְפָּ֣א וְדַהֲבָ֔א אֱלָ֥הּ רַב֙ </a:t>
            </a:r>
            <a:r>
              <a:rPr lang="he-IL" sz="4000" dirty="0" smtClean="0"/>
              <a:t>הוֹדַ֣ע לְמַלְכָּ֔א</a:t>
            </a:r>
            <a:endParaRPr lang="en-US" sz="4000" dirty="0" smtClean="0"/>
          </a:p>
          <a:p>
            <a:pPr rtl="1"/>
            <a:r>
              <a:rPr lang="he-IL" sz="4000" dirty="0" smtClean="0"/>
              <a:t> </a:t>
            </a:r>
            <a:r>
              <a:rPr lang="he-IL" sz="4000" dirty="0"/>
              <a:t>מָ֛ה דִּ֥י לֶהֱוֵ֖א אַחֲרֵ֣י דְנָ֑ה וְיַצִּ֥יב חֶלְמָ֖א וּמְהֵימַ֥ן פִּשְׁרֵֽהּ׃ </a:t>
            </a:r>
          </a:p>
          <a:p>
            <a:pPr rtl="1"/>
            <a:r>
              <a:rPr lang="he-IL" sz="800" dirty="0"/>
              <a:t> </a:t>
            </a:r>
            <a:endParaRPr lang="en-US" altLang="zh-TW" sz="800" dirty="0" smtClean="0">
              <a:latin typeface="DFKai-SB" pitchFamily="65" charset="-120"/>
              <a:ea typeface="DFKai-SB" pitchFamily="65" charset="-120"/>
            </a:endParaRPr>
          </a:p>
          <a:p>
            <a:r>
              <a:rPr lang="zh-TW" altLang="en-US" sz="3000" dirty="0" smtClean="0">
                <a:latin typeface="DFKai-SB" pitchFamily="65" charset="-120"/>
                <a:ea typeface="DFKai-SB" pitchFamily="65" charset="-120"/>
              </a:rPr>
              <a:t>你</a:t>
            </a:r>
            <a:r>
              <a:rPr lang="zh-TW" altLang="en-US" sz="3000" dirty="0">
                <a:latin typeface="DFKai-SB" pitchFamily="65" charset="-120"/>
                <a:ea typeface="DFKai-SB" pitchFamily="65" charset="-120"/>
              </a:rPr>
              <a:t>既看見非人手鑿出來的一塊石</a:t>
            </a:r>
            <a:r>
              <a:rPr lang="zh-TW" altLang="en-US" sz="3000" dirty="0" smtClean="0">
                <a:latin typeface="DFKai-SB" pitchFamily="65" charset="-120"/>
                <a:ea typeface="DFKai-SB" pitchFamily="65" charset="-120"/>
              </a:rPr>
              <a:t>頭</a:t>
            </a:r>
            <a:r>
              <a:rPr lang="en-US" altLang="zh-TW"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從</a:t>
            </a:r>
            <a:r>
              <a:rPr lang="zh-TW" altLang="en-US" sz="3000" dirty="0">
                <a:latin typeface="DFKai-SB" pitchFamily="65" charset="-120"/>
                <a:ea typeface="DFKai-SB" pitchFamily="65" charset="-120"/>
              </a:rPr>
              <a:t>山而</a:t>
            </a:r>
            <a:r>
              <a:rPr lang="zh-TW" altLang="en-US" sz="3000" dirty="0" smtClean="0">
                <a:latin typeface="DFKai-SB" pitchFamily="65" charset="-120"/>
                <a:ea typeface="DFKai-SB" pitchFamily="65" charset="-120"/>
              </a:rPr>
              <a:t>出</a:t>
            </a:r>
            <a:r>
              <a:rPr lang="en-US" altLang="zh-TW"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打</a:t>
            </a:r>
            <a:r>
              <a:rPr lang="zh-TW" altLang="en-US" sz="3000" dirty="0">
                <a:latin typeface="DFKai-SB" pitchFamily="65" charset="-120"/>
                <a:ea typeface="DFKai-SB" pitchFamily="65" charset="-120"/>
              </a:rPr>
              <a:t>碎</a:t>
            </a:r>
            <a:r>
              <a:rPr lang="zh-TW" altLang="en-US" sz="3000" dirty="0" smtClean="0">
                <a:latin typeface="DFKai-SB" pitchFamily="65" charset="-120"/>
                <a:ea typeface="DFKai-SB" pitchFamily="65" charset="-120"/>
              </a:rPr>
              <a:t>金</a:t>
            </a:r>
            <a:r>
              <a:rPr lang="en-US" altLang="zh-TW"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銀</a:t>
            </a:r>
            <a:r>
              <a:rPr lang="en-US" altLang="zh-TW"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銅</a:t>
            </a:r>
            <a:r>
              <a:rPr lang="en-US" altLang="zh-TW"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鐵</a:t>
            </a:r>
            <a:r>
              <a:rPr lang="en-US" altLang="zh-TW"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泥</a:t>
            </a:r>
            <a:r>
              <a:rPr lang="en-US" altLang="zh-TW"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那</a:t>
            </a:r>
            <a:r>
              <a:rPr lang="zh-TW" altLang="en-US" sz="3000" dirty="0">
                <a:latin typeface="DFKai-SB" pitchFamily="65" charset="-120"/>
                <a:ea typeface="DFKai-SB" pitchFamily="65" charset="-120"/>
              </a:rPr>
              <a:t>就是至大的神把後來必有的事給王指明．這夢準是這</a:t>
            </a:r>
            <a:r>
              <a:rPr lang="zh-TW" altLang="en-US" sz="3000" dirty="0" smtClean="0">
                <a:latin typeface="DFKai-SB" pitchFamily="65" charset="-120"/>
                <a:ea typeface="DFKai-SB" pitchFamily="65" charset="-120"/>
              </a:rPr>
              <a:t>樣</a:t>
            </a:r>
            <a:r>
              <a:rPr lang="en-US" altLang="zh-TW" sz="3000" dirty="0" smtClean="0">
                <a:latin typeface="DFKai-SB" pitchFamily="65" charset="-120"/>
                <a:ea typeface="DFKai-SB" pitchFamily="65" charset="-120"/>
              </a:rPr>
              <a:t>,</a:t>
            </a:r>
            <a:r>
              <a:rPr lang="zh-TW" altLang="en-US" sz="3000" dirty="0" smtClean="0">
                <a:latin typeface="DFKai-SB" pitchFamily="65" charset="-120"/>
                <a:ea typeface="DFKai-SB" pitchFamily="65" charset="-120"/>
              </a:rPr>
              <a:t>這</a:t>
            </a:r>
            <a:r>
              <a:rPr lang="zh-TW" altLang="en-US" sz="3000" dirty="0">
                <a:latin typeface="DFKai-SB" pitchFamily="65" charset="-120"/>
                <a:ea typeface="DFKai-SB" pitchFamily="65" charset="-120"/>
              </a:rPr>
              <a:t>講解也是確實的</a:t>
            </a:r>
            <a:r>
              <a:rPr lang="zh-TW" altLang="en-US" sz="3000" dirty="0" smtClean="0">
                <a:latin typeface="DFKai-SB" pitchFamily="65" charset="-120"/>
                <a:ea typeface="DFKai-SB" pitchFamily="65" charset="-120"/>
              </a:rPr>
              <a:t>。</a:t>
            </a:r>
            <a:r>
              <a:rPr lang="en-US" altLang="zh-TW" sz="3000" dirty="0" smtClean="0">
                <a:latin typeface="DFKai-SB" pitchFamily="65" charset="-120"/>
                <a:ea typeface="DFKai-SB" pitchFamily="65" charset="-120"/>
              </a:rPr>
              <a:t>/ </a:t>
            </a:r>
            <a:r>
              <a:rPr lang="en-US" sz="2600" baseline="30000" dirty="0" smtClean="0"/>
              <a:t>NKJ </a:t>
            </a:r>
            <a:r>
              <a:rPr lang="en-US" sz="2600" dirty="0"/>
              <a:t>"Inasmuch as you saw that the stone was cut out of the mountain without hands, and that it broke in pieces the iron, the bronze, the clay, the silver, and the gold -- the great God has made known to the king what will come to pass after this. The dream is certain, and its interpretation is sure."</a:t>
            </a:r>
          </a:p>
          <a:p>
            <a:r>
              <a:rPr lang="en-US" sz="3200" dirty="0"/>
              <a:t>	</a:t>
            </a:r>
            <a:r>
              <a:rPr lang="he-IL" sz="3200" b="1" dirty="0"/>
              <a:t>אִתְגְּזֶרֶת</a:t>
            </a:r>
            <a:r>
              <a:rPr lang="he-IL" sz="3200" dirty="0"/>
              <a:t> </a:t>
            </a:r>
            <a:r>
              <a:rPr lang="en-US" sz="3200" dirty="0" smtClean="0"/>
              <a:t> (</a:t>
            </a:r>
            <a:r>
              <a:rPr lang="en-US" sz="3200" dirty="0" err="1"/>
              <a:t>hithpeel</a:t>
            </a:r>
            <a:r>
              <a:rPr lang="en-US" sz="3200" dirty="0"/>
              <a:t> </a:t>
            </a:r>
            <a:r>
              <a:rPr lang="en-US" sz="3200" dirty="0" err="1"/>
              <a:t>pf</a:t>
            </a:r>
            <a:r>
              <a:rPr lang="en-US" sz="3200" dirty="0"/>
              <a:t> 3 f </a:t>
            </a:r>
            <a:r>
              <a:rPr lang="en-US" sz="3200" dirty="0" err="1"/>
              <a:t>sg</a:t>
            </a:r>
            <a:r>
              <a:rPr lang="en-US" sz="3200" dirty="0"/>
              <a:t> </a:t>
            </a:r>
            <a:r>
              <a:rPr lang="he-IL" sz="3200" b="1" dirty="0"/>
              <a:t>גזר</a:t>
            </a:r>
            <a:r>
              <a:rPr lang="he-IL" sz="3200" dirty="0"/>
              <a:t>  </a:t>
            </a:r>
            <a:r>
              <a:rPr lang="en-US" sz="3200" dirty="0"/>
              <a:t>= Heb.) be cut out</a:t>
            </a:r>
          </a:p>
          <a:p>
            <a:r>
              <a:rPr lang="en-US" sz="3200" dirty="0"/>
              <a:t>	</a:t>
            </a:r>
            <a:r>
              <a:rPr lang="he-IL" sz="3200" b="1" dirty="0" smtClean="0"/>
              <a:t>מְהֵימַן</a:t>
            </a:r>
            <a:r>
              <a:rPr lang="he-IL" sz="3200" dirty="0" smtClean="0"/>
              <a:t> </a:t>
            </a:r>
            <a:r>
              <a:rPr lang="en-US" sz="3200" dirty="0" smtClean="0"/>
              <a:t> (</a:t>
            </a:r>
            <a:r>
              <a:rPr lang="en-US" sz="3200" dirty="0" err="1"/>
              <a:t>haphel</a:t>
            </a:r>
            <a:r>
              <a:rPr lang="en-US" sz="3200" dirty="0"/>
              <a:t> pass </a:t>
            </a:r>
            <a:r>
              <a:rPr lang="en-US" sz="3200" dirty="0" err="1"/>
              <a:t>ptcp</a:t>
            </a:r>
            <a:r>
              <a:rPr lang="en-US" sz="3200" dirty="0"/>
              <a:t> m </a:t>
            </a:r>
            <a:r>
              <a:rPr lang="en-US" sz="3200" dirty="0" err="1"/>
              <a:t>sg</a:t>
            </a:r>
            <a:r>
              <a:rPr lang="en-US" sz="3200" dirty="0"/>
              <a:t> </a:t>
            </a:r>
            <a:r>
              <a:rPr lang="he-IL" sz="3200" b="1" dirty="0"/>
              <a:t>אמן</a:t>
            </a:r>
            <a:r>
              <a:rPr lang="en-US" sz="3200" dirty="0"/>
              <a:t> = Heb.) </a:t>
            </a:r>
            <a:r>
              <a:rPr lang="en-US" sz="3200" dirty="0" smtClean="0"/>
              <a:t>trustworthy</a:t>
            </a:r>
          </a:p>
          <a:p>
            <a:endParaRPr lang="en-US" sz="1000" dirty="0">
              <a:solidFill>
                <a:schemeClr val="bg1"/>
              </a:solidFill>
            </a:endParaRPr>
          </a:p>
          <a:p>
            <a:endParaRPr lang="en-US" sz="1000" dirty="0" smtClean="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362552688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924973"/>
          </a:xfrm>
          <a:prstGeom prst="rect">
            <a:avLst/>
          </a:prstGeom>
          <a:solidFill>
            <a:srgbClr val="00B050"/>
          </a:solidFill>
        </p:spPr>
        <p:txBody>
          <a:bodyPr wrap="square">
            <a:spAutoFit/>
          </a:bodyPr>
          <a:lstStyle/>
          <a:p>
            <a:r>
              <a:rPr lang="zh-CN" altLang="en-US" sz="2800" b="1" dirty="0">
                <a:solidFill>
                  <a:srgbClr val="FFFF00"/>
                </a:solidFill>
                <a:latin typeface="DFKai-SB" pitchFamily="65" charset="-120"/>
                <a:ea typeface="DFKai-SB" pitchFamily="65" charset="-120"/>
              </a:rPr>
              <a:t>但以理 </a:t>
            </a:r>
            <a:r>
              <a:rPr lang="en-US" sz="2800" b="1" dirty="0" smtClean="0">
                <a:solidFill>
                  <a:srgbClr val="FFFF00"/>
                </a:solidFill>
              </a:rPr>
              <a:t>Daniel 2:46 </a:t>
            </a:r>
            <a:r>
              <a:rPr lang="he-IL" sz="2800" dirty="0" smtClean="0"/>
              <a:t>‎</a:t>
            </a:r>
            <a:r>
              <a:rPr lang="he-IL" sz="3200" dirty="0" smtClean="0"/>
              <a:t>‎</a:t>
            </a:r>
            <a:r>
              <a:rPr lang="en-US" sz="3200" dirty="0" smtClean="0"/>
              <a:t>‎</a:t>
            </a:r>
            <a:r>
              <a:rPr lang="he-IL" sz="3200" dirty="0" smtClean="0"/>
              <a:t>‎‎</a:t>
            </a:r>
            <a:r>
              <a:rPr lang="en-US" sz="3200" dirty="0" smtClean="0"/>
              <a:t>   </a:t>
            </a:r>
            <a:r>
              <a:rPr lang="he-IL" sz="3200" dirty="0" smtClean="0"/>
              <a:t>‎</a:t>
            </a:r>
            <a:r>
              <a:rPr lang="he-IL" sz="4400" dirty="0"/>
              <a:t>בֵּ֠אדַיִן מַלְכָּ֤א </a:t>
            </a:r>
            <a:r>
              <a:rPr lang="he-IL" sz="4400" dirty="0" smtClean="0"/>
              <a:t>נְבֽוּכַדְנֶצַּר֙</a:t>
            </a:r>
            <a:endParaRPr lang="en-US" sz="4400" dirty="0" smtClean="0"/>
          </a:p>
          <a:p>
            <a:r>
              <a:rPr lang="en-US" sz="4400" dirty="0" smtClean="0"/>
              <a:t>              </a:t>
            </a:r>
            <a:r>
              <a:rPr lang="he-IL" sz="4400" dirty="0" smtClean="0"/>
              <a:t> </a:t>
            </a:r>
            <a:r>
              <a:rPr lang="he-IL" sz="4400" dirty="0"/>
              <a:t>נְפַ֣ל עַל־אַנְפּ֔וֹהִי וּלְדָנִיֵּ֖אל סְגִ֑ד</a:t>
            </a:r>
            <a:endParaRPr lang="en-US" sz="4400" dirty="0"/>
          </a:p>
          <a:p>
            <a:pPr rtl="1"/>
            <a:r>
              <a:rPr lang="he-IL" sz="4400" dirty="0"/>
              <a:t> וּמִנְחָה֙ וְנִ֣יחֹחִ֔ין אֲמַ֖ר לְנַסָּ֥כָה לֵֽהּ׃ </a:t>
            </a:r>
            <a:r>
              <a:rPr lang="en-US" sz="4400" dirty="0" smtClean="0"/>
              <a:t>          </a:t>
            </a:r>
            <a:endParaRPr lang="en-US" sz="4400" dirty="0"/>
          </a:p>
          <a:p>
            <a:endParaRPr lang="en-US" altLang="zh-TW" sz="800" dirty="0" smtClean="0">
              <a:latin typeface="DFKai-SB" pitchFamily="65" charset="-120"/>
              <a:ea typeface="DFKai-SB" pitchFamily="65" charset="-120"/>
            </a:endParaRPr>
          </a:p>
          <a:p>
            <a:r>
              <a:rPr lang="zh-TW" altLang="en-US" sz="3200" dirty="0" smtClean="0">
                <a:latin typeface="DFKai-SB" pitchFamily="65" charset="-120"/>
                <a:ea typeface="DFKai-SB" pitchFamily="65" charset="-120"/>
              </a:rPr>
              <a:t>當</a:t>
            </a:r>
            <a:r>
              <a:rPr lang="zh-TW" altLang="en-US" sz="3200" dirty="0">
                <a:latin typeface="DFKai-SB" pitchFamily="65" charset="-120"/>
                <a:ea typeface="DFKai-SB" pitchFamily="65" charset="-120"/>
              </a:rPr>
              <a:t>時尼布甲尼撒王、俯伏在地、向但以理下拜、並且吩咐人給他奉上供物和香品</a:t>
            </a:r>
            <a:r>
              <a:rPr lang="zh-TW" altLang="en-US" sz="3200" dirty="0" smtClean="0">
                <a:latin typeface="DFKai-SB" pitchFamily="65" charset="-120"/>
                <a:ea typeface="DFKai-SB" pitchFamily="65" charset="-120"/>
              </a:rPr>
              <a:t>。</a:t>
            </a:r>
            <a:r>
              <a:rPr lang="en-US" altLang="zh-TW" sz="3200" dirty="0" smtClean="0">
                <a:latin typeface="DFKai-SB" pitchFamily="65" charset="-120"/>
                <a:ea typeface="DFKai-SB" pitchFamily="65" charset="-120"/>
              </a:rPr>
              <a:t>/ </a:t>
            </a:r>
            <a:r>
              <a:rPr lang="en-US" sz="2800" baseline="30000" dirty="0" smtClean="0"/>
              <a:t>NKJ </a:t>
            </a:r>
            <a:r>
              <a:rPr lang="en-US" sz="2800" dirty="0"/>
              <a:t>Then King Nebuchadnezzar fell on his face, prostrate before Daniel, and commanded that they should present an offering and incense to him</a:t>
            </a:r>
            <a:r>
              <a:rPr lang="en-US" sz="2800" dirty="0" smtClean="0"/>
              <a:t>.</a:t>
            </a:r>
          </a:p>
          <a:p>
            <a:endParaRPr lang="en-US" sz="800" dirty="0"/>
          </a:p>
          <a:p>
            <a:r>
              <a:rPr lang="en-US" sz="3400" dirty="0"/>
              <a:t>	</a:t>
            </a:r>
            <a:r>
              <a:rPr lang="he-IL" sz="3400" b="1" dirty="0" smtClean="0"/>
              <a:t>אַנְפּוֹהִי</a:t>
            </a:r>
            <a:r>
              <a:rPr lang="en-US" sz="3400" dirty="0" smtClean="0"/>
              <a:t> (</a:t>
            </a:r>
            <a:r>
              <a:rPr lang="en-US" sz="3400" dirty="0"/>
              <a:t>noun m </a:t>
            </a:r>
            <a:r>
              <a:rPr lang="en-US" sz="3400" dirty="0" err="1"/>
              <a:t>pl</a:t>
            </a:r>
            <a:r>
              <a:rPr lang="en-US" sz="3400" dirty="0"/>
              <a:t> + suf. 3 m </a:t>
            </a:r>
            <a:r>
              <a:rPr lang="en-US" sz="3400" dirty="0" err="1"/>
              <a:t>sg</a:t>
            </a:r>
            <a:r>
              <a:rPr lang="en-US" sz="3400" dirty="0"/>
              <a:t> </a:t>
            </a:r>
            <a:r>
              <a:rPr lang="he-IL" sz="3400" b="1" dirty="0"/>
              <a:t>אֲנַף</a:t>
            </a:r>
            <a:r>
              <a:rPr lang="en-US" sz="3400" dirty="0"/>
              <a:t> =Heb. </a:t>
            </a:r>
            <a:r>
              <a:rPr lang="he-IL" sz="3400" b="1" dirty="0"/>
              <a:t>אנף</a:t>
            </a:r>
            <a:r>
              <a:rPr lang="en-US" sz="3400" dirty="0"/>
              <a:t>, </a:t>
            </a:r>
            <a:r>
              <a:rPr lang="he-IL" sz="3400" b="1" dirty="0"/>
              <a:t>אַף</a:t>
            </a:r>
            <a:r>
              <a:rPr lang="en-US" sz="3400" dirty="0"/>
              <a:t>) face</a:t>
            </a:r>
          </a:p>
          <a:p>
            <a:r>
              <a:rPr lang="en-US" sz="3400" dirty="0"/>
              <a:t>	</a:t>
            </a:r>
            <a:r>
              <a:rPr lang="he-IL" sz="3400" b="1" dirty="0" smtClean="0"/>
              <a:t>סְגִד</a:t>
            </a:r>
            <a:r>
              <a:rPr lang="en-US" sz="3400" b="1" dirty="0" smtClean="0"/>
              <a:t> </a:t>
            </a:r>
            <a:r>
              <a:rPr lang="en-US" sz="3400" dirty="0" smtClean="0"/>
              <a:t>(</a:t>
            </a:r>
            <a:r>
              <a:rPr lang="en-US" sz="3400" dirty="0"/>
              <a:t>peal </a:t>
            </a:r>
            <a:r>
              <a:rPr lang="en-US" sz="3400" dirty="0" err="1"/>
              <a:t>pf</a:t>
            </a:r>
            <a:r>
              <a:rPr lang="en-US" sz="3400" dirty="0"/>
              <a:t> 3 m </a:t>
            </a:r>
            <a:r>
              <a:rPr lang="en-US" sz="3400" dirty="0" err="1"/>
              <a:t>sg</a:t>
            </a:r>
            <a:r>
              <a:rPr lang="en-US" sz="3400" dirty="0"/>
              <a:t> = Heb.) pay homage to				</a:t>
            </a:r>
            <a:r>
              <a:rPr lang="he-IL" sz="3400" b="1" dirty="0"/>
              <a:t>נִיחוֹחַ</a:t>
            </a:r>
            <a:r>
              <a:rPr lang="en-US" sz="3400" dirty="0"/>
              <a:t> (= Heb.) incense				</a:t>
            </a:r>
            <a:endParaRPr lang="en-US" sz="3400" dirty="0" smtClean="0"/>
          </a:p>
          <a:p>
            <a:r>
              <a:rPr lang="en-US" sz="3400" dirty="0"/>
              <a:t>	</a:t>
            </a:r>
            <a:r>
              <a:rPr lang="he-IL" sz="3400" b="1" dirty="0" smtClean="0"/>
              <a:t>לְנַסָּכָה</a:t>
            </a:r>
            <a:r>
              <a:rPr lang="en-US" sz="3400" b="1" dirty="0" smtClean="0"/>
              <a:t> </a:t>
            </a:r>
            <a:r>
              <a:rPr lang="en-US" sz="3400" dirty="0" smtClean="0"/>
              <a:t>(</a:t>
            </a:r>
            <a:r>
              <a:rPr lang="en-US" sz="3400" dirty="0" err="1"/>
              <a:t>pael</a:t>
            </a:r>
            <a:r>
              <a:rPr lang="en-US" sz="3400" dirty="0"/>
              <a:t> </a:t>
            </a:r>
            <a:r>
              <a:rPr lang="en-US" sz="3400" dirty="0" err="1"/>
              <a:t>inf</a:t>
            </a:r>
            <a:r>
              <a:rPr lang="he-IL" sz="3400" b="1" dirty="0"/>
              <a:t>נסך</a:t>
            </a:r>
            <a:r>
              <a:rPr lang="he-IL" sz="3400" dirty="0"/>
              <a:t> </a:t>
            </a:r>
            <a:r>
              <a:rPr lang="en-US" sz="3400" dirty="0"/>
              <a:t> = Heb.) to pour out</a:t>
            </a:r>
          </a:p>
          <a:p>
            <a:endParaRPr lang="en-US" sz="1000" dirty="0" smtClean="0">
              <a:solidFill>
                <a:schemeClr val="bg1"/>
              </a:solidFill>
            </a:endParaRPr>
          </a:p>
          <a:p>
            <a:endParaRPr lang="en-US" sz="1000" dirty="0">
              <a:solidFill>
                <a:schemeClr val="bg1"/>
              </a:solidFill>
            </a:endParaRPr>
          </a:p>
          <a:p>
            <a:endParaRPr lang="en-US" sz="1000" dirty="0" smtClean="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1202325827"/>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63417"/>
          </a:xfrm>
          <a:prstGeom prst="rect">
            <a:avLst/>
          </a:prstGeom>
          <a:solidFill>
            <a:srgbClr val="00B050"/>
          </a:solidFill>
        </p:spPr>
        <p:txBody>
          <a:bodyPr wrap="square">
            <a:spAutoFit/>
          </a:bodyPr>
          <a:lstStyle/>
          <a:p>
            <a:r>
              <a:rPr lang="zh-CN" altLang="en-US" sz="2800" b="1" dirty="0">
                <a:solidFill>
                  <a:srgbClr val="FFFF00"/>
                </a:solidFill>
                <a:latin typeface="DFKai-SB" pitchFamily="65" charset="-120"/>
                <a:ea typeface="DFKai-SB" pitchFamily="65" charset="-120"/>
              </a:rPr>
              <a:t>但以理 </a:t>
            </a:r>
            <a:r>
              <a:rPr lang="en-US" sz="2800" b="1" dirty="0" smtClean="0">
                <a:solidFill>
                  <a:srgbClr val="FFFF00"/>
                </a:solidFill>
              </a:rPr>
              <a:t>Daniel 2:47 </a:t>
            </a:r>
            <a:r>
              <a:rPr lang="he-IL" sz="2800" dirty="0" smtClean="0"/>
              <a:t>‎</a:t>
            </a:r>
            <a:r>
              <a:rPr lang="he-IL" sz="3200" dirty="0" smtClean="0"/>
              <a:t>‎</a:t>
            </a:r>
            <a:r>
              <a:rPr lang="en-US" sz="3200" dirty="0" smtClean="0"/>
              <a:t>‎</a:t>
            </a:r>
            <a:r>
              <a:rPr lang="he-IL" sz="3200" dirty="0" smtClean="0"/>
              <a:t>‎‎</a:t>
            </a:r>
            <a:r>
              <a:rPr lang="en-US" sz="3200" dirty="0" smtClean="0"/>
              <a:t>   </a:t>
            </a:r>
            <a:r>
              <a:rPr lang="he-IL" sz="3200" dirty="0" smtClean="0"/>
              <a:t>‎</a:t>
            </a:r>
            <a:endParaRPr lang="en-US" sz="3200" dirty="0" smtClean="0"/>
          </a:p>
          <a:p>
            <a:r>
              <a:rPr lang="he-IL" sz="3200" dirty="0" smtClean="0"/>
              <a:t>‎</a:t>
            </a:r>
            <a:r>
              <a:rPr lang="en-US" sz="3200" dirty="0" smtClean="0"/>
              <a:t>       ‎</a:t>
            </a:r>
            <a:r>
              <a:rPr lang="he-IL" sz="4600" dirty="0"/>
              <a:t>עָנֵה֩ מַלְכָּ֙א לְדָנִיֵּ֜אל וְאָמַ֗ר </a:t>
            </a:r>
            <a:r>
              <a:rPr lang="he-IL" sz="4600" dirty="0" smtClean="0"/>
              <a:t>מִן־קְשֹׁט֙</a:t>
            </a:r>
            <a:endParaRPr lang="en-US" sz="4600" dirty="0" smtClean="0"/>
          </a:p>
          <a:p>
            <a:r>
              <a:rPr lang="en-US" sz="4600" dirty="0"/>
              <a:t> </a:t>
            </a:r>
            <a:r>
              <a:rPr lang="en-US" sz="4600" dirty="0" smtClean="0"/>
              <a:t> </a:t>
            </a:r>
            <a:r>
              <a:rPr lang="he-IL" sz="4600" dirty="0" smtClean="0"/>
              <a:t> </a:t>
            </a:r>
            <a:r>
              <a:rPr lang="he-IL" sz="4600" dirty="0"/>
              <a:t>דִּ֣י אֱלָהֲכ֗וֹן ה֣וּא אֱלָ֧הּ אֱלָהִ֛ין וּמָרֵ֥א </a:t>
            </a:r>
            <a:r>
              <a:rPr lang="he-IL" sz="4600" dirty="0" smtClean="0"/>
              <a:t>מַלְכִ֖ין</a:t>
            </a:r>
            <a:r>
              <a:rPr lang="en-US" sz="4600" dirty="0" smtClean="0"/>
              <a:t> </a:t>
            </a:r>
          </a:p>
          <a:p>
            <a:r>
              <a:rPr lang="en-US" sz="4600" dirty="0"/>
              <a:t> </a:t>
            </a:r>
            <a:r>
              <a:rPr lang="en-US" sz="4600" dirty="0" smtClean="0"/>
              <a:t>  </a:t>
            </a:r>
            <a:r>
              <a:rPr lang="he-IL" sz="4600" dirty="0" smtClean="0"/>
              <a:t> </a:t>
            </a:r>
            <a:r>
              <a:rPr lang="he-IL" sz="4600" dirty="0"/>
              <a:t>וְגָלֵ֣ה רָזִ֑ין דִּ֣י יְכֵ֔לְתָּ לְמִגְלֵ֖א רָזָ֥ה דְנָֽה</a:t>
            </a:r>
            <a:r>
              <a:rPr lang="he-IL" sz="4600" dirty="0" smtClean="0"/>
              <a:t>׃</a:t>
            </a:r>
            <a:r>
              <a:rPr lang="en-US" sz="4600" dirty="0" smtClean="0"/>
              <a:t> </a:t>
            </a:r>
            <a:r>
              <a:rPr lang="he-IL" sz="4600" dirty="0" smtClean="0"/>
              <a:t> </a:t>
            </a:r>
            <a:endParaRPr lang="he-IL" sz="4600" dirty="0"/>
          </a:p>
          <a:p>
            <a:pPr rtl="1"/>
            <a:r>
              <a:rPr lang="he-IL" sz="800" dirty="0"/>
              <a:t> </a:t>
            </a:r>
            <a:endParaRPr lang="en-US" sz="800" dirty="0" smtClean="0"/>
          </a:p>
          <a:p>
            <a:pPr rtl="1"/>
            <a:r>
              <a:rPr lang="zh-TW" altLang="en-US" sz="3200" dirty="0" smtClean="0">
                <a:latin typeface="DFKai-SB" pitchFamily="65" charset="-120"/>
                <a:ea typeface="DFKai-SB" pitchFamily="65" charset="-120"/>
              </a:rPr>
              <a:t>王</a:t>
            </a:r>
            <a:r>
              <a:rPr lang="zh-TW" altLang="en-US" sz="3200" dirty="0">
                <a:latin typeface="DFKai-SB" pitchFamily="65" charset="-120"/>
                <a:ea typeface="DFKai-SB" pitchFamily="65" charset="-120"/>
              </a:rPr>
              <a:t>對但以理說</a:t>
            </a:r>
            <a:r>
              <a:rPr lang="en-US" sz="3200" dirty="0">
                <a:latin typeface="DFKai-SB" pitchFamily="65" charset="-120"/>
                <a:ea typeface="DFKai-SB" pitchFamily="65" charset="-120"/>
              </a:rPr>
              <a:t>,</a:t>
            </a:r>
            <a:r>
              <a:rPr lang="zh-TW" altLang="en-US" sz="3200" dirty="0">
                <a:latin typeface="DFKai-SB" pitchFamily="65" charset="-120"/>
                <a:ea typeface="DFKai-SB" pitchFamily="65" charset="-120"/>
              </a:rPr>
              <a:t>你既能顯明這奧祕的事</a:t>
            </a:r>
            <a:r>
              <a:rPr lang="en-US" sz="3200" dirty="0">
                <a:latin typeface="DFKai-SB" pitchFamily="65" charset="-120"/>
                <a:ea typeface="DFKai-SB" pitchFamily="65" charset="-120"/>
              </a:rPr>
              <a:t>,</a:t>
            </a:r>
            <a:r>
              <a:rPr lang="zh-TW" altLang="en-US" sz="3200" dirty="0">
                <a:latin typeface="DFKai-SB" pitchFamily="65" charset="-120"/>
                <a:ea typeface="DFKai-SB" pitchFamily="65" charset="-120"/>
              </a:rPr>
              <a:t>你們的神</a:t>
            </a:r>
            <a:r>
              <a:rPr lang="en-US" sz="3200" dirty="0">
                <a:latin typeface="DFKai-SB" pitchFamily="65" charset="-120"/>
                <a:ea typeface="DFKai-SB" pitchFamily="65" charset="-120"/>
              </a:rPr>
              <a:t>,</a:t>
            </a:r>
            <a:r>
              <a:rPr lang="zh-TW" altLang="en-US" sz="3200" dirty="0">
                <a:latin typeface="DFKai-SB" pitchFamily="65" charset="-120"/>
                <a:ea typeface="DFKai-SB" pitchFamily="65" charset="-120"/>
              </a:rPr>
              <a:t>誠然是萬神之神</a:t>
            </a:r>
            <a:r>
              <a:rPr lang="en-US" sz="3200" dirty="0" smtClean="0">
                <a:latin typeface="DFKai-SB" pitchFamily="65" charset="-120"/>
                <a:ea typeface="DFKai-SB" pitchFamily="65" charset="-120"/>
              </a:rPr>
              <a:t>, </a:t>
            </a:r>
            <a:r>
              <a:rPr lang="zh-TW" altLang="en-US" sz="3200" dirty="0" smtClean="0">
                <a:latin typeface="DFKai-SB" pitchFamily="65" charset="-120"/>
                <a:ea typeface="DFKai-SB" pitchFamily="65" charset="-120"/>
              </a:rPr>
              <a:t>萬王</a:t>
            </a:r>
            <a:r>
              <a:rPr lang="zh-TW" altLang="en-US" sz="3200" dirty="0">
                <a:latin typeface="DFKai-SB" pitchFamily="65" charset="-120"/>
                <a:ea typeface="DFKai-SB" pitchFamily="65" charset="-120"/>
              </a:rPr>
              <a:t>之主</a:t>
            </a:r>
            <a:r>
              <a:rPr lang="en-US" sz="3200" dirty="0">
                <a:latin typeface="DFKai-SB" pitchFamily="65" charset="-120"/>
                <a:ea typeface="DFKai-SB" pitchFamily="65" charset="-120"/>
              </a:rPr>
              <a:t>,</a:t>
            </a:r>
            <a:r>
              <a:rPr lang="zh-TW" altLang="en-US" sz="3200" dirty="0">
                <a:latin typeface="DFKai-SB" pitchFamily="65" charset="-120"/>
                <a:ea typeface="DFKai-SB" pitchFamily="65" charset="-120"/>
              </a:rPr>
              <a:t>又是顯明奧祕事的</a:t>
            </a:r>
            <a:r>
              <a:rPr lang="en-US" sz="3200" dirty="0" smtClean="0">
                <a:latin typeface="DFKai-SB" pitchFamily="65" charset="-120"/>
                <a:ea typeface="DFKai-SB" pitchFamily="65" charset="-120"/>
              </a:rPr>
              <a:t>. / </a:t>
            </a:r>
            <a:r>
              <a:rPr lang="en-US" sz="2800" baseline="30000" dirty="0" smtClean="0"/>
              <a:t>NKJ </a:t>
            </a:r>
            <a:r>
              <a:rPr lang="en-US" sz="2800" dirty="0"/>
              <a:t>The king answered Daniel, and said, "Truly your God </a:t>
            </a:r>
            <a:r>
              <a:rPr lang="en-US" sz="2800" i="1" dirty="0"/>
              <a:t>is </a:t>
            </a:r>
            <a:r>
              <a:rPr lang="en-US" sz="2800" dirty="0"/>
              <a:t>the God of gods, the Lord of kings, and a revealer of secrets, since you could reveal this secret."</a:t>
            </a:r>
          </a:p>
          <a:p>
            <a:endParaRPr lang="en-US" sz="800" dirty="0" smtClean="0"/>
          </a:p>
          <a:p>
            <a:r>
              <a:rPr lang="en-US" sz="3700" dirty="0"/>
              <a:t>	</a:t>
            </a:r>
            <a:r>
              <a:rPr lang="he-IL" sz="3700" b="1" dirty="0"/>
              <a:t>קְשֹׁט</a:t>
            </a:r>
            <a:r>
              <a:rPr lang="he-IL" sz="3700" dirty="0"/>
              <a:t> </a:t>
            </a:r>
            <a:r>
              <a:rPr lang="en-US" sz="3700" dirty="0" smtClean="0"/>
              <a:t> truth</a:t>
            </a:r>
            <a:r>
              <a:rPr lang="en-US" sz="3700" dirty="0"/>
              <a:t>				</a:t>
            </a:r>
            <a:r>
              <a:rPr lang="he-IL" sz="3700" b="1" dirty="0" smtClean="0"/>
              <a:t>מָרֵא </a:t>
            </a:r>
            <a:r>
              <a:rPr lang="en-US" sz="3700" dirty="0" smtClean="0"/>
              <a:t> lord</a:t>
            </a:r>
            <a:endParaRPr lang="en-US" sz="3700" dirty="0"/>
          </a:p>
          <a:p>
            <a:r>
              <a:rPr lang="en-US" sz="3700" dirty="0"/>
              <a:t>	</a:t>
            </a:r>
            <a:r>
              <a:rPr lang="he-IL" sz="3700" b="1" dirty="0"/>
              <a:t>מִגְלֵא</a:t>
            </a:r>
            <a:r>
              <a:rPr lang="he-IL" sz="3700" dirty="0"/>
              <a:t> </a:t>
            </a:r>
            <a:r>
              <a:rPr lang="en-US" sz="3700" dirty="0" smtClean="0"/>
              <a:t> (</a:t>
            </a:r>
            <a:r>
              <a:rPr lang="en-US" sz="3700" dirty="0" err="1"/>
              <a:t>peil</a:t>
            </a:r>
            <a:r>
              <a:rPr lang="en-US" sz="3700" dirty="0"/>
              <a:t> </a:t>
            </a:r>
            <a:r>
              <a:rPr lang="en-US" sz="3700" dirty="0" err="1"/>
              <a:t>inf</a:t>
            </a:r>
            <a:r>
              <a:rPr lang="en-US" sz="3700" dirty="0"/>
              <a:t> </a:t>
            </a:r>
            <a:r>
              <a:rPr lang="he-IL" sz="3700" b="1" dirty="0"/>
              <a:t>גלה</a:t>
            </a:r>
            <a:r>
              <a:rPr lang="en-US" sz="3700" dirty="0"/>
              <a:t> = Heb.) to reveal</a:t>
            </a:r>
          </a:p>
          <a:p>
            <a:endParaRPr lang="en-US" sz="1000" dirty="0" smtClean="0">
              <a:solidFill>
                <a:schemeClr val="bg1"/>
              </a:solidFill>
            </a:endParaRPr>
          </a:p>
          <a:p>
            <a:endParaRPr lang="en-US" sz="1000" dirty="0" smtClean="0">
              <a:solidFill>
                <a:schemeClr val="bg1"/>
              </a:solidFill>
            </a:endParaRPr>
          </a:p>
          <a:p>
            <a:endParaRPr lang="en-US" sz="1000" dirty="0" smtClean="0">
              <a:solidFill>
                <a:schemeClr val="bg1"/>
              </a:solidFill>
            </a:endParaRPr>
          </a:p>
          <a:p>
            <a:endParaRPr lang="en-US" sz="1000" dirty="0" smtClean="0">
              <a:solidFill>
                <a:schemeClr val="bg1"/>
              </a:solidFill>
            </a:endParaRPr>
          </a:p>
          <a:p>
            <a:endParaRPr lang="en-US" sz="1000" dirty="0" smtClean="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94059394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32640"/>
          </a:xfrm>
          <a:prstGeom prst="rect">
            <a:avLst/>
          </a:prstGeom>
          <a:solidFill>
            <a:srgbClr val="00B050"/>
          </a:solidFill>
        </p:spPr>
        <p:txBody>
          <a:bodyPr wrap="square">
            <a:spAutoFit/>
          </a:bodyPr>
          <a:lstStyle/>
          <a:p>
            <a:r>
              <a:rPr lang="zh-CN" altLang="en-US" sz="2800" b="1" dirty="0">
                <a:solidFill>
                  <a:srgbClr val="FFFF00"/>
                </a:solidFill>
                <a:latin typeface="DFKai-SB" pitchFamily="65" charset="-120"/>
                <a:ea typeface="DFKai-SB" pitchFamily="65" charset="-120"/>
              </a:rPr>
              <a:t>但以理 </a:t>
            </a:r>
            <a:r>
              <a:rPr lang="en-US" sz="2800" b="1" dirty="0" smtClean="0">
                <a:solidFill>
                  <a:srgbClr val="FFFF00"/>
                </a:solidFill>
              </a:rPr>
              <a:t>Daniel 2:48 </a:t>
            </a:r>
            <a:r>
              <a:rPr lang="he-IL" sz="2800" dirty="0" smtClean="0"/>
              <a:t>‎</a:t>
            </a:r>
            <a:r>
              <a:rPr lang="he-IL" sz="3200" dirty="0" smtClean="0"/>
              <a:t>‎</a:t>
            </a:r>
            <a:r>
              <a:rPr lang="en-US" sz="3200" dirty="0" smtClean="0"/>
              <a:t>‎</a:t>
            </a:r>
            <a:r>
              <a:rPr lang="he-IL" sz="3200" dirty="0" smtClean="0"/>
              <a:t>‎‎</a:t>
            </a:r>
            <a:r>
              <a:rPr lang="en-US" sz="3200" dirty="0" smtClean="0"/>
              <a:t>   </a:t>
            </a:r>
            <a:r>
              <a:rPr lang="he-IL" sz="3200" dirty="0" smtClean="0"/>
              <a:t>‎</a:t>
            </a:r>
            <a:endParaRPr lang="en-US" sz="3200" dirty="0" smtClean="0"/>
          </a:p>
          <a:p>
            <a:r>
              <a:rPr lang="he-IL" sz="3200" dirty="0" smtClean="0"/>
              <a:t>‎</a:t>
            </a:r>
            <a:r>
              <a:rPr lang="en-US" sz="3200" dirty="0" smtClean="0"/>
              <a:t> </a:t>
            </a:r>
            <a:r>
              <a:rPr lang="en-US" sz="4400" dirty="0" smtClean="0"/>
              <a:t>‎</a:t>
            </a:r>
            <a:r>
              <a:rPr lang="he-IL" sz="4400" dirty="0"/>
              <a:t>אֱדַ֙יִן מַלְכָּ֜א לְדָנִיֵּ֣אל רַבִּ֗י </a:t>
            </a:r>
            <a:r>
              <a:rPr lang="he-IL" sz="4400" dirty="0" smtClean="0"/>
              <a:t>וּמַתְּנָ֙ן </a:t>
            </a:r>
            <a:r>
              <a:rPr lang="he-IL" sz="4400" dirty="0"/>
              <a:t>רַבְרְבָ֤ן </a:t>
            </a:r>
            <a:r>
              <a:rPr lang="he-IL" sz="4400" dirty="0" smtClean="0"/>
              <a:t>שַׂגִּיאָן֙</a:t>
            </a:r>
            <a:r>
              <a:rPr lang="en-US" sz="4400" dirty="0" smtClean="0"/>
              <a:t> </a:t>
            </a:r>
          </a:p>
          <a:p>
            <a:r>
              <a:rPr lang="en-US" sz="4500" dirty="0"/>
              <a:t> </a:t>
            </a:r>
            <a:r>
              <a:rPr lang="en-US" sz="4500" dirty="0" smtClean="0"/>
              <a:t> </a:t>
            </a:r>
            <a:r>
              <a:rPr lang="he-IL" sz="4500" dirty="0" smtClean="0"/>
              <a:t> </a:t>
            </a:r>
            <a:r>
              <a:rPr lang="he-IL" sz="4500" dirty="0"/>
              <a:t>יְהַב־לֵ֔הּ </a:t>
            </a:r>
            <a:r>
              <a:rPr lang="he-IL" sz="4500" dirty="0" smtClean="0"/>
              <a:t>וְהַ֙שְׁלְטֵ֔הּ </a:t>
            </a:r>
            <a:r>
              <a:rPr lang="he-IL" sz="4500" dirty="0"/>
              <a:t>עַ֖ל כָּל־מְדִינַ֣ת </a:t>
            </a:r>
            <a:r>
              <a:rPr lang="he-IL" sz="4500" dirty="0" smtClean="0"/>
              <a:t>בָּבֶ֑ל</a:t>
            </a:r>
            <a:r>
              <a:rPr lang="en-US" sz="4500" dirty="0" smtClean="0"/>
              <a:t>  </a:t>
            </a:r>
          </a:p>
          <a:p>
            <a:r>
              <a:rPr lang="en-US" sz="4500" dirty="0"/>
              <a:t> </a:t>
            </a:r>
            <a:r>
              <a:rPr lang="en-US" sz="4500" dirty="0" smtClean="0"/>
              <a:t>     </a:t>
            </a:r>
            <a:r>
              <a:rPr lang="he-IL" sz="4500" dirty="0" smtClean="0"/>
              <a:t> </a:t>
            </a:r>
            <a:r>
              <a:rPr lang="he-IL" sz="4500" dirty="0"/>
              <a:t>וְרַב־סִגְנִ֔ין עַ֖ל כָּל־חַכִּימֵ֥י בָבֶֽל׃ </a:t>
            </a:r>
          </a:p>
          <a:p>
            <a:endParaRPr lang="en-US" altLang="zh-TW" sz="800" dirty="0">
              <a:latin typeface="DFKai-SB" pitchFamily="65" charset="-120"/>
              <a:ea typeface="DFKai-SB" pitchFamily="65" charset="-120"/>
            </a:endParaRPr>
          </a:p>
          <a:p>
            <a:r>
              <a:rPr lang="zh-TW" altLang="en-US" sz="3200" dirty="0" smtClean="0">
                <a:latin typeface="DFKai-SB" pitchFamily="65" charset="-120"/>
                <a:ea typeface="DFKai-SB" pitchFamily="65" charset="-120"/>
              </a:rPr>
              <a:t>  於</a:t>
            </a:r>
            <a:r>
              <a:rPr lang="zh-TW" altLang="en-US" sz="3200" dirty="0">
                <a:latin typeface="DFKai-SB" pitchFamily="65" charset="-120"/>
                <a:ea typeface="DFKai-SB" pitchFamily="65" charset="-120"/>
              </a:rPr>
              <a:t>是王高抬但以</a:t>
            </a:r>
            <a:r>
              <a:rPr lang="zh-TW" altLang="en-US" sz="3200" dirty="0" smtClean="0">
                <a:latin typeface="DFKai-SB" pitchFamily="65" charset="-120"/>
                <a:ea typeface="DFKai-SB" pitchFamily="65" charset="-120"/>
              </a:rPr>
              <a:t>理</a:t>
            </a:r>
            <a:r>
              <a:rPr lang="en-US" altLang="zh-TW" sz="3200" dirty="0" smtClean="0">
                <a:latin typeface="DFKai-SB" pitchFamily="65" charset="-120"/>
                <a:ea typeface="DFKai-SB" pitchFamily="65" charset="-120"/>
              </a:rPr>
              <a:t>,</a:t>
            </a:r>
            <a:r>
              <a:rPr lang="zh-TW" altLang="en-US" sz="3200" dirty="0" smtClean="0">
                <a:latin typeface="DFKai-SB" pitchFamily="65" charset="-120"/>
                <a:ea typeface="DFKai-SB" pitchFamily="65" charset="-120"/>
              </a:rPr>
              <a:t>賞</a:t>
            </a:r>
            <a:r>
              <a:rPr lang="zh-TW" altLang="en-US" sz="3200" dirty="0">
                <a:latin typeface="DFKai-SB" pitchFamily="65" charset="-120"/>
                <a:ea typeface="DFKai-SB" pitchFamily="65" charset="-120"/>
              </a:rPr>
              <a:t>賜他許多上等禮</a:t>
            </a:r>
            <a:r>
              <a:rPr lang="zh-TW" altLang="en-US" sz="3200" dirty="0" smtClean="0">
                <a:latin typeface="DFKai-SB" pitchFamily="65" charset="-120"/>
                <a:ea typeface="DFKai-SB" pitchFamily="65" charset="-120"/>
              </a:rPr>
              <a:t>物</a:t>
            </a:r>
            <a:r>
              <a:rPr lang="en-US" altLang="zh-TW" sz="3200" dirty="0" smtClean="0">
                <a:latin typeface="DFKai-SB" pitchFamily="65" charset="-120"/>
                <a:ea typeface="DFKai-SB" pitchFamily="65" charset="-120"/>
              </a:rPr>
              <a:t>,</a:t>
            </a:r>
            <a:r>
              <a:rPr lang="zh-TW" altLang="en-US" sz="3200" dirty="0" smtClean="0">
                <a:latin typeface="DFKai-SB" pitchFamily="65" charset="-120"/>
                <a:ea typeface="DFKai-SB" pitchFamily="65" charset="-120"/>
              </a:rPr>
              <a:t>派</a:t>
            </a:r>
            <a:r>
              <a:rPr lang="zh-TW" altLang="en-US" sz="3200" dirty="0">
                <a:latin typeface="DFKai-SB" pitchFamily="65" charset="-120"/>
                <a:ea typeface="DFKai-SB" pitchFamily="65" charset="-120"/>
              </a:rPr>
              <a:t>他管理巴比倫全</a:t>
            </a:r>
            <a:r>
              <a:rPr lang="zh-TW" altLang="en-US" sz="3200" dirty="0" smtClean="0">
                <a:latin typeface="DFKai-SB" pitchFamily="65" charset="-120"/>
                <a:ea typeface="DFKai-SB" pitchFamily="65" charset="-120"/>
              </a:rPr>
              <a:t>省</a:t>
            </a:r>
            <a:r>
              <a:rPr lang="en-US" altLang="zh-TW" sz="3200" dirty="0" smtClean="0">
                <a:latin typeface="DFKai-SB" pitchFamily="65" charset="-120"/>
                <a:ea typeface="DFKai-SB" pitchFamily="65" charset="-120"/>
              </a:rPr>
              <a:t>,</a:t>
            </a:r>
            <a:r>
              <a:rPr lang="zh-TW" altLang="en-US" sz="3200" dirty="0" smtClean="0">
                <a:latin typeface="DFKai-SB" pitchFamily="65" charset="-120"/>
                <a:ea typeface="DFKai-SB" pitchFamily="65" charset="-120"/>
              </a:rPr>
              <a:t>又</a:t>
            </a:r>
            <a:r>
              <a:rPr lang="zh-TW" altLang="en-US" sz="3200" dirty="0">
                <a:latin typeface="DFKai-SB" pitchFamily="65" charset="-120"/>
                <a:ea typeface="DFKai-SB" pitchFamily="65" charset="-120"/>
              </a:rPr>
              <a:t>立他為總</a:t>
            </a:r>
            <a:r>
              <a:rPr lang="zh-TW" altLang="en-US" sz="3200" dirty="0" smtClean="0">
                <a:latin typeface="DFKai-SB" pitchFamily="65" charset="-120"/>
                <a:ea typeface="DFKai-SB" pitchFamily="65" charset="-120"/>
              </a:rPr>
              <a:t>理</a:t>
            </a:r>
            <a:r>
              <a:rPr lang="en-US" altLang="zh-TW" sz="3200" dirty="0" smtClean="0">
                <a:latin typeface="DFKai-SB" pitchFamily="65" charset="-120"/>
                <a:ea typeface="DFKai-SB" pitchFamily="65" charset="-120"/>
              </a:rPr>
              <a:t>,</a:t>
            </a:r>
            <a:r>
              <a:rPr lang="zh-TW" altLang="en-US" sz="3200" dirty="0" smtClean="0">
                <a:latin typeface="DFKai-SB" pitchFamily="65" charset="-120"/>
                <a:ea typeface="DFKai-SB" pitchFamily="65" charset="-120"/>
              </a:rPr>
              <a:t>掌</a:t>
            </a:r>
            <a:r>
              <a:rPr lang="zh-TW" altLang="en-US" sz="3200" dirty="0">
                <a:latin typeface="DFKai-SB" pitchFamily="65" charset="-120"/>
                <a:ea typeface="DFKai-SB" pitchFamily="65" charset="-120"/>
              </a:rPr>
              <a:t>管巴比倫的一切哲</a:t>
            </a:r>
            <a:r>
              <a:rPr lang="zh-TW" altLang="en-US" sz="3200" dirty="0" smtClean="0">
                <a:latin typeface="DFKai-SB" pitchFamily="65" charset="-120"/>
                <a:ea typeface="DFKai-SB" pitchFamily="65" charset="-120"/>
              </a:rPr>
              <a:t>士</a:t>
            </a:r>
            <a:r>
              <a:rPr lang="en-US" altLang="zh-TW" sz="2700" dirty="0" smtClean="0">
                <a:latin typeface="DFKai-SB" pitchFamily="65" charset="-120"/>
                <a:ea typeface="DFKai-SB" pitchFamily="65" charset="-120"/>
              </a:rPr>
              <a:t>./ </a:t>
            </a:r>
            <a:r>
              <a:rPr lang="en-US" sz="2700" baseline="30000" dirty="0" smtClean="0"/>
              <a:t>NKJ </a:t>
            </a:r>
            <a:r>
              <a:rPr lang="en-US" sz="2700" dirty="0"/>
              <a:t>Then the king promoted Daniel and gave him many great gifts; and he made him ruler over the whole province of Babylon, and chief administrator over all the wise </a:t>
            </a:r>
            <a:r>
              <a:rPr lang="en-US" sz="2700" i="1" dirty="0"/>
              <a:t>men </a:t>
            </a:r>
            <a:r>
              <a:rPr lang="en-US" sz="2700" dirty="0"/>
              <a:t>of Babylon</a:t>
            </a:r>
            <a:r>
              <a:rPr lang="en-US" sz="2700" dirty="0" smtClean="0"/>
              <a:t>.</a:t>
            </a:r>
          </a:p>
          <a:p>
            <a:r>
              <a:rPr lang="en-US" sz="3600" dirty="0" smtClean="0"/>
              <a:t>	</a:t>
            </a:r>
            <a:r>
              <a:rPr lang="he-IL" sz="3600" b="1" dirty="0" smtClean="0"/>
              <a:t>רַבִּי</a:t>
            </a:r>
            <a:r>
              <a:rPr lang="en-US" sz="3600" dirty="0" smtClean="0"/>
              <a:t> (</a:t>
            </a:r>
            <a:r>
              <a:rPr lang="en-US" sz="3600" dirty="0" err="1"/>
              <a:t>pael</a:t>
            </a:r>
            <a:r>
              <a:rPr lang="en-US" sz="3600" dirty="0"/>
              <a:t> </a:t>
            </a:r>
            <a:r>
              <a:rPr lang="en-US" sz="3600" dirty="0" err="1"/>
              <a:t>pf</a:t>
            </a:r>
            <a:r>
              <a:rPr lang="en-US" sz="3600" dirty="0"/>
              <a:t> 3 m </a:t>
            </a:r>
            <a:r>
              <a:rPr lang="en-US" sz="3600" dirty="0" err="1"/>
              <a:t>sg</a:t>
            </a:r>
            <a:r>
              <a:rPr lang="en-US" sz="3600" dirty="0"/>
              <a:t> </a:t>
            </a:r>
            <a:r>
              <a:rPr lang="he-IL" sz="3600" b="1" dirty="0"/>
              <a:t>רבה</a:t>
            </a:r>
            <a:r>
              <a:rPr lang="en-US" sz="3600" dirty="0"/>
              <a:t> = Heb.) make great</a:t>
            </a:r>
          </a:p>
          <a:p>
            <a:r>
              <a:rPr lang="en-US" sz="3600" dirty="0"/>
              <a:t>	</a:t>
            </a:r>
            <a:r>
              <a:rPr lang="he-IL" sz="3600" b="1" dirty="0"/>
              <a:t>מַתְּנָן</a:t>
            </a:r>
            <a:r>
              <a:rPr lang="en-US" sz="3600" dirty="0"/>
              <a:t> </a:t>
            </a:r>
            <a:r>
              <a:rPr lang="en-US" sz="3600" dirty="0" smtClean="0"/>
              <a:t>(</a:t>
            </a:r>
            <a:r>
              <a:rPr lang="en-US" sz="3600" dirty="0"/>
              <a:t>noun f </a:t>
            </a:r>
            <a:r>
              <a:rPr lang="en-US" sz="3600" dirty="0" err="1"/>
              <a:t>pl</a:t>
            </a:r>
            <a:r>
              <a:rPr lang="en-US" sz="3600" dirty="0"/>
              <a:t> </a:t>
            </a:r>
            <a:r>
              <a:rPr lang="he-IL" sz="3600" b="1" dirty="0"/>
              <a:t>מַתְּנָה</a:t>
            </a:r>
            <a:r>
              <a:rPr lang="he-IL" sz="3600" dirty="0"/>
              <a:t> </a:t>
            </a:r>
            <a:r>
              <a:rPr lang="en-US" sz="3600" dirty="0"/>
              <a:t>= Heb. </a:t>
            </a:r>
            <a:r>
              <a:rPr lang="he-IL" sz="3600" b="1" dirty="0"/>
              <a:t>מַתָּן</a:t>
            </a:r>
            <a:r>
              <a:rPr lang="en-US" sz="3600" dirty="0"/>
              <a:t>, </a:t>
            </a:r>
            <a:r>
              <a:rPr lang="he-IL" sz="3600" b="1" dirty="0"/>
              <a:t>מַתָּנָה</a:t>
            </a:r>
            <a:r>
              <a:rPr lang="en-US" sz="3600" dirty="0"/>
              <a:t>) gift</a:t>
            </a:r>
          </a:p>
          <a:p>
            <a:r>
              <a:rPr lang="en-US" sz="3600" dirty="0"/>
              <a:t>	</a:t>
            </a:r>
            <a:r>
              <a:rPr lang="he-IL" sz="3600" b="1" dirty="0" smtClean="0"/>
              <a:t>סִגְנִין</a:t>
            </a:r>
            <a:r>
              <a:rPr lang="en-US" sz="3600" dirty="0" smtClean="0"/>
              <a:t> (</a:t>
            </a:r>
            <a:r>
              <a:rPr lang="en-US" sz="3600" dirty="0"/>
              <a:t>noun m </a:t>
            </a:r>
            <a:r>
              <a:rPr lang="en-US" sz="3600" dirty="0" err="1"/>
              <a:t>pl</a:t>
            </a:r>
            <a:r>
              <a:rPr lang="en-US" sz="3600" dirty="0"/>
              <a:t> </a:t>
            </a:r>
            <a:r>
              <a:rPr lang="he-IL" sz="3600" b="1" dirty="0"/>
              <a:t>סְגַן</a:t>
            </a:r>
            <a:r>
              <a:rPr lang="en-US" sz="3600" dirty="0"/>
              <a:t> = Heb.) prefect, governor</a:t>
            </a:r>
          </a:p>
          <a:p>
            <a:endParaRPr lang="en-US" sz="1000" dirty="0" smtClean="0">
              <a:solidFill>
                <a:schemeClr val="bg1"/>
              </a:solidFill>
            </a:endParaRPr>
          </a:p>
          <a:p>
            <a:endParaRPr lang="en-US" sz="1000" dirty="0">
              <a:solidFill>
                <a:schemeClr val="bg1"/>
              </a:solidFill>
            </a:endParaRPr>
          </a:p>
          <a:p>
            <a:endParaRPr lang="en-US" sz="1000" dirty="0" smtClean="0">
              <a:solidFill>
                <a:schemeClr val="bg1"/>
              </a:solidFill>
            </a:endParaRPr>
          </a:p>
        </p:txBody>
      </p:sp>
    </p:spTree>
    <p:extLst>
      <p:ext uri="{BB962C8B-B14F-4D97-AF65-F5344CB8AC3E}">
        <p14:creationId xmlns:p14="http://schemas.microsoft.com/office/powerpoint/2010/main" val="3716941029"/>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01862"/>
          </a:xfrm>
          <a:prstGeom prst="rect">
            <a:avLst/>
          </a:prstGeom>
          <a:solidFill>
            <a:srgbClr val="00B050"/>
          </a:solidFill>
        </p:spPr>
        <p:txBody>
          <a:bodyPr wrap="square">
            <a:spAutoFit/>
          </a:bodyPr>
          <a:lstStyle/>
          <a:p>
            <a:r>
              <a:rPr lang="zh-CN" altLang="en-US" sz="2800" b="1" dirty="0">
                <a:solidFill>
                  <a:srgbClr val="FFFF00"/>
                </a:solidFill>
                <a:latin typeface="DFKai-SB" pitchFamily="65" charset="-120"/>
                <a:ea typeface="DFKai-SB" pitchFamily="65" charset="-120"/>
              </a:rPr>
              <a:t>但以理 </a:t>
            </a:r>
            <a:r>
              <a:rPr lang="en-US" sz="2800" b="1" dirty="0" smtClean="0">
                <a:solidFill>
                  <a:srgbClr val="FFFF00"/>
                </a:solidFill>
              </a:rPr>
              <a:t>Daniel 2:49 </a:t>
            </a:r>
            <a:r>
              <a:rPr lang="he-IL" sz="2800" dirty="0" smtClean="0"/>
              <a:t>‎</a:t>
            </a:r>
            <a:r>
              <a:rPr lang="he-IL" sz="3200" dirty="0" smtClean="0"/>
              <a:t>‎</a:t>
            </a:r>
            <a:r>
              <a:rPr lang="en-US" sz="3200" dirty="0" smtClean="0"/>
              <a:t>‎</a:t>
            </a:r>
            <a:r>
              <a:rPr lang="he-IL" sz="3200" dirty="0" smtClean="0"/>
              <a:t>‎‎</a:t>
            </a:r>
            <a:r>
              <a:rPr lang="en-US" sz="3200" dirty="0" smtClean="0"/>
              <a:t>   </a:t>
            </a:r>
            <a:r>
              <a:rPr lang="he-IL" sz="3200" dirty="0" smtClean="0"/>
              <a:t>‎</a:t>
            </a:r>
            <a:endParaRPr lang="en-US" sz="3200" dirty="0" smtClean="0"/>
          </a:p>
          <a:p>
            <a:r>
              <a:rPr lang="he-IL" sz="3200" dirty="0" smtClean="0"/>
              <a:t>‎</a:t>
            </a:r>
            <a:r>
              <a:rPr lang="en-US" sz="3200" dirty="0" smtClean="0"/>
              <a:t> </a:t>
            </a:r>
            <a:r>
              <a:rPr lang="en-US" sz="4400" dirty="0" smtClean="0"/>
              <a:t>‎ </a:t>
            </a:r>
            <a:r>
              <a:rPr lang="en-US" sz="4600" dirty="0" smtClean="0"/>
              <a:t>‎</a:t>
            </a:r>
            <a:r>
              <a:rPr lang="he-IL" sz="4600" dirty="0"/>
              <a:t>וְדָנִיֵּאל֙ בְּעָ֣א מִן־מַלְכָּ֔א וּמַנִּ֗י עַ֤ל </a:t>
            </a:r>
            <a:r>
              <a:rPr lang="he-IL" sz="4600" dirty="0" smtClean="0"/>
              <a:t>עֲבִֽידְתָּא֙</a:t>
            </a:r>
            <a:r>
              <a:rPr lang="en-US" sz="4600" dirty="0" smtClean="0"/>
              <a:t> </a:t>
            </a:r>
          </a:p>
          <a:p>
            <a:r>
              <a:rPr lang="en-US" sz="4600" dirty="0"/>
              <a:t> </a:t>
            </a:r>
            <a:r>
              <a:rPr lang="en-US" sz="4600" dirty="0" smtClean="0"/>
              <a:t> </a:t>
            </a:r>
            <a:r>
              <a:rPr lang="he-IL" sz="4600" dirty="0" smtClean="0"/>
              <a:t> </a:t>
            </a:r>
            <a:r>
              <a:rPr lang="he-IL" sz="4600" dirty="0"/>
              <a:t>דִּ֚י מְדִינַ֣ת בָּבֶ֔ל לְשַׁדְרַ֥ךְ מֵישַׁ֖ךְ וַעֲבֵ֣ד </a:t>
            </a:r>
            <a:r>
              <a:rPr lang="he-IL" sz="4600" dirty="0" smtClean="0"/>
              <a:t>נְג֑וֹ</a:t>
            </a:r>
            <a:r>
              <a:rPr lang="en-US" sz="4600" dirty="0" smtClean="0"/>
              <a:t> </a:t>
            </a:r>
          </a:p>
          <a:p>
            <a:r>
              <a:rPr lang="en-US" sz="4600" dirty="0"/>
              <a:t> </a:t>
            </a:r>
            <a:r>
              <a:rPr lang="en-US" sz="4600" dirty="0" smtClean="0"/>
              <a:t>         </a:t>
            </a:r>
            <a:r>
              <a:rPr lang="he-IL" sz="4600" dirty="0" smtClean="0"/>
              <a:t> </a:t>
            </a:r>
            <a:r>
              <a:rPr lang="he-IL" sz="4600" dirty="0"/>
              <a:t>וְדָנִיֵּ֖אל בִּתְרַ֥ע מַלְכָּֽא׃ </a:t>
            </a:r>
          </a:p>
          <a:p>
            <a:pPr rtl="1"/>
            <a:r>
              <a:rPr lang="he-IL" sz="800" dirty="0"/>
              <a:t> </a:t>
            </a:r>
            <a:endParaRPr lang="en-US" altLang="zh-TW" sz="800" dirty="0" smtClean="0">
              <a:latin typeface="DFKai-SB" pitchFamily="65" charset="-120"/>
              <a:ea typeface="DFKai-SB" pitchFamily="65" charset="-120"/>
            </a:endParaRPr>
          </a:p>
          <a:p>
            <a:r>
              <a:rPr lang="zh-TW" altLang="en-US" sz="3200" dirty="0" smtClean="0">
                <a:latin typeface="DFKai-SB" pitchFamily="65" charset="-120"/>
                <a:ea typeface="DFKai-SB" pitchFamily="65" charset="-120"/>
              </a:rPr>
              <a:t>但</a:t>
            </a:r>
            <a:r>
              <a:rPr lang="zh-TW" altLang="en-US" sz="3200" dirty="0">
                <a:latin typeface="DFKai-SB" pitchFamily="65" charset="-120"/>
                <a:ea typeface="DFKai-SB" pitchFamily="65" charset="-120"/>
              </a:rPr>
              <a:t>以理求王、王就派沙得拉、米煞、亞伯尼歌、管理</a:t>
            </a:r>
            <a:r>
              <a:rPr lang="zh-TW" altLang="en-US" sz="3200" b="1" dirty="0">
                <a:latin typeface="DFKai-SB" pitchFamily="65" charset="-120"/>
                <a:ea typeface="DFKai-SB" pitchFamily="65" charset="-120"/>
              </a:rPr>
              <a:t>巴比倫省</a:t>
            </a:r>
            <a:r>
              <a:rPr lang="zh-TW" altLang="en-US" sz="3200" dirty="0">
                <a:latin typeface="DFKai-SB" pitchFamily="65" charset="-120"/>
                <a:ea typeface="DFKai-SB" pitchFamily="65" charset="-120"/>
              </a:rPr>
              <a:t>的事務、只是但以理常在朝中侍立</a:t>
            </a:r>
            <a:r>
              <a:rPr lang="zh-TW" altLang="en-US" sz="3200" dirty="0" smtClean="0">
                <a:latin typeface="DFKai-SB" pitchFamily="65" charset="-120"/>
                <a:ea typeface="DFKai-SB" pitchFamily="65" charset="-120"/>
              </a:rPr>
              <a:t>。</a:t>
            </a:r>
            <a:r>
              <a:rPr lang="en-US" altLang="zh-TW" sz="3200" dirty="0" smtClean="0">
                <a:latin typeface="DFKai-SB" pitchFamily="65" charset="-120"/>
                <a:ea typeface="DFKai-SB" pitchFamily="65" charset="-120"/>
              </a:rPr>
              <a:t>/ </a:t>
            </a:r>
            <a:r>
              <a:rPr lang="en-US" sz="2800" baseline="30000" dirty="0" smtClean="0"/>
              <a:t>ESV </a:t>
            </a:r>
            <a:r>
              <a:rPr lang="en-US" sz="2800" dirty="0"/>
              <a:t>Daniel made a request of the king, and he appointed Shadrach, Meshach, and Abednego over the affairs of the province of Babylon. But Daniel remained at the king's court.</a:t>
            </a:r>
          </a:p>
          <a:p>
            <a:r>
              <a:rPr lang="en-US" sz="3400" dirty="0"/>
              <a:t>	</a:t>
            </a:r>
            <a:r>
              <a:rPr lang="he-IL" sz="3400" b="1" dirty="0"/>
              <a:t>מַנִּי</a:t>
            </a:r>
            <a:r>
              <a:rPr lang="en-US" sz="3400" dirty="0"/>
              <a:t> (</a:t>
            </a:r>
            <a:r>
              <a:rPr lang="en-US" sz="3400" dirty="0" err="1"/>
              <a:t>pael</a:t>
            </a:r>
            <a:r>
              <a:rPr lang="en-US" sz="3400" dirty="0"/>
              <a:t> </a:t>
            </a:r>
            <a:r>
              <a:rPr lang="en-US" sz="3400" dirty="0" err="1"/>
              <a:t>pf</a:t>
            </a:r>
            <a:r>
              <a:rPr lang="en-US" sz="3400" dirty="0"/>
              <a:t> 3 m </a:t>
            </a:r>
            <a:r>
              <a:rPr lang="en-US" sz="3400" dirty="0" err="1"/>
              <a:t>sg</a:t>
            </a:r>
            <a:r>
              <a:rPr lang="en-US" sz="3400" dirty="0"/>
              <a:t> </a:t>
            </a:r>
            <a:r>
              <a:rPr lang="he-IL" sz="3400" b="1" dirty="0"/>
              <a:t>מנה</a:t>
            </a:r>
            <a:r>
              <a:rPr lang="en-US" sz="3400" dirty="0"/>
              <a:t> = Heb.) appoint	</a:t>
            </a:r>
          </a:p>
          <a:p>
            <a:r>
              <a:rPr lang="en-US" sz="3400" dirty="0"/>
              <a:t>	</a:t>
            </a:r>
            <a:r>
              <a:rPr lang="he-IL" sz="3400" b="1" dirty="0"/>
              <a:t>עֲבִידָה</a:t>
            </a:r>
            <a:r>
              <a:rPr lang="en-US" sz="3400" dirty="0"/>
              <a:t> (= Heb. </a:t>
            </a:r>
            <a:r>
              <a:rPr lang="he-IL" sz="3400" b="1" dirty="0"/>
              <a:t>עֲבֹדָה</a:t>
            </a:r>
            <a:r>
              <a:rPr lang="en-US" sz="3400" dirty="0"/>
              <a:t>) work, service; administration</a:t>
            </a:r>
          </a:p>
          <a:p>
            <a:r>
              <a:rPr lang="en-US" sz="3400" dirty="0"/>
              <a:t>	</a:t>
            </a:r>
            <a:r>
              <a:rPr lang="he-IL" sz="3400" b="1" dirty="0"/>
              <a:t>תְּרַע</a:t>
            </a:r>
            <a:r>
              <a:rPr lang="en-US" sz="3400" dirty="0"/>
              <a:t> (= Heb. </a:t>
            </a:r>
            <a:r>
              <a:rPr lang="he-IL" sz="3400" b="1" dirty="0"/>
              <a:t>שַׁעַר</a:t>
            </a:r>
            <a:r>
              <a:rPr lang="en-US" sz="3400" dirty="0"/>
              <a:t>) door, opening; gate; court</a:t>
            </a:r>
          </a:p>
          <a:p>
            <a:endParaRPr lang="en-US" sz="1000" dirty="0" smtClean="0">
              <a:solidFill>
                <a:schemeClr val="bg1"/>
              </a:solidFill>
            </a:endParaRPr>
          </a:p>
          <a:p>
            <a:endParaRPr lang="en-US" sz="1000" dirty="0">
              <a:solidFill>
                <a:schemeClr val="bg1"/>
              </a:solidFill>
            </a:endParaRPr>
          </a:p>
          <a:p>
            <a:endParaRPr lang="en-US" sz="1000" dirty="0" smtClean="0">
              <a:solidFill>
                <a:schemeClr val="bg1"/>
              </a:solidFill>
            </a:endParaRPr>
          </a:p>
        </p:txBody>
      </p:sp>
    </p:spTree>
    <p:extLst>
      <p:ext uri="{BB962C8B-B14F-4D97-AF65-F5344CB8AC3E}">
        <p14:creationId xmlns:p14="http://schemas.microsoft.com/office/powerpoint/2010/main" val="111874821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01862"/>
          </a:xfrm>
          <a:prstGeom prst="rect">
            <a:avLst/>
          </a:prstGeom>
          <a:solidFill>
            <a:srgbClr val="00B050"/>
          </a:solidFill>
        </p:spPr>
        <p:txBody>
          <a:bodyPr wrap="square">
            <a:spAutoFit/>
          </a:bodyPr>
          <a:lstStyle/>
          <a:p>
            <a:r>
              <a:rPr lang="zh-CN" altLang="en-US" sz="3200" b="1" dirty="0" smtClean="0">
                <a:solidFill>
                  <a:srgbClr val="FFFF00"/>
                </a:solidFill>
                <a:latin typeface="DFKai-SB" pitchFamily="65" charset="-120"/>
                <a:ea typeface="DFKai-SB" pitchFamily="65" charset="-120"/>
              </a:rPr>
              <a:t>但</a:t>
            </a:r>
            <a:r>
              <a:rPr lang="zh-CN" altLang="en-US" sz="3200" b="1" dirty="0">
                <a:solidFill>
                  <a:srgbClr val="FFFF00"/>
                </a:solidFill>
                <a:latin typeface="DFKai-SB" pitchFamily="65" charset="-120"/>
                <a:ea typeface="DFKai-SB" pitchFamily="65" charset="-120"/>
              </a:rPr>
              <a:t>以</a:t>
            </a:r>
            <a:r>
              <a:rPr lang="zh-CN" altLang="en-US" sz="3200" b="1" dirty="0" smtClean="0">
                <a:solidFill>
                  <a:srgbClr val="FFFF00"/>
                </a:solidFill>
                <a:latin typeface="DFKai-SB" pitchFamily="65" charset="-120"/>
                <a:ea typeface="DFKai-SB" pitchFamily="65" charset="-120"/>
              </a:rPr>
              <a:t>理 </a:t>
            </a:r>
            <a:r>
              <a:rPr lang="en-US" sz="3200" b="1" dirty="0">
                <a:solidFill>
                  <a:srgbClr val="FFFF00"/>
                </a:solidFill>
              </a:rPr>
              <a:t>Daniel </a:t>
            </a:r>
            <a:r>
              <a:rPr lang="en-US" sz="3200" b="1" dirty="0" smtClean="0">
                <a:solidFill>
                  <a:srgbClr val="FFFF00"/>
                </a:solidFill>
              </a:rPr>
              <a:t>2:31 </a:t>
            </a:r>
            <a:r>
              <a:rPr lang="en-US" sz="3200" b="1" dirty="0">
                <a:solidFill>
                  <a:schemeClr val="bg1"/>
                </a:solidFill>
              </a:rPr>
              <a:t> </a:t>
            </a:r>
            <a:endParaRPr lang="en-US" sz="3200" b="1" dirty="0" smtClean="0">
              <a:solidFill>
                <a:schemeClr val="bg1"/>
              </a:solidFill>
            </a:endParaRPr>
          </a:p>
          <a:p>
            <a:r>
              <a:rPr lang="en-US" sz="2800" dirty="0" smtClean="0"/>
              <a:t>     </a:t>
            </a:r>
            <a:r>
              <a:rPr lang="he-IL" sz="2800" dirty="0" smtClean="0"/>
              <a:t>‎</a:t>
            </a:r>
            <a:r>
              <a:rPr lang="he-IL" sz="3800" dirty="0"/>
              <a:t>אַנְתְּה מַלְכָּ֗א חָזֵ֤ה הֲוַ֙יְתָ֙ וַאֲל֙וּ צְלֵ֥ם חַד֙ שַׂגִּ֔יא</a:t>
            </a:r>
            <a:endParaRPr lang="en-US" sz="3800" dirty="0"/>
          </a:p>
          <a:p>
            <a:pPr rtl="1"/>
            <a:r>
              <a:rPr lang="he-IL" sz="3800" dirty="0"/>
              <a:t> צַלְמָ֙א דִּכֵּ֥ן רַ֛ב וְזִיוֵ֥הּ יַתִּ֖יר קָאֵ֣ם לְקָבְלָ֑ךְ וְרֵוֵ֖הּ דְּחִֽיל</a:t>
            </a:r>
            <a:r>
              <a:rPr lang="he-IL" sz="3800" dirty="0" smtClean="0"/>
              <a:t>׃</a:t>
            </a:r>
            <a:r>
              <a:rPr lang="en-US" sz="3800" dirty="0" smtClean="0"/>
              <a:t> </a:t>
            </a:r>
            <a:endParaRPr lang="en-US" sz="3800" dirty="0"/>
          </a:p>
          <a:p>
            <a:endParaRPr lang="en-US" altLang="zh-TW" sz="800" dirty="0" smtClean="0">
              <a:latin typeface="+mj-lt"/>
              <a:ea typeface="DFKai-SB" pitchFamily="65" charset="-120"/>
            </a:endParaRPr>
          </a:p>
          <a:p>
            <a:r>
              <a:rPr lang="zh-TW" altLang="en-US" sz="3200" dirty="0" smtClean="0">
                <a:latin typeface="DFKai-SB" pitchFamily="65" charset="-120"/>
                <a:ea typeface="DFKai-SB" pitchFamily="65" charset="-120"/>
              </a:rPr>
              <a:t>王</a:t>
            </a:r>
            <a:r>
              <a:rPr lang="zh-TW" altLang="en-US" sz="3200" dirty="0">
                <a:latin typeface="DFKai-SB" pitchFamily="65" charset="-120"/>
                <a:ea typeface="DFKai-SB" pitchFamily="65" charset="-120"/>
              </a:rPr>
              <a:t>阿、你夢見一個大像、這像甚高、極其光耀</a:t>
            </a:r>
            <a:r>
              <a:rPr lang="zh-TW" altLang="en-US" sz="3200" dirty="0" smtClean="0">
                <a:latin typeface="DFKai-SB" pitchFamily="65" charset="-120"/>
                <a:ea typeface="DFKai-SB" pitchFamily="65" charset="-120"/>
              </a:rPr>
              <a:t>、</a:t>
            </a:r>
            <a:endParaRPr lang="en-US" altLang="zh-TW" sz="3200" dirty="0" smtClean="0">
              <a:latin typeface="DFKai-SB" pitchFamily="65" charset="-120"/>
              <a:ea typeface="DFKai-SB" pitchFamily="65" charset="-120"/>
            </a:endParaRPr>
          </a:p>
          <a:p>
            <a:r>
              <a:rPr lang="zh-TW" altLang="en-US" sz="3200" dirty="0" smtClean="0">
                <a:latin typeface="DFKai-SB" pitchFamily="65" charset="-120"/>
                <a:ea typeface="DFKai-SB" pitchFamily="65" charset="-120"/>
              </a:rPr>
              <a:t>站</a:t>
            </a:r>
            <a:r>
              <a:rPr lang="zh-TW" altLang="en-US" sz="3200" dirty="0">
                <a:latin typeface="DFKai-SB" pitchFamily="65" charset="-120"/>
                <a:ea typeface="DFKai-SB" pitchFamily="65" charset="-120"/>
              </a:rPr>
              <a:t>在你面前、形狀甚是可怕</a:t>
            </a:r>
            <a:r>
              <a:rPr lang="zh-TW" altLang="en-US" sz="3200" dirty="0" smtClean="0">
                <a:latin typeface="DFKai-SB" pitchFamily="65" charset="-120"/>
                <a:ea typeface="DFKai-SB" pitchFamily="65" charset="-120"/>
              </a:rPr>
              <a:t>．  </a:t>
            </a:r>
            <a:r>
              <a:rPr lang="en-US" altLang="zh-TW" sz="3200" dirty="0" smtClean="0">
                <a:latin typeface="DFKai-SB" pitchFamily="65" charset="-120"/>
                <a:ea typeface="DFKai-SB" pitchFamily="65" charset="-120"/>
              </a:rPr>
              <a:t>/ </a:t>
            </a:r>
            <a:r>
              <a:rPr lang="en-US" sz="2800" baseline="30000" dirty="0" smtClean="0"/>
              <a:t>NKJ </a:t>
            </a:r>
            <a:r>
              <a:rPr lang="en-US" sz="2800" dirty="0"/>
              <a:t>" You, O king, </a:t>
            </a:r>
            <a:r>
              <a:rPr lang="en-US" sz="2800" dirty="0" smtClean="0"/>
              <a:t>were </a:t>
            </a:r>
            <a:r>
              <a:rPr lang="en-US" sz="2800" dirty="0"/>
              <a:t>watching; </a:t>
            </a:r>
            <a:endParaRPr lang="en-US" sz="2800" dirty="0" smtClean="0"/>
          </a:p>
          <a:p>
            <a:r>
              <a:rPr lang="en-US" sz="2800" dirty="0" smtClean="0"/>
              <a:t>and behold, a great image! This great image, whose splendor </a:t>
            </a:r>
            <a:r>
              <a:rPr lang="en-US" sz="2800" i="1" dirty="0" smtClean="0"/>
              <a:t>was </a:t>
            </a:r>
            <a:r>
              <a:rPr lang="en-US" sz="2800" dirty="0" smtClean="0"/>
              <a:t>excellent, stood before you; and its form </a:t>
            </a:r>
            <a:r>
              <a:rPr lang="en-US" sz="2800" i="1" dirty="0" smtClean="0"/>
              <a:t>was </a:t>
            </a:r>
            <a:r>
              <a:rPr lang="en-US" sz="2800" dirty="0" smtClean="0"/>
              <a:t>awesome.</a:t>
            </a:r>
          </a:p>
          <a:p>
            <a:r>
              <a:rPr lang="en-US" sz="3200" dirty="0"/>
              <a:t>	</a:t>
            </a:r>
            <a:r>
              <a:rPr lang="he-IL" sz="3200" b="1" dirty="0" smtClean="0"/>
              <a:t>אֲלוּ</a:t>
            </a:r>
            <a:r>
              <a:rPr lang="he-IL" sz="3200" dirty="0" smtClean="0"/>
              <a:t> </a:t>
            </a:r>
            <a:r>
              <a:rPr lang="en-US" sz="3200" dirty="0" smtClean="0"/>
              <a:t> (</a:t>
            </a:r>
            <a:r>
              <a:rPr lang="en-US" sz="3200" dirty="0"/>
              <a:t>interj.) behold!		</a:t>
            </a:r>
            <a:r>
              <a:rPr lang="he-IL" sz="3200" b="1" dirty="0" smtClean="0"/>
              <a:t>דִּכֵּן </a:t>
            </a:r>
            <a:r>
              <a:rPr lang="en-US" sz="3200" b="1" dirty="0" smtClean="0"/>
              <a:t> </a:t>
            </a:r>
            <a:r>
              <a:rPr lang="en-US" sz="3200" dirty="0" smtClean="0"/>
              <a:t>(</a:t>
            </a:r>
            <a:r>
              <a:rPr lang="en-US" sz="3200" dirty="0" err="1"/>
              <a:t>demonstr</a:t>
            </a:r>
            <a:r>
              <a:rPr lang="en-US" sz="3200" dirty="0"/>
              <a:t>. pron., m. &amp; f.) that</a:t>
            </a:r>
          </a:p>
          <a:p>
            <a:r>
              <a:rPr lang="en-US" sz="3200" dirty="0"/>
              <a:t>	</a:t>
            </a:r>
            <a:r>
              <a:rPr lang="he-IL" sz="3200" b="1" dirty="0"/>
              <a:t>זִיו </a:t>
            </a:r>
            <a:r>
              <a:rPr lang="en-US" sz="3200" b="1" dirty="0" smtClean="0"/>
              <a:t> </a:t>
            </a:r>
            <a:r>
              <a:rPr lang="en-US" sz="3200" dirty="0" smtClean="0"/>
              <a:t>brightness</a:t>
            </a:r>
            <a:r>
              <a:rPr lang="en-US" sz="3200" dirty="0"/>
              <a:t>			</a:t>
            </a:r>
            <a:r>
              <a:rPr lang="he-IL" sz="3200" b="1" dirty="0" smtClean="0"/>
              <a:t>יַתִּיר</a:t>
            </a:r>
            <a:r>
              <a:rPr lang="he-IL" sz="3200" dirty="0" smtClean="0"/>
              <a:t> </a:t>
            </a:r>
            <a:r>
              <a:rPr lang="en-US" sz="3200" dirty="0" smtClean="0"/>
              <a:t> extraordinary</a:t>
            </a:r>
            <a:endParaRPr lang="en-US" sz="3200" dirty="0"/>
          </a:p>
          <a:p>
            <a:r>
              <a:rPr lang="en-US" sz="3200" dirty="0"/>
              <a:t>	</a:t>
            </a:r>
            <a:r>
              <a:rPr lang="he-IL" sz="3200" b="1" dirty="0" smtClean="0"/>
              <a:t>קָאֵם </a:t>
            </a:r>
            <a:r>
              <a:rPr lang="en-US" sz="3200" b="1" dirty="0" smtClean="0"/>
              <a:t> </a:t>
            </a:r>
            <a:r>
              <a:rPr lang="en-US" sz="3200" dirty="0" smtClean="0"/>
              <a:t>(</a:t>
            </a:r>
            <a:r>
              <a:rPr lang="en-US" sz="3200" dirty="0"/>
              <a:t>peal </a:t>
            </a:r>
            <a:r>
              <a:rPr lang="en-US" sz="3200" dirty="0" err="1"/>
              <a:t>ptcp</a:t>
            </a:r>
            <a:r>
              <a:rPr lang="en-US" sz="3200" dirty="0"/>
              <a:t> m </a:t>
            </a:r>
            <a:r>
              <a:rPr lang="en-US" sz="3200" dirty="0" err="1"/>
              <a:t>sg</a:t>
            </a:r>
            <a:r>
              <a:rPr lang="en-US" sz="3200" dirty="0"/>
              <a:t> </a:t>
            </a:r>
            <a:r>
              <a:rPr lang="he-IL" sz="3200" b="1" dirty="0"/>
              <a:t>קום</a:t>
            </a:r>
            <a:r>
              <a:rPr lang="en-US" sz="3200" dirty="0"/>
              <a:t>) stand up, rise up	</a:t>
            </a:r>
            <a:endParaRPr lang="en-US" sz="3200" dirty="0" smtClean="0"/>
          </a:p>
          <a:p>
            <a:r>
              <a:rPr lang="en-US" sz="3200" dirty="0"/>
              <a:t>	</a:t>
            </a:r>
            <a:r>
              <a:rPr lang="he-IL" sz="3200" b="1" dirty="0"/>
              <a:t>רֵו</a:t>
            </a:r>
            <a:r>
              <a:rPr lang="he-IL" sz="3200" dirty="0"/>
              <a:t> </a:t>
            </a:r>
            <a:r>
              <a:rPr lang="en-US" sz="3200" dirty="0" smtClean="0"/>
              <a:t> appearance</a:t>
            </a:r>
            <a:endParaRPr lang="en-US" sz="3200" dirty="0"/>
          </a:p>
          <a:p>
            <a:r>
              <a:rPr lang="en-US" sz="3200" dirty="0" smtClean="0"/>
              <a:t>	</a:t>
            </a:r>
            <a:r>
              <a:rPr lang="he-IL" sz="3200" b="1" dirty="0" smtClean="0"/>
              <a:t>דְּחִיל </a:t>
            </a:r>
            <a:r>
              <a:rPr lang="en-US" sz="3200" b="1" dirty="0" smtClean="0"/>
              <a:t> </a:t>
            </a:r>
            <a:r>
              <a:rPr lang="en-US" sz="3200" dirty="0" smtClean="0"/>
              <a:t>(</a:t>
            </a:r>
            <a:r>
              <a:rPr lang="en-US" sz="3200" dirty="0"/>
              <a:t>peal pass </a:t>
            </a:r>
            <a:r>
              <a:rPr lang="en-US" sz="3200" dirty="0" err="1"/>
              <a:t>ptcp</a:t>
            </a:r>
            <a:r>
              <a:rPr lang="en-US" sz="3200" dirty="0"/>
              <a:t> m </a:t>
            </a:r>
            <a:r>
              <a:rPr lang="en-US" sz="3200" dirty="0" err="1"/>
              <a:t>sg</a:t>
            </a:r>
            <a:r>
              <a:rPr lang="en-US" sz="3200" dirty="0"/>
              <a:t> </a:t>
            </a:r>
            <a:r>
              <a:rPr lang="he-IL" sz="3200" b="1" dirty="0"/>
              <a:t>דחל</a:t>
            </a:r>
            <a:r>
              <a:rPr lang="en-US" sz="3200" dirty="0"/>
              <a:t>) fear; frightening  </a:t>
            </a:r>
          </a:p>
          <a:p>
            <a:endParaRPr lang="en-US" sz="1000" dirty="0" smtClean="0">
              <a:solidFill>
                <a:schemeClr val="bg1"/>
              </a:solidFill>
            </a:endParaRPr>
          </a:p>
          <a:p>
            <a:endParaRPr lang="en-US" sz="1000" dirty="0" smtClean="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128010238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1"/>
          <p:cNvSpPr>
            <a:spLocks noChangeArrowheads="1"/>
          </p:cNvSpPr>
          <p:nvPr/>
        </p:nvSpPr>
        <p:spPr bwMode="auto">
          <a:xfrm>
            <a:off x="484188" y="2971800"/>
            <a:ext cx="11233150" cy="3341539"/>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08821" tIns="54411" rIns="108821" bIns="54411">
            <a:spAutoFit/>
          </a:bodyPr>
          <a:lstStyle/>
          <a:p>
            <a:pPr rtl="1"/>
            <a:r>
              <a:rPr lang="en-US" sz="4800" b="1" dirty="0">
                <a:solidFill>
                  <a:schemeClr val="bg1"/>
                </a:solidFill>
              </a:rPr>
              <a:t> </a:t>
            </a:r>
            <a:r>
              <a:rPr lang="en-US" sz="4800" dirty="0">
                <a:solidFill>
                  <a:schemeClr val="bg1"/>
                </a:solidFill>
              </a:rPr>
              <a:t>‎  </a:t>
            </a:r>
            <a:r>
              <a:rPr lang="he-IL" sz="5400" b="1" dirty="0">
                <a:solidFill>
                  <a:schemeClr val="bg1"/>
                </a:solidFill>
              </a:rPr>
              <a:t>יְבָרֶכְךָ יְהוָה וְיִשְׁמְרֶךָ׃</a:t>
            </a:r>
            <a:r>
              <a:rPr lang="en-US" sz="5400" b="1" dirty="0">
                <a:solidFill>
                  <a:schemeClr val="bg1"/>
                </a:solidFill>
              </a:rPr>
              <a:t>    </a:t>
            </a:r>
            <a:r>
              <a:rPr lang="he-IL" sz="5400" b="1" dirty="0">
                <a:solidFill>
                  <a:schemeClr val="bg1"/>
                </a:solidFill>
              </a:rPr>
              <a:t> </a:t>
            </a:r>
            <a:r>
              <a:rPr lang="en-US" sz="3600" b="1" dirty="0">
                <a:solidFill>
                  <a:srgbClr val="FFFF00"/>
                </a:solidFill>
              </a:rPr>
              <a:t>Numbers 6:24-26</a:t>
            </a:r>
            <a:r>
              <a:rPr lang="el-GR" sz="3600" b="1" dirty="0">
                <a:solidFill>
                  <a:srgbClr val="FFFF00"/>
                </a:solidFill>
              </a:rPr>
              <a:t> </a:t>
            </a:r>
            <a:endParaRPr lang="en-US" sz="3600" b="1" dirty="0">
              <a:solidFill>
                <a:srgbClr val="FFFF00"/>
              </a:solidFill>
            </a:endParaRPr>
          </a:p>
          <a:p>
            <a:pPr rtl="1"/>
            <a:r>
              <a:rPr lang="he-IL" sz="5400" b="1" dirty="0">
                <a:solidFill>
                  <a:schemeClr val="bg1"/>
                </a:solidFill>
              </a:rPr>
              <a:t>יָאֵר יְהוָה פָּנָיו אֵלֶיךָ וִיחֻנֶּךָּ׃</a:t>
            </a:r>
            <a:r>
              <a:rPr lang="en-US" sz="5400" b="1" dirty="0">
                <a:solidFill>
                  <a:schemeClr val="bg1"/>
                </a:solidFill>
              </a:rPr>
              <a:t>                  </a:t>
            </a:r>
          </a:p>
          <a:p>
            <a:pPr rtl="1"/>
            <a:r>
              <a:rPr lang="en-US" sz="5400" b="1" dirty="0">
                <a:solidFill>
                  <a:schemeClr val="bg1"/>
                </a:solidFill>
              </a:rPr>
              <a:t>‎</a:t>
            </a:r>
            <a:r>
              <a:rPr lang="he-IL" sz="5400" b="1" dirty="0">
                <a:solidFill>
                  <a:schemeClr val="bg1"/>
                </a:solidFill>
              </a:rPr>
              <a:t>יִשָּׂא יְהוָה פָּנָיו אֵלֶיךָ וְיָשֵׂם לְךָ שָׁלוֹם׃</a:t>
            </a:r>
            <a:r>
              <a:rPr lang="en-US" sz="5400" b="1" dirty="0">
                <a:solidFill>
                  <a:schemeClr val="bg1"/>
                </a:solidFill>
              </a:rPr>
              <a:t>     </a:t>
            </a:r>
            <a:r>
              <a:rPr lang="he-IL" sz="5400" b="1" dirty="0">
                <a:solidFill>
                  <a:schemeClr val="bg1"/>
                </a:solidFill>
              </a:rPr>
              <a:t> </a:t>
            </a:r>
            <a:endParaRPr lang="en-US" sz="5400" b="1" dirty="0">
              <a:solidFill>
                <a:schemeClr val="bg1"/>
              </a:solidFill>
            </a:endParaRPr>
          </a:p>
          <a:p>
            <a:pPr algn="ctr" rtl="1"/>
            <a:endParaRPr lang="en-US" altLang="ko-KR" sz="1600" dirty="0"/>
          </a:p>
          <a:p>
            <a:pPr algn="ctr" rtl="1"/>
            <a:endParaRPr lang="en-US" altLang="ko-KR" sz="1600" dirty="0"/>
          </a:p>
          <a:p>
            <a:pPr algn="ctr" rtl="1"/>
            <a:endParaRPr lang="en-US" altLang="ko-KR" sz="1600" dirty="0"/>
          </a:p>
        </p:txBody>
      </p:sp>
      <p:sp>
        <p:nvSpPr>
          <p:cNvPr id="92163" name="Rectangle 2"/>
          <p:cNvSpPr>
            <a:spLocks noChangeArrowheads="1"/>
          </p:cNvSpPr>
          <p:nvPr/>
        </p:nvSpPr>
        <p:spPr bwMode="auto">
          <a:xfrm>
            <a:off x="621804" y="141513"/>
            <a:ext cx="8763000" cy="2739211"/>
          </a:xfrm>
          <a:prstGeom prst="rect">
            <a:avLst/>
          </a:prstGeom>
          <a:solidFill>
            <a:srgbClr val="00B050"/>
          </a:solidFill>
          <a:ln>
            <a:noFill/>
          </a:ln>
          <a:extLst/>
        </p:spPr>
        <p:txBody>
          <a:bodyPr wrap="square">
            <a:spAutoFit/>
          </a:bodyPr>
          <a:lstStyle/>
          <a:p>
            <a:pPr algn="ctr"/>
            <a:r>
              <a:rPr lang="zh-CN" altLang="en-US" sz="3600" b="1" dirty="0">
                <a:solidFill>
                  <a:srgbClr val="FFFF00"/>
                </a:solidFill>
                <a:latin typeface="DFKai-SB" pitchFamily="65" charset="-120"/>
                <a:ea typeface="DFKai-SB" pitchFamily="65" charset="-120"/>
              </a:rPr>
              <a:t>民數記</a:t>
            </a:r>
            <a:r>
              <a:rPr lang="ko-KR" altLang="en-US" sz="3600" b="1" dirty="0">
                <a:solidFill>
                  <a:srgbClr val="FFFF00"/>
                </a:solidFill>
                <a:latin typeface="新細明體" pitchFamily="18" charset="-120"/>
              </a:rPr>
              <a:t> </a:t>
            </a:r>
            <a:r>
              <a:rPr lang="en-US" sz="3600" b="1" dirty="0">
                <a:solidFill>
                  <a:srgbClr val="FFFF00"/>
                </a:solidFill>
              </a:rPr>
              <a:t>6:24-26</a:t>
            </a:r>
          </a:p>
          <a:p>
            <a:r>
              <a:rPr lang="zh-TW" altLang="en-US" sz="3400" b="1" dirty="0">
                <a:solidFill>
                  <a:srgbClr val="FF0000"/>
                </a:solidFill>
                <a:latin typeface="DFKai-SB" pitchFamily="65" charset="-120"/>
                <a:ea typeface="DFKai-SB" pitchFamily="65" charset="-120"/>
              </a:rPr>
              <a:t>  </a:t>
            </a:r>
            <a:r>
              <a:rPr lang="zh-TW" altLang="en-US" sz="4000" b="1" dirty="0">
                <a:latin typeface="DFKai-SB" pitchFamily="65" charset="-120"/>
                <a:ea typeface="DFKai-SB" pitchFamily="65" charset="-120"/>
              </a:rPr>
              <a:t>願耶和華賜福給你</a:t>
            </a:r>
            <a:r>
              <a:rPr lang="en-US" altLang="zh-TW" sz="4000" b="1" dirty="0">
                <a:latin typeface="DFKai-SB" pitchFamily="65" charset="-120"/>
                <a:ea typeface="DFKai-SB" pitchFamily="65" charset="-120"/>
              </a:rPr>
              <a:t>,</a:t>
            </a:r>
            <a:r>
              <a:rPr lang="zh-TW" altLang="en-US" sz="4000" b="1" dirty="0">
                <a:latin typeface="DFKai-SB" pitchFamily="65" charset="-120"/>
                <a:ea typeface="DFKai-SB" pitchFamily="65" charset="-120"/>
              </a:rPr>
              <a:t>保護你</a:t>
            </a:r>
            <a:r>
              <a:rPr lang="en-US" altLang="zh-TW" sz="4000" b="1" dirty="0">
                <a:latin typeface="DFKai-SB" pitchFamily="65" charset="-120"/>
                <a:ea typeface="DFKai-SB" pitchFamily="65" charset="-120"/>
              </a:rPr>
              <a:t>.  </a:t>
            </a:r>
          </a:p>
          <a:p>
            <a:endParaRPr lang="en-US" altLang="zh-TW" sz="800" b="1" dirty="0">
              <a:latin typeface="DFKai-SB" pitchFamily="65" charset="-120"/>
              <a:ea typeface="DFKai-SB" pitchFamily="65" charset="-120"/>
            </a:endParaRPr>
          </a:p>
          <a:p>
            <a:r>
              <a:rPr lang="zh-TW" altLang="en-US" sz="3400" b="1" dirty="0">
                <a:latin typeface="DFKai-SB" pitchFamily="65" charset="-120"/>
                <a:ea typeface="DFKai-SB" pitchFamily="65" charset="-120"/>
              </a:rPr>
              <a:t>  </a:t>
            </a:r>
            <a:r>
              <a:rPr lang="zh-TW" altLang="en-US" sz="4000" b="1" dirty="0">
                <a:latin typeface="DFKai-SB" pitchFamily="65" charset="-120"/>
                <a:ea typeface="DFKai-SB" pitchFamily="65" charset="-120"/>
              </a:rPr>
              <a:t>願耶和華使他的臉光照你</a:t>
            </a:r>
            <a:r>
              <a:rPr lang="en-US" altLang="zh-TW" sz="4000" b="1" dirty="0">
                <a:latin typeface="DFKai-SB" pitchFamily="65" charset="-120"/>
                <a:ea typeface="DFKai-SB" pitchFamily="65" charset="-120"/>
              </a:rPr>
              <a:t>,</a:t>
            </a:r>
            <a:r>
              <a:rPr lang="zh-TW" altLang="en-US" sz="4000" b="1" dirty="0">
                <a:latin typeface="DFKai-SB" pitchFamily="65" charset="-120"/>
                <a:ea typeface="DFKai-SB" pitchFamily="65" charset="-120"/>
              </a:rPr>
              <a:t>賜恩給你</a:t>
            </a:r>
            <a:r>
              <a:rPr lang="en-US" altLang="zh-CN" sz="4000" b="1" dirty="0">
                <a:latin typeface="DFKai-SB" pitchFamily="65" charset="-120"/>
                <a:ea typeface="DFKai-SB" pitchFamily="65" charset="-120"/>
              </a:rPr>
              <a:t>.</a:t>
            </a:r>
          </a:p>
          <a:p>
            <a:r>
              <a:rPr lang="en-US" altLang="zh-CN" sz="800" b="1" dirty="0">
                <a:latin typeface="DFKai-SB" pitchFamily="65" charset="-120"/>
                <a:ea typeface="DFKai-SB" pitchFamily="65" charset="-120"/>
              </a:rPr>
              <a:t> </a:t>
            </a:r>
          </a:p>
          <a:p>
            <a:r>
              <a:rPr lang="en-US" altLang="zh-TW" sz="3400" b="1" dirty="0">
                <a:latin typeface="DFKai-SB" pitchFamily="65" charset="-120"/>
                <a:ea typeface="DFKai-SB" pitchFamily="65" charset="-120"/>
              </a:rPr>
              <a:t>  </a:t>
            </a:r>
            <a:r>
              <a:rPr lang="zh-TW" altLang="en-US" sz="4000" b="1" dirty="0">
                <a:latin typeface="DFKai-SB" pitchFamily="65" charset="-120"/>
                <a:ea typeface="DFKai-SB" pitchFamily="65" charset="-120"/>
              </a:rPr>
              <a:t>願耶和華向你仰臉</a:t>
            </a:r>
            <a:r>
              <a:rPr lang="en-US" altLang="zh-TW" sz="4000" b="1" dirty="0">
                <a:latin typeface="DFKai-SB" pitchFamily="65" charset="-120"/>
                <a:ea typeface="DFKai-SB" pitchFamily="65" charset="-120"/>
              </a:rPr>
              <a:t>,</a:t>
            </a:r>
            <a:r>
              <a:rPr lang="zh-TW" altLang="en-US" sz="4000" b="1" dirty="0">
                <a:latin typeface="DFKai-SB" pitchFamily="65" charset="-120"/>
                <a:ea typeface="DFKai-SB" pitchFamily="65" charset="-120"/>
              </a:rPr>
              <a:t>賜你平安</a:t>
            </a:r>
            <a:r>
              <a:rPr lang="en-US" altLang="zh-TW" sz="4000" b="1" dirty="0">
                <a:latin typeface="DFKai-SB" pitchFamily="65" charset="-120"/>
                <a:ea typeface="DFKai-SB" pitchFamily="65" charset="-120"/>
              </a:rPr>
              <a:t>.</a:t>
            </a:r>
            <a:endParaRPr lang="en-US" sz="4000" b="1" dirty="0">
              <a:latin typeface="DFKai-SB" pitchFamily="65" charset="-120"/>
              <a:ea typeface="DFKai-SB" pitchFamily="65" charset="-120"/>
            </a:endParaRPr>
          </a:p>
        </p:txBody>
      </p:sp>
    </p:spTree>
    <p:extLst>
      <p:ext uri="{BB962C8B-B14F-4D97-AF65-F5344CB8AC3E}">
        <p14:creationId xmlns:p14="http://schemas.microsoft.com/office/powerpoint/2010/main" val="269871258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01862"/>
          </a:xfrm>
          <a:prstGeom prst="rect">
            <a:avLst/>
          </a:prstGeom>
          <a:solidFill>
            <a:srgbClr val="00B050"/>
          </a:solidFill>
        </p:spPr>
        <p:txBody>
          <a:bodyPr wrap="square">
            <a:spAutoFit/>
          </a:bodyPr>
          <a:lstStyle/>
          <a:p>
            <a:r>
              <a:rPr lang="zh-CN" altLang="en-US" sz="3200" b="1" dirty="0" smtClean="0">
                <a:solidFill>
                  <a:srgbClr val="FFFF00"/>
                </a:solidFill>
                <a:latin typeface="DFKai-SB" pitchFamily="65" charset="-120"/>
                <a:ea typeface="DFKai-SB" pitchFamily="65" charset="-120"/>
              </a:rPr>
              <a:t>但</a:t>
            </a:r>
            <a:r>
              <a:rPr lang="zh-CN" altLang="en-US" sz="3200" b="1" dirty="0">
                <a:solidFill>
                  <a:srgbClr val="FFFF00"/>
                </a:solidFill>
                <a:latin typeface="DFKai-SB" pitchFamily="65" charset="-120"/>
                <a:ea typeface="DFKai-SB" pitchFamily="65" charset="-120"/>
              </a:rPr>
              <a:t>以</a:t>
            </a:r>
            <a:r>
              <a:rPr lang="zh-CN" altLang="en-US" sz="3200" b="1" dirty="0" smtClean="0">
                <a:solidFill>
                  <a:srgbClr val="FFFF00"/>
                </a:solidFill>
                <a:latin typeface="DFKai-SB" pitchFamily="65" charset="-120"/>
                <a:ea typeface="DFKai-SB" pitchFamily="65" charset="-120"/>
              </a:rPr>
              <a:t>理 </a:t>
            </a:r>
            <a:r>
              <a:rPr lang="en-US" sz="3200" b="1" dirty="0">
                <a:solidFill>
                  <a:srgbClr val="FFFF00"/>
                </a:solidFill>
              </a:rPr>
              <a:t>Daniel </a:t>
            </a:r>
            <a:r>
              <a:rPr lang="en-US" sz="3200" b="1" dirty="0" smtClean="0">
                <a:solidFill>
                  <a:srgbClr val="FFFF00"/>
                </a:solidFill>
              </a:rPr>
              <a:t>2:32 </a:t>
            </a:r>
            <a:r>
              <a:rPr lang="en-US" sz="3200" b="1" dirty="0">
                <a:solidFill>
                  <a:schemeClr val="bg1"/>
                </a:solidFill>
              </a:rPr>
              <a:t> </a:t>
            </a:r>
            <a:endParaRPr lang="en-US" sz="3200" b="1" dirty="0" smtClean="0">
              <a:solidFill>
                <a:schemeClr val="bg1"/>
              </a:solidFill>
            </a:endParaRPr>
          </a:p>
          <a:p>
            <a:r>
              <a:rPr lang="en-US" sz="2800" dirty="0" smtClean="0"/>
              <a:t>         </a:t>
            </a:r>
            <a:r>
              <a:rPr lang="he-IL" sz="2800" dirty="0" smtClean="0"/>
              <a:t>‎</a:t>
            </a:r>
            <a:r>
              <a:rPr lang="en-US" sz="4000" dirty="0"/>
              <a:t> </a:t>
            </a:r>
            <a:r>
              <a:rPr lang="he-IL" sz="4000" dirty="0"/>
              <a:t>‎</a:t>
            </a:r>
            <a:r>
              <a:rPr lang="he-IL" sz="4200" dirty="0"/>
              <a:t>ה֣וּא צַלְמָ֗א רֵאשֵׁהּ֙ דִּֽי־דְהַ֣ב </a:t>
            </a:r>
            <a:r>
              <a:rPr lang="he-IL" sz="4200" dirty="0" smtClean="0"/>
              <a:t>טָ֔ב</a:t>
            </a:r>
            <a:endParaRPr lang="en-US" sz="4200" dirty="0" smtClean="0"/>
          </a:p>
          <a:p>
            <a:r>
              <a:rPr lang="he-IL" sz="4200" dirty="0" smtClean="0"/>
              <a:t> </a:t>
            </a:r>
            <a:r>
              <a:rPr lang="he-IL" sz="4000" dirty="0"/>
              <a:t>חֲד֥וֹהִי וּדְרָע֖וֹהִי דִּ֣י </a:t>
            </a:r>
            <a:r>
              <a:rPr lang="he-IL" sz="4000" dirty="0" smtClean="0"/>
              <a:t>כְסַ֑ף </a:t>
            </a:r>
            <a:r>
              <a:rPr lang="he-IL" sz="4000" dirty="0"/>
              <a:t>מְע֥וֹהִי וְיַרְכָתֵ֖הּ דִּ֥י נְחָֽשׁ׃ </a:t>
            </a:r>
            <a:endParaRPr lang="en-US" sz="4000" dirty="0" smtClean="0"/>
          </a:p>
          <a:p>
            <a:endParaRPr lang="en-US" altLang="zh-TW" sz="800" dirty="0" smtClean="0">
              <a:latin typeface="DFKai-SB" pitchFamily="65" charset="-120"/>
              <a:ea typeface="DFKai-SB" pitchFamily="65" charset="-120"/>
            </a:endParaRPr>
          </a:p>
          <a:p>
            <a:endParaRPr lang="en-US" altLang="zh-TW" sz="800" dirty="0" smtClean="0">
              <a:latin typeface="DFKai-SB" pitchFamily="65" charset="-120"/>
              <a:ea typeface="DFKai-SB" pitchFamily="65" charset="-120"/>
            </a:endParaRPr>
          </a:p>
          <a:p>
            <a:r>
              <a:rPr lang="zh-TW" altLang="en-US" sz="3200" dirty="0" smtClean="0">
                <a:latin typeface="DFKai-SB" pitchFamily="65" charset="-120"/>
                <a:ea typeface="DFKai-SB" pitchFamily="65" charset="-120"/>
              </a:rPr>
              <a:t>這</a:t>
            </a:r>
            <a:r>
              <a:rPr lang="zh-TW" altLang="en-US" sz="3200" dirty="0">
                <a:latin typeface="DFKai-SB" pitchFamily="65" charset="-120"/>
                <a:ea typeface="DFKai-SB" pitchFamily="65" charset="-120"/>
              </a:rPr>
              <a:t>像的頭是精金</a:t>
            </a:r>
            <a:r>
              <a:rPr lang="zh-TW" altLang="en-US" sz="3200" dirty="0" smtClean="0">
                <a:latin typeface="DFKai-SB" pitchFamily="65" charset="-120"/>
                <a:ea typeface="DFKai-SB" pitchFamily="65" charset="-120"/>
              </a:rPr>
              <a:t>的</a:t>
            </a:r>
            <a:r>
              <a:rPr lang="en-US" altLang="zh-TW" sz="3200" dirty="0" smtClean="0">
                <a:latin typeface="DFKai-SB" pitchFamily="65" charset="-120"/>
                <a:ea typeface="DFKai-SB" pitchFamily="65" charset="-120"/>
              </a:rPr>
              <a:t>,</a:t>
            </a:r>
            <a:r>
              <a:rPr lang="zh-TW" altLang="en-US" sz="3200" dirty="0" smtClean="0">
                <a:latin typeface="DFKai-SB" pitchFamily="65" charset="-120"/>
                <a:ea typeface="DFKai-SB" pitchFamily="65" charset="-120"/>
              </a:rPr>
              <a:t>胸</a:t>
            </a:r>
            <a:r>
              <a:rPr lang="zh-TW" altLang="en-US" sz="3200" dirty="0">
                <a:latin typeface="DFKai-SB" pitchFamily="65" charset="-120"/>
                <a:ea typeface="DFKai-SB" pitchFamily="65" charset="-120"/>
              </a:rPr>
              <a:t>膛和膀臂是銀</a:t>
            </a:r>
            <a:r>
              <a:rPr lang="zh-TW" altLang="en-US" sz="3200" dirty="0" smtClean="0">
                <a:latin typeface="DFKai-SB" pitchFamily="65" charset="-120"/>
                <a:ea typeface="DFKai-SB" pitchFamily="65" charset="-120"/>
              </a:rPr>
              <a:t>的</a:t>
            </a:r>
            <a:r>
              <a:rPr lang="en-US" altLang="zh-TW" sz="3200" dirty="0" smtClean="0">
                <a:latin typeface="DFKai-SB" pitchFamily="65" charset="-120"/>
                <a:ea typeface="DFKai-SB" pitchFamily="65" charset="-120"/>
              </a:rPr>
              <a:t>,</a:t>
            </a:r>
            <a:r>
              <a:rPr lang="zh-TW" altLang="en-US" sz="3200" dirty="0" smtClean="0">
                <a:latin typeface="DFKai-SB" pitchFamily="65" charset="-120"/>
                <a:ea typeface="DFKai-SB" pitchFamily="65" charset="-120"/>
              </a:rPr>
              <a:t>肚</a:t>
            </a:r>
            <a:r>
              <a:rPr lang="zh-TW" altLang="en-US" sz="3200" dirty="0">
                <a:latin typeface="DFKai-SB" pitchFamily="65" charset="-120"/>
                <a:ea typeface="DFKai-SB" pitchFamily="65" charset="-120"/>
              </a:rPr>
              <a:t>腹和</a:t>
            </a:r>
            <a:r>
              <a:rPr lang="zh-TW" altLang="en-US" sz="3200" b="1" dirty="0">
                <a:solidFill>
                  <a:srgbClr val="FFFF00"/>
                </a:solidFill>
                <a:latin typeface="DFKai-SB" pitchFamily="65" charset="-120"/>
                <a:ea typeface="DFKai-SB" pitchFamily="65" charset="-120"/>
              </a:rPr>
              <a:t>腰</a:t>
            </a:r>
            <a:r>
              <a:rPr lang="zh-TW" altLang="en-US" sz="3200" dirty="0">
                <a:latin typeface="DFKai-SB" pitchFamily="65" charset="-120"/>
                <a:ea typeface="DFKai-SB" pitchFamily="65" charset="-120"/>
              </a:rPr>
              <a:t>是銅</a:t>
            </a:r>
            <a:r>
              <a:rPr lang="zh-TW" altLang="en-US" sz="3200" dirty="0" smtClean="0">
                <a:latin typeface="DFKai-SB" pitchFamily="65" charset="-120"/>
                <a:ea typeface="DFKai-SB" pitchFamily="65" charset="-120"/>
              </a:rPr>
              <a:t>的</a:t>
            </a:r>
            <a:r>
              <a:rPr lang="en-US" altLang="zh-TW" sz="3200" dirty="0" smtClean="0">
                <a:latin typeface="DFKai-SB" pitchFamily="65" charset="-120"/>
                <a:ea typeface="DFKai-SB" pitchFamily="65" charset="-120"/>
              </a:rPr>
              <a:t>,</a:t>
            </a:r>
            <a:endParaRPr lang="en-US" sz="3200" dirty="0">
              <a:latin typeface="DFKai-SB" pitchFamily="65" charset="-120"/>
              <a:ea typeface="DFKai-SB" pitchFamily="65" charset="-120"/>
            </a:endParaRPr>
          </a:p>
          <a:p>
            <a:r>
              <a:rPr lang="en-US" sz="3200" baseline="30000" dirty="0" smtClean="0"/>
              <a:t>NKJ </a:t>
            </a:r>
            <a:r>
              <a:rPr lang="en-US" sz="3200" dirty="0" smtClean="0"/>
              <a:t>"This image's head </a:t>
            </a:r>
            <a:r>
              <a:rPr lang="en-US" sz="3200" i="1" dirty="0" smtClean="0"/>
              <a:t>was </a:t>
            </a:r>
            <a:r>
              <a:rPr lang="en-US" sz="3200" dirty="0" smtClean="0"/>
              <a:t>of fine gold, its chest and arms of silver, its belly and </a:t>
            </a:r>
            <a:r>
              <a:rPr lang="en-US" sz="3200" b="1" dirty="0" smtClean="0">
                <a:solidFill>
                  <a:srgbClr val="FFFF00"/>
                </a:solidFill>
              </a:rPr>
              <a:t>thighs</a:t>
            </a:r>
            <a:r>
              <a:rPr lang="en-US" sz="3200" dirty="0" smtClean="0"/>
              <a:t> of bronze,</a:t>
            </a:r>
          </a:p>
          <a:p>
            <a:endParaRPr lang="en-US" sz="800" dirty="0" smtClean="0"/>
          </a:p>
          <a:p>
            <a:r>
              <a:rPr lang="en-US" sz="3400" dirty="0"/>
              <a:t>	</a:t>
            </a:r>
            <a:r>
              <a:rPr lang="he-IL" sz="3400" b="1" dirty="0"/>
              <a:t>חֲדוֹהִי</a:t>
            </a:r>
            <a:r>
              <a:rPr lang="he-IL" sz="3400" dirty="0"/>
              <a:t> </a:t>
            </a:r>
            <a:r>
              <a:rPr lang="en-US" sz="3400" dirty="0" smtClean="0"/>
              <a:t> (</a:t>
            </a:r>
            <a:r>
              <a:rPr lang="en-US" sz="3400" dirty="0"/>
              <a:t>m </a:t>
            </a:r>
            <a:r>
              <a:rPr lang="en-US" sz="3400" dirty="0" err="1"/>
              <a:t>sg</a:t>
            </a:r>
            <a:r>
              <a:rPr lang="en-US" sz="3400" dirty="0"/>
              <a:t> </a:t>
            </a:r>
            <a:r>
              <a:rPr lang="he-IL" sz="3400" b="1" dirty="0"/>
              <a:t>חֲדֵה</a:t>
            </a:r>
            <a:r>
              <a:rPr lang="he-IL" sz="3400" dirty="0"/>
              <a:t> </a:t>
            </a:r>
            <a:r>
              <a:rPr lang="en-US" sz="3400" dirty="0"/>
              <a:t>= Heb. </a:t>
            </a:r>
            <a:r>
              <a:rPr lang="he-IL" sz="3400" b="1" dirty="0"/>
              <a:t>חָזֶה</a:t>
            </a:r>
            <a:r>
              <a:rPr lang="he-IL" sz="3400" dirty="0"/>
              <a:t> </a:t>
            </a:r>
            <a:r>
              <a:rPr lang="en-US" sz="3400" dirty="0"/>
              <a:t>+ suffix 3 m </a:t>
            </a:r>
            <a:r>
              <a:rPr lang="en-US" sz="3400" dirty="0" err="1"/>
              <a:t>sg</a:t>
            </a:r>
            <a:r>
              <a:rPr lang="en-US" sz="3400" dirty="0"/>
              <a:t>) breast	</a:t>
            </a:r>
          </a:p>
          <a:p>
            <a:r>
              <a:rPr lang="en-US" sz="3400" dirty="0"/>
              <a:t>	</a:t>
            </a:r>
            <a:r>
              <a:rPr lang="he-IL" sz="3400" b="1" dirty="0"/>
              <a:t>דְרָעוֹהִי</a:t>
            </a:r>
            <a:r>
              <a:rPr lang="he-IL" sz="3400" dirty="0"/>
              <a:t> </a:t>
            </a:r>
            <a:r>
              <a:rPr lang="en-US" sz="3400" dirty="0" smtClean="0"/>
              <a:t> (</a:t>
            </a:r>
            <a:r>
              <a:rPr lang="en-US" sz="3400" dirty="0"/>
              <a:t>f </a:t>
            </a:r>
            <a:r>
              <a:rPr lang="en-US" sz="3400" dirty="0" err="1"/>
              <a:t>pl</a:t>
            </a:r>
            <a:r>
              <a:rPr lang="en-US" sz="3400" dirty="0"/>
              <a:t> </a:t>
            </a:r>
            <a:r>
              <a:rPr lang="he-IL" sz="3400" b="1" dirty="0"/>
              <a:t>דְּרַע</a:t>
            </a:r>
            <a:r>
              <a:rPr lang="he-IL" sz="3400" dirty="0"/>
              <a:t> </a:t>
            </a:r>
            <a:r>
              <a:rPr lang="en-US" sz="3400" dirty="0"/>
              <a:t>= Heb. </a:t>
            </a:r>
            <a:r>
              <a:rPr lang="he-IL" sz="3400" b="1" dirty="0"/>
              <a:t>זְרוֹעַ </a:t>
            </a:r>
            <a:r>
              <a:rPr lang="en-US" sz="3400" dirty="0"/>
              <a:t>+ suffix 3 m </a:t>
            </a:r>
            <a:r>
              <a:rPr lang="en-US" sz="3400" dirty="0" err="1"/>
              <a:t>sg</a:t>
            </a:r>
            <a:r>
              <a:rPr lang="en-US" sz="3400" dirty="0"/>
              <a:t>)  arm</a:t>
            </a:r>
          </a:p>
          <a:p>
            <a:r>
              <a:rPr lang="en-US" sz="3400" dirty="0"/>
              <a:t>	</a:t>
            </a:r>
            <a:r>
              <a:rPr lang="he-IL" sz="3400" b="1" dirty="0"/>
              <a:t>מְעוֹהִי </a:t>
            </a:r>
            <a:r>
              <a:rPr lang="en-US" sz="3400" dirty="0" smtClean="0"/>
              <a:t> (</a:t>
            </a:r>
            <a:r>
              <a:rPr lang="en-US" sz="3400" dirty="0"/>
              <a:t>m </a:t>
            </a:r>
            <a:r>
              <a:rPr lang="en-US" sz="3400" dirty="0" err="1"/>
              <a:t>pl</a:t>
            </a:r>
            <a:r>
              <a:rPr lang="en-US" sz="3400" dirty="0"/>
              <a:t> </a:t>
            </a:r>
            <a:r>
              <a:rPr lang="he-IL" sz="3400" b="1" dirty="0"/>
              <a:t>מְעֵה</a:t>
            </a:r>
            <a:r>
              <a:rPr lang="he-IL" sz="3400" dirty="0"/>
              <a:t>  </a:t>
            </a:r>
            <a:r>
              <a:rPr lang="en-US" sz="3400" dirty="0"/>
              <a:t>= Heb. </a:t>
            </a:r>
            <a:r>
              <a:rPr lang="he-IL" sz="3400" b="1" dirty="0"/>
              <a:t>מֵעִים</a:t>
            </a:r>
            <a:r>
              <a:rPr lang="en-US" sz="3400" dirty="0"/>
              <a:t>) belly	</a:t>
            </a:r>
          </a:p>
          <a:p>
            <a:r>
              <a:rPr lang="en-US" sz="3400" dirty="0"/>
              <a:t>	</a:t>
            </a:r>
            <a:r>
              <a:rPr lang="he-IL" sz="3400" b="1" dirty="0"/>
              <a:t>יַרְכָתֵהּ</a:t>
            </a:r>
            <a:r>
              <a:rPr lang="he-IL" sz="3400" dirty="0"/>
              <a:t> </a:t>
            </a:r>
            <a:r>
              <a:rPr lang="en-US" sz="3400" dirty="0" smtClean="0"/>
              <a:t> (</a:t>
            </a:r>
            <a:r>
              <a:rPr lang="en-US" sz="3400" dirty="0"/>
              <a:t>f </a:t>
            </a:r>
            <a:r>
              <a:rPr lang="en-US" sz="3400" dirty="0" err="1"/>
              <a:t>pl</a:t>
            </a:r>
            <a:r>
              <a:rPr lang="en-US" sz="3400" dirty="0"/>
              <a:t>  </a:t>
            </a:r>
            <a:r>
              <a:rPr lang="he-IL" sz="3400" b="1" dirty="0"/>
              <a:t>יַרְכָה</a:t>
            </a:r>
            <a:r>
              <a:rPr lang="he-IL" sz="3400" dirty="0"/>
              <a:t> </a:t>
            </a:r>
            <a:r>
              <a:rPr lang="en-US" sz="3400" dirty="0"/>
              <a:t>= Heb. </a:t>
            </a:r>
            <a:r>
              <a:rPr lang="he-IL" sz="3400" b="1" dirty="0"/>
              <a:t>יָרֵךְ</a:t>
            </a:r>
            <a:r>
              <a:rPr lang="en-US" sz="3400" dirty="0"/>
              <a:t> + suffix 3 m </a:t>
            </a:r>
            <a:r>
              <a:rPr lang="en-US" sz="3400" dirty="0" err="1"/>
              <a:t>sg</a:t>
            </a:r>
            <a:r>
              <a:rPr lang="en-US" sz="3400" dirty="0"/>
              <a:t>) upper thigh</a:t>
            </a:r>
            <a:endParaRPr lang="en-US" sz="3400" dirty="0" smtClean="0">
              <a:solidFill>
                <a:schemeClr val="bg1"/>
              </a:solidFill>
            </a:endParaRPr>
          </a:p>
          <a:p>
            <a:endParaRPr lang="en-US" sz="1000" dirty="0" smtClean="0">
              <a:solidFill>
                <a:schemeClr val="bg1"/>
              </a:solidFill>
            </a:endParaRPr>
          </a:p>
          <a:p>
            <a:endParaRPr lang="en-US" sz="1000" dirty="0">
              <a:solidFill>
                <a:schemeClr val="bg1"/>
              </a:solidFill>
            </a:endParaRPr>
          </a:p>
          <a:p>
            <a:endParaRPr lang="en-US" sz="1000" dirty="0" smtClean="0">
              <a:solidFill>
                <a:schemeClr val="bg1"/>
              </a:solidFill>
            </a:endParaRPr>
          </a:p>
          <a:p>
            <a:endParaRPr lang="en-US" sz="1000" dirty="0" smtClean="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1328623041"/>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94195"/>
          </a:xfrm>
          <a:prstGeom prst="rect">
            <a:avLst/>
          </a:prstGeom>
          <a:solidFill>
            <a:srgbClr val="00B050"/>
          </a:solidFill>
        </p:spPr>
        <p:txBody>
          <a:bodyPr wrap="square">
            <a:spAutoFit/>
          </a:bodyPr>
          <a:lstStyle/>
          <a:p>
            <a:r>
              <a:rPr lang="zh-CN" altLang="en-US" sz="3200" b="1" dirty="0" smtClean="0">
                <a:solidFill>
                  <a:srgbClr val="FFFF00"/>
                </a:solidFill>
                <a:latin typeface="DFKai-SB" pitchFamily="65" charset="-120"/>
                <a:ea typeface="DFKai-SB" pitchFamily="65" charset="-120"/>
              </a:rPr>
              <a:t>但</a:t>
            </a:r>
            <a:r>
              <a:rPr lang="zh-CN" altLang="en-US" sz="3200" b="1" dirty="0">
                <a:solidFill>
                  <a:srgbClr val="FFFF00"/>
                </a:solidFill>
                <a:latin typeface="DFKai-SB" pitchFamily="65" charset="-120"/>
                <a:ea typeface="DFKai-SB" pitchFamily="65" charset="-120"/>
              </a:rPr>
              <a:t>以</a:t>
            </a:r>
            <a:r>
              <a:rPr lang="zh-CN" altLang="en-US" sz="3200" b="1" dirty="0" smtClean="0">
                <a:solidFill>
                  <a:srgbClr val="FFFF00"/>
                </a:solidFill>
                <a:latin typeface="DFKai-SB" pitchFamily="65" charset="-120"/>
                <a:ea typeface="DFKai-SB" pitchFamily="65" charset="-120"/>
              </a:rPr>
              <a:t>理 </a:t>
            </a:r>
            <a:r>
              <a:rPr lang="en-US" sz="3200" b="1" dirty="0">
                <a:solidFill>
                  <a:srgbClr val="FFFF00"/>
                </a:solidFill>
              </a:rPr>
              <a:t>Daniel </a:t>
            </a:r>
            <a:r>
              <a:rPr lang="en-US" sz="3200" b="1" dirty="0" smtClean="0">
                <a:solidFill>
                  <a:srgbClr val="FFFF00"/>
                </a:solidFill>
              </a:rPr>
              <a:t>2:33 </a:t>
            </a:r>
            <a:r>
              <a:rPr lang="en-US" sz="3200" b="1" dirty="0">
                <a:solidFill>
                  <a:schemeClr val="bg1"/>
                </a:solidFill>
              </a:rPr>
              <a:t> </a:t>
            </a:r>
            <a:endParaRPr lang="en-US" sz="3200" b="1" dirty="0" smtClean="0">
              <a:solidFill>
                <a:schemeClr val="bg1"/>
              </a:solidFill>
            </a:endParaRPr>
          </a:p>
          <a:p>
            <a:r>
              <a:rPr lang="en-US" sz="3200" b="1" dirty="0">
                <a:solidFill>
                  <a:schemeClr val="bg1"/>
                </a:solidFill>
              </a:rPr>
              <a:t> </a:t>
            </a:r>
            <a:r>
              <a:rPr lang="en-US" sz="3200" b="1" dirty="0" smtClean="0">
                <a:solidFill>
                  <a:schemeClr val="bg1"/>
                </a:solidFill>
              </a:rPr>
              <a:t>  </a:t>
            </a:r>
            <a:r>
              <a:rPr lang="he-IL" sz="4400" dirty="0" smtClean="0"/>
              <a:t> </a:t>
            </a:r>
            <a:r>
              <a:rPr lang="he-IL" sz="4400" dirty="0"/>
              <a:t>שָׁק֖וֹהִי דִּ֣י פַרְזֶ֑ל רַגְל֕וֹהִי (מִנְּהוֹן) [מִנְּהֵין֙</a:t>
            </a:r>
            <a:r>
              <a:rPr lang="he-IL" sz="4400" dirty="0" smtClean="0"/>
              <a:t>]</a:t>
            </a:r>
            <a:endParaRPr lang="en-US" sz="4400" dirty="0" smtClean="0"/>
          </a:p>
          <a:p>
            <a:r>
              <a:rPr lang="en-US" sz="4400" dirty="0"/>
              <a:t> </a:t>
            </a:r>
            <a:r>
              <a:rPr lang="en-US" sz="4400" dirty="0" smtClean="0"/>
              <a:t>   </a:t>
            </a:r>
            <a:r>
              <a:rPr lang="he-IL" sz="4400" dirty="0" smtClean="0"/>
              <a:t> </a:t>
            </a:r>
            <a:r>
              <a:rPr lang="he-IL" sz="4400" dirty="0"/>
              <a:t>דִּ֣י פַרְזֶ֔ל (וּמִנְּהוֹן) [וּמִנְּהֵ֖ין] דִּ֥י חֲסַֽף</a:t>
            </a:r>
            <a:r>
              <a:rPr lang="he-IL" sz="4400" dirty="0" smtClean="0"/>
              <a:t>׃</a:t>
            </a:r>
            <a:r>
              <a:rPr lang="he-IL" sz="3200" dirty="0" smtClean="0"/>
              <a:t> </a:t>
            </a:r>
            <a:endParaRPr lang="en-US" sz="3200" dirty="0"/>
          </a:p>
          <a:p>
            <a:endParaRPr lang="en-US" altLang="zh-TW" sz="800" dirty="0" smtClean="0">
              <a:latin typeface="DFKai-SB" pitchFamily="65" charset="-120"/>
              <a:ea typeface="DFKai-SB" pitchFamily="65" charset="-120"/>
            </a:endParaRPr>
          </a:p>
          <a:p>
            <a:r>
              <a:rPr lang="zh-TW" altLang="en-US" sz="3200" dirty="0" smtClean="0">
                <a:latin typeface="DFKai-SB" pitchFamily="65" charset="-120"/>
                <a:ea typeface="DFKai-SB" pitchFamily="65" charset="-120"/>
              </a:rPr>
              <a:t> 腿</a:t>
            </a:r>
            <a:r>
              <a:rPr lang="zh-TW" altLang="en-US" sz="3200" dirty="0">
                <a:latin typeface="DFKai-SB" pitchFamily="65" charset="-120"/>
                <a:ea typeface="DFKai-SB" pitchFamily="65" charset="-120"/>
              </a:rPr>
              <a:t>是鐵的、腳是半鐵半泥的．</a:t>
            </a:r>
            <a:endParaRPr lang="en-US" sz="3200" dirty="0">
              <a:latin typeface="DFKai-SB" pitchFamily="65" charset="-120"/>
              <a:ea typeface="DFKai-SB" pitchFamily="65" charset="-120"/>
            </a:endParaRPr>
          </a:p>
          <a:p>
            <a:r>
              <a:rPr lang="en-US" sz="2800" baseline="30000" dirty="0" smtClean="0"/>
              <a:t>NKJ </a:t>
            </a:r>
            <a:r>
              <a:rPr lang="en-US" sz="2800" dirty="0"/>
              <a:t>"its </a:t>
            </a:r>
            <a:r>
              <a:rPr lang="en-US" sz="2800" b="1" dirty="0"/>
              <a:t>legs </a:t>
            </a:r>
            <a:r>
              <a:rPr lang="en-US" sz="2800" dirty="0"/>
              <a:t>of iron, its feet partly of iron and partly of clay</a:t>
            </a:r>
            <a:r>
              <a:rPr lang="en-US" sz="2800" dirty="0" smtClean="0"/>
              <a:t>.</a:t>
            </a:r>
          </a:p>
          <a:p>
            <a:endParaRPr lang="en-US" sz="800" dirty="0" smtClean="0"/>
          </a:p>
          <a:p>
            <a:r>
              <a:rPr lang="en-US" sz="3600" dirty="0"/>
              <a:t>	</a:t>
            </a:r>
            <a:r>
              <a:rPr lang="he-IL" sz="3600" b="1" dirty="0"/>
              <a:t>שָׁקוֹהִי</a:t>
            </a:r>
            <a:r>
              <a:rPr lang="en-US" sz="3600" dirty="0"/>
              <a:t> (f </a:t>
            </a:r>
            <a:r>
              <a:rPr lang="en-US" sz="3600" dirty="0" err="1"/>
              <a:t>pl</a:t>
            </a:r>
            <a:r>
              <a:rPr lang="en-US" sz="3600" dirty="0"/>
              <a:t> </a:t>
            </a:r>
            <a:r>
              <a:rPr lang="he-IL" sz="3600" b="1" dirty="0"/>
              <a:t>שָׁק </a:t>
            </a:r>
            <a:r>
              <a:rPr lang="en-US" sz="3600" dirty="0"/>
              <a:t>= Heb. </a:t>
            </a:r>
            <a:r>
              <a:rPr lang="he-IL" sz="3600" b="1" dirty="0"/>
              <a:t>שׁוֹק</a:t>
            </a:r>
            <a:r>
              <a:rPr lang="he-IL" sz="3600" dirty="0"/>
              <a:t> </a:t>
            </a:r>
            <a:r>
              <a:rPr lang="en-US" sz="3600" dirty="0"/>
              <a:t> + suffix 3 m </a:t>
            </a:r>
            <a:r>
              <a:rPr lang="en-US" sz="3600" dirty="0" err="1"/>
              <a:t>sg</a:t>
            </a:r>
            <a:r>
              <a:rPr lang="en-US" sz="3600" dirty="0"/>
              <a:t>) (lower) </a:t>
            </a:r>
            <a:r>
              <a:rPr lang="en-US" sz="3600" dirty="0" smtClean="0"/>
              <a:t>leg</a:t>
            </a:r>
          </a:p>
          <a:p>
            <a:r>
              <a:rPr lang="en-US" sz="3600" dirty="0" smtClean="0"/>
              <a:t>	</a:t>
            </a:r>
            <a:r>
              <a:rPr lang="he-IL" sz="3600" b="1" dirty="0" smtClean="0"/>
              <a:t>חֲסַף</a:t>
            </a:r>
            <a:r>
              <a:rPr lang="en-US" sz="3600" dirty="0" smtClean="0"/>
              <a:t> formed </a:t>
            </a:r>
            <a:r>
              <a:rPr lang="en-US" sz="3600" dirty="0"/>
              <a:t>clay, clay, </a:t>
            </a:r>
            <a:r>
              <a:rPr lang="en-US" sz="3600" dirty="0" smtClean="0"/>
              <a:t>potsherd</a:t>
            </a:r>
          </a:p>
          <a:p>
            <a:endParaRPr lang="en-US" sz="800" dirty="0"/>
          </a:p>
          <a:p>
            <a:r>
              <a:rPr lang="en-US" sz="2800" b="1" baseline="30000" dirty="0">
                <a:solidFill>
                  <a:srgbClr val="FFFF00"/>
                </a:solidFill>
              </a:rPr>
              <a:t>LXX</a:t>
            </a:r>
            <a:r>
              <a:rPr lang="en-US" sz="2800" baseline="30000" dirty="0"/>
              <a:t> </a:t>
            </a:r>
            <a:r>
              <a:rPr lang="el-GR" sz="2800" dirty="0"/>
              <a:t>τὰ δὲ </a:t>
            </a:r>
            <a:r>
              <a:rPr lang="el-GR" sz="2800" b="1" dirty="0">
                <a:solidFill>
                  <a:schemeClr val="bg1"/>
                </a:solidFill>
              </a:rPr>
              <a:t>σκέλη </a:t>
            </a:r>
            <a:r>
              <a:rPr lang="el-GR" sz="2800" dirty="0"/>
              <a:t>σιδηρᾶ οἱ πόδες μέρος μέν τι σιδήρου μέρος δέ τι ὀστράκινον </a:t>
            </a:r>
            <a:r>
              <a:rPr lang="en-US" sz="2800" dirty="0"/>
              <a:t>(its </a:t>
            </a:r>
            <a:r>
              <a:rPr lang="en-US" sz="2800" b="1" dirty="0">
                <a:solidFill>
                  <a:schemeClr val="bg1"/>
                </a:solidFill>
              </a:rPr>
              <a:t>legs</a:t>
            </a:r>
            <a:r>
              <a:rPr lang="en-US" sz="2800" dirty="0"/>
              <a:t> of iron </a:t>
            </a:r>
            <a:r>
              <a:rPr lang="en-US" sz="2800" dirty="0" smtClean="0"/>
              <a:t>….)   /   </a:t>
            </a:r>
            <a:r>
              <a:rPr lang="en-US" sz="2800" b="1" baseline="30000" dirty="0" smtClean="0">
                <a:solidFill>
                  <a:srgbClr val="FFFF00"/>
                </a:solidFill>
              </a:rPr>
              <a:t>THEODOTION  </a:t>
            </a:r>
            <a:r>
              <a:rPr lang="el-GR" sz="2800" dirty="0" smtClean="0"/>
              <a:t>αἱ </a:t>
            </a:r>
            <a:r>
              <a:rPr lang="el-GR" sz="2800" b="1" dirty="0">
                <a:solidFill>
                  <a:schemeClr val="bg1"/>
                </a:solidFill>
              </a:rPr>
              <a:t>κνῆμαι</a:t>
            </a:r>
            <a:r>
              <a:rPr lang="el-GR" sz="2800" dirty="0">
                <a:solidFill>
                  <a:schemeClr val="bg1"/>
                </a:solidFill>
              </a:rPr>
              <a:t> </a:t>
            </a:r>
            <a:r>
              <a:rPr lang="el-GR" sz="2800" dirty="0"/>
              <a:t>σιδηραῖ οἱ πόδες μέρος </a:t>
            </a:r>
            <a:r>
              <a:rPr lang="en-US" sz="2800" dirty="0"/>
              <a:t>…. (</a:t>
            </a:r>
            <a:r>
              <a:rPr lang="en-US" sz="2800" b="1" dirty="0">
                <a:solidFill>
                  <a:schemeClr val="bg1"/>
                </a:solidFill>
              </a:rPr>
              <a:t>the part between the knee and ankle, the legs</a:t>
            </a:r>
            <a:r>
              <a:rPr lang="en-US" sz="2800" dirty="0"/>
              <a:t>)</a:t>
            </a:r>
          </a:p>
          <a:p>
            <a:r>
              <a:rPr lang="en-US" sz="2800" dirty="0"/>
              <a:t>	*The Aramaic </a:t>
            </a:r>
            <a:r>
              <a:rPr lang="he-IL" sz="3200" b="1" dirty="0">
                <a:solidFill>
                  <a:schemeClr val="bg1"/>
                </a:solidFill>
              </a:rPr>
              <a:t>שָׁק</a:t>
            </a:r>
            <a:r>
              <a:rPr lang="en-US" sz="2800" dirty="0"/>
              <a:t> occurs only here in the OT. </a:t>
            </a:r>
            <a:endParaRPr lang="en-US" sz="1000" dirty="0">
              <a:solidFill>
                <a:schemeClr val="bg1"/>
              </a:solidFill>
            </a:endParaRPr>
          </a:p>
          <a:p>
            <a:endParaRPr lang="en-US" sz="1000" dirty="0" smtClean="0">
              <a:solidFill>
                <a:schemeClr val="bg1"/>
              </a:solidFill>
            </a:endParaRPr>
          </a:p>
          <a:p>
            <a:endParaRPr lang="en-US" sz="1000" dirty="0" smtClean="0">
              <a:solidFill>
                <a:schemeClr val="bg1"/>
              </a:solidFill>
            </a:endParaRPr>
          </a:p>
          <a:p>
            <a:endParaRPr lang="en-US" sz="1000" dirty="0" smtClean="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723695470"/>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32640"/>
          </a:xfrm>
          <a:prstGeom prst="rect">
            <a:avLst/>
          </a:prstGeom>
          <a:solidFill>
            <a:srgbClr val="00B050"/>
          </a:solidFill>
        </p:spPr>
        <p:txBody>
          <a:bodyPr wrap="square">
            <a:spAutoFit/>
          </a:bodyPr>
          <a:lstStyle/>
          <a:p>
            <a:r>
              <a:rPr lang="zh-CN" altLang="en-US" sz="3200" b="1" dirty="0" smtClean="0">
                <a:solidFill>
                  <a:srgbClr val="FFFF00"/>
                </a:solidFill>
                <a:latin typeface="DFKai-SB" pitchFamily="65" charset="-120"/>
                <a:ea typeface="DFKai-SB" pitchFamily="65" charset="-120"/>
              </a:rPr>
              <a:t>但</a:t>
            </a:r>
            <a:r>
              <a:rPr lang="zh-CN" altLang="en-US" sz="3200" b="1" dirty="0">
                <a:solidFill>
                  <a:srgbClr val="FFFF00"/>
                </a:solidFill>
                <a:latin typeface="DFKai-SB" pitchFamily="65" charset="-120"/>
                <a:ea typeface="DFKai-SB" pitchFamily="65" charset="-120"/>
              </a:rPr>
              <a:t>以</a:t>
            </a:r>
            <a:r>
              <a:rPr lang="zh-CN" altLang="en-US" sz="3200" b="1" dirty="0" smtClean="0">
                <a:solidFill>
                  <a:srgbClr val="FFFF00"/>
                </a:solidFill>
                <a:latin typeface="DFKai-SB" pitchFamily="65" charset="-120"/>
                <a:ea typeface="DFKai-SB" pitchFamily="65" charset="-120"/>
              </a:rPr>
              <a:t>理 </a:t>
            </a:r>
            <a:r>
              <a:rPr lang="en-US" sz="3200" b="1" dirty="0">
                <a:solidFill>
                  <a:srgbClr val="FFFF00"/>
                </a:solidFill>
              </a:rPr>
              <a:t>Daniel </a:t>
            </a:r>
            <a:r>
              <a:rPr lang="en-US" sz="3200" b="1" dirty="0" smtClean="0">
                <a:solidFill>
                  <a:srgbClr val="FFFF00"/>
                </a:solidFill>
              </a:rPr>
              <a:t>2:34 </a:t>
            </a:r>
            <a:r>
              <a:rPr lang="en-US" sz="3200" b="1" dirty="0">
                <a:solidFill>
                  <a:schemeClr val="bg1"/>
                </a:solidFill>
              </a:rPr>
              <a:t> </a:t>
            </a:r>
            <a:endParaRPr lang="en-US" sz="3200" b="1" dirty="0" smtClean="0">
              <a:solidFill>
                <a:schemeClr val="bg1"/>
              </a:solidFill>
            </a:endParaRPr>
          </a:p>
          <a:p>
            <a:r>
              <a:rPr lang="en-US" sz="2800" b="1" dirty="0" smtClean="0"/>
              <a:t>   </a:t>
            </a:r>
            <a:r>
              <a:rPr lang="he-IL" sz="2800" dirty="0"/>
              <a:t>‎</a:t>
            </a:r>
            <a:r>
              <a:rPr lang="he-IL" sz="4200" dirty="0"/>
              <a:t>חָזֵ֣ה הֲוַ֗יְתָ עַ֠ד דִּ֣י הִתְגְּזֶ֤רֶת אֶ֙בֶן֙ דִּי־לָ֣א בִידַ֔יִן</a:t>
            </a:r>
            <a:endParaRPr lang="en-US" sz="4200" dirty="0"/>
          </a:p>
          <a:p>
            <a:pPr rtl="1"/>
            <a:r>
              <a:rPr lang="he-IL" sz="4200" dirty="0"/>
              <a:t> וּמְחָ֤ת לְצַלְמָא֙ </a:t>
            </a:r>
            <a:r>
              <a:rPr lang="he-IL" sz="4200" dirty="0" smtClean="0"/>
              <a:t>עַל־רַגְל֔וֹהִי</a:t>
            </a:r>
            <a:r>
              <a:rPr lang="en-US" sz="4200" dirty="0" smtClean="0"/>
              <a:t>             </a:t>
            </a:r>
          </a:p>
          <a:p>
            <a:pPr rtl="1"/>
            <a:r>
              <a:rPr lang="he-IL" sz="4200" dirty="0" smtClean="0"/>
              <a:t> </a:t>
            </a:r>
            <a:r>
              <a:rPr lang="he-IL" sz="4200" dirty="0"/>
              <a:t>דִּ֥י פַרְזְלָ֖א וְחַסְפָּ֑א וְהַדֵּ֖קֶת הִמּֽוֹן׃ </a:t>
            </a:r>
            <a:r>
              <a:rPr lang="en-US" sz="4200" dirty="0"/>
              <a:t>  </a:t>
            </a:r>
            <a:r>
              <a:rPr lang="en-US" sz="4200" dirty="0" smtClean="0"/>
              <a:t>    </a:t>
            </a:r>
            <a:r>
              <a:rPr lang="en-US" sz="2800" dirty="0" smtClean="0"/>
              <a:t>   </a:t>
            </a:r>
            <a:endParaRPr lang="en-US" sz="2800" dirty="0"/>
          </a:p>
          <a:p>
            <a:endParaRPr lang="en-US" altLang="zh-TW" sz="800" dirty="0" smtClean="0">
              <a:latin typeface="DFKai-SB" pitchFamily="65" charset="-120"/>
              <a:ea typeface="DFKai-SB" pitchFamily="65" charset="-120"/>
            </a:endParaRPr>
          </a:p>
          <a:p>
            <a:r>
              <a:rPr lang="zh-TW" altLang="en-US" sz="3200" dirty="0" smtClean="0">
                <a:latin typeface="DFKai-SB" pitchFamily="65" charset="-120"/>
                <a:ea typeface="DFKai-SB" pitchFamily="65" charset="-120"/>
              </a:rPr>
              <a:t>你</a:t>
            </a:r>
            <a:r>
              <a:rPr lang="zh-TW" altLang="en-US" sz="3200" dirty="0">
                <a:latin typeface="DFKai-SB" pitchFamily="65" charset="-120"/>
                <a:ea typeface="DFKai-SB" pitchFamily="65" charset="-120"/>
              </a:rPr>
              <a:t>觀看、見有一塊非人手鑿出來的石頭、打在這像半鐵半泥的腳上、把腳砸碎</a:t>
            </a:r>
            <a:r>
              <a:rPr lang="zh-TW" altLang="en-US" sz="3200" dirty="0" smtClean="0">
                <a:latin typeface="DFKai-SB" pitchFamily="65" charset="-120"/>
                <a:ea typeface="DFKai-SB" pitchFamily="65" charset="-120"/>
              </a:rPr>
              <a:t>、</a:t>
            </a:r>
            <a:r>
              <a:rPr lang="en-US" altLang="zh-TW" sz="3200" dirty="0" smtClean="0">
                <a:latin typeface="DFKai-SB" pitchFamily="65" charset="-120"/>
                <a:ea typeface="DFKai-SB" pitchFamily="65" charset="-120"/>
              </a:rPr>
              <a:t>/ </a:t>
            </a:r>
            <a:r>
              <a:rPr lang="en-US" sz="2800" baseline="30000" dirty="0" smtClean="0"/>
              <a:t>NKJ </a:t>
            </a:r>
            <a:r>
              <a:rPr lang="en-US" sz="2800" dirty="0"/>
              <a:t>"You watched while a stone was cut out without hands, which struck </a:t>
            </a:r>
            <a:r>
              <a:rPr lang="en-US" sz="2800" dirty="0" smtClean="0"/>
              <a:t>the </a:t>
            </a:r>
            <a:r>
              <a:rPr lang="en-US" sz="2800" dirty="0"/>
              <a:t>image on its feet of iron and clay, and broke them in pieces.</a:t>
            </a:r>
          </a:p>
          <a:p>
            <a:r>
              <a:rPr lang="en-US" sz="3400" dirty="0"/>
              <a:t>	</a:t>
            </a:r>
            <a:r>
              <a:rPr lang="he-IL" sz="3400" b="1" dirty="0"/>
              <a:t>הִתְגְּזֶרֶת</a:t>
            </a:r>
            <a:r>
              <a:rPr lang="en-US" sz="3400" dirty="0"/>
              <a:t> (</a:t>
            </a:r>
            <a:r>
              <a:rPr lang="en-US" sz="3400" dirty="0" err="1"/>
              <a:t>hithpeel</a:t>
            </a:r>
            <a:r>
              <a:rPr lang="en-US" sz="3400" dirty="0"/>
              <a:t> </a:t>
            </a:r>
            <a:r>
              <a:rPr lang="en-US" sz="3400" dirty="0" err="1"/>
              <a:t>pf</a:t>
            </a:r>
            <a:r>
              <a:rPr lang="en-US" sz="3400" dirty="0"/>
              <a:t> 3 f </a:t>
            </a:r>
            <a:r>
              <a:rPr lang="en-US" sz="3400" dirty="0" err="1"/>
              <a:t>sg</a:t>
            </a:r>
            <a:r>
              <a:rPr lang="en-US" sz="3400" dirty="0"/>
              <a:t> </a:t>
            </a:r>
            <a:r>
              <a:rPr lang="he-IL" sz="3400" b="1" dirty="0"/>
              <a:t>גזר</a:t>
            </a:r>
            <a:r>
              <a:rPr lang="he-IL" sz="3400" dirty="0"/>
              <a:t> </a:t>
            </a:r>
            <a:r>
              <a:rPr lang="en-US" sz="3400" dirty="0"/>
              <a:t> = Heb.) be cut out</a:t>
            </a:r>
          </a:p>
          <a:p>
            <a:r>
              <a:rPr lang="en-US" sz="3400" dirty="0"/>
              <a:t>	</a:t>
            </a:r>
            <a:r>
              <a:rPr lang="he-IL" sz="3400" b="1" dirty="0" smtClean="0"/>
              <a:t>מְחָת</a:t>
            </a:r>
            <a:r>
              <a:rPr lang="en-US" sz="3400" dirty="0" smtClean="0"/>
              <a:t> (</a:t>
            </a:r>
            <a:r>
              <a:rPr lang="en-US" sz="3400" dirty="0"/>
              <a:t>peal </a:t>
            </a:r>
            <a:r>
              <a:rPr lang="en-US" sz="3400" dirty="0" err="1"/>
              <a:t>pf</a:t>
            </a:r>
            <a:r>
              <a:rPr lang="en-US" sz="3400" dirty="0"/>
              <a:t> 3 f </a:t>
            </a:r>
            <a:r>
              <a:rPr lang="en-US" sz="3400" dirty="0" err="1"/>
              <a:t>sg</a:t>
            </a:r>
            <a:r>
              <a:rPr lang="en-US" sz="3400" dirty="0"/>
              <a:t> </a:t>
            </a:r>
            <a:r>
              <a:rPr lang="he-IL" sz="3400" b="1" dirty="0"/>
              <a:t>מחא</a:t>
            </a:r>
            <a:r>
              <a:rPr lang="en-US" sz="3400" dirty="0"/>
              <a:t> = Heb.</a:t>
            </a:r>
            <a:r>
              <a:rPr lang="he-IL" sz="3400" b="1" dirty="0"/>
              <a:t>מָחַץ </a:t>
            </a:r>
            <a:r>
              <a:rPr lang="en-US" sz="3400" dirty="0"/>
              <a:t>) strike, smite</a:t>
            </a:r>
          </a:p>
          <a:p>
            <a:r>
              <a:rPr lang="en-US" sz="3400" dirty="0"/>
              <a:t>	</a:t>
            </a:r>
            <a:r>
              <a:rPr lang="he-IL" sz="3400" b="1" dirty="0" smtClean="0"/>
              <a:t>הַדֵּקֶת</a:t>
            </a:r>
            <a:r>
              <a:rPr lang="en-US" sz="3400" dirty="0" smtClean="0"/>
              <a:t> (</a:t>
            </a:r>
            <a:r>
              <a:rPr lang="en-US" sz="3400" dirty="0" err="1"/>
              <a:t>haphel</a:t>
            </a:r>
            <a:r>
              <a:rPr lang="en-US" sz="3400" dirty="0"/>
              <a:t> </a:t>
            </a:r>
            <a:r>
              <a:rPr lang="en-US" sz="3400" dirty="0" err="1"/>
              <a:t>pf</a:t>
            </a:r>
            <a:r>
              <a:rPr lang="en-US" sz="3400" dirty="0"/>
              <a:t> 3 f </a:t>
            </a:r>
            <a:r>
              <a:rPr lang="en-US" sz="3400" dirty="0" err="1"/>
              <a:t>sg</a:t>
            </a:r>
            <a:r>
              <a:rPr lang="en-US" sz="3400" dirty="0"/>
              <a:t> </a:t>
            </a:r>
            <a:r>
              <a:rPr lang="he-IL" sz="3400" b="1" dirty="0"/>
              <a:t>דקק</a:t>
            </a:r>
            <a:r>
              <a:rPr lang="en-US" sz="3400" dirty="0"/>
              <a:t> = Heb.) break into pieces</a:t>
            </a:r>
          </a:p>
          <a:p>
            <a:endParaRPr lang="en-US" sz="1000" dirty="0" smtClean="0">
              <a:solidFill>
                <a:schemeClr val="bg1"/>
              </a:solidFill>
            </a:endParaRPr>
          </a:p>
          <a:p>
            <a:endParaRPr lang="en-US" sz="1000" dirty="0" smtClean="0">
              <a:solidFill>
                <a:schemeClr val="bg1"/>
              </a:solidFill>
            </a:endParaRPr>
          </a:p>
          <a:p>
            <a:endParaRPr lang="en-US" sz="1000" dirty="0" smtClean="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204378209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01862"/>
          </a:xfrm>
          <a:prstGeom prst="rect">
            <a:avLst/>
          </a:prstGeom>
          <a:solidFill>
            <a:srgbClr val="00B050"/>
          </a:solidFill>
        </p:spPr>
        <p:txBody>
          <a:bodyPr wrap="square">
            <a:spAutoFit/>
          </a:bodyPr>
          <a:lstStyle/>
          <a:p>
            <a:r>
              <a:rPr lang="zh-CN" altLang="en-US" sz="2800" b="1" dirty="0">
                <a:solidFill>
                  <a:srgbClr val="FFFF00"/>
                </a:solidFill>
                <a:latin typeface="DFKai-SB" pitchFamily="65" charset="-120"/>
                <a:ea typeface="DFKai-SB" pitchFamily="65" charset="-120"/>
              </a:rPr>
              <a:t>但以理</a:t>
            </a:r>
            <a:r>
              <a:rPr lang="zh-CN" altLang="en-US" sz="800" b="1" dirty="0">
                <a:solidFill>
                  <a:srgbClr val="FFFF00"/>
                </a:solidFill>
                <a:latin typeface="DFKai-SB" pitchFamily="65" charset="-120"/>
                <a:ea typeface="DFKai-SB" pitchFamily="65" charset="-120"/>
              </a:rPr>
              <a:t> </a:t>
            </a:r>
            <a:r>
              <a:rPr lang="en-US" sz="2800" b="1" dirty="0" smtClean="0">
                <a:solidFill>
                  <a:srgbClr val="FFFF00"/>
                </a:solidFill>
              </a:rPr>
              <a:t>Daniel 2:35 </a:t>
            </a:r>
            <a:r>
              <a:rPr lang="en-US" sz="2800" b="1" dirty="0">
                <a:solidFill>
                  <a:schemeClr val="bg1"/>
                </a:solidFill>
              </a:rPr>
              <a:t> </a:t>
            </a:r>
            <a:r>
              <a:rPr lang="en-US" sz="4000" dirty="0" smtClean="0"/>
              <a:t>‎</a:t>
            </a:r>
            <a:r>
              <a:rPr lang="he-IL" sz="3800" dirty="0"/>
              <a:t>בֵּאדַ֣יִן דָּ֣קוּ </a:t>
            </a:r>
            <a:r>
              <a:rPr lang="he-IL" sz="3800" dirty="0" smtClean="0"/>
              <a:t>כַחֲדָ֡ה </a:t>
            </a:r>
            <a:r>
              <a:rPr lang="he-IL" sz="3800" dirty="0"/>
              <a:t>פַּרְזְלָא֩ </a:t>
            </a:r>
            <a:r>
              <a:rPr lang="he-IL" sz="3800" dirty="0" smtClean="0"/>
              <a:t>חַסְפָּ֙א</a:t>
            </a:r>
            <a:endParaRPr lang="en-US" sz="3800" dirty="0" smtClean="0"/>
          </a:p>
          <a:p>
            <a:r>
              <a:rPr lang="en-US" sz="3800" dirty="0" smtClean="0"/>
              <a:t>     </a:t>
            </a:r>
            <a:r>
              <a:rPr lang="he-IL" sz="3800" dirty="0" smtClean="0"/>
              <a:t> </a:t>
            </a:r>
            <a:r>
              <a:rPr lang="he-IL" sz="3800" dirty="0"/>
              <a:t>נְחָשָׁ֜א כַּסְפָּ֣א וְדַהֲבָ֗א וַהֲווֹ֙ כְּע֣וּר </a:t>
            </a:r>
            <a:r>
              <a:rPr lang="he-IL" sz="3800" dirty="0" smtClean="0"/>
              <a:t>מִן־אִדְּרֵי־קַ֔יִט</a:t>
            </a:r>
            <a:endParaRPr lang="en-US" sz="3800" dirty="0" smtClean="0"/>
          </a:p>
          <a:p>
            <a:r>
              <a:rPr lang="en-US" sz="3800" dirty="0" smtClean="0"/>
              <a:t>     </a:t>
            </a:r>
            <a:r>
              <a:rPr lang="he-IL" sz="3800" dirty="0" smtClean="0"/>
              <a:t> </a:t>
            </a:r>
            <a:r>
              <a:rPr lang="he-IL" sz="3800" dirty="0"/>
              <a:t>וּנְשָׂ֤א הִמּוֹן֙ רוּחָ֔א וְכָל־אֲתַ֖ר לָא־הִשְׁתֲּכַ֣ח </a:t>
            </a:r>
            <a:r>
              <a:rPr lang="he-IL" sz="3800" dirty="0" smtClean="0"/>
              <a:t>לְה֑וֹן</a:t>
            </a:r>
            <a:endParaRPr lang="en-US" sz="3800" dirty="0" smtClean="0"/>
          </a:p>
          <a:p>
            <a:pPr rtl="1"/>
            <a:r>
              <a:rPr lang="he-IL" sz="3600" dirty="0" smtClean="0"/>
              <a:t> וְאַבְנָ֣א </a:t>
            </a:r>
            <a:r>
              <a:rPr lang="he-IL" sz="3600" dirty="0"/>
              <a:t>דִּֽי־מְחָ֣ת לְצַלְמָ֗א הֲוָ֛ת לְט֥וּר רַ֖ב וּמְלָ֥ת כָּל־אַרְעָֽא׃ </a:t>
            </a:r>
          </a:p>
          <a:p>
            <a:r>
              <a:rPr lang="zh-TW" altLang="en-US" sz="2600" dirty="0" smtClean="0">
                <a:latin typeface="DFKai-SB" pitchFamily="65" charset="-120"/>
                <a:ea typeface="DFKai-SB" pitchFamily="65" charset="-120"/>
              </a:rPr>
              <a:t>於</a:t>
            </a:r>
            <a:r>
              <a:rPr lang="zh-TW" altLang="en-US" sz="2600" dirty="0">
                <a:latin typeface="DFKai-SB" pitchFamily="65" charset="-120"/>
                <a:ea typeface="DFKai-SB" pitchFamily="65" charset="-120"/>
              </a:rPr>
              <a:t>是</a:t>
            </a:r>
            <a:r>
              <a:rPr lang="zh-TW" altLang="en-US" sz="2600" dirty="0" smtClean="0">
                <a:latin typeface="DFKai-SB" pitchFamily="65" charset="-120"/>
                <a:ea typeface="DFKai-SB" pitchFamily="65" charset="-120"/>
              </a:rPr>
              <a:t>金</a:t>
            </a:r>
            <a:r>
              <a:rPr lang="en-US" altLang="zh-TW" sz="2600" dirty="0" smtClean="0">
                <a:latin typeface="DFKai-SB" pitchFamily="65" charset="-120"/>
                <a:ea typeface="DFKai-SB" pitchFamily="65" charset="-120"/>
              </a:rPr>
              <a:t>,</a:t>
            </a:r>
            <a:r>
              <a:rPr lang="zh-TW" altLang="en-US" sz="2600" dirty="0" smtClean="0">
                <a:latin typeface="DFKai-SB" pitchFamily="65" charset="-120"/>
                <a:ea typeface="DFKai-SB" pitchFamily="65" charset="-120"/>
              </a:rPr>
              <a:t>銀</a:t>
            </a:r>
            <a:r>
              <a:rPr lang="en-US" altLang="zh-TW" sz="2600" dirty="0" smtClean="0">
                <a:latin typeface="DFKai-SB" pitchFamily="65" charset="-120"/>
                <a:ea typeface="DFKai-SB" pitchFamily="65" charset="-120"/>
              </a:rPr>
              <a:t>,</a:t>
            </a:r>
            <a:r>
              <a:rPr lang="zh-TW" altLang="en-US" sz="2600" dirty="0" smtClean="0">
                <a:latin typeface="DFKai-SB" pitchFamily="65" charset="-120"/>
                <a:ea typeface="DFKai-SB" pitchFamily="65" charset="-120"/>
              </a:rPr>
              <a:t>銅</a:t>
            </a:r>
            <a:r>
              <a:rPr lang="en-US" altLang="zh-TW" sz="2600" dirty="0" smtClean="0">
                <a:latin typeface="DFKai-SB" pitchFamily="65" charset="-120"/>
                <a:ea typeface="DFKai-SB" pitchFamily="65" charset="-120"/>
              </a:rPr>
              <a:t>,</a:t>
            </a:r>
            <a:r>
              <a:rPr lang="zh-TW" altLang="en-US" sz="2600" dirty="0" smtClean="0">
                <a:latin typeface="DFKai-SB" pitchFamily="65" charset="-120"/>
                <a:ea typeface="DFKai-SB" pitchFamily="65" charset="-120"/>
              </a:rPr>
              <a:t>鐵</a:t>
            </a:r>
            <a:r>
              <a:rPr lang="en-US" altLang="zh-TW" sz="2600" dirty="0" smtClean="0">
                <a:latin typeface="DFKai-SB" pitchFamily="65" charset="-120"/>
                <a:ea typeface="DFKai-SB" pitchFamily="65" charset="-120"/>
              </a:rPr>
              <a:t>,</a:t>
            </a:r>
            <a:r>
              <a:rPr lang="zh-TW" altLang="en-US" sz="2600" dirty="0" smtClean="0">
                <a:latin typeface="DFKai-SB" pitchFamily="65" charset="-120"/>
                <a:ea typeface="DFKai-SB" pitchFamily="65" charset="-120"/>
              </a:rPr>
              <a:t>泥</a:t>
            </a:r>
            <a:r>
              <a:rPr lang="en-US" altLang="zh-TW" sz="2600" dirty="0" smtClean="0">
                <a:latin typeface="DFKai-SB" pitchFamily="65" charset="-120"/>
                <a:ea typeface="DFKai-SB" pitchFamily="65" charset="-120"/>
              </a:rPr>
              <a:t>,</a:t>
            </a:r>
            <a:r>
              <a:rPr lang="zh-TW" altLang="en-US" sz="2600" dirty="0" smtClean="0">
                <a:latin typeface="DFKai-SB" pitchFamily="65" charset="-120"/>
                <a:ea typeface="DFKai-SB" pitchFamily="65" charset="-120"/>
              </a:rPr>
              <a:t>都</a:t>
            </a:r>
            <a:r>
              <a:rPr lang="zh-TW" altLang="en-US" sz="2600" dirty="0">
                <a:latin typeface="DFKai-SB" pitchFamily="65" charset="-120"/>
                <a:ea typeface="DFKai-SB" pitchFamily="65" charset="-120"/>
              </a:rPr>
              <a:t>一同砸得粉</a:t>
            </a:r>
            <a:r>
              <a:rPr lang="zh-TW" altLang="en-US" sz="2600" dirty="0" smtClean="0">
                <a:latin typeface="DFKai-SB" pitchFamily="65" charset="-120"/>
                <a:ea typeface="DFKai-SB" pitchFamily="65" charset="-120"/>
              </a:rPr>
              <a:t>碎</a:t>
            </a:r>
            <a:r>
              <a:rPr lang="en-US" altLang="zh-TW" sz="2600" dirty="0" smtClean="0">
                <a:latin typeface="DFKai-SB" pitchFamily="65" charset="-120"/>
                <a:ea typeface="DFKai-SB" pitchFamily="65" charset="-120"/>
              </a:rPr>
              <a:t>,</a:t>
            </a:r>
            <a:r>
              <a:rPr lang="zh-TW" altLang="en-US" sz="2600" dirty="0" smtClean="0">
                <a:latin typeface="DFKai-SB" pitchFamily="65" charset="-120"/>
                <a:ea typeface="DFKai-SB" pitchFamily="65" charset="-120"/>
              </a:rPr>
              <a:t>成</a:t>
            </a:r>
            <a:r>
              <a:rPr lang="zh-TW" altLang="en-US" sz="2600" dirty="0">
                <a:latin typeface="DFKai-SB" pitchFamily="65" charset="-120"/>
                <a:ea typeface="DFKai-SB" pitchFamily="65" charset="-120"/>
              </a:rPr>
              <a:t>如夏天禾場上的糠</a:t>
            </a:r>
            <a:r>
              <a:rPr lang="zh-TW" altLang="en-US" sz="2600" dirty="0" smtClean="0">
                <a:latin typeface="DFKai-SB" pitchFamily="65" charset="-120"/>
                <a:ea typeface="DFKai-SB" pitchFamily="65" charset="-120"/>
              </a:rPr>
              <a:t>秕</a:t>
            </a:r>
            <a:r>
              <a:rPr lang="en-US" altLang="zh-TW" sz="2600" dirty="0" smtClean="0">
                <a:latin typeface="DFKai-SB" pitchFamily="65" charset="-120"/>
                <a:ea typeface="DFKai-SB" pitchFamily="65" charset="-120"/>
              </a:rPr>
              <a:t>,</a:t>
            </a:r>
            <a:r>
              <a:rPr lang="zh-TW" altLang="en-US" sz="2600" dirty="0" smtClean="0">
                <a:latin typeface="DFKai-SB" pitchFamily="65" charset="-120"/>
                <a:ea typeface="DFKai-SB" pitchFamily="65" charset="-120"/>
              </a:rPr>
              <a:t>被</a:t>
            </a:r>
            <a:r>
              <a:rPr lang="zh-TW" altLang="en-US" sz="2600" dirty="0">
                <a:latin typeface="DFKai-SB" pitchFamily="65" charset="-120"/>
                <a:ea typeface="DFKai-SB" pitchFamily="65" charset="-120"/>
              </a:rPr>
              <a:t>風吹</a:t>
            </a:r>
            <a:r>
              <a:rPr lang="zh-TW" altLang="en-US" sz="2600" dirty="0" smtClean="0">
                <a:latin typeface="DFKai-SB" pitchFamily="65" charset="-120"/>
                <a:ea typeface="DFKai-SB" pitchFamily="65" charset="-120"/>
              </a:rPr>
              <a:t>散</a:t>
            </a:r>
            <a:r>
              <a:rPr lang="en-US" altLang="zh-TW" sz="2600" dirty="0" smtClean="0">
                <a:latin typeface="DFKai-SB" pitchFamily="65" charset="-120"/>
                <a:ea typeface="DFKai-SB" pitchFamily="65" charset="-120"/>
              </a:rPr>
              <a:t>,</a:t>
            </a:r>
            <a:r>
              <a:rPr lang="zh-TW" altLang="en-US" sz="2600" dirty="0" smtClean="0">
                <a:latin typeface="DFKai-SB" pitchFamily="65" charset="-120"/>
                <a:ea typeface="DFKai-SB" pitchFamily="65" charset="-120"/>
              </a:rPr>
              <a:t>無</a:t>
            </a:r>
            <a:r>
              <a:rPr lang="zh-TW" altLang="en-US" sz="2600" dirty="0">
                <a:latin typeface="DFKai-SB" pitchFamily="65" charset="-120"/>
                <a:ea typeface="DFKai-SB" pitchFamily="65" charset="-120"/>
              </a:rPr>
              <a:t>處可</a:t>
            </a:r>
            <a:r>
              <a:rPr lang="zh-TW" altLang="en-US" sz="2600" dirty="0" smtClean="0">
                <a:latin typeface="DFKai-SB" pitchFamily="65" charset="-120"/>
                <a:ea typeface="DFKai-SB" pitchFamily="65" charset="-120"/>
              </a:rPr>
              <a:t>尋</a:t>
            </a:r>
            <a:r>
              <a:rPr lang="en-US" altLang="zh-TW" sz="2600" dirty="0" smtClean="0">
                <a:latin typeface="DFKai-SB" pitchFamily="65" charset="-120"/>
                <a:ea typeface="DFKai-SB" pitchFamily="65" charset="-120"/>
              </a:rPr>
              <a:t>.</a:t>
            </a:r>
            <a:r>
              <a:rPr lang="zh-TW" altLang="en-US" sz="2600" dirty="0" smtClean="0">
                <a:latin typeface="DFKai-SB" pitchFamily="65" charset="-120"/>
                <a:ea typeface="DFKai-SB" pitchFamily="65" charset="-120"/>
              </a:rPr>
              <a:t>打</a:t>
            </a:r>
            <a:r>
              <a:rPr lang="zh-TW" altLang="en-US" sz="2600" dirty="0">
                <a:latin typeface="DFKai-SB" pitchFamily="65" charset="-120"/>
                <a:ea typeface="DFKai-SB" pitchFamily="65" charset="-120"/>
              </a:rPr>
              <a:t>碎這像的石</a:t>
            </a:r>
            <a:r>
              <a:rPr lang="zh-TW" altLang="en-US" sz="2600" dirty="0" smtClean="0">
                <a:latin typeface="DFKai-SB" pitchFamily="65" charset="-120"/>
                <a:ea typeface="DFKai-SB" pitchFamily="65" charset="-120"/>
              </a:rPr>
              <a:t>頭</a:t>
            </a:r>
            <a:r>
              <a:rPr lang="en-US" altLang="zh-TW" sz="2600" dirty="0" smtClean="0">
                <a:latin typeface="DFKai-SB" pitchFamily="65" charset="-120"/>
                <a:ea typeface="DFKai-SB" pitchFamily="65" charset="-120"/>
              </a:rPr>
              <a:t>,</a:t>
            </a:r>
            <a:r>
              <a:rPr lang="zh-TW" altLang="en-US" sz="2600" dirty="0" smtClean="0">
                <a:latin typeface="DFKai-SB" pitchFamily="65" charset="-120"/>
                <a:ea typeface="DFKai-SB" pitchFamily="65" charset="-120"/>
              </a:rPr>
              <a:t>變</a:t>
            </a:r>
            <a:r>
              <a:rPr lang="zh-TW" altLang="en-US" sz="2600" dirty="0">
                <a:latin typeface="DFKai-SB" pitchFamily="65" charset="-120"/>
                <a:ea typeface="DFKai-SB" pitchFamily="65" charset="-120"/>
              </a:rPr>
              <a:t>成一座大</a:t>
            </a:r>
            <a:r>
              <a:rPr lang="zh-TW" altLang="en-US" sz="2600" dirty="0" smtClean="0">
                <a:latin typeface="DFKai-SB" pitchFamily="65" charset="-120"/>
                <a:ea typeface="DFKai-SB" pitchFamily="65" charset="-120"/>
              </a:rPr>
              <a:t>山</a:t>
            </a:r>
            <a:r>
              <a:rPr lang="en-US" altLang="zh-TW" sz="2600" dirty="0" smtClean="0">
                <a:latin typeface="DFKai-SB" pitchFamily="65" charset="-120"/>
                <a:ea typeface="DFKai-SB" pitchFamily="65" charset="-120"/>
              </a:rPr>
              <a:t>,</a:t>
            </a:r>
            <a:r>
              <a:rPr lang="zh-TW" altLang="en-US" sz="2600" dirty="0" smtClean="0">
                <a:latin typeface="DFKai-SB" pitchFamily="65" charset="-120"/>
                <a:ea typeface="DFKai-SB" pitchFamily="65" charset="-120"/>
              </a:rPr>
              <a:t>充</a:t>
            </a:r>
            <a:r>
              <a:rPr lang="zh-TW" altLang="en-US" sz="2600" dirty="0">
                <a:latin typeface="DFKai-SB" pitchFamily="65" charset="-120"/>
                <a:ea typeface="DFKai-SB" pitchFamily="65" charset="-120"/>
              </a:rPr>
              <a:t>滿天</a:t>
            </a:r>
            <a:r>
              <a:rPr lang="zh-TW" altLang="en-US" sz="2600" dirty="0" smtClean="0">
                <a:latin typeface="DFKai-SB" pitchFamily="65" charset="-120"/>
                <a:ea typeface="DFKai-SB" pitchFamily="65" charset="-120"/>
              </a:rPr>
              <a:t>下</a:t>
            </a:r>
            <a:r>
              <a:rPr lang="en-US" altLang="zh-TW" sz="2600" dirty="0" smtClean="0">
                <a:latin typeface="DFKai-SB" pitchFamily="65" charset="-120"/>
                <a:ea typeface="DFKai-SB" pitchFamily="65" charset="-120"/>
              </a:rPr>
              <a:t>./ </a:t>
            </a:r>
            <a:r>
              <a:rPr lang="en-US" sz="2400" baseline="30000" dirty="0" smtClean="0"/>
              <a:t>NKJ </a:t>
            </a:r>
            <a:r>
              <a:rPr lang="en-US" sz="2400" dirty="0"/>
              <a:t>"Then the iron, the clay, the bronze, the silver, and the gold were crushed together, and became like chaff from the summer threshing floors; the wind carried them away so that no trace of them was found. And the stone that struck the image became a great mountain and filled the whole earth.</a:t>
            </a:r>
          </a:p>
          <a:p>
            <a:r>
              <a:rPr lang="en-US" sz="2800" dirty="0"/>
              <a:t>	</a:t>
            </a:r>
            <a:r>
              <a:rPr lang="he-IL" sz="2800" b="1" dirty="0"/>
              <a:t>דָּקוּ</a:t>
            </a:r>
            <a:r>
              <a:rPr lang="he-IL" sz="2800" dirty="0"/>
              <a:t> </a:t>
            </a:r>
            <a:r>
              <a:rPr lang="en-US" sz="2800" dirty="0" smtClean="0"/>
              <a:t> (</a:t>
            </a:r>
            <a:r>
              <a:rPr lang="en-US" sz="2800" dirty="0"/>
              <a:t>peal </a:t>
            </a:r>
            <a:r>
              <a:rPr lang="en-US" sz="2800" dirty="0" err="1"/>
              <a:t>pf</a:t>
            </a:r>
            <a:r>
              <a:rPr lang="en-US" sz="2800" dirty="0"/>
              <a:t> 3 m </a:t>
            </a:r>
            <a:r>
              <a:rPr lang="en-US" sz="2800" dirty="0" err="1"/>
              <a:t>pl</a:t>
            </a:r>
            <a:r>
              <a:rPr lang="en-US" sz="2800" dirty="0"/>
              <a:t> </a:t>
            </a:r>
            <a:r>
              <a:rPr lang="he-IL" sz="2800" b="1" dirty="0"/>
              <a:t>דקק</a:t>
            </a:r>
            <a:r>
              <a:rPr lang="en-US" sz="2800" dirty="0"/>
              <a:t> = Heb.) be shattered	</a:t>
            </a:r>
          </a:p>
          <a:p>
            <a:r>
              <a:rPr lang="en-US" sz="2800" dirty="0"/>
              <a:t>	</a:t>
            </a:r>
            <a:r>
              <a:rPr lang="he-IL" sz="2800" b="1" dirty="0"/>
              <a:t>עוּר</a:t>
            </a:r>
            <a:r>
              <a:rPr lang="he-IL" sz="2800" dirty="0"/>
              <a:t> </a:t>
            </a:r>
            <a:r>
              <a:rPr lang="en-US" sz="2800" dirty="0" smtClean="0"/>
              <a:t> chaff</a:t>
            </a:r>
            <a:r>
              <a:rPr lang="en-US" sz="2800" dirty="0"/>
              <a:t>				</a:t>
            </a:r>
            <a:r>
              <a:rPr lang="he-IL" sz="2800" b="1" dirty="0"/>
              <a:t>אִדְּרֵי</a:t>
            </a:r>
            <a:r>
              <a:rPr lang="he-IL" sz="2800" dirty="0"/>
              <a:t> </a:t>
            </a:r>
            <a:r>
              <a:rPr lang="en-US" sz="2800" dirty="0" smtClean="0"/>
              <a:t> (</a:t>
            </a:r>
            <a:r>
              <a:rPr lang="en-US" sz="2800" dirty="0"/>
              <a:t>pl. cs. </a:t>
            </a:r>
            <a:r>
              <a:rPr lang="he-IL" sz="2800" b="1" dirty="0"/>
              <a:t>אִדַּר</a:t>
            </a:r>
            <a:r>
              <a:rPr lang="he-IL" sz="2800" dirty="0"/>
              <a:t> </a:t>
            </a:r>
            <a:r>
              <a:rPr lang="en-US" sz="2800" dirty="0"/>
              <a:t>) threshing-floor	</a:t>
            </a:r>
          </a:p>
          <a:p>
            <a:r>
              <a:rPr lang="en-US" sz="2800" dirty="0"/>
              <a:t>	</a:t>
            </a:r>
            <a:r>
              <a:rPr lang="he-IL" sz="2800" b="1" dirty="0" smtClean="0"/>
              <a:t>קַיִט</a:t>
            </a:r>
            <a:r>
              <a:rPr lang="he-IL" sz="2800" dirty="0" smtClean="0"/>
              <a:t> </a:t>
            </a:r>
            <a:r>
              <a:rPr lang="en-US" sz="2800" dirty="0" smtClean="0"/>
              <a:t> (= </a:t>
            </a:r>
            <a:r>
              <a:rPr lang="en-US" sz="2800" dirty="0"/>
              <a:t>Heb. </a:t>
            </a:r>
            <a:r>
              <a:rPr lang="he-IL" sz="2800" b="1" dirty="0"/>
              <a:t>קַיִץ</a:t>
            </a:r>
            <a:r>
              <a:rPr lang="en-US" sz="2800" dirty="0"/>
              <a:t>) summer	</a:t>
            </a:r>
            <a:r>
              <a:rPr lang="he-IL" sz="2800" b="1" dirty="0" smtClean="0"/>
              <a:t>אֲתַר </a:t>
            </a:r>
            <a:r>
              <a:rPr lang="en-US" sz="2800" dirty="0" smtClean="0"/>
              <a:t> trace</a:t>
            </a:r>
            <a:r>
              <a:rPr lang="en-US" sz="2800" dirty="0"/>
              <a:t>; place					</a:t>
            </a:r>
          </a:p>
          <a:p>
            <a:r>
              <a:rPr lang="en-US" sz="2800" dirty="0"/>
              <a:t>	</a:t>
            </a:r>
            <a:r>
              <a:rPr lang="he-IL" sz="2800" b="1" dirty="0"/>
              <a:t>הִשְׁתֲּכַח </a:t>
            </a:r>
            <a:r>
              <a:rPr lang="en-US" sz="2800" dirty="0" smtClean="0"/>
              <a:t> (</a:t>
            </a:r>
            <a:r>
              <a:rPr lang="en-US" sz="2800" dirty="0" err="1"/>
              <a:t>hithpeel</a:t>
            </a:r>
            <a:r>
              <a:rPr lang="en-US" sz="2800" dirty="0"/>
              <a:t> </a:t>
            </a:r>
            <a:r>
              <a:rPr lang="en-US" sz="2800" dirty="0" err="1"/>
              <a:t>pf</a:t>
            </a:r>
            <a:r>
              <a:rPr lang="en-US" sz="2800" dirty="0"/>
              <a:t> 3 m </a:t>
            </a:r>
            <a:r>
              <a:rPr lang="en-US" sz="2800" dirty="0" err="1"/>
              <a:t>sg</a:t>
            </a:r>
            <a:r>
              <a:rPr lang="en-US" sz="2800" dirty="0"/>
              <a:t> </a:t>
            </a:r>
            <a:r>
              <a:rPr lang="he-IL" sz="2800" b="1" dirty="0"/>
              <a:t>שׁכח</a:t>
            </a:r>
            <a:r>
              <a:rPr lang="en-US" sz="2800" dirty="0"/>
              <a:t>) be found</a:t>
            </a:r>
          </a:p>
          <a:p>
            <a:r>
              <a:rPr lang="en-US" sz="2800" dirty="0"/>
              <a:t>	</a:t>
            </a:r>
            <a:r>
              <a:rPr lang="he-IL" sz="2800" b="1" dirty="0"/>
              <a:t>טוּר </a:t>
            </a:r>
            <a:r>
              <a:rPr lang="en-US" sz="2800" dirty="0" smtClean="0"/>
              <a:t> (= </a:t>
            </a:r>
            <a:r>
              <a:rPr lang="en-US" sz="2800" dirty="0"/>
              <a:t>Heb. </a:t>
            </a:r>
            <a:r>
              <a:rPr lang="he-IL" sz="2800" b="1" dirty="0"/>
              <a:t>צוּר</a:t>
            </a:r>
            <a:r>
              <a:rPr lang="en-US" sz="2800" dirty="0"/>
              <a:t>) mountain	</a:t>
            </a:r>
            <a:r>
              <a:rPr lang="he-IL" sz="2800" b="1" dirty="0" smtClean="0"/>
              <a:t>מְלָת</a:t>
            </a:r>
            <a:r>
              <a:rPr lang="he-IL" sz="2800" dirty="0" smtClean="0"/>
              <a:t> </a:t>
            </a:r>
            <a:r>
              <a:rPr lang="en-US" sz="2800" dirty="0" smtClean="0"/>
              <a:t> (</a:t>
            </a:r>
            <a:r>
              <a:rPr lang="en-US" sz="2800" dirty="0"/>
              <a:t>peal </a:t>
            </a:r>
            <a:r>
              <a:rPr lang="en-US" sz="2800" dirty="0" err="1"/>
              <a:t>pf</a:t>
            </a:r>
            <a:r>
              <a:rPr lang="en-US" sz="2800" dirty="0"/>
              <a:t> 3 f  </a:t>
            </a:r>
            <a:r>
              <a:rPr lang="he-IL" sz="2800" b="1" dirty="0"/>
              <a:t>מלא</a:t>
            </a:r>
            <a:r>
              <a:rPr lang="en-US" sz="2800" dirty="0"/>
              <a:t> = Heb.) fill</a:t>
            </a:r>
          </a:p>
          <a:p>
            <a:endParaRPr lang="en-US" sz="1000" dirty="0" smtClean="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2681555182"/>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63417"/>
          </a:xfrm>
          <a:prstGeom prst="rect">
            <a:avLst/>
          </a:prstGeom>
          <a:solidFill>
            <a:srgbClr val="00B050"/>
          </a:solidFill>
        </p:spPr>
        <p:txBody>
          <a:bodyPr wrap="square">
            <a:spAutoFit/>
          </a:bodyPr>
          <a:lstStyle/>
          <a:p>
            <a:r>
              <a:rPr lang="zh-CN" altLang="en-US" sz="3200" b="1" dirty="0">
                <a:solidFill>
                  <a:srgbClr val="FFFF00"/>
                </a:solidFill>
                <a:latin typeface="DFKai-SB" pitchFamily="65" charset="-120"/>
                <a:ea typeface="DFKai-SB" pitchFamily="65" charset="-120"/>
              </a:rPr>
              <a:t>但以理 </a:t>
            </a:r>
            <a:r>
              <a:rPr lang="en-US" sz="3200" b="1" dirty="0" smtClean="0">
                <a:solidFill>
                  <a:srgbClr val="FFFF00"/>
                </a:solidFill>
              </a:rPr>
              <a:t>Daniel 2:36-37 </a:t>
            </a:r>
          </a:p>
          <a:p>
            <a:r>
              <a:rPr lang="he-IL" sz="2800" dirty="0" smtClean="0"/>
              <a:t>‎</a:t>
            </a:r>
            <a:r>
              <a:rPr lang="he-IL" sz="4400" dirty="0" smtClean="0"/>
              <a:t>דְּנָ֣ה </a:t>
            </a:r>
            <a:r>
              <a:rPr lang="he-IL" sz="4400" dirty="0"/>
              <a:t>חֶלְמָ֔א וּפִשְׁרֵ֖הּ נֵאמַ֥ר קֳדָם־מַלְכָּֽא׃ </a:t>
            </a:r>
            <a:r>
              <a:rPr lang="en-US" sz="4400" dirty="0" smtClean="0"/>
              <a:t> </a:t>
            </a:r>
            <a:r>
              <a:rPr lang="en-US" sz="2800" b="1" dirty="0" smtClean="0"/>
              <a:t>36</a:t>
            </a:r>
            <a:endParaRPr lang="en-US" sz="2800" dirty="0"/>
          </a:p>
          <a:p>
            <a:r>
              <a:rPr lang="en-US" sz="4400" dirty="0" smtClean="0"/>
              <a:t> </a:t>
            </a:r>
            <a:r>
              <a:rPr lang="he-IL" sz="4400" dirty="0" smtClean="0"/>
              <a:t>אַ֣נְתְּה </a:t>
            </a:r>
            <a:r>
              <a:rPr lang="he-IL" sz="4400" dirty="0"/>
              <a:t>מַלְכָּ֔א מֶ֖לֶךְ מַלְכַיָּ֑א דִּ֚י אֱלָ֣הּ </a:t>
            </a:r>
            <a:r>
              <a:rPr lang="he-IL" sz="4400" dirty="0" smtClean="0"/>
              <a:t>שְׁמַיָּ֔א</a:t>
            </a:r>
            <a:r>
              <a:rPr lang="en-US" sz="4400" dirty="0" smtClean="0"/>
              <a:t> </a:t>
            </a:r>
            <a:r>
              <a:rPr lang="en-US" sz="2800" b="1" dirty="0" smtClean="0"/>
              <a:t>37</a:t>
            </a:r>
            <a:endParaRPr lang="en-US" sz="2800" dirty="0"/>
          </a:p>
          <a:p>
            <a:r>
              <a:rPr lang="en-US" sz="4400" dirty="0" smtClean="0"/>
              <a:t> </a:t>
            </a:r>
            <a:r>
              <a:rPr lang="he-IL" sz="4400" dirty="0" smtClean="0"/>
              <a:t> </a:t>
            </a:r>
            <a:r>
              <a:rPr lang="he-IL" sz="4400" dirty="0"/>
              <a:t>מַלְכוּתָ֥א חִסְנָ֛א וְתָקְפָּ֥א וִֽיקָרָ֖א יְהַב־לָֽךְ׃ </a:t>
            </a:r>
            <a:endParaRPr lang="en-US" sz="4400" dirty="0"/>
          </a:p>
          <a:p>
            <a:endParaRPr lang="en-US" altLang="zh-TW" sz="800" dirty="0" smtClean="0">
              <a:latin typeface="DFKai-SB" pitchFamily="65" charset="-120"/>
              <a:ea typeface="DFKai-SB" pitchFamily="65" charset="-120"/>
            </a:endParaRPr>
          </a:p>
          <a:p>
            <a:r>
              <a:rPr lang="en-US" sz="3200" b="1" dirty="0" smtClean="0"/>
              <a:t>36 </a:t>
            </a:r>
            <a:r>
              <a:rPr lang="zh-TW" altLang="en-US" sz="3200" dirty="0" smtClean="0">
                <a:latin typeface="DFKai-SB" pitchFamily="65" charset="-120"/>
                <a:ea typeface="DFKai-SB" pitchFamily="65" charset="-120"/>
              </a:rPr>
              <a:t>這</a:t>
            </a:r>
            <a:r>
              <a:rPr lang="zh-TW" altLang="en-US" sz="3200" dirty="0">
                <a:latin typeface="DFKai-SB" pitchFamily="65" charset="-120"/>
                <a:ea typeface="DFKai-SB" pitchFamily="65" charset="-120"/>
              </a:rPr>
              <a:t>就是那夢、我們在王面前要講解那夢</a:t>
            </a:r>
            <a:r>
              <a:rPr lang="zh-TW" altLang="en-US" sz="3200" dirty="0" smtClean="0">
                <a:latin typeface="DFKai-SB" pitchFamily="65" charset="-120"/>
                <a:ea typeface="DFKai-SB" pitchFamily="65" charset="-120"/>
              </a:rPr>
              <a:t>．</a:t>
            </a:r>
            <a:r>
              <a:rPr lang="en-US" sz="3200" b="1" dirty="0"/>
              <a:t> 37</a:t>
            </a:r>
            <a:r>
              <a:rPr lang="zh-TW" altLang="en-US" sz="3200" dirty="0" smtClean="0">
                <a:latin typeface="DFKai-SB" pitchFamily="65" charset="-120"/>
                <a:ea typeface="DFKai-SB" pitchFamily="65" charset="-120"/>
              </a:rPr>
              <a:t>王</a:t>
            </a:r>
            <a:r>
              <a:rPr lang="zh-TW" altLang="en-US" sz="3200" dirty="0">
                <a:latin typeface="DFKai-SB" pitchFamily="65" charset="-120"/>
                <a:ea typeface="DFKai-SB" pitchFamily="65" charset="-120"/>
              </a:rPr>
              <a:t>阿、你是諸王之王、天上的神已將國度、權柄、能力、尊榮、都賜給你．</a:t>
            </a:r>
            <a:endParaRPr lang="en-US" sz="3200" dirty="0">
              <a:latin typeface="DFKai-SB" pitchFamily="65" charset="-120"/>
              <a:ea typeface="DFKai-SB" pitchFamily="65" charset="-120"/>
            </a:endParaRPr>
          </a:p>
          <a:p>
            <a:r>
              <a:rPr lang="en-US" sz="2800" baseline="30000" dirty="0" smtClean="0"/>
              <a:t>NKJ </a:t>
            </a:r>
            <a:r>
              <a:rPr lang="en-US" sz="2800" b="1" dirty="0" smtClean="0"/>
              <a:t>36 </a:t>
            </a:r>
            <a:r>
              <a:rPr lang="en-US" sz="2800" dirty="0" smtClean="0"/>
              <a:t>This </a:t>
            </a:r>
            <a:r>
              <a:rPr lang="en-US" sz="2800" i="1" dirty="0"/>
              <a:t>is </a:t>
            </a:r>
            <a:r>
              <a:rPr lang="en-US" sz="2800" dirty="0"/>
              <a:t>the dream. Now we will tell the interpretation </a:t>
            </a:r>
            <a:endParaRPr lang="en-US" sz="2800" dirty="0" smtClean="0"/>
          </a:p>
          <a:p>
            <a:r>
              <a:rPr lang="en-US" sz="2800" dirty="0" smtClean="0"/>
              <a:t>of </a:t>
            </a:r>
            <a:r>
              <a:rPr lang="en-US" sz="2800" dirty="0"/>
              <a:t>it before the king</a:t>
            </a:r>
            <a:r>
              <a:rPr lang="en-US" sz="2800" dirty="0" smtClean="0"/>
              <a:t>. </a:t>
            </a:r>
            <a:r>
              <a:rPr lang="en-US" sz="2800" b="1" dirty="0" smtClean="0"/>
              <a:t>37</a:t>
            </a:r>
            <a:r>
              <a:rPr lang="en-US" sz="2800" dirty="0" smtClean="0"/>
              <a:t> You</a:t>
            </a:r>
            <a:r>
              <a:rPr lang="en-US" sz="2800" dirty="0"/>
              <a:t>, O king, </a:t>
            </a:r>
            <a:r>
              <a:rPr lang="en-US" sz="2800" i="1" dirty="0"/>
              <a:t>are </a:t>
            </a:r>
            <a:r>
              <a:rPr lang="en-US" sz="2800" dirty="0"/>
              <a:t>a king of kings. For the God of heaven has given you a kingdom, power, strength, and glory; </a:t>
            </a:r>
            <a:endParaRPr lang="en-US" sz="2800" dirty="0" smtClean="0"/>
          </a:p>
          <a:p>
            <a:endParaRPr lang="en-US" sz="800" dirty="0" smtClean="0"/>
          </a:p>
          <a:p>
            <a:r>
              <a:rPr lang="en-US" sz="3600" dirty="0"/>
              <a:t>	</a:t>
            </a:r>
            <a:r>
              <a:rPr lang="he-IL" sz="3600" b="1" dirty="0"/>
              <a:t>חֱסֵן</a:t>
            </a:r>
            <a:r>
              <a:rPr lang="en-US" sz="3600" dirty="0"/>
              <a:t> (= Heb. </a:t>
            </a:r>
            <a:r>
              <a:rPr lang="he-IL" sz="3600" b="1" dirty="0"/>
              <a:t>חֹסֶן</a:t>
            </a:r>
            <a:r>
              <a:rPr lang="en-US" sz="3600" dirty="0"/>
              <a:t>)  might, power	</a:t>
            </a:r>
            <a:endParaRPr lang="en-US" sz="3600" dirty="0" smtClean="0"/>
          </a:p>
          <a:p>
            <a:r>
              <a:rPr lang="en-US" sz="3600" dirty="0"/>
              <a:t>	</a:t>
            </a:r>
            <a:r>
              <a:rPr lang="he-IL" sz="3600" b="1" dirty="0"/>
              <a:t>תְּקֹף</a:t>
            </a:r>
            <a:r>
              <a:rPr lang="en-US" sz="3600" dirty="0"/>
              <a:t> (= Heb. </a:t>
            </a:r>
            <a:r>
              <a:rPr lang="he-IL" sz="3600" b="1" dirty="0"/>
              <a:t>תֹּקֶף</a:t>
            </a:r>
            <a:r>
              <a:rPr lang="en-US" sz="3600" dirty="0"/>
              <a:t>) strength, might</a:t>
            </a:r>
          </a:p>
          <a:p>
            <a:endParaRPr lang="en-US" sz="1000" dirty="0" smtClean="0">
              <a:solidFill>
                <a:schemeClr val="bg1"/>
              </a:solidFill>
            </a:endParaRPr>
          </a:p>
          <a:p>
            <a:endParaRPr lang="en-US" sz="1000" dirty="0">
              <a:solidFill>
                <a:schemeClr val="bg1"/>
              </a:solidFill>
            </a:endParaRPr>
          </a:p>
          <a:p>
            <a:endParaRPr lang="en-US" sz="1000" dirty="0" smtClean="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2283121004"/>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32640"/>
          </a:xfrm>
          <a:prstGeom prst="rect">
            <a:avLst/>
          </a:prstGeom>
          <a:solidFill>
            <a:srgbClr val="00B050"/>
          </a:solidFill>
        </p:spPr>
        <p:txBody>
          <a:bodyPr wrap="square">
            <a:spAutoFit/>
          </a:bodyPr>
          <a:lstStyle/>
          <a:p>
            <a:r>
              <a:rPr lang="zh-CN" altLang="en-US" sz="3200" b="1" dirty="0">
                <a:solidFill>
                  <a:srgbClr val="FFFF00"/>
                </a:solidFill>
                <a:latin typeface="DFKai-SB" pitchFamily="65" charset="-120"/>
                <a:ea typeface="DFKai-SB" pitchFamily="65" charset="-120"/>
              </a:rPr>
              <a:t>但以理 </a:t>
            </a:r>
            <a:r>
              <a:rPr lang="en-US" sz="3200" b="1" dirty="0" smtClean="0">
                <a:solidFill>
                  <a:srgbClr val="FFFF00"/>
                </a:solidFill>
              </a:rPr>
              <a:t>Daniel 2:38 </a:t>
            </a:r>
          </a:p>
          <a:p>
            <a:r>
              <a:rPr lang="en-US" sz="3200" b="1" dirty="0">
                <a:solidFill>
                  <a:srgbClr val="FFFF00"/>
                </a:solidFill>
              </a:rPr>
              <a:t> </a:t>
            </a:r>
            <a:r>
              <a:rPr lang="en-US" sz="3200" b="1" dirty="0" smtClean="0">
                <a:solidFill>
                  <a:srgbClr val="FFFF00"/>
                </a:solidFill>
              </a:rPr>
              <a:t>  </a:t>
            </a:r>
            <a:r>
              <a:rPr lang="he-IL" sz="2800" dirty="0" smtClean="0"/>
              <a:t>‎</a:t>
            </a:r>
            <a:r>
              <a:rPr lang="he-IL" sz="3200" dirty="0" smtClean="0"/>
              <a:t>‎</a:t>
            </a:r>
            <a:r>
              <a:rPr lang="en-US" sz="3200" dirty="0"/>
              <a:t>‎</a:t>
            </a:r>
            <a:r>
              <a:rPr lang="he-IL" sz="4400" dirty="0"/>
              <a:t>וּבְכָל־דִּ֣י (דָאֲרִין) [דָֽיְרִ֣ין] </a:t>
            </a:r>
            <a:r>
              <a:rPr lang="he-IL" sz="4400" dirty="0" smtClean="0"/>
              <a:t>בְּֽנֵי־אֲ֠נָשָׁא</a:t>
            </a:r>
            <a:endParaRPr lang="en-US" sz="4400" dirty="0" smtClean="0"/>
          </a:p>
          <a:p>
            <a:r>
              <a:rPr lang="en-US" sz="4400" dirty="0"/>
              <a:t> </a:t>
            </a:r>
            <a:r>
              <a:rPr lang="en-US" sz="4400" dirty="0" smtClean="0"/>
              <a:t>  </a:t>
            </a:r>
            <a:r>
              <a:rPr lang="he-IL" sz="4400" dirty="0" smtClean="0"/>
              <a:t> </a:t>
            </a:r>
            <a:r>
              <a:rPr lang="he-IL" sz="4400" dirty="0"/>
              <a:t>חֵיוַ֙ת בָּרָ֤א וְעוֹף־שְׁמַיָּא֙ יְהַ֣ב </a:t>
            </a:r>
            <a:r>
              <a:rPr lang="he-IL" sz="4400" dirty="0" smtClean="0"/>
              <a:t>בִּידָ֔ךְ</a:t>
            </a:r>
            <a:endParaRPr lang="en-US" sz="4400" dirty="0" smtClean="0"/>
          </a:p>
          <a:p>
            <a:pPr rtl="1"/>
            <a:r>
              <a:rPr lang="he-IL" sz="4200" dirty="0" smtClean="0"/>
              <a:t> וְהַשְׁלְטָ֖ךְ </a:t>
            </a:r>
            <a:r>
              <a:rPr lang="he-IL" sz="4200" dirty="0"/>
              <a:t>בְּכָלְּה֑וֹן אַנְתְּה־ה֔וּא רֵאשָׁ֖ה דִּ֥י דַהֲבָֽא׃ </a:t>
            </a:r>
          </a:p>
          <a:p>
            <a:endParaRPr lang="en-US" altLang="zh-TW" sz="800" dirty="0" smtClean="0">
              <a:latin typeface="DFKai-SB" pitchFamily="65" charset="-120"/>
              <a:ea typeface="DFKai-SB" pitchFamily="65" charset="-120"/>
            </a:endParaRPr>
          </a:p>
          <a:p>
            <a:r>
              <a:rPr lang="zh-TW" altLang="en-US" sz="3200" dirty="0" smtClean="0">
                <a:latin typeface="DFKai-SB" pitchFamily="65" charset="-120"/>
                <a:ea typeface="DFKai-SB" pitchFamily="65" charset="-120"/>
              </a:rPr>
              <a:t>凡</a:t>
            </a:r>
            <a:r>
              <a:rPr lang="zh-TW" altLang="en-US" sz="3200" dirty="0">
                <a:latin typeface="DFKai-SB" pitchFamily="65" charset="-120"/>
                <a:ea typeface="DFKai-SB" pitchFamily="65" charset="-120"/>
              </a:rPr>
              <a:t>世人所住之地的走</a:t>
            </a:r>
            <a:r>
              <a:rPr lang="zh-TW" altLang="en-US" sz="3200" dirty="0" smtClean="0">
                <a:latin typeface="DFKai-SB" pitchFamily="65" charset="-120"/>
                <a:ea typeface="DFKai-SB" pitchFamily="65" charset="-120"/>
              </a:rPr>
              <a:t>獸</a:t>
            </a:r>
            <a:r>
              <a:rPr lang="en-US" altLang="zh-TW" sz="3200" dirty="0" smtClean="0">
                <a:latin typeface="DFKai-SB" pitchFamily="65" charset="-120"/>
                <a:ea typeface="DFKai-SB" pitchFamily="65" charset="-120"/>
              </a:rPr>
              <a:t>,</a:t>
            </a:r>
            <a:r>
              <a:rPr lang="zh-TW" altLang="en-US" sz="3200" dirty="0" smtClean="0">
                <a:latin typeface="DFKai-SB" pitchFamily="65" charset="-120"/>
                <a:ea typeface="DFKai-SB" pitchFamily="65" charset="-120"/>
              </a:rPr>
              <a:t>並</a:t>
            </a:r>
            <a:r>
              <a:rPr lang="zh-TW" altLang="en-US" sz="3200" dirty="0">
                <a:latin typeface="DFKai-SB" pitchFamily="65" charset="-120"/>
                <a:ea typeface="DFKai-SB" pitchFamily="65" charset="-120"/>
              </a:rPr>
              <a:t>天空的飛</a:t>
            </a:r>
            <a:r>
              <a:rPr lang="zh-TW" altLang="en-US" sz="3200" dirty="0" smtClean="0">
                <a:latin typeface="DFKai-SB" pitchFamily="65" charset="-120"/>
                <a:ea typeface="DFKai-SB" pitchFamily="65" charset="-120"/>
              </a:rPr>
              <a:t>鳥</a:t>
            </a:r>
            <a:r>
              <a:rPr lang="en-US" altLang="zh-TW" sz="3200" dirty="0" smtClean="0">
                <a:latin typeface="DFKai-SB" pitchFamily="65" charset="-120"/>
                <a:ea typeface="DFKai-SB" pitchFamily="65" charset="-120"/>
              </a:rPr>
              <a:t>,</a:t>
            </a:r>
            <a:r>
              <a:rPr lang="zh-TW" altLang="en-US" sz="3200" dirty="0" smtClean="0">
                <a:latin typeface="DFKai-SB" pitchFamily="65" charset="-120"/>
                <a:ea typeface="DFKai-SB" pitchFamily="65" charset="-120"/>
              </a:rPr>
              <a:t>他</a:t>
            </a:r>
            <a:r>
              <a:rPr lang="zh-TW" altLang="en-US" sz="3200" dirty="0">
                <a:latin typeface="DFKai-SB" pitchFamily="65" charset="-120"/>
                <a:ea typeface="DFKai-SB" pitchFamily="65" charset="-120"/>
              </a:rPr>
              <a:t>都交付你</a:t>
            </a:r>
            <a:r>
              <a:rPr lang="zh-TW" altLang="en-US" sz="3200" dirty="0" smtClean="0">
                <a:latin typeface="DFKai-SB" pitchFamily="65" charset="-120"/>
                <a:ea typeface="DFKai-SB" pitchFamily="65" charset="-120"/>
              </a:rPr>
              <a:t>手</a:t>
            </a:r>
            <a:r>
              <a:rPr lang="en-US" altLang="zh-TW" sz="3200" dirty="0" smtClean="0">
                <a:latin typeface="DFKai-SB" pitchFamily="65" charset="-120"/>
                <a:ea typeface="DFKai-SB" pitchFamily="65" charset="-120"/>
              </a:rPr>
              <a:t>,</a:t>
            </a:r>
            <a:r>
              <a:rPr lang="zh-TW" altLang="en-US" sz="3200" dirty="0" smtClean="0">
                <a:latin typeface="DFKai-SB" pitchFamily="65" charset="-120"/>
                <a:ea typeface="DFKai-SB" pitchFamily="65" charset="-120"/>
              </a:rPr>
              <a:t>使</a:t>
            </a:r>
            <a:r>
              <a:rPr lang="zh-TW" altLang="en-US" sz="3200" dirty="0">
                <a:latin typeface="DFKai-SB" pitchFamily="65" charset="-120"/>
                <a:ea typeface="DFKai-SB" pitchFamily="65" charset="-120"/>
              </a:rPr>
              <a:t>你掌管這一</a:t>
            </a:r>
            <a:r>
              <a:rPr lang="zh-TW" altLang="en-US" sz="3200" dirty="0" smtClean="0">
                <a:latin typeface="DFKai-SB" pitchFamily="65" charset="-120"/>
                <a:ea typeface="DFKai-SB" pitchFamily="65" charset="-120"/>
              </a:rPr>
              <a:t>切</a:t>
            </a:r>
            <a:r>
              <a:rPr lang="en-US" altLang="zh-TW" sz="3200" dirty="0" smtClean="0">
                <a:latin typeface="DFKai-SB" pitchFamily="65" charset="-120"/>
                <a:ea typeface="DFKai-SB" pitchFamily="65" charset="-120"/>
              </a:rPr>
              <a:t>,</a:t>
            </a:r>
            <a:r>
              <a:rPr lang="zh-TW" altLang="en-US" sz="3200" dirty="0" smtClean="0">
                <a:latin typeface="DFKai-SB" pitchFamily="65" charset="-120"/>
                <a:ea typeface="DFKai-SB" pitchFamily="65" charset="-120"/>
              </a:rPr>
              <a:t>你</a:t>
            </a:r>
            <a:r>
              <a:rPr lang="zh-TW" altLang="en-US" sz="3200" dirty="0">
                <a:latin typeface="DFKai-SB" pitchFamily="65" charset="-120"/>
                <a:ea typeface="DFKai-SB" pitchFamily="65" charset="-120"/>
              </a:rPr>
              <a:t>就是那金</a:t>
            </a:r>
            <a:r>
              <a:rPr lang="zh-TW" altLang="en-US" sz="3200" dirty="0" smtClean="0">
                <a:latin typeface="DFKai-SB" pitchFamily="65" charset="-120"/>
                <a:ea typeface="DFKai-SB" pitchFamily="65" charset="-120"/>
              </a:rPr>
              <a:t>頭</a:t>
            </a:r>
            <a:r>
              <a:rPr lang="en-US" altLang="zh-TW" sz="3200" dirty="0" smtClean="0">
                <a:latin typeface="DFKai-SB" pitchFamily="65" charset="-120"/>
                <a:ea typeface="DFKai-SB" pitchFamily="65" charset="-120"/>
              </a:rPr>
              <a:t>./</a:t>
            </a:r>
            <a:r>
              <a:rPr lang="en-US" sz="2800" baseline="30000" dirty="0" smtClean="0"/>
              <a:t>NKJ </a:t>
            </a:r>
            <a:r>
              <a:rPr lang="en-US" sz="2800" dirty="0"/>
              <a:t>"and wherever the children of men dwell, or the beasts of the field and the birds of the heaven, He has given </a:t>
            </a:r>
            <a:r>
              <a:rPr lang="en-US" sz="2800" i="1" dirty="0"/>
              <a:t>them </a:t>
            </a:r>
            <a:r>
              <a:rPr lang="en-US" sz="2800" dirty="0"/>
              <a:t>into your hand, and has made you ruler over them all -- you </a:t>
            </a:r>
            <a:r>
              <a:rPr lang="en-US" sz="2800" i="1" dirty="0"/>
              <a:t>are </a:t>
            </a:r>
            <a:r>
              <a:rPr lang="en-US" sz="2800" dirty="0"/>
              <a:t>this head of gold</a:t>
            </a:r>
            <a:r>
              <a:rPr lang="en-US" sz="2800" dirty="0" smtClean="0"/>
              <a:t>.</a:t>
            </a:r>
          </a:p>
          <a:p>
            <a:r>
              <a:rPr lang="en-US" sz="3200" dirty="0"/>
              <a:t> </a:t>
            </a:r>
            <a:r>
              <a:rPr lang="en-US" sz="3200" dirty="0" smtClean="0"/>
              <a:t>  </a:t>
            </a:r>
            <a:r>
              <a:rPr lang="he-IL" sz="3200" b="1" dirty="0" smtClean="0"/>
              <a:t>דָיְרִין</a:t>
            </a:r>
            <a:r>
              <a:rPr lang="he-IL" sz="3200" dirty="0" smtClean="0"/>
              <a:t> </a:t>
            </a:r>
            <a:r>
              <a:rPr lang="en-US" sz="3200" dirty="0" smtClean="0"/>
              <a:t> (</a:t>
            </a:r>
            <a:r>
              <a:rPr lang="en-US" sz="3200" dirty="0"/>
              <a:t>peal </a:t>
            </a:r>
            <a:r>
              <a:rPr lang="en-US" sz="3200" dirty="0" err="1"/>
              <a:t>ptcp</a:t>
            </a:r>
            <a:r>
              <a:rPr lang="en-US" sz="3200" dirty="0"/>
              <a:t> m </a:t>
            </a:r>
            <a:r>
              <a:rPr lang="en-US" sz="3200" dirty="0" err="1"/>
              <a:t>pl</a:t>
            </a:r>
            <a:r>
              <a:rPr lang="en-US" sz="3200" dirty="0"/>
              <a:t> </a:t>
            </a:r>
            <a:r>
              <a:rPr lang="he-IL" sz="3200" b="1" dirty="0"/>
              <a:t>דור</a:t>
            </a:r>
            <a:r>
              <a:rPr lang="en-US" sz="3200" dirty="0"/>
              <a:t> = Heb.) live		</a:t>
            </a:r>
            <a:endParaRPr lang="en-US" sz="3200" dirty="0" smtClean="0"/>
          </a:p>
          <a:p>
            <a:r>
              <a:rPr lang="en-US" sz="3200" dirty="0"/>
              <a:t> </a:t>
            </a:r>
            <a:r>
              <a:rPr lang="en-US" sz="3200" dirty="0" smtClean="0"/>
              <a:t>   </a:t>
            </a:r>
            <a:r>
              <a:rPr lang="he-IL" sz="3200" b="1" dirty="0" smtClean="0"/>
              <a:t>חֵיוָה</a:t>
            </a:r>
            <a:r>
              <a:rPr lang="en-US" sz="3200" dirty="0" smtClean="0"/>
              <a:t> </a:t>
            </a:r>
            <a:r>
              <a:rPr lang="en-US" sz="3200" dirty="0"/>
              <a:t>(m f </a:t>
            </a:r>
            <a:r>
              <a:rPr lang="en-US" sz="3200" dirty="0" err="1"/>
              <a:t>sg</a:t>
            </a:r>
            <a:r>
              <a:rPr lang="en-US" sz="3200" dirty="0"/>
              <a:t> = Heb. </a:t>
            </a:r>
            <a:r>
              <a:rPr lang="he-IL" sz="3200" b="1" dirty="0"/>
              <a:t>חַיָּה</a:t>
            </a:r>
            <a:r>
              <a:rPr lang="en-US" sz="3200" dirty="0"/>
              <a:t>) beast, </a:t>
            </a:r>
            <a:r>
              <a:rPr lang="en-US" sz="3200" dirty="0" smtClean="0"/>
              <a:t>animal</a:t>
            </a:r>
          </a:p>
          <a:p>
            <a:r>
              <a:rPr lang="en-US" sz="3200" dirty="0"/>
              <a:t> </a:t>
            </a:r>
            <a:r>
              <a:rPr lang="en-US" sz="3200" dirty="0" smtClean="0"/>
              <a:t>  </a:t>
            </a:r>
            <a:r>
              <a:rPr lang="he-IL" sz="3200" b="1" dirty="0" smtClean="0"/>
              <a:t>בַּר </a:t>
            </a:r>
            <a:r>
              <a:rPr lang="en-US" sz="3200" dirty="0"/>
              <a:t>(= Heb.) field	</a:t>
            </a:r>
            <a:endParaRPr lang="en-US" sz="3200" dirty="0" smtClean="0"/>
          </a:p>
          <a:p>
            <a:r>
              <a:rPr lang="en-US" sz="3200" dirty="0"/>
              <a:t> </a:t>
            </a:r>
            <a:r>
              <a:rPr lang="en-US" sz="3200" dirty="0" smtClean="0"/>
              <a:t>  </a:t>
            </a:r>
            <a:r>
              <a:rPr lang="he-IL" sz="3200" b="1" dirty="0" smtClean="0"/>
              <a:t>הַשְׁלְטָךְ</a:t>
            </a:r>
            <a:r>
              <a:rPr lang="he-IL" sz="3200" dirty="0" smtClean="0"/>
              <a:t> </a:t>
            </a:r>
            <a:r>
              <a:rPr lang="en-US" sz="3200" dirty="0" smtClean="0"/>
              <a:t> (</a:t>
            </a:r>
            <a:r>
              <a:rPr lang="en-US" sz="2800" dirty="0" err="1"/>
              <a:t>haphel</a:t>
            </a:r>
            <a:r>
              <a:rPr lang="en-US" sz="2800" dirty="0"/>
              <a:t> </a:t>
            </a:r>
            <a:r>
              <a:rPr lang="en-US" sz="2800" dirty="0" err="1"/>
              <a:t>pf</a:t>
            </a:r>
            <a:r>
              <a:rPr lang="en-US" sz="2800" dirty="0"/>
              <a:t> 3 m </a:t>
            </a:r>
            <a:r>
              <a:rPr lang="en-US" sz="2800" dirty="0" err="1"/>
              <a:t>sg</a:t>
            </a:r>
            <a:r>
              <a:rPr lang="en-US" sz="2800" dirty="0"/>
              <a:t> </a:t>
            </a:r>
            <a:r>
              <a:rPr lang="he-IL" sz="3200" b="1" dirty="0"/>
              <a:t>שׁלט</a:t>
            </a:r>
            <a:r>
              <a:rPr lang="en-US" sz="3200" dirty="0"/>
              <a:t> </a:t>
            </a:r>
            <a:r>
              <a:rPr lang="en-US" sz="2800" dirty="0"/>
              <a:t>+ </a:t>
            </a:r>
            <a:r>
              <a:rPr lang="en-US" sz="2800" dirty="0" err="1"/>
              <a:t>suf</a:t>
            </a:r>
            <a:r>
              <a:rPr lang="en-US" sz="2800" dirty="0"/>
              <a:t> 2 m </a:t>
            </a:r>
            <a:r>
              <a:rPr lang="en-US" sz="2800" dirty="0" err="1"/>
              <a:t>sg</a:t>
            </a:r>
            <a:r>
              <a:rPr lang="en-US" sz="2800" dirty="0"/>
              <a:t>) make (someone) ruler</a:t>
            </a:r>
          </a:p>
          <a:p>
            <a:endParaRPr lang="en-US" sz="1000" dirty="0" smtClean="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312242750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28" y="0"/>
            <a:ext cx="12171065" cy="6801862"/>
          </a:xfrm>
          <a:prstGeom prst="rect">
            <a:avLst/>
          </a:prstGeom>
          <a:solidFill>
            <a:srgbClr val="00B050"/>
          </a:solidFill>
        </p:spPr>
        <p:txBody>
          <a:bodyPr wrap="square">
            <a:spAutoFit/>
          </a:bodyPr>
          <a:lstStyle/>
          <a:p>
            <a:r>
              <a:rPr lang="zh-CN" altLang="en-US" sz="3200" b="1" dirty="0">
                <a:solidFill>
                  <a:srgbClr val="FFFF00"/>
                </a:solidFill>
                <a:latin typeface="DFKai-SB" pitchFamily="65" charset="-120"/>
                <a:ea typeface="DFKai-SB" pitchFamily="65" charset="-120"/>
              </a:rPr>
              <a:t>但以理 </a:t>
            </a:r>
            <a:r>
              <a:rPr lang="en-US" sz="3200" b="1" dirty="0" smtClean="0">
                <a:solidFill>
                  <a:srgbClr val="FFFF00"/>
                </a:solidFill>
              </a:rPr>
              <a:t>Daniel 2:39 </a:t>
            </a:r>
          </a:p>
          <a:p>
            <a:r>
              <a:rPr lang="en-US" sz="3200" b="1" dirty="0">
                <a:solidFill>
                  <a:srgbClr val="FFFF00"/>
                </a:solidFill>
              </a:rPr>
              <a:t> </a:t>
            </a:r>
            <a:r>
              <a:rPr lang="en-US" sz="3200" b="1" dirty="0" smtClean="0">
                <a:solidFill>
                  <a:srgbClr val="FFFF00"/>
                </a:solidFill>
              </a:rPr>
              <a:t>  </a:t>
            </a:r>
            <a:r>
              <a:rPr lang="he-IL" sz="2800" dirty="0" smtClean="0"/>
              <a:t>‎</a:t>
            </a:r>
            <a:r>
              <a:rPr lang="he-IL" sz="3200" dirty="0" smtClean="0"/>
              <a:t>‎</a:t>
            </a:r>
            <a:r>
              <a:rPr lang="en-US" sz="3200" dirty="0" smtClean="0"/>
              <a:t>‎</a:t>
            </a:r>
            <a:r>
              <a:rPr lang="he-IL" sz="3200" dirty="0" smtClean="0"/>
              <a:t>‎</a:t>
            </a:r>
            <a:r>
              <a:rPr lang="he-IL" sz="4400" dirty="0"/>
              <a:t>וּבָתְרָ֗ךְ תְּק֛וּם מַלְכ֥וּ אָחֳרִ֖י אֲרַ֣עא </a:t>
            </a:r>
            <a:r>
              <a:rPr lang="he-IL" sz="4400" dirty="0" smtClean="0"/>
              <a:t>מִנָּ֑ךְ</a:t>
            </a:r>
            <a:endParaRPr lang="en-US" sz="4400" dirty="0" smtClean="0"/>
          </a:p>
          <a:p>
            <a:r>
              <a:rPr lang="en-US" sz="4400" dirty="0"/>
              <a:t> </a:t>
            </a:r>
            <a:r>
              <a:rPr lang="en-US" sz="4400" dirty="0" smtClean="0"/>
              <a:t>  </a:t>
            </a:r>
            <a:r>
              <a:rPr lang="he-IL" sz="4400" dirty="0" smtClean="0"/>
              <a:t> </a:t>
            </a:r>
            <a:r>
              <a:rPr lang="he-IL" sz="4400" dirty="0"/>
              <a:t>וּמַלְכ֙וּ (תְלִיתָיָא) [תְלִיתָאָ֤ה] אָחֳרִי֙ </a:t>
            </a:r>
            <a:endParaRPr lang="en-US" sz="4400" dirty="0" smtClean="0"/>
          </a:p>
          <a:p>
            <a:pPr rtl="1"/>
            <a:r>
              <a:rPr lang="he-IL" sz="4400" dirty="0" smtClean="0"/>
              <a:t>דִּ֣י </a:t>
            </a:r>
            <a:r>
              <a:rPr lang="he-IL" sz="4400" dirty="0"/>
              <a:t>נְחָשָׁ֔א דִּ֥י תִשְׁלַ֖ט בְּכָל־אַרְעָֽא׃ </a:t>
            </a:r>
            <a:r>
              <a:rPr lang="en-US" sz="4400" dirty="0"/>
              <a:t> </a:t>
            </a:r>
            <a:r>
              <a:rPr lang="en-US" sz="4400" dirty="0" smtClean="0"/>
              <a:t>   </a:t>
            </a:r>
            <a:endParaRPr lang="en-US" sz="4400" dirty="0"/>
          </a:p>
          <a:p>
            <a:endParaRPr lang="en-US" altLang="zh-TW" sz="800" dirty="0" smtClean="0">
              <a:latin typeface="DFKai-SB" pitchFamily="65" charset="-120"/>
              <a:ea typeface="DFKai-SB" pitchFamily="65" charset="-120"/>
            </a:endParaRPr>
          </a:p>
          <a:p>
            <a:r>
              <a:rPr lang="zh-TW" altLang="en-US" sz="3200" dirty="0" smtClean="0">
                <a:latin typeface="DFKai-SB" pitchFamily="65" charset="-120"/>
                <a:ea typeface="DFKai-SB" pitchFamily="65" charset="-120"/>
              </a:rPr>
              <a:t>在</a:t>
            </a:r>
            <a:r>
              <a:rPr lang="zh-TW" altLang="en-US" sz="3200" dirty="0">
                <a:latin typeface="DFKai-SB" pitchFamily="65" charset="-120"/>
                <a:ea typeface="DFKai-SB" pitchFamily="65" charset="-120"/>
              </a:rPr>
              <a:t>你以後必另興一國、不及於你．又有第三國、就是銅的、必掌管天下</a:t>
            </a:r>
            <a:r>
              <a:rPr lang="zh-TW" altLang="en-US" sz="3200" dirty="0" smtClean="0">
                <a:latin typeface="DFKai-SB" pitchFamily="65" charset="-120"/>
                <a:ea typeface="DFKai-SB" pitchFamily="65" charset="-120"/>
              </a:rPr>
              <a:t>． </a:t>
            </a:r>
            <a:r>
              <a:rPr lang="en-US" altLang="zh-TW" sz="3200" dirty="0" smtClean="0">
                <a:latin typeface="DFKai-SB" pitchFamily="65" charset="-120"/>
                <a:ea typeface="DFKai-SB" pitchFamily="65" charset="-120"/>
              </a:rPr>
              <a:t>/ </a:t>
            </a:r>
            <a:r>
              <a:rPr lang="en-US" sz="2800" baseline="30000" dirty="0" smtClean="0"/>
              <a:t>NKJ </a:t>
            </a:r>
            <a:r>
              <a:rPr lang="en-US" sz="2800" dirty="0"/>
              <a:t>"But after you shall arise another kingdom inferior to yours; then another, a third kingdom of bronze, which shall rule over all the earth</a:t>
            </a:r>
            <a:r>
              <a:rPr lang="en-US" sz="2800" dirty="0" smtClean="0"/>
              <a:t>.</a:t>
            </a:r>
          </a:p>
          <a:p>
            <a:endParaRPr lang="en-US" sz="800" dirty="0"/>
          </a:p>
          <a:p>
            <a:r>
              <a:rPr lang="en-US" sz="3800" dirty="0"/>
              <a:t>	</a:t>
            </a:r>
            <a:r>
              <a:rPr lang="he-IL" sz="3800" b="1" dirty="0"/>
              <a:t>בָתְרָךְ</a:t>
            </a:r>
            <a:r>
              <a:rPr lang="he-IL" sz="3800" dirty="0"/>
              <a:t> </a:t>
            </a:r>
            <a:r>
              <a:rPr lang="en-US" sz="3800" dirty="0" smtClean="0"/>
              <a:t> after </a:t>
            </a:r>
            <a:r>
              <a:rPr lang="en-US" sz="3800" dirty="0"/>
              <a:t>you (</a:t>
            </a:r>
            <a:r>
              <a:rPr lang="he-IL" sz="3800" b="1" dirty="0"/>
              <a:t>בָּאתַר</a:t>
            </a:r>
            <a:r>
              <a:rPr lang="en-US" sz="3800" b="1" dirty="0"/>
              <a:t> </a:t>
            </a:r>
            <a:r>
              <a:rPr lang="en-US" sz="3800" dirty="0"/>
              <a:t>+ suf. 2 m </a:t>
            </a:r>
            <a:r>
              <a:rPr lang="en-US" sz="3800" dirty="0" err="1"/>
              <a:t>sg</a:t>
            </a:r>
            <a:r>
              <a:rPr lang="en-US" sz="3800" dirty="0"/>
              <a:t>)		</a:t>
            </a:r>
            <a:endParaRPr lang="en-US" sz="3800" dirty="0" smtClean="0"/>
          </a:p>
          <a:p>
            <a:r>
              <a:rPr lang="en-US" sz="3800" dirty="0"/>
              <a:t>	</a:t>
            </a:r>
            <a:r>
              <a:rPr lang="he-IL" sz="3800" b="1" dirty="0"/>
              <a:t>מַלְכוּ </a:t>
            </a:r>
            <a:r>
              <a:rPr lang="en-US" sz="3800" dirty="0"/>
              <a:t>(noun f </a:t>
            </a:r>
            <a:r>
              <a:rPr lang="en-US" sz="3800" dirty="0" err="1"/>
              <a:t>sg</a:t>
            </a:r>
            <a:r>
              <a:rPr lang="en-US" sz="3800" dirty="0"/>
              <a:t> = Heb. </a:t>
            </a:r>
            <a:r>
              <a:rPr lang="he-IL" sz="3800" b="1" dirty="0"/>
              <a:t>מַלְכוּת</a:t>
            </a:r>
            <a:r>
              <a:rPr lang="en-US" sz="3800" dirty="0"/>
              <a:t>) reign, kingdom</a:t>
            </a:r>
          </a:p>
          <a:p>
            <a:r>
              <a:rPr lang="en-US" sz="3800" dirty="0"/>
              <a:t>	</a:t>
            </a:r>
            <a:r>
              <a:rPr lang="en-US" sz="3800" dirty="0" smtClean="0"/>
              <a:t> </a:t>
            </a:r>
            <a:r>
              <a:rPr lang="he-IL" sz="3800" b="1" dirty="0" smtClean="0"/>
              <a:t>אֲרַע</a:t>
            </a:r>
            <a:r>
              <a:rPr lang="en-US" sz="3800" dirty="0" smtClean="0"/>
              <a:t> </a:t>
            </a:r>
            <a:r>
              <a:rPr lang="en-US" sz="3800" dirty="0"/>
              <a:t>(= Heb. </a:t>
            </a:r>
            <a:r>
              <a:rPr lang="he-IL" sz="3800" b="1" dirty="0"/>
              <a:t>אֶרֶץ</a:t>
            </a:r>
            <a:r>
              <a:rPr lang="en-US" sz="3800" dirty="0"/>
              <a:t>) the earth; downwards, inferior</a:t>
            </a:r>
          </a:p>
          <a:p>
            <a:endParaRPr lang="en-US" sz="1000" dirty="0" smtClean="0">
              <a:solidFill>
                <a:schemeClr val="bg1"/>
              </a:solidFill>
            </a:endParaRPr>
          </a:p>
          <a:p>
            <a:endParaRPr lang="en-US" sz="1000" dirty="0" smtClean="0">
              <a:solidFill>
                <a:schemeClr val="bg1"/>
              </a:solidFill>
            </a:endParaRPr>
          </a:p>
          <a:p>
            <a:endParaRPr lang="en-US" sz="1000" dirty="0" smtClean="0">
              <a:solidFill>
                <a:schemeClr val="bg1"/>
              </a:solidFill>
            </a:endParaRPr>
          </a:p>
          <a:p>
            <a:endParaRPr lang="en-US" sz="1000" dirty="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1213738688"/>
      </p:ext>
    </p:extLst>
  </p:cSld>
  <p:clrMapOvr>
    <a:masterClrMapping/>
  </p:clrMapOvr>
  <mc:AlternateContent xmlns:mc="http://schemas.openxmlformats.org/markup-compatibility/2006">
    <mc:Choice xmlns:p14="http://schemas.microsoft.com/office/powerpoint/2010/main" Requires="p14">
      <p:transition spd="slow" p14:dur="2000">
        <p:cut/>
      </p:transition>
    </mc:Choice>
    <mc:Fallback>
      <p:transition spd="slow">
        <p:cut/>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DOC_GUID" val="{78d58d64-a3ed-403f-9071-bd86c321099f}"/>
</p:tagLst>
</file>

<file path=ppt/tags/tag2.xml><?xml version="1.0" encoding="utf-8"?>
<p:tagLst xmlns:a="http://schemas.openxmlformats.org/drawingml/2006/main" xmlns:r="http://schemas.openxmlformats.org/officeDocument/2006/relationships" xmlns:p="http://schemas.openxmlformats.org/presentationml/2006/main">
  <p:tag name="KSO_WM_SLIDE_MODEL_TYPE" val="cover"/>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5462</TotalTime>
  <Words>1748</Words>
  <Application>Microsoft Office PowerPoint</Application>
  <PresentationFormat>Custom</PresentationFormat>
  <Paragraphs>237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默认设计模板</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Microsoft</cp:lastModifiedBy>
  <cp:revision>500</cp:revision>
  <dcterms:created xsi:type="dcterms:W3CDTF">2019-04-01T15:31:00Z</dcterms:created>
  <dcterms:modified xsi:type="dcterms:W3CDTF">2021-04-24T22:43:43Z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2052-11.1.0.8612</vt:lpwstr>
  </property>
</Properties>
</file>