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4"/>
  </p:notesMasterIdLst>
  <p:sldIdLst>
    <p:sldId id="675" r:id="rId2"/>
    <p:sldId id="811" r:id="rId3"/>
    <p:sldId id="833" r:id="rId4"/>
    <p:sldId id="834" r:id="rId5"/>
    <p:sldId id="814" r:id="rId6"/>
    <p:sldId id="845" r:id="rId7"/>
    <p:sldId id="815" r:id="rId8"/>
    <p:sldId id="835" r:id="rId9"/>
    <p:sldId id="837" r:id="rId10"/>
    <p:sldId id="838" r:id="rId11"/>
    <p:sldId id="840" r:id="rId12"/>
    <p:sldId id="872" r:id="rId13"/>
    <p:sldId id="869" r:id="rId14"/>
    <p:sldId id="871" r:id="rId15"/>
    <p:sldId id="828" r:id="rId16"/>
    <p:sldId id="851" r:id="rId17"/>
    <p:sldId id="829" r:id="rId18"/>
    <p:sldId id="831" r:id="rId19"/>
    <p:sldId id="859" r:id="rId20"/>
    <p:sldId id="860" r:id="rId21"/>
    <p:sldId id="862" r:id="rId22"/>
    <p:sldId id="864" r:id="rId23"/>
    <p:sldId id="867" r:id="rId24"/>
    <p:sldId id="846" r:id="rId25"/>
    <p:sldId id="873" r:id="rId26"/>
    <p:sldId id="849" r:id="rId27"/>
    <p:sldId id="850" r:id="rId28"/>
    <p:sldId id="847" r:id="rId29"/>
    <p:sldId id="843" r:id="rId30"/>
    <p:sldId id="848" r:id="rId31"/>
    <p:sldId id="839" r:id="rId32"/>
    <p:sldId id="676" r:id="rId33"/>
  </p:sldIdLst>
  <p:sldSz cx="12188825" cy="6858000"/>
  <p:notesSz cx="6858000" cy="9144000"/>
  <p:defaultTextStyle>
    <a:defPPr>
      <a:defRPr lang="en-US"/>
    </a:defPPr>
    <a:lvl1pPr marL="0" algn="l" defTabSz="108821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4106" algn="l" defTabSz="108821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88212" algn="l" defTabSz="108821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32319" algn="l" defTabSz="108821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76425" algn="l" defTabSz="108821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20531" algn="l" defTabSz="108821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64636" algn="l" defTabSz="108821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08742" algn="l" defTabSz="108821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52849" algn="l" defTabSz="108821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4660"/>
  </p:normalViewPr>
  <p:slideViewPr>
    <p:cSldViewPr>
      <p:cViewPr>
        <p:scale>
          <a:sx n="91" d="100"/>
          <a:sy n="91" d="100"/>
        </p:scale>
        <p:origin x="-492" y="2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E11D8-83C4-4A94-9773-44143C2857FD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55B27-F3C0-4F3E-8F93-EF8E6AA0E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66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55B27-F3C0-4F3E-8F93-EF8E6AA0E0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89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55B27-F3C0-4F3E-8F93-EF8E6AA0E0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89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AB936-32FC-4429-99E8-905C0CC8345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71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5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20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8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34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1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14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08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9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55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9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6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9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8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25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6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6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F9C73-D3C2-4D1D-BE1A-64EF358B0269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6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6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9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en.wikipedia.org/wiki/File:Qumran_pottery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hyperlink" Target="https://en.wikipedia.org/wiki/File:Two_Dead_Sea_Scrolls_Jars_at_the_Jordan_Museum,_Amman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1_Enoch" TargetMode="External"/><Relationship Id="rId13" Type="http://schemas.openxmlformats.org/officeDocument/2006/relationships/hyperlink" Target="http://en.wikipedia.org/wiki/Book_of_Job" TargetMode="External"/><Relationship Id="rId3" Type="http://schemas.openxmlformats.org/officeDocument/2006/relationships/hyperlink" Target="http://en.wikipedia.org/wiki/Jubilees" TargetMode="External"/><Relationship Id="rId7" Type="http://schemas.openxmlformats.org/officeDocument/2006/relationships/hyperlink" Target="http://en.wikipedia.org/wiki/Jeremiah" TargetMode="External"/><Relationship Id="rId12" Type="http://schemas.openxmlformats.org/officeDocument/2006/relationships/hyperlink" Target="http://en.wikipedia.org/wiki/Book_of_Numbers" TargetMode="External"/><Relationship Id="rId2" Type="http://schemas.openxmlformats.org/officeDocument/2006/relationships/hyperlink" Target="http://en.wikipedia.org/wiki/Psalm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Exodus" TargetMode="External"/><Relationship Id="rId11" Type="http://schemas.openxmlformats.org/officeDocument/2006/relationships/hyperlink" Target="http://en.wikipedia.org/wiki/Genesis" TargetMode="External"/><Relationship Id="rId5" Type="http://schemas.openxmlformats.org/officeDocument/2006/relationships/hyperlink" Target="http://en.wikipedia.org/wiki/Deuteronomy" TargetMode="External"/><Relationship Id="rId15" Type="http://schemas.openxmlformats.org/officeDocument/2006/relationships/hyperlink" Target="http://en.wikipedia.org/wiki/Books_of_Samuel" TargetMode="External"/><Relationship Id="rId10" Type="http://schemas.openxmlformats.org/officeDocument/2006/relationships/hyperlink" Target="http://en.wikipedia.org/wiki/Ezekiel" TargetMode="External"/><Relationship Id="rId4" Type="http://schemas.openxmlformats.org/officeDocument/2006/relationships/hyperlink" Target="http://en.wikipedia.org/wiki/Daniel" TargetMode="External"/><Relationship Id="rId9" Type="http://schemas.openxmlformats.org/officeDocument/2006/relationships/hyperlink" Target="http://en.wikipedia.org/wiki/Leviticus" TargetMode="External"/><Relationship Id="rId14" Type="http://schemas.openxmlformats.org/officeDocument/2006/relationships/hyperlink" Target="http://en.wikipedia.org/wiki/Minor_Prophet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ChangeArrowheads="1"/>
          </p:cNvSpPr>
          <p:nvPr/>
        </p:nvSpPr>
        <p:spPr bwMode="auto">
          <a:xfrm>
            <a:off x="4" y="25362"/>
            <a:ext cx="12190413" cy="680186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zh-TW" sz="800" b="1" dirty="0" smtClean="0">
              <a:solidFill>
                <a:srgbClr val="FFFF00"/>
              </a:solidFill>
              <a:ea typeface="DFKai-SB" pitchFamily="65" charset="-120"/>
            </a:endParaRPr>
          </a:p>
          <a:p>
            <a:r>
              <a:rPr lang="zh-CN" altLang="en-US" sz="88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死</a:t>
            </a:r>
            <a:r>
              <a:rPr lang="zh-CN" altLang="en-US" sz="88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海古</a:t>
            </a:r>
            <a:r>
              <a:rPr lang="zh-CN" altLang="en-US" sz="88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卷中的</a:t>
            </a:r>
            <a:endParaRPr lang="en-US" altLang="zh-TW" sz="8800" b="1" dirty="0" smtClean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endParaRPr lang="en-US" altLang="zh-TW" sz="1200" b="1" dirty="0" smtClean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pPr algn="ctr"/>
            <a:r>
              <a:rPr lang="zh-CN" altLang="en-US" sz="9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以</a:t>
            </a:r>
            <a:r>
              <a:rPr lang="zh-CN" altLang="en-US" sz="9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賽亞</a:t>
            </a:r>
            <a:r>
              <a:rPr lang="zh-CN" altLang="en-US" sz="9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書</a:t>
            </a:r>
            <a:r>
              <a:rPr lang="zh-CN" altLang="en-US" sz="9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卷</a:t>
            </a:r>
            <a:endParaRPr lang="en-US" sz="9600" b="1" dirty="0" smtClean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pPr algn="ctr"/>
            <a:endParaRPr lang="en-US" sz="1400" b="1" dirty="0" smtClean="0">
              <a:solidFill>
                <a:schemeClr val="bg1"/>
              </a:solidFill>
            </a:endParaRP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endParaRPr lang="en-US" sz="1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Isaiah </a:t>
            </a:r>
            <a:r>
              <a:rPr lang="en-US" sz="5400" b="1" dirty="0">
                <a:solidFill>
                  <a:schemeClr val="bg1"/>
                </a:solidFill>
              </a:rPr>
              <a:t>Scrolls from Qumran </a:t>
            </a:r>
            <a:endParaRPr lang="en-US" sz="5400" dirty="0" smtClean="0">
              <a:solidFill>
                <a:schemeClr val="bg1"/>
              </a:solidFill>
            </a:endParaRPr>
          </a:p>
          <a:p>
            <a:endParaRPr lang="en-US" sz="900" dirty="0" smtClean="0">
              <a:solidFill>
                <a:schemeClr val="bg1"/>
              </a:solidFill>
            </a:endParaRPr>
          </a:p>
          <a:p>
            <a:endParaRPr lang="en-US" sz="900" dirty="0" smtClean="0">
              <a:solidFill>
                <a:schemeClr val="bg1"/>
              </a:solidFill>
            </a:endParaRPr>
          </a:p>
          <a:p>
            <a:endParaRPr lang="en-US" sz="900" dirty="0" smtClean="0">
              <a:solidFill>
                <a:schemeClr val="bg1"/>
              </a:solidFill>
            </a:endParaRPr>
          </a:p>
          <a:p>
            <a:endParaRPr lang="en-US" sz="900" dirty="0" smtClean="0">
              <a:solidFill>
                <a:schemeClr val="bg1"/>
              </a:solidFill>
            </a:endParaRP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r>
              <a:rPr lang="zh-TW" altLang="en-US" sz="40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        金京來博士</a:t>
            </a:r>
            <a:r>
              <a:rPr lang="zh-TW" altLang="en-US" sz="4000" b="1" dirty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  </a:t>
            </a:r>
            <a:r>
              <a:rPr lang="en-US" sz="4000" b="1" dirty="0" err="1">
                <a:solidFill>
                  <a:schemeClr val="bg1"/>
                </a:solidFill>
              </a:rPr>
              <a:t>Kyungrae</a:t>
            </a:r>
            <a:r>
              <a:rPr lang="en-US" sz="4000" b="1" dirty="0">
                <a:solidFill>
                  <a:schemeClr val="bg1"/>
                </a:solidFill>
              </a:rPr>
              <a:t> Kim, Ph.D.</a:t>
            </a:r>
          </a:p>
          <a:p>
            <a:endParaRPr lang="en-US" sz="1000" b="1" dirty="0">
              <a:solidFill>
                <a:schemeClr val="bg1"/>
              </a:solidFill>
            </a:endParaRPr>
          </a:p>
          <a:p>
            <a:endParaRPr lang="en-US" sz="1000" b="1" dirty="0" smtClean="0">
              <a:solidFill>
                <a:schemeClr val="bg1"/>
              </a:solidFill>
            </a:endParaRPr>
          </a:p>
          <a:p>
            <a:endParaRPr lang="en-US" sz="1000" b="1" dirty="0" smtClean="0">
              <a:solidFill>
                <a:schemeClr val="bg1"/>
              </a:solidFill>
            </a:endParaRPr>
          </a:p>
          <a:p>
            <a:endParaRPr lang="en-US" sz="1000" b="1" dirty="0">
              <a:solidFill>
                <a:schemeClr val="bg1"/>
              </a:solidFill>
            </a:endParaRPr>
          </a:p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6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23" y="10510"/>
            <a:ext cx="12188824" cy="683264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endParaRPr lang="en-US" altLang="zh-CN" sz="800" b="1" dirty="0" smtClean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endParaRPr lang="en-US" altLang="zh-CN" sz="800" b="1" dirty="0" smtClean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r>
              <a:rPr lang="en-US" altLang="zh-CN" sz="40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 </a:t>
            </a:r>
            <a:r>
              <a:rPr lang="en-US" altLang="zh-CN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   </a:t>
            </a:r>
            <a:r>
              <a:rPr lang="zh-CN" altLang="en-US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死</a:t>
            </a:r>
            <a:r>
              <a:rPr lang="zh-CN" altLang="en-US" sz="40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海古卷中</a:t>
            </a:r>
            <a:r>
              <a:rPr lang="zh-CN" altLang="en-US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的以</a:t>
            </a:r>
            <a:r>
              <a:rPr lang="zh-CN" altLang="en-US" sz="40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賽亞</a:t>
            </a:r>
            <a:r>
              <a:rPr lang="zh-CN" altLang="en-US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書的解經書卷</a:t>
            </a:r>
            <a:endParaRPr lang="en-US" altLang="zh-CN" sz="4000" b="1" dirty="0" smtClean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r>
              <a:rPr lang="en-US" altLang="zh-CN" sz="40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 </a:t>
            </a:r>
            <a:r>
              <a:rPr lang="en-US" altLang="zh-CN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           (</a:t>
            </a:r>
            <a:r>
              <a:rPr lang="zh-CN" altLang="en-US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一共</a:t>
            </a:r>
            <a:r>
              <a:rPr lang="en-US" altLang="zh-CN" sz="4000" b="1" dirty="0" smtClean="0">
                <a:solidFill>
                  <a:srgbClr val="FFFF00"/>
                </a:solidFill>
                <a:latin typeface="+mj-lt"/>
                <a:ea typeface="DFKai-SB" pitchFamily="65" charset="-120"/>
              </a:rPr>
              <a:t>6</a:t>
            </a:r>
            <a:r>
              <a:rPr lang="zh-CN" altLang="en-US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卷</a:t>
            </a:r>
            <a:r>
              <a:rPr lang="en-US" altLang="zh-CN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)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       </a:t>
            </a:r>
            <a:r>
              <a:rPr lang="en-US" sz="3600" b="1" dirty="0" err="1" smtClean="0">
                <a:solidFill>
                  <a:schemeClr val="bg1"/>
                </a:solidFill>
              </a:rPr>
              <a:t>Pesher</a:t>
            </a:r>
            <a:r>
              <a:rPr lang="en-US" sz="3600" b="1" dirty="0" smtClean="0">
                <a:solidFill>
                  <a:schemeClr val="bg1"/>
                </a:solidFill>
              </a:rPr>
              <a:t> (Commentary) </a:t>
            </a:r>
            <a:r>
              <a:rPr lang="en-US" sz="3600" b="1" dirty="0">
                <a:solidFill>
                  <a:schemeClr val="bg1"/>
                </a:solidFill>
              </a:rPr>
              <a:t>Isaiah </a:t>
            </a:r>
            <a:r>
              <a:rPr lang="en-US" sz="3600" b="1" dirty="0" smtClean="0">
                <a:solidFill>
                  <a:schemeClr val="bg1"/>
                </a:solidFill>
              </a:rPr>
              <a:t>from Qumran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                              (total 6 copies)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3200" b="1" dirty="0" smtClean="0"/>
              <a:t>		3QpIsa </a:t>
            </a:r>
            <a:r>
              <a:rPr lang="en-US" sz="3200" b="1" dirty="0"/>
              <a:t>(3Q4) </a:t>
            </a:r>
            <a:endParaRPr lang="en-US" sz="3200" b="1" dirty="0" smtClean="0"/>
          </a:p>
          <a:p>
            <a:r>
              <a:rPr lang="en-US" sz="3200" b="1" dirty="0"/>
              <a:t>	</a:t>
            </a:r>
            <a:r>
              <a:rPr lang="en-US" sz="3200" b="1" dirty="0" smtClean="0"/>
              <a:t>	4QpIsaiah</a:t>
            </a:r>
            <a:r>
              <a:rPr lang="en-US" sz="3200" b="1" baseline="30000" dirty="0" smtClean="0"/>
              <a:t>a </a:t>
            </a:r>
            <a:r>
              <a:rPr lang="en-US" sz="3200" b="1" dirty="0"/>
              <a:t>(4Q161) </a:t>
            </a:r>
          </a:p>
          <a:p>
            <a:r>
              <a:rPr lang="en-US" sz="3200" b="1" dirty="0" smtClean="0"/>
              <a:t>		4QpIsaiah</a:t>
            </a:r>
            <a:r>
              <a:rPr lang="en-US" sz="3200" b="1" baseline="30000" dirty="0" smtClean="0"/>
              <a:t>b </a:t>
            </a:r>
            <a:r>
              <a:rPr lang="en-US" sz="3200" b="1" dirty="0"/>
              <a:t>(4Q162)</a:t>
            </a:r>
          </a:p>
          <a:p>
            <a:r>
              <a:rPr lang="en-US" sz="3200" b="1" dirty="0" smtClean="0"/>
              <a:t>		4QpIsaiah</a:t>
            </a:r>
            <a:r>
              <a:rPr lang="en-US" sz="3200" b="1" baseline="30000" dirty="0" smtClean="0"/>
              <a:t>c </a:t>
            </a:r>
            <a:r>
              <a:rPr lang="en-US" sz="3200" b="1" dirty="0"/>
              <a:t>(4Q163)</a:t>
            </a:r>
          </a:p>
          <a:p>
            <a:r>
              <a:rPr lang="en-US" sz="3200" b="1" dirty="0" smtClean="0"/>
              <a:t>		4QpIsaiah</a:t>
            </a:r>
            <a:r>
              <a:rPr lang="en-US" sz="3200" b="1" baseline="30000" dirty="0" smtClean="0"/>
              <a:t>d </a:t>
            </a:r>
            <a:r>
              <a:rPr lang="en-US" sz="3200" b="1" dirty="0"/>
              <a:t>(4Q164)</a:t>
            </a:r>
          </a:p>
          <a:p>
            <a:r>
              <a:rPr lang="en-US" sz="3200" b="1" dirty="0" smtClean="0"/>
              <a:t>		4QpIsaiah</a:t>
            </a:r>
            <a:r>
              <a:rPr lang="en-US" sz="3200" b="1" baseline="30000" dirty="0" smtClean="0"/>
              <a:t>e </a:t>
            </a:r>
            <a:r>
              <a:rPr lang="en-US" sz="3200" b="1" dirty="0"/>
              <a:t>(4Q165)</a:t>
            </a:r>
          </a:p>
          <a:p>
            <a:endParaRPr lang="en-US" sz="1000" dirty="0" smtClean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  <a:p>
            <a:endParaRPr lang="en-US" sz="1000" dirty="0" smtClean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  <a:p>
            <a:endParaRPr lang="en-US" sz="1000" dirty="0" smtClean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6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" y="31045"/>
            <a:ext cx="12188824" cy="717119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以</a:t>
            </a:r>
            <a:r>
              <a:rPr lang="zh-CN" altLang="en-US" sz="3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賽亞書</a:t>
            </a:r>
            <a:r>
              <a:rPr lang="zh-CN" altLang="en-US" sz="3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卷  </a:t>
            </a:r>
            <a:r>
              <a:rPr lang="en-US" sz="3600" b="1" dirty="0" smtClean="0">
                <a:solidFill>
                  <a:srgbClr val="FFFF00"/>
                </a:solidFill>
              </a:rPr>
              <a:t>The Great </a:t>
            </a:r>
            <a:r>
              <a:rPr lang="en-US" sz="3600" b="1" dirty="0">
                <a:solidFill>
                  <a:srgbClr val="FFFF00"/>
                </a:solidFill>
              </a:rPr>
              <a:t>Isaiah Scroll </a:t>
            </a:r>
            <a:r>
              <a:rPr lang="en-US" sz="3600" b="1" dirty="0" smtClean="0">
                <a:solidFill>
                  <a:srgbClr val="FFFF00"/>
                </a:solidFill>
              </a:rPr>
              <a:t>(1QIs</a:t>
            </a:r>
            <a:r>
              <a:rPr lang="en-US" sz="3600" b="1" baseline="30000" dirty="0">
                <a:solidFill>
                  <a:srgbClr val="FFFF00"/>
                </a:solidFill>
              </a:rPr>
              <a:t>a</a:t>
            </a:r>
            <a:r>
              <a:rPr lang="en-US" sz="3600" b="1" dirty="0" smtClean="0">
                <a:solidFill>
                  <a:srgbClr val="FFFF00"/>
                </a:solidFill>
              </a:rPr>
              <a:t>)</a:t>
            </a:r>
            <a:endParaRPr lang="en-US" altLang="zh-CN" sz="3600" b="1" dirty="0" smtClean="0">
              <a:solidFill>
                <a:srgbClr val="FFFF00"/>
              </a:solidFill>
            </a:endParaRPr>
          </a:p>
          <a:p>
            <a:endParaRPr lang="en-US" sz="800" dirty="0" smtClean="0"/>
          </a:p>
          <a:p>
            <a:r>
              <a:rPr lang="en-US" sz="2800" dirty="0" smtClean="0"/>
              <a:t>-</a:t>
            </a:r>
            <a:r>
              <a:rPr lang="en-US" sz="2800" dirty="0"/>
              <a:t>One of the seven Dead Sea Scrolls, discovered by Bedouin </a:t>
            </a:r>
          </a:p>
          <a:p>
            <a:r>
              <a:rPr lang="en-US" sz="2800" dirty="0"/>
              <a:t>between late 1946 and mid-1947 from Qumran Cave </a:t>
            </a:r>
            <a:r>
              <a:rPr lang="en-US" sz="2800" dirty="0" smtClean="0"/>
              <a:t>1</a:t>
            </a:r>
          </a:p>
          <a:p>
            <a:r>
              <a:rPr lang="en-US" sz="2800" dirty="0" smtClean="0"/>
              <a:t>-</a:t>
            </a:r>
            <a:r>
              <a:rPr lang="en-US" sz="2800" dirty="0"/>
              <a:t>Brought to Israel in </a:t>
            </a:r>
            <a:r>
              <a:rPr lang="en-US" sz="2800" dirty="0" smtClean="0"/>
              <a:t>1954 </a:t>
            </a:r>
          </a:p>
          <a:p>
            <a:r>
              <a:rPr lang="en-US" sz="2800" dirty="0" smtClean="0"/>
              <a:t>-</a:t>
            </a:r>
            <a:r>
              <a:rPr lang="en-US" sz="2800" dirty="0"/>
              <a:t>The largest and best preserved of all the biblical scrolls, and the </a:t>
            </a:r>
          </a:p>
          <a:p>
            <a:r>
              <a:rPr lang="en-US" sz="2800" dirty="0"/>
              <a:t>only one that is almost complete, apart from a few small damaged portions</a:t>
            </a:r>
          </a:p>
          <a:p>
            <a:r>
              <a:rPr lang="en-US" sz="2800" dirty="0"/>
              <a:t>-Written on 17 sheets of parchment, being about 734 cm (24 feet) long and ranges from 25.3 to 27 cm high (10 to 10.6 inches) with 54 columns of text</a:t>
            </a:r>
          </a:p>
          <a:p>
            <a:r>
              <a:rPr lang="en-US" sz="2800" dirty="0"/>
              <a:t>-Divided into two halves, each with 27 columns and 33 chapters</a:t>
            </a:r>
          </a:p>
          <a:p>
            <a:r>
              <a:rPr lang="en-US" sz="2800" dirty="0"/>
              <a:t>-Approximately 1000 years older than the oldest Hebrew manuscripts (Aleppo Codex &amp; Codex Leningrad) known before the scrolls' discovery</a:t>
            </a:r>
          </a:p>
          <a:p>
            <a:r>
              <a:rPr lang="en-US" sz="2800" dirty="0"/>
              <a:t>-Date: between 356 and 103 BCE and 150-100 BCE respectively (using both radiocarbon dating and </a:t>
            </a:r>
            <a:r>
              <a:rPr lang="en-US" sz="2800" dirty="0" err="1"/>
              <a:t>palaeographic</a:t>
            </a:r>
            <a:r>
              <a:rPr lang="en-US" sz="2800" dirty="0"/>
              <a:t>/scribal dating</a:t>
            </a:r>
            <a:r>
              <a:rPr lang="en-US" sz="2800" dirty="0" smtClean="0"/>
              <a:t>)</a:t>
            </a:r>
          </a:p>
          <a:p>
            <a:r>
              <a:rPr lang="en-US" sz="2800" dirty="0"/>
              <a:t>-The text is close to the fixed Masoretic text of medieval codices</a:t>
            </a:r>
          </a:p>
          <a:p>
            <a:pPr lvl="0"/>
            <a:endParaRPr lang="en-US" altLang="zh-CN" sz="2800" dirty="0" smtClean="0"/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824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1524000"/>
            <a:ext cx="11129492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0812" y="36689"/>
            <a:ext cx="8839200" cy="132343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Codex </a:t>
            </a:r>
            <a:r>
              <a:rPr lang="en-US" sz="3200" b="1" dirty="0" err="1" smtClean="0">
                <a:solidFill>
                  <a:srgbClr val="FFFF00"/>
                </a:solidFill>
              </a:rPr>
              <a:t>Cairensis</a:t>
            </a:r>
            <a:r>
              <a:rPr lang="en-US" sz="3200" b="1" dirty="0" smtClean="0">
                <a:solidFill>
                  <a:srgbClr val="FFFF00"/>
                </a:solidFill>
              </a:rPr>
              <a:t> (</a:t>
            </a:r>
            <a:r>
              <a:rPr lang="en-US" sz="3200" b="1" dirty="0" err="1" smtClean="0">
                <a:solidFill>
                  <a:srgbClr val="FFFF00"/>
                </a:solidFill>
              </a:rPr>
              <a:t>ca</a:t>
            </a:r>
            <a:r>
              <a:rPr lang="en-US" sz="3200" b="1" dirty="0" smtClean="0">
                <a:solidFill>
                  <a:srgbClr val="FFFF00"/>
                </a:solidFill>
              </a:rPr>
              <a:t> AD 895)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Reached Israel in 1985 / Contents: </a:t>
            </a:r>
            <a:r>
              <a:rPr lang="en-US" sz="2400" b="1" dirty="0" err="1" smtClean="0">
                <a:solidFill>
                  <a:schemeClr val="bg1"/>
                </a:solidFill>
              </a:rPr>
              <a:t>Neviim</a:t>
            </a:r>
            <a:r>
              <a:rPr lang="en-US" sz="2400" b="1" dirty="0" smtClean="0">
                <a:solidFill>
                  <a:schemeClr val="bg1"/>
                </a:solidFill>
              </a:rPr>
              <a:t> (Joshua, Judges, Samuel, Kings, Isaiah, Jeremiah, Ezekiel, Minor Prophets)</a:t>
            </a:r>
          </a:p>
        </p:txBody>
      </p:sp>
    </p:spTree>
    <p:extLst>
      <p:ext uri="{BB962C8B-B14F-4D97-AF65-F5344CB8AC3E}">
        <p14:creationId xmlns:p14="http://schemas.microsoft.com/office/powerpoint/2010/main" val="359905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2" y="-76200"/>
            <a:ext cx="5074920" cy="676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76200"/>
            <a:ext cx="5074920" cy="676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035731" y="2133600"/>
            <a:ext cx="3153093" cy="390876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Aleppo </a:t>
            </a:r>
            <a:r>
              <a:rPr lang="en-US" sz="3200" b="1" dirty="0" smtClean="0">
                <a:solidFill>
                  <a:srgbClr val="FFFF00"/>
                </a:solidFill>
              </a:rPr>
              <a:t>Codex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(</a:t>
            </a:r>
            <a:r>
              <a:rPr lang="en-US" sz="3200" b="1" dirty="0" err="1" smtClean="0">
                <a:solidFill>
                  <a:srgbClr val="FFFF00"/>
                </a:solidFill>
              </a:rPr>
              <a:t>ca</a:t>
            </a:r>
            <a:r>
              <a:rPr lang="en-US" sz="3200" b="1" dirty="0" smtClean="0">
                <a:solidFill>
                  <a:srgbClr val="FFFF00"/>
                </a:solidFill>
              </a:rPr>
              <a:t> AD 930)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These pages include </a:t>
            </a:r>
            <a:r>
              <a:rPr lang="en-US" sz="2800" b="1" dirty="0" smtClean="0">
                <a:solidFill>
                  <a:srgbClr val="FFFF00"/>
                </a:solidFill>
              </a:rPr>
              <a:t>Isaiah 52:13-53:12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Originally </a:t>
            </a:r>
            <a:r>
              <a:rPr lang="en-US" sz="2400" b="1" dirty="0">
                <a:solidFill>
                  <a:schemeClr val="bg1"/>
                </a:solidFill>
              </a:rPr>
              <a:t>487 pages, extant 294 pages 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Smuggled to Israel in 1958, now in Israel </a:t>
            </a:r>
            <a:r>
              <a:rPr lang="en-US" sz="2400" b="1" dirty="0" smtClean="0">
                <a:solidFill>
                  <a:schemeClr val="bg1"/>
                </a:solidFill>
              </a:rPr>
              <a:t>Museum, Jerusalem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5" b="19035"/>
          <a:stretch>
            <a:fillRect/>
          </a:stretch>
        </p:blipFill>
        <p:spPr>
          <a:xfrm>
            <a:off x="-33119" y="838200"/>
            <a:ext cx="9426636" cy="530352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0322" y="118241"/>
            <a:ext cx="8153400" cy="533400"/>
          </a:xfrm>
          <a:prstGeom prst="rect">
            <a:avLst/>
          </a:prstGeom>
          <a:solidFill>
            <a:srgbClr val="002060"/>
          </a:solidFill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00"/>
                </a:solidFill>
              </a:rPr>
              <a:t>Masoretic Text – Leningrad Codex (</a:t>
            </a:r>
            <a:r>
              <a:rPr lang="en-US" sz="3600" dirty="0" err="1" smtClean="0">
                <a:solidFill>
                  <a:srgbClr val="FFFF00"/>
                </a:solidFill>
              </a:rPr>
              <a:t>ca</a:t>
            </a:r>
            <a:r>
              <a:rPr lang="en-US" sz="3600" dirty="0" smtClean="0">
                <a:solidFill>
                  <a:srgbClr val="FFFF00"/>
                </a:solidFill>
              </a:rPr>
              <a:t> AD 1008)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8990013" y="2133600"/>
            <a:ext cx="3050080" cy="400812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rgbClr val="FFFF00"/>
                </a:solidFill>
              </a:rPr>
              <a:t>Leningrad Codex </a:t>
            </a:r>
          </a:p>
          <a:p>
            <a:pPr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-Written in Cairo 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-The oldest complete Hebrew Bible still preserved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-In </a:t>
            </a:r>
            <a:r>
              <a:rPr lang="en-US" sz="2800" dirty="0">
                <a:solidFill>
                  <a:schemeClr val="bg1"/>
                </a:solidFill>
              </a:rPr>
              <a:t>the Russian National </a:t>
            </a:r>
            <a:r>
              <a:rPr lang="en-US" sz="2800" dirty="0" smtClean="0">
                <a:solidFill>
                  <a:schemeClr val="bg1"/>
                </a:solidFill>
              </a:rPr>
              <a:t>Library,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St. Petersburg, Russia</a:t>
            </a:r>
          </a:p>
        </p:txBody>
      </p:sp>
    </p:spTree>
    <p:extLst>
      <p:ext uri="{BB962C8B-B14F-4D97-AF65-F5344CB8AC3E}">
        <p14:creationId xmlns:p14="http://schemas.microsoft.com/office/powerpoint/2010/main" val="32897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9" r="14719"/>
          <a:stretch>
            <a:fillRect/>
          </a:stretch>
        </p:blipFill>
        <p:spPr>
          <a:xfrm>
            <a:off x="684212" y="1062804"/>
            <a:ext cx="10239375" cy="5761037"/>
          </a:xfrm>
          <a:noFill/>
        </p:spPr>
      </p:pic>
      <p:sp>
        <p:nvSpPr>
          <p:cNvPr id="122883" name="Rectangle 1"/>
          <p:cNvSpPr>
            <a:spLocks noChangeArrowheads="1"/>
          </p:cNvSpPr>
          <p:nvPr/>
        </p:nvSpPr>
        <p:spPr bwMode="auto">
          <a:xfrm>
            <a:off x="3198812" y="34159"/>
            <a:ext cx="5281612" cy="1969770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    </a:t>
            </a:r>
            <a:r>
              <a:rPr lang="en-US" sz="4400" b="1" dirty="0" smtClean="0">
                <a:solidFill>
                  <a:srgbClr val="FFFF00"/>
                </a:solidFill>
              </a:rPr>
              <a:t>   Isaiah </a:t>
            </a:r>
            <a:r>
              <a:rPr lang="en-US" sz="4400" b="1" dirty="0">
                <a:solidFill>
                  <a:srgbClr val="FFFF00"/>
                </a:solidFill>
              </a:rPr>
              <a:t>Scroll </a:t>
            </a:r>
          </a:p>
          <a:p>
            <a:r>
              <a:rPr lang="en-US" sz="3900" b="1" dirty="0">
                <a:solidFill>
                  <a:srgbClr val="FFFF00"/>
                </a:solidFill>
              </a:rPr>
              <a:t>Found: 1947, Cave </a:t>
            </a:r>
            <a:r>
              <a:rPr lang="en-US" sz="3900" b="1" dirty="0" smtClean="0">
                <a:solidFill>
                  <a:srgbClr val="FFFF00"/>
                </a:solidFill>
              </a:rPr>
              <a:t>1</a:t>
            </a:r>
          </a:p>
          <a:p>
            <a:r>
              <a:rPr lang="en-US" sz="3900" b="1" dirty="0" smtClean="0">
                <a:solidFill>
                  <a:srgbClr val="FFFF00"/>
                </a:solidFill>
              </a:rPr>
              <a:t>Brought to Israel in 1954</a:t>
            </a:r>
            <a:endParaRPr lang="en-US" sz="39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2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Shrine of the Book | The Israel Museum, Jerusal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381000"/>
            <a:ext cx="6502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rine of the Book « See The Holy 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2" y="2590800"/>
            <a:ext cx="617219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0812" y="4114800"/>
            <a:ext cx="5562600" cy="221599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</a:rPr>
              <a:t>The Shrine of the Book </a:t>
            </a:r>
            <a:r>
              <a:rPr lang="en-US" sz="3000" b="1" dirty="0" smtClean="0">
                <a:solidFill>
                  <a:srgbClr val="FFFF00"/>
                </a:solidFill>
              </a:rPr>
              <a:t>Complex</a:t>
            </a:r>
          </a:p>
          <a:p>
            <a:r>
              <a:rPr lang="en-US" sz="3000" b="1" dirty="0" smtClean="0">
                <a:solidFill>
                  <a:srgbClr val="FFFF00"/>
                </a:solidFill>
              </a:rPr>
              <a:t>The Israel Museum, Jerusalem</a:t>
            </a:r>
            <a:endParaRPr lang="en-US" sz="3000" b="1" dirty="0">
              <a:solidFill>
                <a:srgbClr val="FFFF00"/>
              </a:solidFill>
            </a:endParaRPr>
          </a:p>
          <a:p>
            <a:r>
              <a:rPr lang="en-US" sz="2600" dirty="0" smtClean="0">
                <a:solidFill>
                  <a:schemeClr val="bg1"/>
                </a:solidFill>
              </a:rPr>
              <a:t>    (The </a:t>
            </a:r>
            <a:r>
              <a:rPr lang="en-US" sz="2600" dirty="0">
                <a:solidFill>
                  <a:schemeClr val="bg1"/>
                </a:solidFill>
              </a:rPr>
              <a:t>unique white dome embodies the lids of the jars in which the first scrolls were found</a:t>
            </a:r>
            <a:r>
              <a:rPr lang="en-US" sz="2600" dirty="0" smtClean="0">
                <a:solidFill>
                  <a:schemeClr val="bg1"/>
                </a:solidFill>
              </a:rPr>
              <a:t>.)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0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3612" cy="804862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3907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125"/>
          <a:stretch>
            <a:fillRect/>
          </a:stretch>
        </p:blipFill>
        <p:spPr>
          <a:xfrm>
            <a:off x="531813" y="533400"/>
            <a:ext cx="10563225" cy="5943600"/>
          </a:xfrm>
        </p:spPr>
      </p:pic>
      <p:sp>
        <p:nvSpPr>
          <p:cNvPr id="123908" name="Rectangle 1"/>
          <p:cNvSpPr>
            <a:spLocks noChangeArrowheads="1"/>
          </p:cNvSpPr>
          <p:nvPr/>
        </p:nvSpPr>
        <p:spPr bwMode="auto">
          <a:xfrm>
            <a:off x="711200" y="228600"/>
            <a:ext cx="75834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Isaiah Scroll (Photocopy)</a:t>
            </a:r>
          </a:p>
        </p:txBody>
      </p:sp>
    </p:spTree>
    <p:extLst>
      <p:ext uri="{BB962C8B-B14F-4D97-AF65-F5344CB8AC3E}">
        <p14:creationId xmlns:p14="http://schemas.microsoft.com/office/powerpoint/2010/main" val="21370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3412" y="304800"/>
            <a:ext cx="3962400" cy="2209800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Isaiah Scroll </a:t>
            </a:r>
            <a:r>
              <a:rPr lang="en-US" sz="3200" b="1" dirty="0">
                <a:solidFill>
                  <a:srgbClr val="FFFF00"/>
                </a:solidFill>
              </a:rPr>
              <a:t>(1QIs</a:t>
            </a:r>
            <a:r>
              <a:rPr lang="en-US" sz="3200" b="1" baseline="30000" dirty="0">
                <a:solidFill>
                  <a:srgbClr val="FFFF00"/>
                </a:solidFill>
              </a:rPr>
              <a:t>a</a:t>
            </a:r>
            <a:r>
              <a:rPr lang="en-US" sz="3200" b="1" dirty="0" smtClean="0">
                <a:solidFill>
                  <a:srgbClr val="FFFF00"/>
                </a:solidFill>
              </a:rPr>
              <a:t>) Written in Hebrew, Qumran, Cave 1. / Ca. 120 BCE / Parchment</a:t>
            </a:r>
          </a:p>
        </p:txBody>
      </p:sp>
      <p:pic>
        <p:nvPicPr>
          <p:cNvPr id="125955" name="Picture 2" descr="K:\DSS-Images\israelmuseum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r="7619"/>
          <a:stretch>
            <a:fillRect/>
          </a:stretch>
        </p:blipFill>
        <p:spPr>
          <a:xfrm>
            <a:off x="150812" y="2628"/>
            <a:ext cx="5363079" cy="3017520"/>
          </a:xfrm>
        </p:spPr>
      </p:pic>
      <p:pic>
        <p:nvPicPr>
          <p:cNvPr id="6146" name="Picture 2" descr="File:Great Isaiah Scro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" y="2682766"/>
            <a:ext cx="11854664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7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iew the Great Isaiah Scro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" y="346842"/>
            <a:ext cx="636320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3"/>
          <p:cNvSpPr txBox="1">
            <a:spLocks/>
          </p:cNvSpPr>
          <p:nvPr/>
        </p:nvSpPr>
        <p:spPr>
          <a:xfrm>
            <a:off x="227012" y="4572000"/>
            <a:ext cx="6096000" cy="1676400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Isaiah Scroll (1QIsa-a)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The Beginning Columns from Isaiah 1:1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FFFF00"/>
                </a:solidFill>
              </a:rPr>
              <a:t>http://dss.collections.imj.org.il/isaiah</a:t>
            </a:r>
            <a:endParaRPr lang="en-US" sz="2800" b="1" dirty="0" smtClean="0">
              <a:solidFill>
                <a:srgbClr val="FFFF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2" y="2209800"/>
            <a:ext cx="531591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6823178" y="533400"/>
            <a:ext cx="2427661" cy="1600200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Isaiah Scroll (1QIs</a:t>
            </a:r>
            <a:r>
              <a:rPr lang="en-US" b="1" baseline="30000" dirty="0" smtClean="0">
                <a:solidFill>
                  <a:srgbClr val="FFFF00"/>
                </a:solidFill>
              </a:rPr>
              <a:t>a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Isaiah 1:1-9</a:t>
            </a:r>
          </a:p>
        </p:txBody>
      </p:sp>
    </p:spTree>
    <p:extLst>
      <p:ext uri="{BB962C8B-B14F-4D97-AF65-F5344CB8AC3E}">
        <p14:creationId xmlns:p14="http://schemas.microsoft.com/office/powerpoint/2010/main" val="171653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750"/>
            <a:ext cx="12188825" cy="6801862"/>
          </a:xfrm>
          <a:prstGeom prst="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000" b="1" baseline="30000" dirty="0">
              <a:latin typeface="+mn-ea"/>
            </a:endParaRPr>
          </a:p>
          <a:p>
            <a:pPr>
              <a:defRPr/>
            </a:pPr>
            <a:endParaRPr lang="en-US" sz="1000" b="1" baseline="30000" dirty="0">
              <a:latin typeface="+mn-ea"/>
            </a:endParaRPr>
          </a:p>
          <a:p>
            <a:pPr>
              <a:defRPr/>
            </a:pPr>
            <a:endParaRPr lang="en-US" sz="1000" b="1" baseline="30000" dirty="0">
              <a:latin typeface="+mn-ea"/>
            </a:endParaRPr>
          </a:p>
          <a:p>
            <a:pPr eaLnBrk="0" hangingPunct="0">
              <a:defRPr/>
            </a:pPr>
            <a:r>
              <a:rPr lang="en-US" altLang="zh-TW" sz="40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            </a:t>
            </a:r>
            <a:r>
              <a:rPr lang="zh-TW" sz="44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死海古卷的發現 </a:t>
            </a:r>
            <a:endParaRPr lang="en-US" altLang="zh-TW" sz="4400" b="1" dirty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pPr eaLnBrk="0" hangingPunct="0">
              <a:defRPr/>
            </a:pPr>
            <a:r>
              <a:rPr lang="en-US" altLang="ko-KR" sz="40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</a:rPr>
              <a:t>            T</a:t>
            </a:r>
            <a:r>
              <a:rPr lang="en-US" altLang="zh-CN" sz="4000" b="1" dirty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</a:rPr>
              <a:t>he Discovery of Dead Sea Scrolls</a:t>
            </a:r>
          </a:p>
          <a:p>
            <a:pPr>
              <a:defRPr/>
            </a:pPr>
            <a:endParaRPr lang="en-US" altLang="ko-KR" sz="800" b="1" dirty="0" smtClean="0">
              <a:solidFill>
                <a:schemeClr val="bg1"/>
              </a:solidFill>
              <a:latin typeface="+mn-ea"/>
            </a:endParaRPr>
          </a:p>
          <a:p>
            <a:pPr>
              <a:defRPr/>
            </a:pPr>
            <a:endParaRPr lang="en-US" altLang="ko-KR" sz="800" b="1" dirty="0">
              <a:solidFill>
                <a:schemeClr val="bg1"/>
              </a:solidFill>
              <a:latin typeface="+mn-ea"/>
            </a:endParaRPr>
          </a:p>
          <a:p>
            <a:pPr>
              <a:defRPr/>
            </a:pPr>
            <a:endParaRPr lang="en-US" altLang="ko-KR" sz="800" b="1" dirty="0">
              <a:solidFill>
                <a:schemeClr val="bg1"/>
              </a:solidFill>
              <a:latin typeface="+mn-ea"/>
            </a:endParaRPr>
          </a:p>
          <a:p>
            <a:pPr>
              <a:defRPr/>
            </a:pPr>
            <a:endParaRPr lang="en-US" altLang="ko-KR" sz="800" b="1" dirty="0">
              <a:solidFill>
                <a:schemeClr val="bg1"/>
              </a:solidFill>
              <a:latin typeface="+mn-ea"/>
            </a:endParaRPr>
          </a:p>
          <a:p>
            <a:pPr eaLnBrk="0" hangingPunct="0">
              <a:defRPr/>
            </a:pPr>
            <a:r>
              <a:rPr lang="zh-TW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數以萬計的</a:t>
            </a:r>
            <a:r>
              <a:rPr lang="zh-CN" altLang="en-US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書卷</a:t>
            </a:r>
            <a:r>
              <a:rPr lang="zh-TW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片段</a:t>
            </a:r>
            <a:r>
              <a:rPr lang="en-US" altLang="zh-CN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/</a:t>
            </a:r>
            <a:r>
              <a:rPr lang="zh-TW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近</a:t>
            </a:r>
            <a:r>
              <a:rPr lang="en-US" altLang="zh-TW" sz="3400" b="1" dirty="0">
                <a:solidFill>
                  <a:schemeClr val="bg1"/>
                </a:solidFill>
                <a:ea typeface="DFKai-SB" pitchFamily="65" charset="-120"/>
              </a:rPr>
              <a:t>1000</a:t>
            </a:r>
            <a:r>
              <a:rPr lang="zh-TW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份文件 </a:t>
            </a:r>
            <a:endParaRPr lang="en-US" altLang="zh-TW" sz="3400" b="1" dirty="0">
              <a:solidFill>
                <a:schemeClr val="bg1"/>
              </a:solidFill>
              <a:latin typeface="DFKai-SB" pitchFamily="65" charset="-120"/>
              <a:ea typeface="DFKai-SB" pitchFamily="65" charset="-120"/>
            </a:endParaRPr>
          </a:p>
          <a:p>
            <a:pPr eaLnBrk="0" hangingPunct="0">
              <a:defRPr/>
            </a:pPr>
            <a:r>
              <a:rPr lang="en-US" altLang="ko-KR" sz="2800" b="1" dirty="0">
                <a:ea typeface="DFKai-SB" pitchFamily="65" charset="-120"/>
              </a:rPr>
              <a:t>  </a:t>
            </a:r>
            <a:r>
              <a:rPr lang="en-US" altLang="ko-KR" sz="2800" b="1" dirty="0">
                <a:ea typeface="Batang" pitchFamily="18" charset="-127"/>
              </a:rPr>
              <a:t>-</a:t>
            </a:r>
            <a:r>
              <a:rPr lang="en-US" altLang="zh-TW" sz="2800" b="1" dirty="0"/>
              <a:t>Tens of thousands of scroll fragments</a:t>
            </a:r>
            <a:r>
              <a:rPr lang="en-US" altLang="ko-KR" sz="2800" b="1" dirty="0">
                <a:ea typeface="Batang" pitchFamily="18" charset="-127"/>
              </a:rPr>
              <a:t> /</a:t>
            </a:r>
            <a:r>
              <a:rPr lang="en-US" altLang="zh-TW" sz="2800" b="1" dirty="0"/>
              <a:t> almost 1000 documents</a:t>
            </a:r>
          </a:p>
          <a:p>
            <a:pPr eaLnBrk="0" hangingPunct="0">
              <a:defRPr/>
            </a:pPr>
            <a:endParaRPr lang="en-US" altLang="zh-TW" sz="800" dirty="0">
              <a:solidFill>
                <a:schemeClr val="bg1"/>
              </a:solidFill>
            </a:endParaRPr>
          </a:p>
          <a:p>
            <a:pPr eaLnBrk="0" hangingPunct="0">
              <a:defRPr/>
            </a:pPr>
            <a:r>
              <a:rPr lang="zh-TW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在</a:t>
            </a:r>
            <a:r>
              <a:rPr lang="en-US" altLang="zh-TW" sz="3400" b="1" dirty="0">
                <a:solidFill>
                  <a:schemeClr val="bg1"/>
                </a:solidFill>
                <a:ea typeface="DFKai-SB" pitchFamily="65" charset="-120"/>
              </a:rPr>
              <a:t>1947</a:t>
            </a:r>
            <a:r>
              <a:rPr lang="zh-TW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年至</a:t>
            </a:r>
            <a:r>
              <a:rPr lang="en-US" altLang="zh-TW" sz="3400" b="1" dirty="0">
                <a:solidFill>
                  <a:schemeClr val="bg1"/>
                </a:solidFill>
                <a:ea typeface="DFKai-SB" pitchFamily="65" charset="-120"/>
              </a:rPr>
              <a:t>1979</a:t>
            </a:r>
            <a:r>
              <a:rPr lang="zh-TW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年之間發現</a:t>
            </a:r>
            <a:r>
              <a:rPr lang="en-US" altLang="zh-CN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/</a:t>
            </a:r>
            <a:r>
              <a:rPr lang="zh-TW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在</a:t>
            </a:r>
            <a:r>
              <a:rPr lang="en-US" altLang="zh-TW" sz="3400" b="1" dirty="0">
                <a:solidFill>
                  <a:schemeClr val="bg1"/>
                </a:solidFill>
                <a:latin typeface="Times New Roman" pitchFamily="18" charset="0"/>
              </a:rPr>
              <a:t>Q</a:t>
            </a:r>
            <a:r>
              <a:rPr lang="en-US" altLang="zh-CN" sz="3400" b="1" dirty="0">
                <a:solidFill>
                  <a:schemeClr val="bg1"/>
                </a:solidFill>
                <a:latin typeface="Times New Roman" pitchFamily="18" charset="0"/>
              </a:rPr>
              <a:t>u</a:t>
            </a:r>
            <a:r>
              <a:rPr lang="en-US" altLang="zh-TW" sz="3400" b="1" dirty="0">
                <a:solidFill>
                  <a:schemeClr val="bg1"/>
                </a:solidFill>
                <a:latin typeface="Times New Roman" pitchFamily="18" charset="0"/>
              </a:rPr>
              <a:t>mran</a:t>
            </a:r>
            <a:r>
              <a:rPr lang="zh-CN" altLang="en-US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谷</a:t>
            </a:r>
            <a:r>
              <a:rPr lang="zh-TW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周圍的十一個山洞裡</a:t>
            </a:r>
            <a:r>
              <a:rPr lang="zh-TW" sz="32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 </a:t>
            </a:r>
            <a:endParaRPr lang="en-US" altLang="zh-TW" sz="3200" b="1" dirty="0">
              <a:solidFill>
                <a:schemeClr val="bg1"/>
              </a:solidFill>
              <a:latin typeface="DFKai-SB" pitchFamily="65" charset="-120"/>
              <a:ea typeface="DFKai-SB" pitchFamily="65" charset="-120"/>
            </a:endParaRPr>
          </a:p>
          <a:p>
            <a:pPr eaLnBrk="0" hangingPunct="0">
              <a:defRPr/>
            </a:pPr>
            <a:r>
              <a:rPr lang="en-US" altLang="ko-KR" sz="2800" b="1" dirty="0">
                <a:latin typeface="+mj-lt"/>
                <a:ea typeface="DFKai-SB" pitchFamily="65" charset="-120"/>
              </a:rPr>
              <a:t>  </a:t>
            </a:r>
            <a:r>
              <a:rPr lang="en-US" altLang="ko-KR" sz="2800" b="1" dirty="0">
                <a:latin typeface="+mj-lt"/>
                <a:ea typeface="Batang" pitchFamily="18" charset="-127"/>
              </a:rPr>
              <a:t>-</a:t>
            </a:r>
            <a:r>
              <a:rPr lang="en-US" altLang="zh-TW" sz="2800" b="1" dirty="0">
                <a:latin typeface="+mj-lt"/>
              </a:rPr>
              <a:t>Discovered between 1947 and 1979 in eleven caves in and around </a:t>
            </a:r>
          </a:p>
          <a:p>
            <a:pPr eaLnBrk="0" hangingPunct="0">
              <a:defRPr/>
            </a:pPr>
            <a:r>
              <a:rPr lang="en-US" altLang="zh-TW" sz="2800" b="1" dirty="0">
                <a:latin typeface="+mj-lt"/>
              </a:rPr>
              <a:t>     the </a:t>
            </a:r>
            <a:r>
              <a:rPr lang="en-US" altLang="zh-TW" sz="2800" b="1" dirty="0" err="1">
                <a:latin typeface="+mj-lt"/>
              </a:rPr>
              <a:t>Wadi</a:t>
            </a:r>
            <a:r>
              <a:rPr lang="en-US" altLang="zh-TW" sz="2800" b="1" dirty="0">
                <a:latin typeface="+mj-lt"/>
              </a:rPr>
              <a:t> Q</a:t>
            </a:r>
            <a:r>
              <a:rPr lang="en-US" altLang="zh-CN" sz="2800" b="1" dirty="0">
                <a:latin typeface="+mj-lt"/>
              </a:rPr>
              <a:t>u</a:t>
            </a:r>
            <a:r>
              <a:rPr lang="en-US" altLang="zh-TW" sz="2800" b="1" dirty="0">
                <a:latin typeface="+mj-lt"/>
              </a:rPr>
              <a:t>mran</a:t>
            </a:r>
          </a:p>
          <a:p>
            <a:pPr eaLnBrk="0" hangingPunct="0">
              <a:defRPr/>
            </a:pPr>
            <a:endParaRPr lang="en-US" altLang="ko-KR" sz="800" dirty="0">
              <a:solidFill>
                <a:schemeClr val="bg1"/>
              </a:solidFill>
            </a:endParaRPr>
          </a:p>
          <a:p>
            <a:pPr eaLnBrk="0" hangingPunct="0">
              <a:defRPr/>
            </a:pPr>
            <a:r>
              <a:rPr lang="zh-TW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寫於公元前</a:t>
            </a:r>
            <a:r>
              <a:rPr lang="en-US" altLang="zh-TW" sz="3400" b="1" dirty="0">
                <a:solidFill>
                  <a:schemeClr val="bg1"/>
                </a:solidFill>
                <a:ea typeface="DFKai-SB" pitchFamily="65" charset="-120"/>
              </a:rPr>
              <a:t>2</a:t>
            </a:r>
            <a:r>
              <a:rPr lang="zh-TW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世紀中期至 公元一世紀</a:t>
            </a:r>
            <a:endParaRPr lang="en-US" altLang="zh-TW" sz="3400" b="1" dirty="0">
              <a:solidFill>
                <a:schemeClr val="bg1"/>
              </a:solidFill>
              <a:latin typeface="DFKai-SB" pitchFamily="65" charset="-120"/>
              <a:ea typeface="DFKai-SB" pitchFamily="65" charset="-120"/>
            </a:endParaRPr>
          </a:p>
          <a:p>
            <a:pPr eaLnBrk="0" hangingPunct="0">
              <a:defRPr/>
            </a:pPr>
            <a:r>
              <a:rPr lang="en-US" altLang="ko-KR" sz="2800" b="1" dirty="0">
                <a:latin typeface="+mj-lt"/>
                <a:ea typeface="Batang" pitchFamily="18" charset="-127"/>
              </a:rPr>
              <a:t>    -</a:t>
            </a:r>
            <a:r>
              <a:rPr lang="en-US" altLang="zh-TW" sz="2800" b="1" dirty="0">
                <a:latin typeface="+mj-lt"/>
              </a:rPr>
              <a:t>Written between the middle of the 2</a:t>
            </a:r>
            <a:r>
              <a:rPr lang="en-US" altLang="zh-TW" sz="2800" b="1" baseline="30000" dirty="0">
                <a:latin typeface="+mj-lt"/>
              </a:rPr>
              <a:t>nd</a:t>
            </a:r>
            <a:r>
              <a:rPr lang="en-US" altLang="zh-TW" sz="2800" b="1" dirty="0">
                <a:latin typeface="+mj-lt"/>
              </a:rPr>
              <a:t> century BC and the 1</a:t>
            </a:r>
            <a:r>
              <a:rPr lang="en-US" altLang="zh-TW" sz="2800" b="1" baseline="30000" dirty="0">
                <a:latin typeface="+mj-lt"/>
              </a:rPr>
              <a:t>st</a:t>
            </a:r>
            <a:r>
              <a:rPr lang="en-US" altLang="zh-TW" sz="2800" b="1" dirty="0">
                <a:latin typeface="+mj-lt"/>
              </a:rPr>
              <a:t> century AD </a:t>
            </a:r>
          </a:p>
          <a:p>
            <a:pPr>
              <a:defRPr/>
            </a:pPr>
            <a:endParaRPr lang="en-US" altLang="ko-KR" sz="1000" b="1" dirty="0">
              <a:solidFill>
                <a:schemeClr val="bg1"/>
              </a:solidFill>
            </a:endParaRPr>
          </a:p>
          <a:p>
            <a:pPr>
              <a:defRPr/>
            </a:pPr>
            <a:endParaRPr lang="en-US" altLang="ko-KR" sz="1000" b="1" dirty="0">
              <a:solidFill>
                <a:schemeClr val="bg1"/>
              </a:solidFill>
            </a:endParaRPr>
          </a:p>
          <a:p>
            <a:pPr>
              <a:defRPr/>
            </a:pPr>
            <a:endParaRPr lang="en-US" altLang="ko-KR" sz="1000" b="1" dirty="0">
              <a:solidFill>
                <a:schemeClr val="bg1"/>
              </a:solidFill>
            </a:endParaRPr>
          </a:p>
          <a:p>
            <a:pPr>
              <a:defRPr/>
            </a:pPr>
            <a:endParaRPr lang="en-US" altLang="ko-KR" sz="1000" b="1" dirty="0">
              <a:solidFill>
                <a:schemeClr val="bg1"/>
              </a:solidFill>
            </a:endParaRPr>
          </a:p>
          <a:p>
            <a:pPr>
              <a:defRPr/>
            </a:pPr>
            <a:endParaRPr lang="en-US" altLang="ko-KR" sz="1000" b="1" dirty="0">
              <a:solidFill>
                <a:schemeClr val="bg1"/>
              </a:solidFill>
            </a:endParaRPr>
          </a:p>
          <a:p>
            <a:pPr>
              <a:defRPr/>
            </a:pPr>
            <a:endParaRPr lang="en-US" altLang="ko-KR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2" y="990600"/>
            <a:ext cx="1023099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3"/>
          <p:cNvSpPr txBox="1">
            <a:spLocks/>
          </p:cNvSpPr>
          <p:nvPr/>
        </p:nvSpPr>
        <p:spPr>
          <a:xfrm>
            <a:off x="9889959" y="2971800"/>
            <a:ext cx="2213513" cy="2667000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Isaiah Scroll (1QIs</a:t>
            </a:r>
            <a:r>
              <a:rPr lang="en-US" b="1" baseline="30000" dirty="0">
                <a:solidFill>
                  <a:srgbClr val="FFFF00"/>
                </a:solidFill>
              </a:rPr>
              <a:t>a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A Part of Column II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Isaiah 2:1-6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012" y="0"/>
            <a:ext cx="8991600" cy="9541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The Digital Dead Sea </a:t>
            </a:r>
            <a:r>
              <a:rPr lang="en-US" sz="2800" b="1" dirty="0" smtClean="0">
                <a:solidFill>
                  <a:srgbClr val="FFFF00"/>
                </a:solidFill>
              </a:rPr>
              <a:t>Scrolls: the </a:t>
            </a:r>
            <a:r>
              <a:rPr lang="en-US" sz="2800" b="1" dirty="0">
                <a:solidFill>
                  <a:srgbClr val="FFFF00"/>
                </a:solidFill>
              </a:rPr>
              <a:t>Great Isaiah Scroll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http</a:t>
            </a:r>
            <a:r>
              <a:rPr lang="en-US" sz="2800" dirty="0">
                <a:solidFill>
                  <a:srgbClr val="FFFF00"/>
                </a:solidFill>
              </a:rPr>
              <a:t>://</a:t>
            </a:r>
            <a:r>
              <a:rPr lang="en-US" sz="2800" dirty="0" smtClean="0">
                <a:solidFill>
                  <a:srgbClr val="FFFF00"/>
                </a:solidFill>
              </a:rPr>
              <a:t>dss.collections.imj.org.il/isaiah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2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EAD SEA SCRO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15765"/>
            <a:ext cx="6557464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2" y="3657600"/>
            <a:ext cx="9758012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 txBox="1">
            <a:spLocks/>
          </p:cNvSpPr>
          <p:nvPr/>
        </p:nvSpPr>
        <p:spPr>
          <a:xfrm>
            <a:off x="7466012" y="1910779"/>
            <a:ext cx="4114800" cy="1746819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Isaiah Scroll (1QIs</a:t>
            </a:r>
            <a:r>
              <a:rPr lang="en-US" b="1" baseline="30000" dirty="0">
                <a:solidFill>
                  <a:srgbClr val="FFFF00"/>
                </a:solidFill>
              </a:rPr>
              <a:t>a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A Part of Column VI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Isaiah 7:13-14</a:t>
            </a:r>
          </a:p>
        </p:txBody>
      </p:sp>
    </p:spTree>
    <p:extLst>
      <p:ext uri="{BB962C8B-B14F-4D97-AF65-F5344CB8AC3E}">
        <p14:creationId xmlns:p14="http://schemas.microsoft.com/office/powerpoint/2010/main" val="81578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27" y="2628"/>
            <a:ext cx="8952185" cy="236988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rtl="1"/>
            <a:r>
              <a:rPr lang="en-US" sz="3400" dirty="0"/>
              <a:t>‎</a:t>
            </a:r>
            <a:r>
              <a:rPr lang="he-IL" sz="3600" dirty="0">
                <a:solidFill>
                  <a:schemeClr val="bg1"/>
                </a:solidFill>
              </a:rPr>
              <a:t>כִּי־יֶ֣לֶד יֻלַּד־לָ֗נוּ בֵּ֚ן נִתַּן־לָ֔נוּ וַתְּהִ֥י הַמִּשְׂרָ֖ה </a:t>
            </a:r>
            <a:r>
              <a:rPr lang="he-IL" sz="3600" dirty="0" smtClean="0">
                <a:solidFill>
                  <a:schemeClr val="bg1"/>
                </a:solidFill>
              </a:rPr>
              <a:t>עַל־שִׁכְמ֑וֹ</a:t>
            </a:r>
            <a:endParaRPr lang="en-US" sz="3600" dirty="0" smtClean="0">
              <a:solidFill>
                <a:schemeClr val="bg1"/>
              </a:solidFill>
            </a:endParaRPr>
          </a:p>
          <a:p>
            <a:pPr rtl="1"/>
            <a:r>
              <a:rPr lang="he-IL" sz="3600" dirty="0" smtClean="0">
                <a:solidFill>
                  <a:schemeClr val="bg1"/>
                </a:solidFill>
              </a:rPr>
              <a:t> </a:t>
            </a:r>
            <a:r>
              <a:rPr lang="he-IL" sz="3600" dirty="0">
                <a:solidFill>
                  <a:schemeClr val="bg1"/>
                </a:solidFill>
              </a:rPr>
              <a:t>וַיִּקְרָ֙א שְׁמ֜וֹ פֶּ֠לֶא יוֹעֵץ֙ אֵ֣ל גִּבּ֔וֹר אֲבִיעַ֖ד שַׂר־שָׁלֽוֹם׃</a:t>
            </a:r>
          </a:p>
          <a:p>
            <a:r>
              <a:rPr lang="en-US" sz="2800" b="1" dirty="0" smtClean="0">
                <a:solidFill>
                  <a:srgbClr val="FFFF00"/>
                </a:solidFill>
                <a:latin typeface="+mj-lt"/>
                <a:ea typeface="DFKai-SB" pitchFamily="65" charset="-120"/>
              </a:rPr>
              <a:t>                Column VIII         Isaiah 9:6[Heb. 9:5]</a:t>
            </a:r>
            <a:r>
              <a:rPr lang="en-US" sz="2800" dirty="0" smtClean="0">
                <a:solidFill>
                  <a:srgbClr val="FFFF00"/>
                </a:solidFill>
                <a:latin typeface="+mj-lt"/>
                <a:ea typeface="DFKai-SB" pitchFamily="65" charset="-120"/>
              </a:rPr>
              <a:t>  </a:t>
            </a:r>
          </a:p>
          <a:p>
            <a:r>
              <a:rPr lang="zh-TW" altLang="en-US" sz="2400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因</a:t>
            </a:r>
            <a:r>
              <a:rPr lang="zh-TW" altLang="en-US" sz="2400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有一嬰孩為我們而生、有一子賜給我們．政權必擔在他的肩頭上．他名稱為奇妙、策士、全能的　神、永在的父、和平的君。</a:t>
            </a:r>
            <a:endParaRPr lang="he-IL" altLang="zh-TW" sz="2400" dirty="0">
              <a:solidFill>
                <a:schemeClr val="bg1"/>
              </a:solidFill>
              <a:latin typeface="DFKai-SB" pitchFamily="65" charset="-120"/>
              <a:ea typeface="DFKai-SB" pitchFamily="65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8" y="2501462"/>
            <a:ext cx="682535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Isaiah, Gabriel and the Son of G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142" y="2590800"/>
            <a:ext cx="514034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3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643" y="2971800"/>
            <a:ext cx="7125769" cy="32316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Column </a:t>
            </a:r>
            <a:r>
              <a:rPr lang="en-US" sz="3200" b="1" dirty="0" smtClean="0">
                <a:solidFill>
                  <a:srgbClr val="FFFF00"/>
                </a:solidFill>
              </a:rPr>
              <a:t>XXVII (Right) </a:t>
            </a:r>
            <a:r>
              <a:rPr lang="en-US" sz="3200" b="1" dirty="0">
                <a:solidFill>
                  <a:srgbClr val="FFFF00"/>
                </a:solidFill>
              </a:rPr>
              <a:t>&amp; </a:t>
            </a:r>
            <a:r>
              <a:rPr lang="en-US" sz="3200" b="1" dirty="0" smtClean="0">
                <a:solidFill>
                  <a:srgbClr val="FFFF00"/>
                </a:solidFill>
              </a:rPr>
              <a:t>XXVIII </a:t>
            </a:r>
            <a:endParaRPr lang="en-US" sz="32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Isaiah 33:1 </a:t>
            </a:r>
            <a:r>
              <a:rPr lang="en-US" sz="3200" b="1" dirty="0">
                <a:solidFill>
                  <a:srgbClr val="FFFF00"/>
                </a:solidFill>
              </a:rPr>
              <a:t>to 33:24 (Column </a:t>
            </a:r>
            <a:r>
              <a:rPr lang="en-US" sz="3200" b="1" dirty="0" smtClean="0">
                <a:solidFill>
                  <a:srgbClr val="FFFF00"/>
                </a:solidFill>
              </a:rPr>
              <a:t>XXVII)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  -The Scroll is clearly divided </a:t>
            </a:r>
            <a:r>
              <a:rPr lang="en-US" sz="2800" b="1" dirty="0">
                <a:solidFill>
                  <a:schemeClr val="bg1"/>
                </a:solidFill>
              </a:rPr>
              <a:t>into two halves, each with 27 columns and 33 </a:t>
            </a:r>
            <a:r>
              <a:rPr lang="en-US" sz="2800" b="1" dirty="0" smtClean="0">
                <a:solidFill>
                  <a:schemeClr val="bg1"/>
                </a:solidFill>
              </a:rPr>
              <a:t>chapters.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  -This is the last column of the 1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2800" b="1" dirty="0" smtClean="0">
                <a:solidFill>
                  <a:schemeClr val="bg1"/>
                </a:solidFill>
              </a:rPr>
              <a:t> half.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  -See the enough margin at the bottom of the column XXVII.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3" y="15766"/>
            <a:ext cx="8824664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1" y="2133599"/>
            <a:ext cx="475257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9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iles.imj.org.il/tiles/emp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tiles.imj.org.il/tiles/emp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85955" y="25400"/>
            <a:ext cx="5532657" cy="144655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Column </a:t>
            </a:r>
            <a:r>
              <a:rPr lang="en-US" sz="3000" b="1" dirty="0" smtClean="0">
                <a:solidFill>
                  <a:srgbClr val="FFFF00"/>
                </a:solidFill>
              </a:rPr>
              <a:t>XXXII </a:t>
            </a:r>
          </a:p>
          <a:p>
            <a:pPr algn="ctr"/>
            <a:r>
              <a:rPr lang="en-US" sz="3000" b="1" dirty="0" smtClean="0">
                <a:solidFill>
                  <a:srgbClr val="FFFF00"/>
                </a:solidFill>
              </a:rPr>
              <a:t>(Isaiah 38:8 </a:t>
            </a:r>
            <a:r>
              <a:rPr lang="en-US" sz="3000" b="1" dirty="0">
                <a:solidFill>
                  <a:srgbClr val="FFFF00"/>
                </a:solidFill>
              </a:rPr>
              <a:t>to </a:t>
            </a:r>
            <a:r>
              <a:rPr lang="en-US" sz="3000" b="1" dirty="0" smtClean="0">
                <a:solidFill>
                  <a:srgbClr val="FFFF00"/>
                </a:solidFill>
              </a:rPr>
              <a:t>40:2)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(Isaiah 40:1 starts with the last line)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-355250"/>
            <a:ext cx="3337763" cy="722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2" y="1596322"/>
            <a:ext cx="7177883" cy="539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34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ile:Great Isaiah Scroll Ch53.jpg - Wikimedia 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" y="99848"/>
            <a:ext cx="5550258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64470" y="152400"/>
            <a:ext cx="3706274" cy="150810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Column </a:t>
            </a:r>
            <a:r>
              <a:rPr lang="en-US" sz="3200" b="1" dirty="0" smtClean="0">
                <a:solidFill>
                  <a:srgbClr val="FFFF00"/>
                </a:solidFill>
              </a:rPr>
              <a:t>XLIV</a:t>
            </a:r>
            <a:endParaRPr lang="en-US" sz="32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Isaiah 52:13 </a:t>
            </a:r>
            <a:r>
              <a:rPr lang="en-US" sz="3200" b="1" dirty="0">
                <a:solidFill>
                  <a:srgbClr val="FFFF00"/>
                </a:solidFill>
              </a:rPr>
              <a:t>to </a:t>
            </a:r>
            <a:r>
              <a:rPr lang="en-US" sz="3200" b="1" dirty="0" smtClean="0">
                <a:solidFill>
                  <a:srgbClr val="FFFF00"/>
                </a:solidFill>
              </a:rPr>
              <a:t>54:4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(from Line 5: Isaiah 53)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4470" y="2057400"/>
            <a:ext cx="6092825" cy="3970318"/>
          </a:xfrm>
          <a:prstGeom prst="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r" rtl="1"/>
            <a:r>
              <a:rPr lang="en-US" sz="3600" dirty="0" smtClean="0">
                <a:solidFill>
                  <a:schemeClr val="bg1"/>
                </a:solidFill>
              </a:rPr>
              <a:t>‎ </a:t>
            </a:r>
            <a:r>
              <a:rPr lang="en-US" sz="3600" baseline="30000" dirty="0" smtClean="0">
                <a:solidFill>
                  <a:schemeClr val="bg1"/>
                </a:solidFill>
              </a:rPr>
              <a:t>1</a:t>
            </a:r>
            <a:r>
              <a:rPr lang="he-IL" sz="3600" dirty="0" smtClean="0">
                <a:solidFill>
                  <a:schemeClr val="bg1"/>
                </a:solidFill>
              </a:rPr>
              <a:t>מִ֥י </a:t>
            </a:r>
            <a:r>
              <a:rPr lang="he-IL" sz="3600" dirty="0">
                <a:solidFill>
                  <a:schemeClr val="bg1"/>
                </a:solidFill>
              </a:rPr>
              <a:t>הֶאֱמִ֖ין לִשְׁמֻעָתֵ֑נוּ וּזְר֥וֹעַ יְהוָ֖ה עַל־מִ֥י נִגְלָֽתָה׃</a:t>
            </a:r>
            <a:r>
              <a:rPr lang="en-US" sz="3600" baseline="30000" dirty="0" smtClean="0">
                <a:solidFill>
                  <a:schemeClr val="bg1"/>
                </a:solidFill>
              </a:rPr>
              <a:t>2     </a:t>
            </a:r>
            <a:r>
              <a:rPr lang="he-IL" sz="3600" dirty="0">
                <a:solidFill>
                  <a:schemeClr val="bg1"/>
                </a:solidFill>
              </a:rPr>
              <a:t>וַיַּ֙עַל כַּיּוֹנֵ֜ק לְפָנָ֗יו וְכַשֹּׁ֙רֶשׁ֙ מֵאֶ֣רֶץ צִיָּ֔ה לֹא־תֹ֥אַר ל֖וֹ וְלֹ֣א הָדָ֑ר וְנִרְאֵ֥הוּ וְלֹֽא־מַרְאֶ֖ה וְנֶחְמְדֵֽהוּ׃</a:t>
            </a:r>
          </a:p>
          <a:p>
            <a:pPr algn="r" rtl="1"/>
            <a:r>
              <a:rPr lang="en-US" sz="3600" baseline="30000" dirty="0">
                <a:solidFill>
                  <a:schemeClr val="bg1"/>
                </a:solidFill>
              </a:rPr>
              <a:t> 3 </a:t>
            </a:r>
            <a:r>
              <a:rPr lang="he-IL" sz="3600" dirty="0">
                <a:solidFill>
                  <a:schemeClr val="bg1"/>
                </a:solidFill>
              </a:rPr>
              <a:t>נִבְזֶה֙ וַחֲדַ֣ל אִישִׁ֔ים אִ֥ישׁ מַכְאֹב֖וֹת וִיד֣וּעַ חֹ֑לִי וּכְמַסְתֵּ֤ר פָּנִים֙ מִמֶּ֔נּוּ נִבְזֶ֖ה וְלֹ֥א חֲשַׁבְנֻֽהוּ</a:t>
            </a:r>
            <a:r>
              <a:rPr lang="he-IL" sz="3600" dirty="0" smtClean="0">
                <a:solidFill>
                  <a:schemeClr val="bg1"/>
                </a:solidFill>
              </a:rPr>
              <a:t>׃</a:t>
            </a:r>
            <a:endParaRPr lang="he-IL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Great Isaiah Scroll — Watchtower ONLINE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" y="381000"/>
            <a:ext cx="9028250" cy="713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4212" y="0"/>
            <a:ext cx="8360843" cy="120032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rtl="1"/>
            <a:r>
              <a:rPr lang="en-US" sz="2400" dirty="0" smtClean="0">
                <a:solidFill>
                  <a:schemeClr val="bg1"/>
                </a:solidFill>
              </a:rPr>
              <a:t>‎ </a:t>
            </a:r>
            <a:r>
              <a:rPr lang="en-US" sz="2400" b="1" dirty="0" smtClean="0">
                <a:solidFill>
                  <a:srgbClr val="FFFF00"/>
                </a:solidFill>
              </a:rPr>
              <a:t>Is </a:t>
            </a:r>
            <a:r>
              <a:rPr lang="en-US" sz="2400" b="1" dirty="0">
                <a:solidFill>
                  <a:srgbClr val="FFFF00"/>
                </a:solidFill>
              </a:rPr>
              <a:t>61:1 </a:t>
            </a:r>
            <a:r>
              <a:rPr lang="he-IL" sz="2400" dirty="0">
                <a:solidFill>
                  <a:schemeClr val="bg1"/>
                </a:solidFill>
              </a:rPr>
              <a:t>ר֛וּחַ אֲדֹנָ֥י יְהוִ֖ה עָלָ֑י יַ֡עַן מָשַׁח֩ יְהוָ֙ה אֹתִ֜י לְבַשֵּׂ֣ר עֲנָוִ֗ים שְׁלָחַ֙נִי֙ לַחֲבֹ֣שׁ לְנִשְׁבְּרֵי־לֵ֔ב לִקְרֹ֤א לִשְׁבוּיִם֙ דְּר֔וֹר וְלַאֲסוּרִ֖ים פְּקַח־קֽוֹחַ׃</a:t>
            </a:r>
          </a:p>
          <a:p>
            <a:pPr rtl="1"/>
            <a:r>
              <a:rPr lang="en-US" sz="2400" dirty="0" smtClean="0">
                <a:solidFill>
                  <a:schemeClr val="bg1"/>
                </a:solidFill>
              </a:rPr>
              <a:t>‎ </a:t>
            </a:r>
            <a:r>
              <a:rPr lang="en-US" sz="2400" b="1" dirty="0" smtClean="0">
                <a:solidFill>
                  <a:srgbClr val="FFFF00"/>
                </a:solidFill>
              </a:rPr>
              <a:t>Is </a:t>
            </a:r>
            <a:r>
              <a:rPr lang="en-US" sz="2400" b="1" dirty="0">
                <a:solidFill>
                  <a:srgbClr val="FFFF00"/>
                </a:solidFill>
              </a:rPr>
              <a:t>61:2 </a:t>
            </a:r>
            <a:r>
              <a:rPr lang="he-IL" sz="2400" dirty="0">
                <a:solidFill>
                  <a:schemeClr val="bg1"/>
                </a:solidFill>
              </a:rPr>
              <a:t>לִקְרֹ֤א שְׁנַת־רָצוֹן֙ לַֽיהוָ֔ה וְי֥וֹם נָקָ֖ם לֵאלֹהֵ֑ינוּ לְנַחֵ֖ם כָּל־אֲבֵלִֽים׃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90460" y="1905000"/>
            <a:ext cx="2855775" cy="4493538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rtl="1"/>
            <a:r>
              <a:rPr lang="en-US" sz="2400" b="1" dirty="0">
                <a:solidFill>
                  <a:schemeClr val="bg1"/>
                </a:solidFill>
              </a:rPr>
              <a:t>61:1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主耶和華的靈在我身上．因為耶和華用膏膏我、叫我傳好信息給謙卑的人、差遣我醫好傷心的人、報告被擄的得釋放、被囚的出監牢．</a:t>
            </a:r>
            <a:r>
              <a:rPr lang="en-US" sz="2400" b="1" dirty="0">
                <a:solidFill>
                  <a:schemeClr val="bg1"/>
                </a:solidFill>
              </a:rPr>
              <a:t>61:2</a:t>
            </a:r>
            <a:r>
              <a:rPr lang="en-US" sz="2400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報告耶和華的恩年、和我們　神報仇的日子、安慰一切悲哀的人．</a:t>
            </a:r>
            <a:endParaRPr lang="en-US" sz="2400" dirty="0">
              <a:solidFill>
                <a:schemeClr val="bg1"/>
              </a:solidFill>
              <a:latin typeface="DFKai-SB" pitchFamily="65" charset="-120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278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 Israel Museum worker points at the word &quot;Jerusalem&quot; written in a part of the Isaiah Scroll, one of the Dead Sea Scrolls, inside the vault of the Shrine of the Book building at the Israel Museum in Jerusalem on Monday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" y="152400"/>
            <a:ext cx="9970353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48632" y="2514600"/>
            <a:ext cx="2072618" cy="353943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finger points </a:t>
            </a:r>
            <a:r>
              <a:rPr lang="en-US" sz="2800" dirty="0">
                <a:solidFill>
                  <a:schemeClr val="bg1"/>
                </a:solidFill>
              </a:rPr>
              <a:t>at the word "</a:t>
            </a:r>
            <a:r>
              <a:rPr lang="en-US" sz="2800" dirty="0">
                <a:solidFill>
                  <a:srgbClr val="FFFF00"/>
                </a:solidFill>
              </a:rPr>
              <a:t>Jerusalem</a:t>
            </a:r>
            <a:r>
              <a:rPr lang="en-US" sz="2800" dirty="0">
                <a:solidFill>
                  <a:schemeClr val="bg1"/>
                </a:solidFill>
              </a:rPr>
              <a:t>" 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(</a:t>
            </a:r>
            <a:r>
              <a:rPr lang="he-IL" sz="2800" dirty="0" smtClean="0">
                <a:solidFill>
                  <a:srgbClr val="FFFF00"/>
                </a:solidFill>
              </a:rPr>
              <a:t>ירושׁל</a:t>
            </a:r>
            <a:r>
              <a:rPr lang="he-IL" sz="2800" dirty="0">
                <a:solidFill>
                  <a:srgbClr val="FFFF00"/>
                </a:solidFill>
              </a:rPr>
              <a:t>י</a:t>
            </a:r>
            <a:r>
              <a:rPr lang="he-IL" sz="2800" dirty="0" smtClean="0">
                <a:solidFill>
                  <a:srgbClr val="FFFF00"/>
                </a:solidFill>
              </a:rPr>
              <a:t>ם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written </a:t>
            </a:r>
            <a:r>
              <a:rPr lang="en-US" sz="2800" dirty="0">
                <a:solidFill>
                  <a:schemeClr val="bg1"/>
                </a:solidFill>
              </a:rPr>
              <a:t>in a part of the Isaiah </a:t>
            </a:r>
            <a:r>
              <a:rPr lang="en-US" sz="2800" dirty="0" smtClean="0">
                <a:solidFill>
                  <a:schemeClr val="bg1"/>
                </a:solidFill>
              </a:rPr>
              <a:t>Scroll.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" y="31045"/>
            <a:ext cx="12188824" cy="6678751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endParaRPr lang="en-US" altLang="zh-CN" sz="800" b="1" dirty="0" smtClean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r>
              <a:rPr lang="zh-CN" altLang="en-US" sz="3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         以</a:t>
            </a:r>
            <a:r>
              <a:rPr lang="zh-CN" altLang="en-US" sz="3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賽亞書</a:t>
            </a:r>
            <a:r>
              <a:rPr lang="zh-CN" altLang="en-US" sz="3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卷 </a:t>
            </a:r>
            <a:r>
              <a:rPr lang="en-US" sz="3600" b="1" dirty="0" smtClean="0">
                <a:solidFill>
                  <a:srgbClr val="FFFF00"/>
                </a:solidFill>
              </a:rPr>
              <a:t>(1QIs</a:t>
            </a:r>
            <a:r>
              <a:rPr lang="en-US" sz="3600" b="1" baseline="30000" dirty="0" smtClean="0">
                <a:solidFill>
                  <a:srgbClr val="FFFF00"/>
                </a:solidFill>
              </a:rPr>
              <a:t>b</a:t>
            </a:r>
            <a:r>
              <a:rPr lang="en-US" sz="3600" b="1" dirty="0" smtClean="0">
                <a:solidFill>
                  <a:srgbClr val="FFFF00"/>
                </a:solidFill>
              </a:rPr>
              <a:t> = 1Q8)</a:t>
            </a:r>
            <a:endParaRPr lang="en-US" altLang="zh-CN" sz="3600" b="1" dirty="0" smtClean="0">
              <a:solidFill>
                <a:srgbClr val="FFFF00"/>
              </a:solidFill>
            </a:endParaRPr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3200" dirty="0" smtClean="0"/>
              <a:t>-One of the seven Dead Sea Scrolls, discovered by Bedouin </a:t>
            </a:r>
          </a:p>
          <a:p>
            <a:r>
              <a:rPr lang="en-US" sz="3200" dirty="0" smtClean="0"/>
              <a:t>between late 1946 and mid-1947 from Qumran Cave 1 </a:t>
            </a:r>
          </a:p>
          <a:p>
            <a:r>
              <a:rPr lang="en-US" sz="3200" dirty="0" smtClean="0"/>
              <a:t>-Prof</a:t>
            </a:r>
            <a:r>
              <a:rPr lang="en-US" sz="3200" dirty="0"/>
              <a:t>. </a:t>
            </a:r>
            <a:r>
              <a:rPr lang="en-US" sz="3200" dirty="0" err="1"/>
              <a:t>Eleazar</a:t>
            </a:r>
            <a:r>
              <a:rPr lang="en-US" sz="3200" dirty="0"/>
              <a:t> </a:t>
            </a:r>
            <a:r>
              <a:rPr lang="en-US" sz="3200" dirty="0" err="1"/>
              <a:t>Sukenik</a:t>
            </a:r>
            <a:r>
              <a:rPr lang="en-US" sz="3200" dirty="0"/>
              <a:t> </a:t>
            </a:r>
            <a:r>
              <a:rPr lang="en-US" sz="3200" dirty="0" smtClean="0"/>
              <a:t>of </a:t>
            </a:r>
            <a:r>
              <a:rPr lang="en-US" sz="3200" dirty="0"/>
              <a:t>the Hebrew University of </a:t>
            </a:r>
            <a:r>
              <a:rPr lang="en-US" sz="3200" dirty="0" smtClean="0"/>
              <a:t>Jerusalem </a:t>
            </a:r>
            <a:r>
              <a:rPr lang="en-US" sz="3200" dirty="0"/>
              <a:t>purchased the scroll from an antiquities dealer in </a:t>
            </a:r>
            <a:r>
              <a:rPr lang="en-US" sz="3200" dirty="0" smtClean="0"/>
              <a:t>Bethlehem, on December </a:t>
            </a:r>
            <a:r>
              <a:rPr lang="en-US" sz="3200" dirty="0"/>
              <a:t>21, 1947</a:t>
            </a:r>
            <a:endParaRPr lang="en-US" sz="3200" dirty="0" smtClean="0"/>
          </a:p>
          <a:p>
            <a:r>
              <a:rPr lang="en-US" sz="3200" dirty="0" smtClean="0"/>
              <a:t>-Additional </a:t>
            </a:r>
            <a:r>
              <a:rPr lang="en-US" sz="3200" dirty="0"/>
              <a:t>fragments of the scroll were found scattered in the same </a:t>
            </a:r>
            <a:r>
              <a:rPr lang="en-US" sz="3200" dirty="0" smtClean="0"/>
              <a:t>cave 1 </a:t>
            </a:r>
            <a:r>
              <a:rPr lang="en-US" sz="3200" dirty="0"/>
              <a:t>in the excavations conducted in 1949 </a:t>
            </a:r>
            <a:endParaRPr lang="en-US" sz="3200" dirty="0" smtClean="0"/>
          </a:p>
          <a:p>
            <a:r>
              <a:rPr lang="en-US" sz="3200" dirty="0" smtClean="0"/>
              <a:t>-Written </a:t>
            </a:r>
            <a:r>
              <a:rPr lang="en-US" sz="3200" dirty="0"/>
              <a:t>in a </a:t>
            </a:r>
            <a:r>
              <a:rPr lang="en-US" sz="3200" dirty="0" err="1"/>
              <a:t>Herodian</a:t>
            </a:r>
            <a:r>
              <a:rPr lang="en-US" sz="3200" dirty="0"/>
              <a:t> </a:t>
            </a:r>
            <a:r>
              <a:rPr lang="en-US" sz="3200" dirty="0" smtClean="0"/>
              <a:t>(from </a:t>
            </a:r>
            <a:r>
              <a:rPr lang="en-US" sz="3200" dirty="0"/>
              <a:t>30 B.C.E. to 70 C.E.) Hebrew script and dated to the first century </a:t>
            </a:r>
            <a:r>
              <a:rPr lang="en-US" sz="3200" dirty="0" smtClean="0"/>
              <a:t>C.E / Four </a:t>
            </a:r>
            <a:r>
              <a:rPr lang="en-US" sz="3200" dirty="0"/>
              <a:t>sheets </a:t>
            </a:r>
            <a:r>
              <a:rPr lang="en-US" sz="3200" dirty="0" smtClean="0"/>
              <a:t>found</a:t>
            </a:r>
          </a:p>
          <a:p>
            <a:r>
              <a:rPr lang="en-US" sz="3200" dirty="0" smtClean="0"/>
              <a:t>-The </a:t>
            </a:r>
            <a:r>
              <a:rPr lang="en-US" sz="3200" dirty="0"/>
              <a:t>text </a:t>
            </a:r>
            <a:r>
              <a:rPr lang="en-US" sz="3200" dirty="0" smtClean="0"/>
              <a:t>is </a:t>
            </a:r>
            <a:r>
              <a:rPr lang="en-US" sz="3200" dirty="0"/>
              <a:t>close to the fixed Masoretic text of medieval </a:t>
            </a:r>
            <a:r>
              <a:rPr lang="en-US" sz="3200" dirty="0" smtClean="0"/>
              <a:t>codices</a:t>
            </a: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815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Shreds of dark brown leather with printing in black ink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" y="-182880"/>
            <a:ext cx="5143499" cy="740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61012" y="2133600"/>
            <a:ext cx="6400800" cy="390876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Isaiah </a:t>
            </a:r>
            <a:r>
              <a:rPr lang="en-US" sz="2800" b="1" dirty="0">
                <a:solidFill>
                  <a:srgbClr val="FFFF00"/>
                </a:solidFill>
              </a:rPr>
              <a:t>Scroll, Manuscript B (1QIsa</a:t>
            </a:r>
            <a:r>
              <a:rPr lang="en-US" sz="2800" b="1" baseline="30000" dirty="0">
                <a:solidFill>
                  <a:srgbClr val="FFFF00"/>
                </a:solidFill>
              </a:rPr>
              <a:t>b</a:t>
            </a:r>
            <a:r>
              <a:rPr lang="en-US" sz="2800" b="1" dirty="0">
                <a:solidFill>
                  <a:srgbClr val="FFFF00"/>
                </a:solidFill>
              </a:rPr>
              <a:t> = 1Q8)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Jerusalem, The Shrine of the Book, 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The Hebrew University of Jerusalem (owner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/>
            </a:r>
            <a:br>
              <a:rPr lang="en-US" sz="800" dirty="0" smtClean="0">
                <a:solidFill>
                  <a:schemeClr val="bg1"/>
                </a:solidFill>
              </a:rPr>
            </a:br>
            <a:r>
              <a:rPr lang="en-US" sz="800" dirty="0" smtClean="0">
                <a:solidFill>
                  <a:schemeClr val="bg1"/>
                </a:solidFill>
              </a:rPr>
              <a:t/>
            </a:r>
            <a:br>
              <a:rPr lang="en-US" sz="800" dirty="0" smtClean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Ink on leather; 1 leaf (part of a scroll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22 </a:t>
            </a:r>
            <a:r>
              <a:rPr lang="en-US" sz="2800" dirty="0">
                <a:solidFill>
                  <a:schemeClr val="bg1"/>
                </a:solidFill>
              </a:rPr>
              <a:t>x </a:t>
            </a:r>
            <a:r>
              <a:rPr lang="en-US" sz="2800" dirty="0" smtClean="0">
                <a:solidFill>
                  <a:schemeClr val="bg1"/>
                </a:solidFill>
              </a:rPr>
              <a:t>43 cm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Bible (fragment); Hebrew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err="1">
                <a:solidFill>
                  <a:schemeClr val="bg1"/>
                </a:solidFill>
              </a:rPr>
              <a:t>Judaean</a:t>
            </a:r>
            <a:r>
              <a:rPr lang="en-US" sz="2800" dirty="0">
                <a:solidFill>
                  <a:schemeClr val="bg1"/>
                </a:solidFill>
              </a:rPr>
              <a:t> Desert, </a:t>
            </a:r>
            <a:r>
              <a:rPr lang="en-US" sz="2800" dirty="0" smtClean="0">
                <a:solidFill>
                  <a:schemeClr val="bg1"/>
                </a:solidFill>
              </a:rPr>
              <a:t>Israel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54169" y="533400"/>
            <a:ext cx="2826244" cy="138499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Photo showing part of 1QIsa</a:t>
            </a:r>
            <a:r>
              <a:rPr lang="en-US" sz="2800" b="1" baseline="30000" dirty="0">
                <a:solidFill>
                  <a:srgbClr val="FFFF00"/>
                </a:solidFill>
              </a:rPr>
              <a:t>b</a:t>
            </a:r>
            <a:r>
              <a:rPr lang="en-US" sz="2800" b="1" dirty="0">
                <a:solidFill>
                  <a:srgbClr val="FFFF00"/>
                </a:solidFill>
              </a:rPr>
              <a:t>, Isaiah </a:t>
            </a:r>
            <a:r>
              <a:rPr lang="en-US" sz="2800" b="1" dirty="0" smtClean="0">
                <a:solidFill>
                  <a:srgbClr val="FFFF00"/>
                </a:solidFill>
              </a:rPr>
              <a:t>57:17–59:9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K:\DSS-Images\map-of-dead-se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10" y="66346"/>
            <a:ext cx="5007563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ibiblio.org/expo/deadsea.scrolls.exhibit/full-images/ds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2" y="3048000"/>
            <a:ext cx="3565283" cy="356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K:\DSS-Images\Cave_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340" y="66346"/>
            <a:ext cx="3916674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erial view of Qumran Cav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3580874"/>
            <a:ext cx="4022387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22119" y="4641030"/>
            <a:ext cx="3336678" cy="132343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Aerial view of Qumran Caves</a:t>
            </a:r>
          </a:p>
        </p:txBody>
      </p:sp>
    </p:spTree>
    <p:extLst>
      <p:ext uri="{BB962C8B-B14F-4D97-AF65-F5344CB8AC3E}">
        <p14:creationId xmlns:p14="http://schemas.microsoft.com/office/powerpoint/2010/main" val="265337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1/13/1QIsa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188" y="-2286000"/>
            <a:ext cx="13688110" cy="1636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3812" y="4512885"/>
            <a:ext cx="2438399" cy="138499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Photo showing part of 1QIsa</a:t>
            </a:r>
            <a:r>
              <a:rPr lang="en-US" sz="2800" b="1" baseline="30000" dirty="0">
                <a:solidFill>
                  <a:srgbClr val="FFFF00"/>
                </a:solidFill>
              </a:rPr>
              <a:t>b</a:t>
            </a:r>
            <a:r>
              <a:rPr lang="en-US" sz="2800" b="1" dirty="0">
                <a:solidFill>
                  <a:srgbClr val="FFFF00"/>
                </a:solidFill>
              </a:rPr>
              <a:t>, </a:t>
            </a:r>
            <a:r>
              <a:rPr lang="en-US" sz="2800" b="1" dirty="0" smtClean="0">
                <a:solidFill>
                  <a:srgbClr val="FFFF00"/>
                </a:solidFill>
              </a:rPr>
              <a:t>Is 57:17–59:9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2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>
          <a:xfrm>
            <a:off x="74613" y="76200"/>
            <a:ext cx="6324600" cy="566738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Part of 1QIsa</a:t>
            </a:r>
            <a:r>
              <a:rPr lang="en-US" sz="4400" baseline="30000" dirty="0" smtClean="0">
                <a:solidFill>
                  <a:srgbClr val="FFFF00"/>
                </a:solidFill>
              </a:rPr>
              <a:t>b</a:t>
            </a:r>
            <a:r>
              <a:rPr lang="en-US" sz="4400" dirty="0" smtClean="0">
                <a:solidFill>
                  <a:schemeClr val="bg1"/>
                </a:solidFill>
              </a:rPr>
              <a:t>  (Isaiah 57-59)</a:t>
            </a:r>
          </a:p>
        </p:txBody>
      </p:sp>
      <p:pic>
        <p:nvPicPr>
          <p:cNvPr id="126979" name="Picture 2" descr="K:\DSS-Images\dead_sea_scrolls-a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6" b="18636"/>
          <a:stretch>
            <a:fillRect/>
          </a:stretch>
        </p:blipFill>
        <p:spPr>
          <a:xfrm>
            <a:off x="150812" y="762000"/>
            <a:ext cx="10239773" cy="5760720"/>
          </a:xfrm>
        </p:spPr>
      </p:pic>
    </p:spTree>
    <p:extLst>
      <p:ext uri="{BB962C8B-B14F-4D97-AF65-F5344CB8AC3E}">
        <p14:creationId xmlns:p14="http://schemas.microsoft.com/office/powerpoint/2010/main" val="150199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ChangeArrowheads="1"/>
          </p:cNvSpPr>
          <p:nvPr/>
        </p:nvSpPr>
        <p:spPr bwMode="auto">
          <a:xfrm>
            <a:off x="484189" y="2971802"/>
            <a:ext cx="11233150" cy="3341539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21" tIns="54411" rIns="108821" bIns="54411">
            <a:spAutoFit/>
          </a:bodyPr>
          <a:lstStyle/>
          <a:p>
            <a:pPr rtl="1"/>
            <a:r>
              <a:rPr lang="en-US" sz="4800" b="1" dirty="0">
                <a:solidFill>
                  <a:schemeClr val="bg1"/>
                </a:solidFill>
              </a:rPr>
              <a:t> </a:t>
            </a:r>
            <a:r>
              <a:rPr lang="en-US" sz="4800" dirty="0">
                <a:solidFill>
                  <a:schemeClr val="bg1"/>
                </a:solidFill>
              </a:rPr>
              <a:t>‎  </a:t>
            </a:r>
            <a:r>
              <a:rPr lang="he-IL" sz="5400" b="1" dirty="0">
                <a:solidFill>
                  <a:schemeClr val="bg1"/>
                </a:solidFill>
              </a:rPr>
              <a:t>יְבָרֶכְךָ יְהוָה וְיִשְׁמְרֶךָ׃</a:t>
            </a:r>
            <a:r>
              <a:rPr lang="en-US" sz="5400" b="1" dirty="0">
                <a:solidFill>
                  <a:schemeClr val="bg1"/>
                </a:solidFill>
              </a:rPr>
              <a:t>    </a:t>
            </a:r>
            <a:r>
              <a:rPr lang="he-IL" sz="5400" b="1" dirty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rgbClr val="FFFF00"/>
                </a:solidFill>
              </a:rPr>
              <a:t>Numbers 6:24-26</a:t>
            </a:r>
            <a:r>
              <a:rPr lang="el-GR" sz="3600" b="1" dirty="0">
                <a:solidFill>
                  <a:srgbClr val="FFFF00"/>
                </a:solidFill>
              </a:rPr>
              <a:t> </a:t>
            </a:r>
            <a:endParaRPr lang="en-US" sz="3600" b="1" dirty="0">
              <a:solidFill>
                <a:srgbClr val="FFFF00"/>
              </a:solidFill>
            </a:endParaRPr>
          </a:p>
          <a:p>
            <a:pPr rtl="1"/>
            <a:r>
              <a:rPr lang="he-IL" sz="5400" b="1" dirty="0">
                <a:solidFill>
                  <a:schemeClr val="bg1"/>
                </a:solidFill>
              </a:rPr>
              <a:t>יָאֵר יְהוָה פָּנָיו אֵלֶיךָ וִיחֻנֶּךָּ׃</a:t>
            </a:r>
            <a:r>
              <a:rPr lang="en-US" sz="5400" b="1" dirty="0">
                <a:solidFill>
                  <a:schemeClr val="bg1"/>
                </a:solidFill>
              </a:rPr>
              <a:t>                  </a:t>
            </a:r>
          </a:p>
          <a:p>
            <a:pPr rtl="1"/>
            <a:r>
              <a:rPr lang="en-US" sz="5400" b="1" dirty="0">
                <a:solidFill>
                  <a:schemeClr val="bg1"/>
                </a:solidFill>
              </a:rPr>
              <a:t>‎</a:t>
            </a:r>
            <a:r>
              <a:rPr lang="he-IL" sz="5400" b="1" dirty="0">
                <a:solidFill>
                  <a:schemeClr val="bg1"/>
                </a:solidFill>
              </a:rPr>
              <a:t>יִשָּׂא יְהוָה פָּנָיו אֵלֶיךָ וְיָשֵׂם לְךָ שָׁלוֹם׃</a:t>
            </a:r>
            <a:r>
              <a:rPr lang="en-US" sz="5400" b="1" dirty="0">
                <a:solidFill>
                  <a:schemeClr val="bg1"/>
                </a:solidFill>
              </a:rPr>
              <a:t>     </a:t>
            </a:r>
            <a:r>
              <a:rPr lang="he-IL" sz="5400" b="1" dirty="0">
                <a:solidFill>
                  <a:schemeClr val="bg1"/>
                </a:solidFill>
              </a:rPr>
              <a:t> </a:t>
            </a:r>
            <a:endParaRPr lang="en-US" sz="5400" b="1" dirty="0">
              <a:solidFill>
                <a:schemeClr val="bg1"/>
              </a:solidFill>
            </a:endParaRPr>
          </a:p>
          <a:p>
            <a:pPr algn="ctr" rtl="1"/>
            <a:endParaRPr lang="en-US" altLang="ko-KR" sz="1600" dirty="0"/>
          </a:p>
          <a:p>
            <a:pPr algn="ctr" rtl="1"/>
            <a:endParaRPr lang="en-US" altLang="ko-KR" sz="1600" dirty="0"/>
          </a:p>
          <a:p>
            <a:pPr algn="ctr" rtl="1"/>
            <a:endParaRPr lang="en-US" altLang="ko-KR" sz="1600" dirty="0"/>
          </a:p>
        </p:txBody>
      </p:sp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826557" y="141515"/>
            <a:ext cx="8763000" cy="273921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latin typeface="DFKai-SB" pitchFamily="65" charset="-120"/>
                <a:ea typeface="DFKai-SB" pitchFamily="65" charset="-120"/>
              </a:rPr>
              <a:t>民數記</a:t>
            </a:r>
            <a:r>
              <a:rPr lang="ko-KR" altLang="en-US" sz="3600" b="1" dirty="0">
                <a:latin typeface="新細明體" pitchFamily="18" charset="-120"/>
              </a:rPr>
              <a:t> </a:t>
            </a:r>
            <a:r>
              <a:rPr lang="en-US" sz="3600" b="1" dirty="0"/>
              <a:t>6:24-26</a:t>
            </a:r>
          </a:p>
          <a:p>
            <a:r>
              <a:rPr lang="zh-TW" altLang="en-US" sz="34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  </a:t>
            </a:r>
            <a:r>
              <a:rPr lang="zh-TW" altLang="en-US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願耶和華賜福給你</a:t>
            </a:r>
            <a:r>
              <a:rPr lang="en-US" altLang="zh-TW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,</a:t>
            </a:r>
            <a:r>
              <a:rPr lang="zh-TW" altLang="en-US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保護你</a:t>
            </a:r>
            <a:r>
              <a:rPr lang="en-US" altLang="zh-TW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.  </a:t>
            </a:r>
          </a:p>
          <a:p>
            <a:endParaRPr lang="en-US" altLang="zh-TW" sz="800" b="1" dirty="0">
              <a:solidFill>
                <a:srgbClr val="FF0000"/>
              </a:solidFill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34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  </a:t>
            </a:r>
            <a:r>
              <a:rPr lang="zh-TW" altLang="en-US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願耶和華使他的臉光照你</a:t>
            </a:r>
            <a:r>
              <a:rPr lang="en-US" altLang="zh-TW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,</a:t>
            </a:r>
            <a:r>
              <a:rPr lang="zh-TW" altLang="en-US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賜恩給你</a:t>
            </a:r>
            <a:r>
              <a:rPr lang="en-US" altLang="zh-CN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.</a:t>
            </a:r>
          </a:p>
          <a:p>
            <a:r>
              <a:rPr lang="en-US" altLang="zh-CN" sz="8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 </a:t>
            </a:r>
          </a:p>
          <a:p>
            <a:r>
              <a:rPr lang="en-US" altLang="zh-TW" sz="34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  </a:t>
            </a:r>
            <a:r>
              <a:rPr lang="zh-TW" altLang="en-US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願耶和華向你仰臉</a:t>
            </a:r>
            <a:r>
              <a:rPr lang="en-US" altLang="zh-TW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,</a:t>
            </a:r>
            <a:r>
              <a:rPr lang="zh-TW" altLang="en-US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賜你平安</a:t>
            </a:r>
            <a:r>
              <a:rPr lang="en-US" altLang="zh-TW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.</a:t>
            </a:r>
            <a:endParaRPr lang="en-US" sz="4000" b="1" dirty="0">
              <a:solidFill>
                <a:srgbClr val="FF0000"/>
              </a:solidFill>
              <a:latin typeface="DFKai-SB" pitchFamily="65" charset="-120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35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8" y="3254529"/>
            <a:ext cx="586154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511" y="2853559"/>
            <a:ext cx="5664476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0212" y="145042"/>
            <a:ext cx="3412764" cy="1920240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070475" y="2136259"/>
            <a:ext cx="2832238" cy="5847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Qumran Cave 1</a:t>
            </a:r>
          </a:p>
        </p:txBody>
      </p:sp>
      <p:pic>
        <p:nvPicPr>
          <p:cNvPr id="9" name="Picture 2" descr="Caves at Qumran where the Dead Sea Scrolls were found- picture from the  Pictorial Library of Bible Lands Vol 4 - Qum… | Bible land, Dead sea scrolls,  Israel histo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2" y="134532"/>
            <a:ext cx="5775956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5198" y="3096161"/>
            <a:ext cx="2045688" cy="132343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Qumran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Caves</a:t>
            </a:r>
          </a:p>
        </p:txBody>
      </p:sp>
    </p:spTree>
    <p:extLst>
      <p:ext uri="{BB962C8B-B14F-4D97-AF65-F5344CB8AC3E}">
        <p14:creationId xmlns:p14="http://schemas.microsoft.com/office/powerpoint/2010/main" val="311647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edouin goatherds Jum'a and Muhammed ed-Di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2" y="2286000"/>
            <a:ext cx="5951123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1"/>
          <p:cNvSpPr>
            <a:spLocks noChangeArrowheads="1"/>
          </p:cNvSpPr>
          <p:nvPr/>
        </p:nvSpPr>
        <p:spPr bwMode="auto">
          <a:xfrm>
            <a:off x="5357976" y="152400"/>
            <a:ext cx="3740807" cy="2062103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Bedouin </a:t>
            </a:r>
            <a:r>
              <a:rPr lang="en-US" sz="3200" b="1" dirty="0" smtClean="0">
                <a:solidFill>
                  <a:srgbClr val="FFFF00"/>
                </a:solidFill>
              </a:rPr>
              <a:t>Shepherds </a:t>
            </a:r>
            <a:r>
              <a:rPr lang="en-US" sz="3200" b="1" dirty="0" err="1">
                <a:solidFill>
                  <a:srgbClr val="FFFF00"/>
                </a:solidFill>
              </a:rPr>
              <a:t>Jum'a</a:t>
            </a:r>
            <a:r>
              <a:rPr lang="en-US" sz="3200" b="1" dirty="0">
                <a:solidFill>
                  <a:srgbClr val="FFFF00"/>
                </a:solidFill>
              </a:rPr>
              <a:t> and </a:t>
            </a:r>
          </a:p>
          <a:p>
            <a:r>
              <a:rPr lang="en-US" sz="3200" b="1" dirty="0" err="1">
                <a:solidFill>
                  <a:srgbClr val="FFFF00"/>
                </a:solidFill>
              </a:rPr>
              <a:t>Muhammed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ed</a:t>
            </a:r>
            <a:r>
              <a:rPr lang="en-US" sz="3200" b="1" dirty="0">
                <a:solidFill>
                  <a:srgbClr val="FFFF00"/>
                </a:solidFill>
              </a:rPr>
              <a:t>-Dib (left to right)</a:t>
            </a:r>
            <a:r>
              <a:rPr lang="en-US" sz="3200" dirty="0">
                <a:solidFill>
                  <a:srgbClr val="FFFF00"/>
                </a:solidFill>
              </a:rPr>
              <a:t> </a:t>
            </a:r>
          </a:p>
        </p:txBody>
      </p:sp>
      <p:pic>
        <p:nvPicPr>
          <p:cNvPr id="39940" name="Picture 2" descr="The Shepherd Who Found the Dead Sea Scrolls | by Jonathan Poletti | History  of Yester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304800"/>
            <a:ext cx="4846637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43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upload.wikimedia.org/wikipedia/commons/thumb/b/bf/Qumran_pottery.jpg/220px-Qumran_pottery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-317938"/>
            <a:ext cx="4206240" cy="6217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03211" y="5374511"/>
            <a:ext cx="5638801" cy="1015663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</a:rPr>
              <a:t>Pottery </a:t>
            </a:r>
            <a:r>
              <a:rPr lang="en-US" sz="3000" b="1" dirty="0">
                <a:solidFill>
                  <a:srgbClr val="FFFF00"/>
                </a:solidFill>
              </a:rPr>
              <a:t>jars that held some of the Dead Sea Scrolls found at Qumran</a:t>
            </a:r>
          </a:p>
        </p:txBody>
      </p:sp>
      <p:pic>
        <p:nvPicPr>
          <p:cNvPr id="5" name="Picture 4" descr="https://upload.wikimedia.org/wikipedia/commons/thumb/f/f4/Two_Dead_Sea_Scrolls_Jars_at_the_Jordan_Museum%2C_Amman.jpg/220px-Two_Dead_Sea_Scrolls_Jars_at_the_Jordan_Museum%2C_Amman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98" y="914400"/>
            <a:ext cx="3931920" cy="5120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9912261" y="2514600"/>
            <a:ext cx="2208213" cy="3046988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Two Dead Sea Scrolls jars at the Jordan Museum, Amman</a:t>
            </a:r>
          </a:p>
        </p:txBody>
      </p:sp>
    </p:spTree>
    <p:extLst>
      <p:ext uri="{BB962C8B-B14F-4D97-AF65-F5344CB8AC3E}">
        <p14:creationId xmlns:p14="http://schemas.microsoft.com/office/powerpoint/2010/main" val="169411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514987"/>
              </p:ext>
            </p:extLst>
          </p:nvPr>
        </p:nvGraphicFramePr>
        <p:xfrm>
          <a:off x="306880" y="2133600"/>
          <a:ext cx="11125199" cy="3650344"/>
        </p:xfrm>
        <a:graphic>
          <a:graphicData uri="http://schemas.openxmlformats.org/drawingml/2006/table">
            <a:tbl>
              <a:tblPr/>
              <a:tblGrid>
                <a:gridCol w="2283712"/>
                <a:gridCol w="1213222"/>
                <a:gridCol w="2426444"/>
                <a:gridCol w="1141856"/>
                <a:gridCol w="2283712"/>
                <a:gridCol w="1776253"/>
              </a:tblGrid>
              <a:tr h="8335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Books 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INo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 found 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Books 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No. found 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Books 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No. found  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rId2" tooltip="Psalms"/>
                        </a:rPr>
                        <a:t>Psalms 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39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rId3" tooltip="Jubilees"/>
                        </a:rPr>
                        <a:t>Jubilees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rId4" tooltip="Daniel"/>
                        </a:rPr>
                        <a:t>Daniel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58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rId5" tooltip="Deuteronomy"/>
                        </a:rPr>
                        <a:t>Deuteronomy</a:t>
                      </a:r>
                      <a:endParaRPr kumimoji="0" lang="en-US" sz="2800" b="1" i="0" u="sng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33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rId6" tooltip="Exodus"/>
                        </a:rPr>
                        <a:t>Exodus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18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rId7" tooltip="Jeremiah"/>
                        </a:rPr>
                        <a:t>Jeremiah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1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rId8" tooltip="1 Enoch"/>
                        </a:rPr>
                        <a:t>1 Enoch</a:t>
                      </a:r>
                      <a:endParaRPr kumimoji="0" lang="en-US" sz="2800" b="1" i="0" u="sng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rId9" tooltip="Leviticus"/>
                        </a:rPr>
                        <a:t>Leviticus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17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rId10" tooltip="Ezekiel"/>
                        </a:rPr>
                        <a:t>Ezekiel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1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rId11" tooltip="Genesis"/>
                        </a:rPr>
                        <a:t>Genesis</a:t>
                      </a:r>
                      <a:endParaRPr kumimoji="0" lang="en-US" sz="2800" b="1" i="0" u="sng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24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rId12" tooltip="Book of Numbers"/>
                        </a:rPr>
                        <a:t>Numbers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rId13" tooltip="Book of Job"/>
                        </a:rPr>
                        <a:t>Job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0579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Arial" charset="0"/>
                        </a:rPr>
                        <a:t>Isaiah</a:t>
                      </a: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22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rId14" tooltip="Minor Prophets"/>
                        </a:rPr>
                        <a:t>Minor Prophets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rId15" tooltip="Books of Samuel"/>
                        </a:rPr>
                        <a:t>1 &amp; 2 Samuel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Arial" charset="0"/>
                      </a:endParaRP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</a:p>
                  </a:txBody>
                  <a:tcPr marL="91416" marR="9141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53301" name="Rectangle 3"/>
          <p:cNvSpPr>
            <a:spLocks noChangeArrowheads="1"/>
          </p:cNvSpPr>
          <p:nvPr/>
        </p:nvSpPr>
        <p:spPr bwMode="auto">
          <a:xfrm>
            <a:off x="303213" y="152400"/>
            <a:ext cx="8532812" cy="1692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根據發現的</a:t>
            </a:r>
            <a:r>
              <a:rPr lang="zh-CN" altLang="en-US" sz="3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抄本</a:t>
            </a:r>
            <a:r>
              <a:rPr lang="zh-TW" altLang="en-US" sz="3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數量排名的</a:t>
            </a:r>
            <a:r>
              <a:rPr lang="zh-CN" altLang="en-US" sz="3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書</a:t>
            </a:r>
            <a:r>
              <a:rPr lang="zh-TW" altLang="en-US" sz="3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（前</a:t>
            </a:r>
            <a:r>
              <a:rPr lang="en-US" altLang="zh-TW" sz="3600" b="1" dirty="0" smtClean="0">
                <a:solidFill>
                  <a:srgbClr val="FFFF00"/>
                </a:solidFill>
                <a:latin typeface="+mj-lt"/>
                <a:ea typeface="DFKai-SB" pitchFamily="65" charset="-120"/>
              </a:rPr>
              <a:t>15</a:t>
            </a:r>
            <a:r>
              <a:rPr lang="zh-TW" altLang="en-US" sz="3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名</a:t>
            </a:r>
            <a:r>
              <a:rPr lang="zh-TW" altLang="en-US" sz="3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）</a:t>
            </a:r>
            <a:endParaRPr lang="en-US" altLang="zh-TW" sz="3600" b="1" dirty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pPr algn="ctr">
              <a:defRPr/>
            </a:pPr>
            <a:r>
              <a:rPr lang="en-US" altLang="zh-TW" sz="3400" b="1" dirty="0">
                <a:solidFill>
                  <a:schemeClr val="bg1"/>
                </a:solidFill>
                <a:latin typeface="Times New Roman" pitchFamily="18" charset="0"/>
              </a:rPr>
              <a:t>Books Ranked According to Number of </a:t>
            </a:r>
          </a:p>
          <a:p>
            <a:pPr algn="ctr">
              <a:defRPr/>
            </a:pPr>
            <a:r>
              <a:rPr lang="en-US" altLang="zh-TW" sz="3400" b="1" dirty="0">
                <a:solidFill>
                  <a:schemeClr val="bg1"/>
                </a:solidFill>
                <a:latin typeface="Times New Roman" pitchFamily="18" charset="0"/>
              </a:rPr>
              <a:t>Manuscripts found (top </a:t>
            </a:r>
            <a:r>
              <a:rPr lang="en-US" altLang="zh-TW" sz="3400" b="1" dirty="0" smtClean="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en-US" altLang="zh-CN" sz="3400" b="1" dirty="0" smtClean="0">
                <a:solidFill>
                  <a:schemeClr val="bg1"/>
                </a:solidFill>
                <a:latin typeface="Times New Roman" pitchFamily="18" charset="0"/>
              </a:rPr>
              <a:t>5</a:t>
            </a:r>
            <a:r>
              <a:rPr lang="en-US" altLang="zh-TW" sz="3400" b="1" dirty="0" smtClean="0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altLang="zh-TW" sz="3400" b="1" dirty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945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38208"/>
              </p:ext>
            </p:extLst>
          </p:nvPr>
        </p:nvGraphicFramePr>
        <p:xfrm>
          <a:off x="150812" y="1219200"/>
          <a:ext cx="11658600" cy="5123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1000"/>
                <a:gridCol w="1524000"/>
                <a:gridCol w="9753600"/>
              </a:tblGrid>
              <a:tr h="4419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 </a:t>
                      </a:r>
                      <a:endParaRPr lang="en-US" sz="19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Scroll</a:t>
                      </a:r>
                      <a:endParaRPr lang="en-US" sz="19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Isaiah Passages</a:t>
                      </a:r>
                      <a:endParaRPr lang="en-US" sz="19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</a:tr>
              <a:tr h="3515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1</a:t>
                      </a:r>
                      <a:endParaRPr lang="en-US" sz="19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00" dirty="0">
                          <a:effectLst/>
                        </a:rPr>
                        <a:t>1QIs</a:t>
                      </a:r>
                      <a:r>
                        <a:rPr lang="en-US" sz="1900" b="1" kern="100" baseline="30000" dirty="0">
                          <a:effectLst/>
                        </a:rPr>
                        <a:t>a</a:t>
                      </a:r>
                      <a:endParaRPr lang="en-US" sz="1900" b="1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1:1-31; 2:1-22; 3:1-5:30; 6:1-13; 7:1-25; 8:1-23; 9:1-20; 10:1-34; </a:t>
                      </a:r>
                      <a:endParaRPr lang="en-US" sz="1900" kern="1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00" dirty="0" smtClean="0">
                          <a:effectLst/>
                        </a:rPr>
                        <a:t>11:1-45:25</a:t>
                      </a:r>
                      <a:r>
                        <a:rPr lang="en-US" sz="1900" kern="100" dirty="0">
                          <a:effectLst/>
                        </a:rPr>
                        <a:t>; </a:t>
                      </a:r>
                      <a:r>
                        <a:rPr lang="en-US" sz="1900" kern="100" dirty="0" smtClean="0">
                          <a:effectLst/>
                        </a:rPr>
                        <a:t>46:1-66:24 </a:t>
                      </a:r>
                      <a:r>
                        <a:rPr lang="en-US" sz="2400" kern="100" dirty="0" smtClean="0">
                          <a:effectLst/>
                        </a:rPr>
                        <a:t>(</a:t>
                      </a:r>
                      <a:r>
                        <a:rPr lang="en-US" sz="20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</a:t>
                      </a:r>
                      <a:r>
                        <a:rPr lang="en-US" sz="2400" kern="100" dirty="0" smtClean="0">
                          <a:effectLst/>
                        </a:rPr>
                        <a:t>)</a:t>
                      </a:r>
                      <a:endParaRPr lang="en-US" sz="2400" kern="100" dirty="0" smtClean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</a:tr>
              <a:tr h="13335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2</a:t>
                      </a:r>
                      <a:endParaRPr lang="en-US" sz="19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00" dirty="0">
                          <a:effectLst/>
                        </a:rPr>
                        <a:t>1QIs</a:t>
                      </a:r>
                      <a:r>
                        <a:rPr lang="en-US" sz="1900" b="1" kern="100" baseline="30000" dirty="0">
                          <a:effectLst/>
                        </a:rPr>
                        <a:t>b</a:t>
                      </a:r>
                      <a:endParaRPr lang="en-US" sz="1900" b="1" kern="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00" dirty="0">
                          <a:effectLst/>
                        </a:rPr>
                        <a:t>(1Q8)</a:t>
                      </a:r>
                      <a:endParaRPr lang="en-US" sz="1900" b="1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7:22-25; 8:1; 10:17-19; 12:3-6; 13:1-8, 16-19; 15:3-9; 16:1-2, 7-11; 19:7-17, 20-25; 20:1; 22:11-18, 24-25; 23:1-4; 24:18-23; 25:1-8; 26:1-5; 28:15-20; 29:1-8; 30:10-14, 21-26; 35:4-5; 37:8-12; 38:12-22; 39:1-8; 40:2-3; 41:3-23; 43:1-13, 23-27; 44:21-28; 45:1-13; 46:3-13; 47:1-14; 48:17-22; 49:1-15; 50:7-11; 51:1-10; 52:7-15; 53:1-12; 54:1-6; 55:2-13; 56:1-12; 57:1-4, 17-21; 58:1-14; 59:1-8, 20-21; 60:1-22; 61:1-2; 62:2-12; 63:1-19; 64:1, 6-8; 65:17-25; </a:t>
                      </a:r>
                      <a:r>
                        <a:rPr lang="en-US" sz="1900" kern="100" dirty="0" smtClean="0">
                          <a:effectLst/>
                        </a:rPr>
                        <a:t>66:1-24 (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about 75% complete</a:t>
                      </a:r>
                      <a:r>
                        <a:rPr lang="en-US" sz="1900" kern="100" dirty="0" smtClean="0">
                          <a:effectLst/>
                        </a:rPr>
                        <a:t>)</a:t>
                      </a:r>
                      <a:endParaRPr lang="en-US" sz="19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</a:tr>
              <a:tr h="3076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3</a:t>
                      </a:r>
                      <a:endParaRPr lang="en-US" sz="19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 smtClean="0">
                          <a:effectLst/>
                        </a:rPr>
                        <a:t>4QIsa</a:t>
                      </a:r>
                      <a:r>
                        <a:rPr lang="en-US" sz="1900" kern="100" baseline="30000" dirty="0" smtClean="0">
                          <a:effectLst/>
                        </a:rPr>
                        <a:t>a </a:t>
                      </a:r>
                      <a:r>
                        <a:rPr lang="en-US" sz="1900" kern="100" dirty="0" smtClean="0">
                          <a:effectLst/>
                        </a:rPr>
                        <a:t>(4Q55</a:t>
                      </a:r>
                      <a:r>
                        <a:rPr lang="en-US" sz="1900" kern="100" dirty="0">
                          <a:effectLst/>
                        </a:rPr>
                        <a:t>)</a:t>
                      </a:r>
                      <a:endParaRPr lang="en-US" sz="19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1:1-3; 2:7-10; 4:5-6; 6:4-7; 11:12-15; 12:4-6; 13:4-6; 17:9-14; 19:9-14; 20:1-6; 21:1-2,4-16; 22:13-25; 23:1-12</a:t>
                      </a:r>
                      <a:endParaRPr lang="en-US" sz="19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</a:tr>
              <a:tr h="8001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4</a:t>
                      </a:r>
                      <a:endParaRPr lang="en-US" sz="19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 smtClean="0">
                          <a:effectLst/>
                        </a:rPr>
                        <a:t>4QIsa</a:t>
                      </a:r>
                      <a:r>
                        <a:rPr lang="en-US" sz="1900" kern="100" baseline="30000" dirty="0" smtClean="0">
                          <a:effectLst/>
                        </a:rPr>
                        <a:t>b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 smtClean="0">
                          <a:effectLst/>
                        </a:rPr>
                        <a:t>(</a:t>
                      </a:r>
                      <a:r>
                        <a:rPr lang="en-US" sz="1900" kern="100" dirty="0">
                          <a:effectLst/>
                        </a:rPr>
                        <a:t>4Q56)</a:t>
                      </a:r>
                      <a:endParaRPr lang="en-US" sz="19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1:1-6; 2:3-16; 3:14-22; 5:15-28; 9:10-11; 11:7-9; 12:2; 13:3-18; 17:8-14; 18:1,5-7; 19:1-25; 20:1-4; 21:11-14; 22:24-25; 24:2; 26:1-5,7-19; 35:9-10; 36:1-2; 37:2932; 39:1-8; 40:1-4,22-26; 41:8-11; 43:12-15; 44:19-28; 45:20-25; 46:1-3; 49:21-23; 51:14-16; 52:2,7; 53:11-12; 61:1-3; 64:5-11; 65:1; 66:24</a:t>
                      </a:r>
                      <a:endParaRPr lang="en-US" sz="18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</a:tr>
              <a:tr h="6152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5</a:t>
                      </a:r>
                      <a:endParaRPr lang="en-US" sz="19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4QIsa</a:t>
                      </a:r>
                      <a:r>
                        <a:rPr lang="en-US" sz="1900" kern="100" baseline="30000" dirty="0">
                          <a:effectLst/>
                        </a:rPr>
                        <a:t>c</a:t>
                      </a:r>
                      <a:endParaRPr lang="en-US" sz="1900" kern="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(4Q57)</a:t>
                      </a:r>
                      <a:endParaRPr lang="en-US" sz="19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9:3-12; 10:23-32; 11:4-11,15-16; 12:1; 14:1-5,13; 22:10-14; 23:8-18; 24:1-15,19-23; 25:1-2,8-12; 30:8-17; 33:2-8,16-23; 45:1-4,6-13; 48:10-13,17-19; 50:7-11; 51:1-16; 52:10-15; 53:1-3,6-8; 54:3-17; 55:1-6; 66:20-24</a:t>
                      </a:r>
                      <a:endParaRPr lang="en-US" sz="19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</a:tr>
              <a:tr h="3076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6</a:t>
                      </a:r>
                      <a:endParaRPr lang="en-US" sz="19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4QIsa</a:t>
                      </a:r>
                      <a:r>
                        <a:rPr lang="en-US" sz="1800" kern="100" baseline="30000" dirty="0" smtClean="0">
                          <a:effectLst/>
                        </a:rPr>
                        <a:t>d</a:t>
                      </a:r>
                      <a:r>
                        <a:rPr lang="en-US" sz="1800" kern="100" dirty="0" smtClean="0">
                          <a:effectLst/>
                        </a:rPr>
                        <a:t>(4Q58</a:t>
                      </a:r>
                      <a:r>
                        <a:rPr lang="en-US" sz="1800" kern="100" dirty="0">
                          <a:effectLst/>
                        </a:rPr>
                        <a:t>)</a:t>
                      </a:r>
                      <a:endParaRPr lang="en-US" sz="18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46:10-13; 47:1-6,8-9; 48:8-22; 49:1-15; 52:4-7; 53:8-12; 54:1-11; 57:9-21; 58:1-3,5-7</a:t>
                      </a:r>
                      <a:endParaRPr lang="en-US" sz="19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5912" marR="65912" marT="0" marB="0" anchor="ctr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50812" y="76200"/>
            <a:ext cx="8001000" cy="1015663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死海古卷中</a:t>
            </a:r>
            <a:r>
              <a:rPr lang="zh-CN" altLang="en-US" sz="3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的以</a:t>
            </a:r>
            <a:r>
              <a:rPr lang="zh-CN" altLang="en-US" sz="32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賽亞書</a:t>
            </a:r>
            <a:r>
              <a:rPr lang="zh-CN" altLang="en-US" sz="3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卷</a:t>
            </a:r>
            <a:r>
              <a:rPr lang="en-US" altLang="zh-CN" sz="3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: </a:t>
            </a:r>
            <a:r>
              <a:rPr lang="zh-CN" altLang="en-US" sz="3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一共</a:t>
            </a:r>
            <a:r>
              <a:rPr lang="en-US" altLang="zh-CN" sz="3200" b="1" dirty="0" smtClean="0">
                <a:solidFill>
                  <a:srgbClr val="FFFF00"/>
                </a:solidFill>
                <a:latin typeface="+mj-lt"/>
                <a:ea typeface="DFKai-SB" pitchFamily="65" charset="-120"/>
              </a:rPr>
              <a:t>22</a:t>
            </a:r>
            <a:r>
              <a:rPr lang="zh-CN" altLang="en-US" sz="3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卷 </a:t>
            </a:r>
            <a:r>
              <a:rPr lang="en-US" altLang="zh-CN" sz="3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(</a:t>
            </a:r>
            <a:r>
              <a:rPr lang="en-US" sz="3200" b="1" dirty="0">
                <a:solidFill>
                  <a:srgbClr val="FFFF00"/>
                </a:solidFill>
              </a:rPr>
              <a:t>1-6</a:t>
            </a:r>
            <a:r>
              <a:rPr lang="en-US" altLang="zh-CN" sz="3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)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Isaiah </a:t>
            </a:r>
            <a:r>
              <a:rPr lang="en-US" sz="2800" b="1" dirty="0">
                <a:solidFill>
                  <a:schemeClr val="bg1"/>
                </a:solidFill>
              </a:rPr>
              <a:t>Scrolls from </a:t>
            </a:r>
            <a:r>
              <a:rPr lang="en-US" sz="2800" b="1" dirty="0" smtClean="0">
                <a:solidFill>
                  <a:schemeClr val="bg1"/>
                </a:solidFill>
              </a:rPr>
              <a:t>Qumran: total 22 copies (1-6)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5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0812" y="0"/>
            <a:ext cx="8305800" cy="1015663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死海古卷中</a:t>
            </a:r>
            <a:r>
              <a:rPr lang="zh-CN" altLang="en-US" sz="3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的以</a:t>
            </a:r>
            <a:r>
              <a:rPr lang="zh-CN" altLang="en-US" sz="32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賽亞書</a:t>
            </a:r>
            <a:r>
              <a:rPr lang="zh-CN" altLang="en-US" sz="3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卷</a:t>
            </a:r>
            <a:r>
              <a:rPr lang="en-US" altLang="zh-CN" sz="3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: </a:t>
            </a:r>
            <a:r>
              <a:rPr lang="zh-CN" altLang="en-US" sz="3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一共</a:t>
            </a:r>
            <a:r>
              <a:rPr lang="en-US" altLang="zh-CN" sz="3200" b="1" dirty="0" smtClean="0">
                <a:solidFill>
                  <a:srgbClr val="FFFF00"/>
                </a:solidFill>
                <a:latin typeface="+mj-lt"/>
                <a:ea typeface="DFKai-SB" pitchFamily="65" charset="-120"/>
              </a:rPr>
              <a:t>22</a:t>
            </a:r>
            <a:r>
              <a:rPr lang="zh-CN" altLang="en-US" sz="3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卷 </a:t>
            </a:r>
            <a:r>
              <a:rPr lang="en-US" altLang="zh-CN" sz="3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(</a:t>
            </a:r>
            <a:r>
              <a:rPr lang="en-US" sz="3200" b="1" dirty="0" smtClean="0">
                <a:solidFill>
                  <a:srgbClr val="FFFF00"/>
                </a:solidFill>
              </a:rPr>
              <a:t>7-22</a:t>
            </a:r>
            <a:r>
              <a:rPr lang="en-US" altLang="zh-CN" sz="3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)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Isaiah </a:t>
            </a:r>
            <a:r>
              <a:rPr lang="en-US" sz="2800" b="1" dirty="0">
                <a:solidFill>
                  <a:schemeClr val="bg1"/>
                </a:solidFill>
              </a:rPr>
              <a:t>Scrolls from </a:t>
            </a:r>
            <a:r>
              <a:rPr lang="en-US" sz="2800" b="1" dirty="0" smtClean="0">
                <a:solidFill>
                  <a:schemeClr val="bg1"/>
                </a:solidFill>
              </a:rPr>
              <a:t>Qumran: total 22 copies (7-22)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524980"/>
              </p:ext>
            </p:extLst>
          </p:nvPr>
        </p:nvGraphicFramePr>
        <p:xfrm>
          <a:off x="150812" y="1091863"/>
          <a:ext cx="11734801" cy="51545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9422"/>
                <a:gridCol w="1667938"/>
                <a:gridCol w="4419600"/>
                <a:gridCol w="4877841"/>
              </a:tblGrid>
              <a:tr h="281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7</a:t>
                      </a:r>
                      <a:endParaRPr lang="en-US" sz="20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4QIsa</a:t>
                      </a:r>
                      <a:r>
                        <a:rPr lang="en-US" sz="2000" kern="100" baseline="30000" dirty="0" smtClean="0">
                          <a:effectLst/>
                        </a:rPr>
                        <a:t>e </a:t>
                      </a:r>
                      <a:r>
                        <a:rPr lang="en-US" sz="2000" kern="100" dirty="0" smtClean="0">
                          <a:effectLst/>
                        </a:rPr>
                        <a:t>(</a:t>
                      </a:r>
                      <a:r>
                        <a:rPr lang="en-US" sz="2000" kern="100" dirty="0">
                          <a:effectLst/>
                        </a:rPr>
                        <a:t>4Q59)</a:t>
                      </a:r>
                      <a:endParaRPr lang="en-US" sz="20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2:1-4; 7:17-20; 8:2-14; 9:17-20; 10:1-10; 11:14-15; </a:t>
                      </a:r>
                      <a:endParaRPr lang="en-US" sz="2000" kern="10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12:1-6</a:t>
                      </a:r>
                      <a:r>
                        <a:rPr lang="en-US" sz="2000" kern="100" dirty="0">
                          <a:effectLst/>
                        </a:rPr>
                        <a:t>; 13:1-4; </a:t>
                      </a:r>
                      <a:r>
                        <a:rPr lang="en-US" sz="2000" kern="100" dirty="0" smtClean="0">
                          <a:effectLst/>
                        </a:rPr>
                        <a:t>14:1-13,20-24</a:t>
                      </a:r>
                      <a:r>
                        <a:rPr lang="en-US" sz="2000" kern="100" dirty="0">
                          <a:effectLst/>
                        </a:rPr>
                        <a:t>; 59:15-16</a:t>
                      </a:r>
                      <a:endParaRPr lang="en-US" sz="20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2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8</a:t>
                      </a:r>
                      <a:endParaRPr lang="en-US" sz="20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4QIsa</a:t>
                      </a:r>
                      <a:r>
                        <a:rPr lang="en-US" sz="2000" kern="100" baseline="30000" dirty="0" smtClean="0">
                          <a:effectLst/>
                        </a:rPr>
                        <a:t>f </a:t>
                      </a:r>
                      <a:r>
                        <a:rPr lang="en-US" sz="2000" kern="100" dirty="0" smtClean="0">
                          <a:effectLst/>
                        </a:rPr>
                        <a:t>(</a:t>
                      </a:r>
                      <a:r>
                        <a:rPr lang="en-US" sz="2000" kern="100" dirty="0">
                          <a:effectLst/>
                        </a:rPr>
                        <a:t>4Q60)</a:t>
                      </a:r>
                      <a:endParaRPr lang="en-US" sz="20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1:10-16,18-31; 2:1-3; 5:13-14, 25; 6:3-8,10-13; 7:16-18,23-25; </a:t>
                      </a:r>
                      <a:endParaRPr lang="en-US" sz="2000" kern="10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8:1,4-11</a:t>
                      </a:r>
                      <a:r>
                        <a:rPr lang="en-US" sz="2000" kern="100" dirty="0">
                          <a:effectLst/>
                        </a:rPr>
                        <a:t>; </a:t>
                      </a:r>
                      <a:r>
                        <a:rPr lang="en-US" sz="2000" kern="100" dirty="0" smtClean="0">
                          <a:effectLst/>
                        </a:rPr>
                        <a:t>20:4-6</a:t>
                      </a:r>
                      <a:r>
                        <a:rPr lang="en-US" sz="2000" kern="100" dirty="0">
                          <a:effectLst/>
                        </a:rPr>
                        <a:t>; 22:14-22,25; 24:1-3; 27:1,5-6,8-12; 28:6-9,16-18,22,24; 29:8</a:t>
                      </a:r>
                      <a:endParaRPr lang="en-US" sz="20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9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4QIsa</a:t>
                      </a:r>
                      <a:r>
                        <a:rPr lang="en-US" sz="1800" kern="100" baseline="30000">
                          <a:effectLst/>
                        </a:rPr>
                        <a:t>g </a:t>
                      </a:r>
                      <a:r>
                        <a:rPr lang="en-US" sz="1800" kern="100">
                          <a:effectLst/>
                        </a:rPr>
                        <a:t>(4Q61)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42:14-25; 43:1-4,17-24</a:t>
                      </a:r>
                      <a:endParaRPr lang="en-US" sz="18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10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4QIsa</a:t>
                      </a:r>
                      <a:r>
                        <a:rPr lang="en-US" sz="1800" kern="100" baseline="30000">
                          <a:effectLst/>
                        </a:rPr>
                        <a:t>h </a:t>
                      </a:r>
                      <a:r>
                        <a:rPr lang="en-US" sz="1800" kern="100">
                          <a:effectLst/>
                        </a:rPr>
                        <a:t>(4Q61)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42:4-11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11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4QIsa</a:t>
                      </a:r>
                      <a:r>
                        <a:rPr lang="en-US" sz="1800" kern="100" baseline="30000">
                          <a:effectLst/>
                        </a:rPr>
                        <a:t>i </a:t>
                      </a:r>
                      <a:r>
                        <a:rPr lang="en-US" sz="1800" kern="100">
                          <a:effectLst/>
                        </a:rPr>
                        <a:t>(4Q62)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56:7-8; 57:5-8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12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4QIsa</a:t>
                      </a:r>
                      <a:r>
                        <a:rPr lang="en-US" sz="1800" kern="100" baseline="30000">
                          <a:effectLst/>
                        </a:rPr>
                        <a:t>j </a:t>
                      </a:r>
                      <a:r>
                        <a:rPr lang="en-US" sz="1800" kern="100">
                          <a:effectLst/>
                        </a:rPr>
                        <a:t>(4Q63)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1:1-6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13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4QIsa</a:t>
                      </a:r>
                      <a:r>
                        <a:rPr lang="en-US" sz="1800" kern="100" baseline="30000">
                          <a:effectLst/>
                        </a:rPr>
                        <a:t>k </a:t>
                      </a:r>
                      <a:r>
                        <a:rPr lang="en-US" sz="1800" kern="100">
                          <a:effectLst/>
                        </a:rPr>
                        <a:t>(4Q64)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28:26-29:9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14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4QIsa</a:t>
                      </a:r>
                      <a:r>
                        <a:rPr lang="en-US" sz="1800" kern="100" baseline="30000">
                          <a:effectLst/>
                        </a:rPr>
                        <a:t>l </a:t>
                      </a:r>
                      <a:r>
                        <a:rPr lang="en-US" sz="1800" kern="100">
                          <a:effectLst/>
                        </a:rPr>
                        <a:t>(4Q65)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7:14-15; 8:11-14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15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4QIsa</a:t>
                      </a:r>
                      <a:r>
                        <a:rPr lang="en-US" sz="1800" kern="100" baseline="30000">
                          <a:effectLst/>
                        </a:rPr>
                        <a:t>m </a:t>
                      </a:r>
                      <a:r>
                        <a:rPr lang="en-US" sz="1800" kern="100">
                          <a:effectLst/>
                        </a:rPr>
                        <a:t>(4Q66)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60:20-61:1,3-6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16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4QIsa</a:t>
                      </a:r>
                      <a:r>
                        <a:rPr lang="en-US" sz="1800" kern="100" baseline="30000">
                          <a:effectLst/>
                        </a:rPr>
                        <a:t>n </a:t>
                      </a:r>
                      <a:r>
                        <a:rPr lang="en-US" sz="1800" kern="100">
                          <a:effectLst/>
                        </a:rPr>
                        <a:t>(4Q67)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58:13-14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17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4QIsa</a:t>
                      </a:r>
                      <a:r>
                        <a:rPr lang="en-US" sz="1800" kern="100" baseline="30000">
                          <a:effectLst/>
                        </a:rPr>
                        <a:t>o </a:t>
                      </a:r>
                      <a:r>
                        <a:rPr lang="en-US" sz="1800" kern="100">
                          <a:effectLst/>
                        </a:rPr>
                        <a:t>(4Q68)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14:28-15:2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18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4QIsa</a:t>
                      </a:r>
                      <a:r>
                        <a:rPr lang="en-US" sz="1800" kern="100" baseline="30000">
                          <a:effectLst/>
                        </a:rPr>
                        <a:t>p </a:t>
                      </a:r>
                      <a:r>
                        <a:rPr lang="en-US" sz="1800" kern="100">
                          <a:effectLst/>
                        </a:rPr>
                        <a:t>(4Q69)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5:28-30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19</a:t>
                      </a:r>
                      <a:endParaRPr lang="en-US" sz="18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4QIsa</a:t>
                      </a:r>
                      <a:r>
                        <a:rPr lang="en-US" sz="1800" kern="100" baseline="30000">
                          <a:effectLst/>
                        </a:rPr>
                        <a:t>q </a:t>
                      </a:r>
                      <a:r>
                        <a:rPr lang="en-US" sz="1800" kern="100">
                          <a:effectLst/>
                        </a:rPr>
                        <a:t>(4Q69a)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54:10-13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20</a:t>
                      </a:r>
                      <a:endParaRPr lang="en-US" sz="18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4QIsa</a:t>
                      </a:r>
                      <a:r>
                        <a:rPr lang="en-US" sz="1800" kern="100" baseline="30000">
                          <a:effectLst/>
                        </a:rPr>
                        <a:t>r </a:t>
                      </a:r>
                      <a:r>
                        <a:rPr lang="en-US" sz="1800" kern="100">
                          <a:effectLst/>
                        </a:rPr>
                        <a:t>(4Q69b)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30:23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09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21</a:t>
                      </a:r>
                      <a:endParaRPr lang="en-US" sz="18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5QIsa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40:16,18-19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22</a:t>
                      </a:r>
                      <a:endParaRPr lang="en-US" sz="18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MurIsa (Mur3)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Wadi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Muraba’at</a:t>
                      </a:r>
                      <a:r>
                        <a:rPr lang="en-US" sz="1800" kern="100" dirty="0">
                          <a:effectLst/>
                        </a:rPr>
                        <a:t> (= </a:t>
                      </a:r>
                      <a:r>
                        <a:rPr lang="en-US" sz="1800" kern="100" dirty="0" err="1">
                          <a:effectLst/>
                        </a:rPr>
                        <a:t>Nahal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Darga</a:t>
                      </a:r>
                      <a:r>
                        <a:rPr lang="en-US" sz="1800" kern="100" dirty="0">
                          <a:effectLst/>
                        </a:rPr>
                        <a:t>)</a:t>
                      </a:r>
                      <a:endParaRPr lang="en-US" sz="1800" kern="1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marL="60346" marR="6034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619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11193</TotalTime>
  <Words>1381</Words>
  <Application>Microsoft Office PowerPoint</Application>
  <PresentationFormat>Custom</PresentationFormat>
  <Paragraphs>289</Paragraphs>
  <Slides>32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of 1QIsab  (Isaiah 57-59)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Testament Greek 新約希臘文</dc:title>
  <dc:creator>Microsoft</dc:creator>
  <cp:lastModifiedBy>Microsoft</cp:lastModifiedBy>
  <cp:revision>849</cp:revision>
  <dcterms:created xsi:type="dcterms:W3CDTF">2020-03-18T13:47:21Z</dcterms:created>
  <dcterms:modified xsi:type="dcterms:W3CDTF">2021-05-26T10:01:22Z</dcterms:modified>
</cp:coreProperties>
</file>