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1"/>
  </p:notesMasterIdLst>
  <p:sldIdLst>
    <p:sldId id="675" r:id="rId2"/>
    <p:sldId id="875" r:id="rId3"/>
    <p:sldId id="876" r:id="rId4"/>
    <p:sldId id="903" r:id="rId5"/>
    <p:sldId id="889" r:id="rId6"/>
    <p:sldId id="904" r:id="rId7"/>
    <p:sldId id="905" r:id="rId8"/>
    <p:sldId id="815" r:id="rId9"/>
    <p:sldId id="886" r:id="rId10"/>
    <p:sldId id="891" r:id="rId11"/>
    <p:sldId id="838" r:id="rId12"/>
    <p:sldId id="895" r:id="rId13"/>
    <p:sldId id="898" r:id="rId14"/>
    <p:sldId id="900" r:id="rId15"/>
    <p:sldId id="881" r:id="rId16"/>
    <p:sldId id="893" r:id="rId17"/>
    <p:sldId id="894" r:id="rId18"/>
    <p:sldId id="901" r:id="rId19"/>
    <p:sldId id="676" r:id="rId20"/>
  </p:sldIdLst>
  <p:sldSz cx="12188825" cy="6858000"/>
  <p:notesSz cx="6858000" cy="9144000"/>
  <p:defaultTextStyle>
    <a:defPPr>
      <a:defRPr lang="en-US"/>
    </a:defPPr>
    <a:lvl1pPr marL="0" algn="l" defTabSz="1088212" rtl="0" eaLnBrk="1" latinLnBrk="0" hangingPunct="1">
      <a:defRPr sz="2200" kern="1200">
        <a:solidFill>
          <a:schemeClr val="tx1"/>
        </a:solidFill>
        <a:latin typeface="+mn-lt"/>
        <a:ea typeface="+mn-ea"/>
        <a:cs typeface="+mn-cs"/>
      </a:defRPr>
    </a:lvl1pPr>
    <a:lvl2pPr marL="544106" algn="l" defTabSz="1088212" rtl="0" eaLnBrk="1" latinLnBrk="0" hangingPunct="1">
      <a:defRPr sz="2200" kern="1200">
        <a:solidFill>
          <a:schemeClr val="tx1"/>
        </a:solidFill>
        <a:latin typeface="+mn-lt"/>
        <a:ea typeface="+mn-ea"/>
        <a:cs typeface="+mn-cs"/>
      </a:defRPr>
    </a:lvl2pPr>
    <a:lvl3pPr marL="1088212" algn="l" defTabSz="1088212" rtl="0" eaLnBrk="1" latinLnBrk="0" hangingPunct="1">
      <a:defRPr sz="2200" kern="1200">
        <a:solidFill>
          <a:schemeClr val="tx1"/>
        </a:solidFill>
        <a:latin typeface="+mn-lt"/>
        <a:ea typeface="+mn-ea"/>
        <a:cs typeface="+mn-cs"/>
      </a:defRPr>
    </a:lvl3pPr>
    <a:lvl4pPr marL="1632319" algn="l" defTabSz="1088212" rtl="0" eaLnBrk="1" latinLnBrk="0" hangingPunct="1">
      <a:defRPr sz="2200" kern="1200">
        <a:solidFill>
          <a:schemeClr val="tx1"/>
        </a:solidFill>
        <a:latin typeface="+mn-lt"/>
        <a:ea typeface="+mn-ea"/>
        <a:cs typeface="+mn-cs"/>
      </a:defRPr>
    </a:lvl4pPr>
    <a:lvl5pPr marL="2176425" algn="l" defTabSz="1088212" rtl="0" eaLnBrk="1" latinLnBrk="0" hangingPunct="1">
      <a:defRPr sz="2200" kern="1200">
        <a:solidFill>
          <a:schemeClr val="tx1"/>
        </a:solidFill>
        <a:latin typeface="+mn-lt"/>
        <a:ea typeface="+mn-ea"/>
        <a:cs typeface="+mn-cs"/>
      </a:defRPr>
    </a:lvl5pPr>
    <a:lvl6pPr marL="2720531" algn="l" defTabSz="1088212" rtl="0" eaLnBrk="1" latinLnBrk="0" hangingPunct="1">
      <a:defRPr sz="2200" kern="1200">
        <a:solidFill>
          <a:schemeClr val="tx1"/>
        </a:solidFill>
        <a:latin typeface="+mn-lt"/>
        <a:ea typeface="+mn-ea"/>
        <a:cs typeface="+mn-cs"/>
      </a:defRPr>
    </a:lvl6pPr>
    <a:lvl7pPr marL="3264636" algn="l" defTabSz="1088212" rtl="0" eaLnBrk="1" latinLnBrk="0" hangingPunct="1">
      <a:defRPr sz="2200" kern="1200">
        <a:solidFill>
          <a:schemeClr val="tx1"/>
        </a:solidFill>
        <a:latin typeface="+mn-lt"/>
        <a:ea typeface="+mn-ea"/>
        <a:cs typeface="+mn-cs"/>
      </a:defRPr>
    </a:lvl7pPr>
    <a:lvl8pPr marL="3808742" algn="l" defTabSz="1088212" rtl="0" eaLnBrk="1" latinLnBrk="0" hangingPunct="1">
      <a:defRPr sz="2200" kern="1200">
        <a:solidFill>
          <a:schemeClr val="tx1"/>
        </a:solidFill>
        <a:latin typeface="+mn-lt"/>
        <a:ea typeface="+mn-ea"/>
        <a:cs typeface="+mn-cs"/>
      </a:defRPr>
    </a:lvl8pPr>
    <a:lvl9pPr marL="4352849" algn="l" defTabSz="1088212" rtl="0" eaLnBrk="1" latinLnBrk="0" hangingPunct="1">
      <a:defRPr sz="22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660"/>
  </p:normalViewPr>
  <p:slideViewPr>
    <p:cSldViewPr>
      <p:cViewPr>
        <p:scale>
          <a:sx n="91" d="100"/>
          <a:sy n="91" d="100"/>
        </p:scale>
        <p:origin x="-492" y="-72"/>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BE11D8-83C4-4A94-9773-44143C2857FD}" type="datetimeFigureOut">
              <a:rPr lang="en-US" smtClean="0"/>
              <a:t>5/26/2021</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D55B27-F3C0-4F3E-8F93-EF8E6AA0E003}" type="slidenum">
              <a:rPr lang="en-US" smtClean="0"/>
              <a:t>‹#›</a:t>
            </a:fld>
            <a:endParaRPr lang="en-US"/>
          </a:p>
        </p:txBody>
      </p:sp>
    </p:spTree>
    <p:extLst>
      <p:ext uri="{BB962C8B-B14F-4D97-AF65-F5344CB8AC3E}">
        <p14:creationId xmlns:p14="http://schemas.microsoft.com/office/powerpoint/2010/main" val="3778166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8F9C73-D3C2-4D1D-BE1A-64EF358B0269}"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1073456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8F9C73-D3C2-4D1D-BE1A-64EF358B0269}"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2146120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9"/>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49"/>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8F9C73-D3C2-4D1D-BE1A-64EF358B0269}"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3954385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8F9C73-D3C2-4D1D-BE1A-64EF358B0269}"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2370534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1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8F9C73-D3C2-4D1D-BE1A-64EF358B0269}"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3876414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6"/>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6"/>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8F9C73-D3C2-4D1D-BE1A-64EF358B0269}"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2472208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8F9C73-D3C2-4D1D-BE1A-64EF358B0269}" type="datetimeFigureOut">
              <a:rPr lang="en-US" smtClean="0"/>
              <a:t>5/26/2021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1314891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8F9C73-D3C2-4D1D-BE1A-64EF358B0269}" type="datetimeFigureOut">
              <a:rPr lang="en-US" smtClean="0"/>
              <a:t>5/26/2021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361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8F9C73-D3C2-4D1D-BE1A-64EF358B0269}" type="datetimeFigureOut">
              <a:rPr lang="en-US" smtClean="0"/>
              <a:t>5/26/2021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2193855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9"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6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9"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8F9C73-D3C2-4D1D-BE1A-64EF358B0269}"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359958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8F9C73-D3C2-4D1D-BE1A-64EF358B0269}"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2741825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6"/>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6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8F9C73-D3C2-4D1D-BE1A-64EF358B0269}" type="datetimeFigureOut">
              <a:rPr lang="en-US" smtClean="0"/>
              <a:t>5/26/2021</a:t>
            </a:fld>
            <a:endParaRPr lang="en-US"/>
          </a:p>
        </p:txBody>
      </p:sp>
      <p:sp>
        <p:nvSpPr>
          <p:cNvPr id="5" name="Footer Placeholder 4"/>
          <p:cNvSpPr>
            <a:spLocks noGrp="1"/>
          </p:cNvSpPr>
          <p:nvPr>
            <p:ph type="ftr" sz="quarter" idx="3"/>
          </p:nvPr>
        </p:nvSpPr>
        <p:spPr>
          <a:xfrm>
            <a:off x="4164515" y="635636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6" y="635636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4CB4DF-C93E-466B-BE0D-44CF39FC60A5}" type="slidenum">
              <a:rPr lang="en-US" smtClean="0"/>
              <a:t>‹#›</a:t>
            </a:fld>
            <a:endParaRPr lang="en-US"/>
          </a:p>
        </p:txBody>
      </p:sp>
    </p:spTree>
    <p:extLst>
      <p:ext uri="{BB962C8B-B14F-4D97-AF65-F5344CB8AC3E}">
        <p14:creationId xmlns:p14="http://schemas.microsoft.com/office/powerpoint/2010/main" val="117409471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en.wikipedia.org/wiki/Leviticus" TargetMode="External"/><Relationship Id="rId13" Type="http://schemas.openxmlformats.org/officeDocument/2006/relationships/hyperlink" Target="http://en.wikipedia.org/wiki/Minor_Prophets" TargetMode="External"/><Relationship Id="rId3" Type="http://schemas.openxmlformats.org/officeDocument/2006/relationships/hyperlink" Target="http://en.wikipedia.org/wiki/Jubilees" TargetMode="External"/><Relationship Id="rId7" Type="http://schemas.openxmlformats.org/officeDocument/2006/relationships/hyperlink" Target="http://en.wikipedia.org/wiki/1_Enoch" TargetMode="External"/><Relationship Id="rId12" Type="http://schemas.openxmlformats.org/officeDocument/2006/relationships/hyperlink" Target="http://en.wikipedia.org/wiki/Book_of_Job" TargetMode="External"/><Relationship Id="rId2" Type="http://schemas.openxmlformats.org/officeDocument/2006/relationships/hyperlink" Target="http://en.wikipedia.org/wiki/Psalms" TargetMode="External"/><Relationship Id="rId1" Type="http://schemas.openxmlformats.org/officeDocument/2006/relationships/slideLayout" Target="../slideLayouts/slideLayout7.xml"/><Relationship Id="rId6" Type="http://schemas.openxmlformats.org/officeDocument/2006/relationships/hyperlink" Target="http://en.wikipedia.org/wiki/Jeremiah" TargetMode="External"/><Relationship Id="rId11" Type="http://schemas.openxmlformats.org/officeDocument/2006/relationships/hyperlink" Target="http://en.wikipedia.org/wiki/Book_of_Numbers" TargetMode="External"/><Relationship Id="rId5" Type="http://schemas.openxmlformats.org/officeDocument/2006/relationships/hyperlink" Target="http://en.wikipedia.org/wiki/Exodus" TargetMode="External"/><Relationship Id="rId10" Type="http://schemas.openxmlformats.org/officeDocument/2006/relationships/hyperlink" Target="http://en.wikipedia.org/wiki/Genesis" TargetMode="External"/><Relationship Id="rId4" Type="http://schemas.openxmlformats.org/officeDocument/2006/relationships/hyperlink" Target="http://en.wikipedia.org/wiki/Deuteronomy" TargetMode="External"/><Relationship Id="rId9" Type="http://schemas.openxmlformats.org/officeDocument/2006/relationships/hyperlink" Target="http://en.wikipedia.org/wiki/Ezekiel" TargetMode="External"/><Relationship Id="rId14" Type="http://schemas.openxmlformats.org/officeDocument/2006/relationships/hyperlink" Target="http://en.wikipedia.org/wiki/Books_of_Samue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ChangeArrowheads="1"/>
          </p:cNvSpPr>
          <p:nvPr/>
        </p:nvSpPr>
        <p:spPr bwMode="auto">
          <a:xfrm>
            <a:off x="4" y="25362"/>
            <a:ext cx="12190413" cy="6801862"/>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zh-TW" sz="800" b="1" dirty="0" smtClean="0">
              <a:solidFill>
                <a:srgbClr val="FFFF00"/>
              </a:solidFill>
              <a:ea typeface="DFKai-SB" pitchFamily="65" charset="-120"/>
            </a:endParaRPr>
          </a:p>
          <a:p>
            <a:r>
              <a:rPr lang="zh-CN" altLang="en-US" sz="8800" b="1" dirty="0" smtClean="0">
                <a:solidFill>
                  <a:srgbClr val="FFFF00"/>
                </a:solidFill>
                <a:latin typeface="DFKai-SB" pitchFamily="65" charset="-120"/>
                <a:ea typeface="DFKai-SB" pitchFamily="65" charset="-120"/>
              </a:rPr>
              <a:t> 死</a:t>
            </a:r>
            <a:r>
              <a:rPr lang="zh-CN" altLang="en-US" sz="8800" b="1" dirty="0">
                <a:solidFill>
                  <a:srgbClr val="FFFF00"/>
                </a:solidFill>
                <a:latin typeface="DFKai-SB" pitchFamily="65" charset="-120"/>
                <a:ea typeface="DFKai-SB" pitchFamily="65" charset="-120"/>
              </a:rPr>
              <a:t>海古</a:t>
            </a:r>
            <a:r>
              <a:rPr lang="zh-CN" altLang="en-US" sz="8800" b="1" dirty="0" smtClean="0">
                <a:solidFill>
                  <a:srgbClr val="FFFF00"/>
                </a:solidFill>
                <a:latin typeface="DFKai-SB" pitchFamily="65" charset="-120"/>
                <a:ea typeface="DFKai-SB" pitchFamily="65" charset="-120"/>
              </a:rPr>
              <a:t>卷中的</a:t>
            </a:r>
            <a:endParaRPr lang="en-US" altLang="zh-TW" sz="8800" b="1" dirty="0" smtClean="0">
              <a:solidFill>
                <a:srgbClr val="FFFF00"/>
              </a:solidFill>
              <a:latin typeface="DFKai-SB" pitchFamily="65" charset="-120"/>
              <a:ea typeface="DFKai-SB" pitchFamily="65" charset="-120"/>
            </a:endParaRPr>
          </a:p>
          <a:p>
            <a:endParaRPr lang="en-US" altLang="zh-TW" sz="1200" b="1" dirty="0" smtClean="0">
              <a:solidFill>
                <a:srgbClr val="FFFF00"/>
              </a:solidFill>
              <a:latin typeface="DFKai-SB" pitchFamily="65" charset="-120"/>
              <a:ea typeface="DFKai-SB" pitchFamily="65" charset="-120"/>
            </a:endParaRPr>
          </a:p>
          <a:p>
            <a:pPr algn="ctr"/>
            <a:r>
              <a:rPr lang="zh-CN" altLang="en-US" sz="9600" b="1" dirty="0" smtClean="0">
                <a:solidFill>
                  <a:srgbClr val="FFFF00"/>
                </a:solidFill>
                <a:latin typeface="DFKai-SB" pitchFamily="65" charset="-120"/>
                <a:ea typeface="DFKai-SB" pitchFamily="65" charset="-120"/>
              </a:rPr>
              <a:t>但以理書</a:t>
            </a:r>
            <a:r>
              <a:rPr lang="zh-CN" altLang="en-US" sz="9600" b="1" dirty="0">
                <a:solidFill>
                  <a:srgbClr val="FFFF00"/>
                </a:solidFill>
                <a:latin typeface="DFKai-SB" pitchFamily="65" charset="-120"/>
                <a:ea typeface="DFKai-SB" pitchFamily="65" charset="-120"/>
              </a:rPr>
              <a:t>卷</a:t>
            </a:r>
            <a:endParaRPr lang="en-US" sz="9600" b="1" dirty="0" smtClean="0">
              <a:solidFill>
                <a:srgbClr val="FFFF00"/>
              </a:solidFill>
              <a:latin typeface="DFKai-SB" pitchFamily="65" charset="-120"/>
              <a:ea typeface="DFKai-SB" pitchFamily="65" charset="-120"/>
            </a:endParaRPr>
          </a:p>
          <a:p>
            <a:pPr algn="ctr"/>
            <a:endParaRPr lang="en-US" sz="1400" b="1" dirty="0" smtClean="0">
              <a:solidFill>
                <a:schemeClr val="bg1"/>
              </a:solidFill>
            </a:endParaRPr>
          </a:p>
          <a:p>
            <a:pPr algn="ctr"/>
            <a:endParaRPr lang="en-US" sz="1400" b="1" dirty="0">
              <a:solidFill>
                <a:schemeClr val="bg1"/>
              </a:solidFill>
            </a:endParaRPr>
          </a:p>
          <a:p>
            <a:pPr algn="ctr"/>
            <a:endParaRPr lang="en-US" sz="1400" b="1" dirty="0" smtClean="0">
              <a:solidFill>
                <a:schemeClr val="bg1"/>
              </a:solidFill>
            </a:endParaRPr>
          </a:p>
          <a:p>
            <a:pPr algn="ctr"/>
            <a:r>
              <a:rPr lang="en-US" sz="5400" b="1" dirty="0" smtClean="0">
                <a:solidFill>
                  <a:schemeClr val="bg1"/>
                </a:solidFill>
              </a:rPr>
              <a:t>Daniel </a:t>
            </a:r>
            <a:r>
              <a:rPr lang="en-US" sz="5400" b="1" dirty="0">
                <a:solidFill>
                  <a:schemeClr val="bg1"/>
                </a:solidFill>
              </a:rPr>
              <a:t>Scrolls from Qumran </a:t>
            </a:r>
            <a:endParaRPr lang="en-US" sz="5400" dirty="0" smtClean="0">
              <a:solidFill>
                <a:schemeClr val="bg1"/>
              </a:solidFill>
            </a:endParaRPr>
          </a:p>
          <a:p>
            <a:endParaRPr lang="en-US" sz="900" dirty="0" smtClean="0">
              <a:solidFill>
                <a:schemeClr val="bg1"/>
              </a:solidFill>
            </a:endParaRPr>
          </a:p>
          <a:p>
            <a:endParaRPr lang="en-US" sz="900" dirty="0" smtClean="0">
              <a:solidFill>
                <a:schemeClr val="bg1"/>
              </a:solidFill>
            </a:endParaRPr>
          </a:p>
          <a:p>
            <a:endParaRPr lang="en-US" sz="900" dirty="0" smtClean="0">
              <a:solidFill>
                <a:schemeClr val="bg1"/>
              </a:solidFill>
            </a:endParaRPr>
          </a:p>
          <a:p>
            <a:endParaRPr lang="en-US" sz="900" dirty="0" smtClean="0">
              <a:solidFill>
                <a:schemeClr val="bg1"/>
              </a:solidFill>
            </a:endParaRPr>
          </a:p>
          <a:p>
            <a:pPr algn="ctr"/>
            <a:endParaRPr lang="en-US" sz="1000" b="1" dirty="0">
              <a:solidFill>
                <a:schemeClr val="bg1"/>
              </a:solidFill>
            </a:endParaRPr>
          </a:p>
          <a:p>
            <a:r>
              <a:rPr lang="zh-TW" altLang="en-US" sz="4000" b="1" dirty="0">
                <a:solidFill>
                  <a:schemeClr val="bg1"/>
                </a:solidFill>
                <a:latin typeface="DFKai-SB" pitchFamily="65" charset="-120"/>
                <a:ea typeface="DFKai-SB" pitchFamily="65" charset="-120"/>
              </a:rPr>
              <a:t>        金京來博士</a:t>
            </a:r>
            <a:r>
              <a:rPr lang="zh-TW" altLang="en-US" sz="4000" b="1" dirty="0">
                <a:solidFill>
                  <a:schemeClr val="bg1"/>
                </a:solidFill>
                <a:latin typeface="SimSun" pitchFamily="2" charset="-122"/>
                <a:ea typeface="SimSun" pitchFamily="2" charset="-122"/>
              </a:rPr>
              <a:t> </a:t>
            </a:r>
            <a:r>
              <a:rPr lang="en-US" sz="4000" b="1" dirty="0">
                <a:solidFill>
                  <a:schemeClr val="bg1"/>
                </a:solidFill>
                <a:latin typeface="SimSun" pitchFamily="2" charset="-122"/>
                <a:ea typeface="SimSun" pitchFamily="2" charset="-122"/>
              </a:rPr>
              <a:t>  </a:t>
            </a:r>
            <a:r>
              <a:rPr lang="en-US" sz="4000" b="1" dirty="0" err="1">
                <a:solidFill>
                  <a:schemeClr val="bg1"/>
                </a:solidFill>
              </a:rPr>
              <a:t>Kyungrae</a:t>
            </a:r>
            <a:r>
              <a:rPr lang="en-US" sz="4000" b="1" dirty="0">
                <a:solidFill>
                  <a:schemeClr val="bg1"/>
                </a:solidFill>
              </a:rPr>
              <a:t> Kim, Ph.D.</a:t>
            </a:r>
          </a:p>
          <a:p>
            <a:endParaRPr lang="en-US" sz="1000" b="1" dirty="0">
              <a:solidFill>
                <a:schemeClr val="bg1"/>
              </a:solidFill>
            </a:endParaRPr>
          </a:p>
          <a:p>
            <a:endParaRPr lang="en-US" sz="1000" b="1" dirty="0" smtClean="0">
              <a:solidFill>
                <a:schemeClr val="bg1"/>
              </a:solidFill>
            </a:endParaRPr>
          </a:p>
          <a:p>
            <a:endParaRPr lang="en-US" sz="1000" b="1" dirty="0" smtClean="0">
              <a:solidFill>
                <a:schemeClr val="bg1"/>
              </a:solidFill>
            </a:endParaRPr>
          </a:p>
          <a:p>
            <a:endParaRPr lang="en-US" sz="1000" b="1" dirty="0">
              <a:solidFill>
                <a:schemeClr val="bg1"/>
              </a:solidFill>
            </a:endParaRPr>
          </a:p>
          <a:p>
            <a:pPr algn="ctr"/>
            <a:endParaRPr lang="en-US" sz="1000" dirty="0">
              <a:solidFill>
                <a:schemeClr val="bg1"/>
              </a:solidFill>
            </a:endParaRPr>
          </a:p>
        </p:txBody>
      </p:sp>
    </p:spTree>
    <p:extLst>
      <p:ext uri="{BB962C8B-B14F-4D97-AF65-F5344CB8AC3E}">
        <p14:creationId xmlns:p14="http://schemas.microsoft.com/office/powerpoint/2010/main" val="318586461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23" y="72522"/>
            <a:ext cx="5024176"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p:cNvSpPr>
            <a:spLocks noChangeArrowheads="1"/>
          </p:cNvSpPr>
          <p:nvPr/>
        </p:nvSpPr>
        <p:spPr bwMode="auto">
          <a:xfrm>
            <a:off x="5190399" y="3031498"/>
            <a:ext cx="6998426" cy="317009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200" b="1" dirty="0">
                <a:solidFill>
                  <a:srgbClr val="FFFF00"/>
                </a:solidFill>
              </a:rPr>
              <a:t>Qumran Cave </a:t>
            </a:r>
            <a:r>
              <a:rPr lang="en-US" sz="3200" b="1" dirty="0" smtClean="0">
                <a:solidFill>
                  <a:srgbClr val="FFFF00"/>
                </a:solidFill>
              </a:rPr>
              <a:t>4</a:t>
            </a:r>
          </a:p>
          <a:p>
            <a:r>
              <a:rPr lang="en-US" sz="2400" dirty="0" smtClean="0">
                <a:solidFill>
                  <a:schemeClr val="bg1"/>
                </a:solidFill>
              </a:rPr>
              <a:t>(Most </a:t>
            </a:r>
            <a:r>
              <a:rPr lang="en-US" sz="2400" dirty="0">
                <a:solidFill>
                  <a:schemeClr val="bg1"/>
                </a:solidFill>
              </a:rPr>
              <a:t>famous </a:t>
            </a:r>
            <a:r>
              <a:rPr lang="en-US" sz="2400" dirty="0" smtClean="0">
                <a:solidFill>
                  <a:schemeClr val="bg1"/>
                </a:solidFill>
              </a:rPr>
              <a:t>and the </a:t>
            </a:r>
            <a:r>
              <a:rPr lang="en-US" sz="2400" dirty="0">
                <a:solidFill>
                  <a:schemeClr val="bg1"/>
                </a:solidFill>
              </a:rPr>
              <a:t>most significant in terms of </a:t>
            </a:r>
            <a:r>
              <a:rPr lang="en-US" sz="2400" dirty="0" smtClean="0">
                <a:solidFill>
                  <a:schemeClr val="bg1"/>
                </a:solidFill>
              </a:rPr>
              <a:t>finds) </a:t>
            </a:r>
            <a:r>
              <a:rPr lang="en-US" sz="2400" dirty="0">
                <a:solidFill>
                  <a:schemeClr val="bg1"/>
                </a:solidFill>
              </a:rPr>
              <a:t>More than 15,000 fragments from over 200 books were found in this cave, nearly all by Bedouin thieves. One hundred and twenty-two biblical scrolls (or fragments) were found in this cave. The scrolls found in this cave were poorly preserved because they were not stored in jars</a:t>
            </a:r>
            <a:r>
              <a:rPr lang="en-US" sz="2400" dirty="0" smtClean="0">
                <a:solidFill>
                  <a:schemeClr val="bg1"/>
                </a:solidFill>
              </a:rPr>
              <a:t>.</a:t>
            </a:r>
            <a:endParaRPr lang="en-US" sz="2400" dirty="0">
              <a:solidFill>
                <a:schemeClr val="bg1"/>
              </a:solidFill>
            </a:endParaRPr>
          </a:p>
        </p:txBody>
      </p:sp>
      <p:sp>
        <p:nvSpPr>
          <p:cNvPr id="10" name="Rectangle 1"/>
          <p:cNvSpPr>
            <a:spLocks noChangeArrowheads="1"/>
          </p:cNvSpPr>
          <p:nvPr/>
        </p:nvSpPr>
        <p:spPr bwMode="auto">
          <a:xfrm>
            <a:off x="166222" y="72522"/>
            <a:ext cx="2803990" cy="584775"/>
          </a:xfrm>
          <a:prstGeom prst="rect">
            <a:avLst/>
          </a:prstGeom>
          <a:solidFill>
            <a:srgbClr val="002060"/>
          </a:solidFill>
          <a:ln>
            <a:noFill/>
          </a:ln>
        </p:spPr>
        <p:txBody>
          <a:bodyPr wrap="square">
            <a:spAutoFit/>
          </a:bodyPr>
          <a:lstStyle/>
          <a:p>
            <a:pPr algn="ctr"/>
            <a:r>
              <a:rPr lang="en-US" sz="3200" b="1" dirty="0">
                <a:solidFill>
                  <a:srgbClr val="FFFF00"/>
                </a:solidFill>
              </a:rPr>
              <a:t>Qumran </a:t>
            </a:r>
            <a:r>
              <a:rPr lang="en-US" sz="3200" b="1" dirty="0" smtClean="0">
                <a:solidFill>
                  <a:srgbClr val="FFFF00"/>
                </a:solidFill>
              </a:rPr>
              <a:t>Caves</a:t>
            </a:r>
            <a:endParaRPr lang="en-US" sz="3200" b="1" dirty="0">
              <a:solidFill>
                <a:srgbClr val="FFFF00"/>
              </a:solidFill>
            </a:endParaRPr>
          </a:p>
        </p:txBody>
      </p:sp>
      <p:pic>
        <p:nvPicPr>
          <p:cNvPr id="2052" name="Picture 4" descr="https://www.bibleplaces.com/wp-content/uploads/2015/07/Qumran-Cave-4-interior-tb051106092-bibleplac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412" y="395687"/>
            <a:ext cx="3850104" cy="25603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75673" y="2354057"/>
            <a:ext cx="2514600" cy="461665"/>
          </a:xfrm>
          <a:prstGeom prst="rect">
            <a:avLst/>
          </a:prstGeom>
          <a:solidFill>
            <a:srgbClr val="002060"/>
          </a:solidFill>
        </p:spPr>
        <p:txBody>
          <a:bodyPr wrap="square">
            <a:spAutoFit/>
          </a:bodyPr>
          <a:lstStyle/>
          <a:p>
            <a:r>
              <a:rPr lang="en-US" sz="2400" b="1" dirty="0">
                <a:solidFill>
                  <a:srgbClr val="FFFF00"/>
                </a:solidFill>
              </a:rPr>
              <a:t>Cave </a:t>
            </a:r>
            <a:r>
              <a:rPr lang="en-US" sz="2400" b="1" dirty="0" smtClean="0">
                <a:solidFill>
                  <a:srgbClr val="FFFF00"/>
                </a:solidFill>
              </a:rPr>
              <a:t>4 Interior</a:t>
            </a:r>
          </a:p>
        </p:txBody>
      </p:sp>
      <p:pic>
        <p:nvPicPr>
          <p:cNvPr id="2056" name="Picture 8" descr="Cave of the Dead Sea Scrolls, Qumran Cave 4, Israel | Tourist places, Dead  sea scrolls, Places to se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222" y="2913965"/>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63205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23" y="10510"/>
            <a:ext cx="12188824" cy="6801862"/>
          </a:xfrm>
          <a:prstGeom prst="rect">
            <a:avLst/>
          </a:prstGeom>
          <a:solidFill>
            <a:srgbClr val="00B050"/>
          </a:solidFill>
        </p:spPr>
        <p:txBody>
          <a:bodyPr wrap="square">
            <a:spAutoFit/>
          </a:bodyPr>
          <a:lstStyle/>
          <a:p>
            <a:r>
              <a:rPr lang="zh-TW" altLang="en-US" sz="3600" b="1" dirty="0" smtClean="0">
                <a:solidFill>
                  <a:srgbClr val="FFFF00"/>
                </a:solidFill>
                <a:latin typeface="DFKai-SB" pitchFamily="65" charset="-120"/>
                <a:ea typeface="DFKai-SB" pitchFamily="65" charset="-120"/>
              </a:rPr>
              <a:t>提及</a:t>
            </a:r>
            <a:r>
              <a:rPr lang="zh-CN" altLang="en-US" sz="3600" b="1" dirty="0">
                <a:solidFill>
                  <a:srgbClr val="FFFF00"/>
                </a:solidFill>
                <a:latin typeface="DFKai-SB" pitchFamily="65" charset="-120"/>
                <a:ea typeface="DFKai-SB" pitchFamily="65" charset="-120"/>
              </a:rPr>
              <a:t>但以</a:t>
            </a:r>
            <a:r>
              <a:rPr lang="zh-CN" altLang="en-US" sz="3600" b="1" dirty="0" smtClean="0">
                <a:solidFill>
                  <a:srgbClr val="FFFF00"/>
                </a:solidFill>
                <a:latin typeface="DFKai-SB" pitchFamily="65" charset="-120"/>
                <a:ea typeface="DFKai-SB" pitchFamily="65" charset="-120"/>
              </a:rPr>
              <a:t>理或</a:t>
            </a:r>
            <a:r>
              <a:rPr lang="zh-TW" altLang="en-US" sz="3600" b="1" dirty="0">
                <a:solidFill>
                  <a:srgbClr val="FFFF00"/>
                </a:solidFill>
                <a:latin typeface="DFKai-SB" pitchFamily="65" charset="-120"/>
                <a:ea typeface="DFKai-SB" pitchFamily="65" charset="-120"/>
              </a:rPr>
              <a:t>包</a:t>
            </a:r>
            <a:r>
              <a:rPr lang="zh-TW" altLang="en-US" sz="3600" b="1" dirty="0" smtClean="0">
                <a:solidFill>
                  <a:srgbClr val="FFFF00"/>
                </a:solidFill>
                <a:latin typeface="DFKai-SB" pitchFamily="65" charset="-120"/>
                <a:ea typeface="DFKai-SB" pitchFamily="65" charset="-120"/>
              </a:rPr>
              <a:t>括</a:t>
            </a:r>
            <a:r>
              <a:rPr lang="zh-CN" altLang="en-US" sz="3600" b="1" dirty="0">
                <a:solidFill>
                  <a:srgbClr val="FFFF00"/>
                </a:solidFill>
                <a:latin typeface="DFKai-SB" pitchFamily="65" charset="-120"/>
                <a:ea typeface="DFKai-SB" pitchFamily="65" charset="-120"/>
              </a:rPr>
              <a:t>但以</a:t>
            </a:r>
            <a:r>
              <a:rPr lang="zh-CN" altLang="en-US" sz="3600" b="1" dirty="0" smtClean="0">
                <a:solidFill>
                  <a:srgbClr val="FFFF00"/>
                </a:solidFill>
                <a:latin typeface="DFKai-SB" pitchFamily="65" charset="-120"/>
                <a:ea typeface="DFKai-SB" pitchFamily="65" charset="-120"/>
              </a:rPr>
              <a:t>理</a:t>
            </a:r>
            <a:r>
              <a:rPr lang="zh-TW" altLang="en-US" sz="3600" b="1" dirty="0">
                <a:solidFill>
                  <a:srgbClr val="FFFF00"/>
                </a:solidFill>
                <a:latin typeface="DFKai-SB" pitchFamily="65" charset="-120"/>
                <a:ea typeface="DFKai-SB" pitchFamily="65" charset="-120"/>
              </a:rPr>
              <a:t>相關故事</a:t>
            </a:r>
            <a:r>
              <a:rPr lang="zh-TW" altLang="en-US" sz="3600" b="1" dirty="0" smtClean="0">
                <a:solidFill>
                  <a:srgbClr val="FFFF00"/>
                </a:solidFill>
                <a:latin typeface="DFKai-SB" pitchFamily="65" charset="-120"/>
                <a:ea typeface="DFKai-SB" pitchFamily="65" charset="-120"/>
              </a:rPr>
              <a:t>的</a:t>
            </a:r>
            <a:r>
              <a:rPr lang="zh-CN" altLang="en-US" sz="3600" b="1" dirty="0" smtClean="0">
                <a:solidFill>
                  <a:srgbClr val="FFFF00"/>
                </a:solidFill>
                <a:latin typeface="DFKai-SB" pitchFamily="65" charset="-120"/>
                <a:ea typeface="DFKai-SB" pitchFamily="65" charset="-120"/>
              </a:rPr>
              <a:t>死</a:t>
            </a:r>
            <a:r>
              <a:rPr lang="zh-CN" altLang="en-US" sz="3600" b="1" dirty="0">
                <a:solidFill>
                  <a:srgbClr val="FFFF00"/>
                </a:solidFill>
                <a:latin typeface="DFKai-SB" pitchFamily="65" charset="-120"/>
                <a:ea typeface="DFKai-SB" pitchFamily="65" charset="-120"/>
              </a:rPr>
              <a:t>海古卷</a:t>
            </a:r>
            <a:endParaRPr lang="en-US" altLang="zh-CN" sz="3600" b="1" dirty="0" smtClean="0">
              <a:solidFill>
                <a:srgbClr val="FFFF00"/>
              </a:solidFill>
              <a:latin typeface="DFKai-SB" pitchFamily="65" charset="-120"/>
              <a:ea typeface="DFKai-SB" pitchFamily="65" charset="-120"/>
            </a:endParaRPr>
          </a:p>
          <a:p>
            <a:r>
              <a:rPr lang="en-US" sz="3600" b="1" dirty="0" smtClean="0">
                <a:solidFill>
                  <a:schemeClr val="bg1"/>
                </a:solidFill>
              </a:rPr>
              <a:t>  </a:t>
            </a:r>
            <a:r>
              <a:rPr lang="en-US" sz="2800" b="1" dirty="0" smtClean="0">
                <a:solidFill>
                  <a:schemeClr val="bg1"/>
                </a:solidFill>
              </a:rPr>
              <a:t>Scrolls that Mention Daniel or include Daniel-Related Story</a:t>
            </a:r>
          </a:p>
          <a:p>
            <a:endParaRPr lang="en-US" sz="800" b="1" dirty="0" smtClean="0"/>
          </a:p>
          <a:p>
            <a:r>
              <a:rPr lang="en-US" sz="2600" b="1" dirty="0" smtClean="0"/>
              <a:t>     -</a:t>
            </a:r>
            <a:r>
              <a:rPr lang="en-US" sz="2600" b="1" dirty="0"/>
              <a:t>4Q174 (the Florilegium, 4QFlor)</a:t>
            </a:r>
            <a:r>
              <a:rPr lang="en-US" sz="2600" dirty="0"/>
              <a:t> </a:t>
            </a:r>
            <a:r>
              <a:rPr lang="en-US" sz="2400" dirty="0"/>
              <a:t>quotes Daniel 12:10 as </a:t>
            </a:r>
            <a:endParaRPr lang="en-US" sz="2400" dirty="0" smtClean="0"/>
          </a:p>
          <a:p>
            <a:r>
              <a:rPr lang="en-US" sz="2400" b="1" dirty="0" smtClean="0"/>
              <a:t>'written in </a:t>
            </a:r>
            <a:r>
              <a:rPr lang="en-US" sz="2400" b="1" dirty="0"/>
              <a:t>the </a:t>
            </a:r>
            <a:r>
              <a:rPr lang="en-US" sz="2400" b="1" dirty="0" smtClean="0"/>
              <a:t>book </a:t>
            </a:r>
            <a:r>
              <a:rPr lang="en-US" sz="2400" b="1" dirty="0"/>
              <a:t>of Daniel, the Prophet</a:t>
            </a:r>
            <a:r>
              <a:rPr lang="en-US" sz="2400" dirty="0"/>
              <a:t>' (</a:t>
            </a:r>
            <a:r>
              <a:rPr lang="en-US" sz="2400" b="1" dirty="0" err="1"/>
              <a:t>frgs</a:t>
            </a:r>
            <a:r>
              <a:rPr lang="en-US" sz="2400" b="1" dirty="0"/>
              <a:t>. 1-3 ii 3-4a</a:t>
            </a:r>
            <a:r>
              <a:rPr lang="en-US" sz="2400" dirty="0"/>
              <a:t>). </a:t>
            </a:r>
            <a:endParaRPr lang="en-US" sz="2400" dirty="0" smtClean="0"/>
          </a:p>
          <a:p>
            <a:r>
              <a:rPr lang="en-US" sz="2600" b="1" dirty="0" smtClean="0"/>
              <a:t>     -</a:t>
            </a:r>
            <a:r>
              <a:rPr lang="en-US" sz="2600" b="1" dirty="0"/>
              <a:t>11QMelch (= 11Q13)</a:t>
            </a:r>
            <a:r>
              <a:rPr lang="en-US" sz="2600" dirty="0"/>
              <a:t>:</a:t>
            </a:r>
            <a:r>
              <a:rPr lang="en-US" sz="2400" dirty="0"/>
              <a:t>15ff: "This is the day of peace about which God spoke of old through the words of Isaiah the prophet, who said: How beautiful upon the mountains are the feet of the messenger who announces peace, of the messenger of good who announces salvation, saying to Zion: 'your God reigns'. Its interpretation: the mountains are the prophets...</a:t>
            </a:r>
            <a:r>
              <a:rPr lang="en-US" sz="2400" b="1" dirty="0"/>
              <a:t>And the messenger is the anointed of the spirit about whom Daniel spoke</a:t>
            </a:r>
            <a:r>
              <a:rPr lang="en-US" sz="2400" dirty="0"/>
              <a:t>...and the messenger of good who announces salvation is the one about whom it is written that he will send him to comfort the afflicted, to watch over the afflicted ones of Zion" </a:t>
            </a:r>
            <a:endParaRPr lang="en-US" sz="2400" dirty="0" smtClean="0"/>
          </a:p>
          <a:p>
            <a:r>
              <a:rPr lang="en-US" sz="2600" b="1" dirty="0" smtClean="0"/>
              <a:t>      -</a:t>
            </a:r>
            <a:r>
              <a:rPr lang="en-US" sz="2600" b="1" dirty="0"/>
              <a:t>The Pseudo-</a:t>
            </a:r>
            <a:r>
              <a:rPr lang="en-US" sz="2600" b="1" dirty="0" err="1"/>
              <a:t>Danielic</a:t>
            </a:r>
            <a:r>
              <a:rPr lang="en-US" sz="2600" b="1" dirty="0"/>
              <a:t> manuscripts (</a:t>
            </a:r>
            <a:r>
              <a:rPr lang="en-US" sz="2600" b="1" dirty="0" smtClean="0"/>
              <a:t>4Q242-244)</a:t>
            </a:r>
            <a:r>
              <a:rPr lang="en-US" sz="2600" dirty="0" smtClean="0"/>
              <a:t>: </a:t>
            </a:r>
            <a:r>
              <a:rPr lang="en-US" sz="2400" dirty="0"/>
              <a:t>These documents look like a re-telling and  large-scale expansion of the biblical Daniel motif</a:t>
            </a:r>
            <a:r>
              <a:rPr lang="en-US" sz="2400" dirty="0" smtClean="0"/>
              <a:t>.</a:t>
            </a:r>
          </a:p>
          <a:p>
            <a:r>
              <a:rPr lang="en-US" sz="2600" b="1" dirty="0" smtClean="0"/>
              <a:t>     -</a:t>
            </a:r>
            <a:r>
              <a:rPr lang="en-US" sz="2600" b="1" dirty="0"/>
              <a:t>4Q246 </a:t>
            </a:r>
            <a:r>
              <a:rPr lang="en-US" sz="2600" b="1" dirty="0" smtClean="0"/>
              <a:t>(the </a:t>
            </a:r>
            <a:r>
              <a:rPr lang="en-US" sz="2600" b="1" dirty="0"/>
              <a:t>Daniel </a:t>
            </a:r>
            <a:r>
              <a:rPr lang="en-US" sz="2600" b="1" dirty="0" err="1"/>
              <a:t>Apocryphon</a:t>
            </a:r>
            <a:r>
              <a:rPr lang="en-US" sz="2600" b="1" dirty="0"/>
              <a:t> / the Son of God Text)</a:t>
            </a:r>
            <a:r>
              <a:rPr lang="en-US" sz="2600" dirty="0"/>
              <a:t>: </a:t>
            </a:r>
            <a:r>
              <a:rPr lang="en-US" sz="2400" dirty="0"/>
              <a:t>Written in Aramaic. Daniel is actually not mentioned, but some commentators see 'similarities' between this and Daniel. </a:t>
            </a:r>
          </a:p>
          <a:p>
            <a:endParaRPr lang="en-US" sz="1000" dirty="0">
              <a:solidFill>
                <a:schemeClr val="bg1"/>
              </a:solidFill>
            </a:endParaRPr>
          </a:p>
          <a:p>
            <a:endParaRPr lang="en-US" sz="1000" dirty="0" smtClean="0">
              <a:solidFill>
                <a:schemeClr val="bg1"/>
              </a:solidFill>
            </a:endParaRPr>
          </a:p>
          <a:p>
            <a:endParaRPr lang="en-US" sz="1000" dirty="0">
              <a:solidFill>
                <a:schemeClr val="bg1"/>
              </a:solidFill>
            </a:endParaRPr>
          </a:p>
          <a:p>
            <a:endParaRPr lang="en-US" sz="1000" dirty="0">
              <a:solidFill>
                <a:schemeClr val="bg1"/>
              </a:solidFill>
            </a:endParaRPr>
          </a:p>
        </p:txBody>
      </p:sp>
    </p:spTree>
    <p:extLst>
      <p:ext uri="{BB962C8B-B14F-4D97-AF65-F5344CB8AC3E}">
        <p14:creationId xmlns:p14="http://schemas.microsoft.com/office/powerpoint/2010/main" val="227596569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iblical Aramaic Tools | אמונה בישו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04713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272203" y="2070316"/>
            <a:ext cx="2773143" cy="3631763"/>
          </a:xfrm>
          <a:prstGeom prst="rect">
            <a:avLst/>
          </a:prstGeom>
          <a:solidFill>
            <a:srgbClr val="002060"/>
          </a:solidFill>
        </p:spPr>
        <p:txBody>
          <a:bodyPr wrap="square">
            <a:spAutoFit/>
          </a:bodyPr>
          <a:lstStyle/>
          <a:p>
            <a:r>
              <a:rPr lang="en-US" sz="3000" b="1" dirty="0">
                <a:solidFill>
                  <a:srgbClr val="FFFF00"/>
                </a:solidFill>
              </a:rPr>
              <a:t>4QDan</a:t>
            </a:r>
            <a:r>
              <a:rPr lang="en-US" sz="3000" b="1" baseline="30000" dirty="0">
                <a:solidFill>
                  <a:srgbClr val="FFFF00"/>
                </a:solidFill>
              </a:rPr>
              <a:t>a </a:t>
            </a:r>
            <a:r>
              <a:rPr lang="en-US" sz="3000" b="1" dirty="0">
                <a:solidFill>
                  <a:srgbClr val="FFFF00"/>
                </a:solidFill>
              </a:rPr>
              <a:t>(4Q112</a:t>
            </a:r>
            <a:r>
              <a:rPr lang="en-US" sz="3000" b="1" dirty="0" smtClean="0">
                <a:solidFill>
                  <a:srgbClr val="FFFF00"/>
                </a:solidFill>
              </a:rPr>
              <a:t>)</a:t>
            </a:r>
          </a:p>
          <a:p>
            <a:endParaRPr lang="en-US" sz="800" b="1" dirty="0" smtClean="0">
              <a:solidFill>
                <a:srgbClr val="FFFF00"/>
              </a:solidFill>
            </a:endParaRPr>
          </a:p>
          <a:p>
            <a:endParaRPr lang="en-US" sz="800" b="1" dirty="0" smtClean="0">
              <a:solidFill>
                <a:srgbClr val="FFFF00"/>
              </a:solidFill>
            </a:endParaRPr>
          </a:p>
          <a:p>
            <a:r>
              <a:rPr lang="en-US" sz="2800" b="1" dirty="0" smtClean="0">
                <a:solidFill>
                  <a:srgbClr val="FFFF00"/>
                </a:solidFill>
              </a:rPr>
              <a:t>4QDan</a:t>
            </a:r>
            <a:r>
              <a:rPr lang="en-US" sz="2800" b="1" baseline="30000" dirty="0" smtClean="0">
                <a:solidFill>
                  <a:srgbClr val="FFFF00"/>
                </a:solidFill>
              </a:rPr>
              <a:t>a</a:t>
            </a:r>
            <a:r>
              <a:rPr lang="en-US" sz="2600" dirty="0" smtClean="0">
                <a:solidFill>
                  <a:schemeClr val="bg1"/>
                </a:solidFill>
              </a:rPr>
              <a:t> </a:t>
            </a:r>
            <a:r>
              <a:rPr lang="en-US" sz="2600" dirty="0">
                <a:solidFill>
                  <a:schemeClr val="bg1"/>
                </a:solidFill>
              </a:rPr>
              <a:t>includes portions from Daniel chapters </a:t>
            </a:r>
            <a:r>
              <a:rPr lang="en-US" sz="2600" dirty="0" smtClean="0">
                <a:solidFill>
                  <a:schemeClr val="bg1"/>
                </a:solidFill>
              </a:rPr>
              <a:t>1-11 </a:t>
            </a:r>
            <a:r>
              <a:rPr lang="en-US" sz="2600" dirty="0">
                <a:solidFill>
                  <a:schemeClr val="bg1"/>
                </a:solidFill>
              </a:rPr>
              <a:t>(image from the Leon Levy Dead Sea Scrolls Digital Library</a:t>
            </a:r>
            <a:r>
              <a:rPr lang="en-US" sz="2600" dirty="0" smtClean="0">
                <a:solidFill>
                  <a:schemeClr val="bg1"/>
                </a:solidFill>
              </a:rPr>
              <a:t>).</a:t>
            </a:r>
          </a:p>
        </p:txBody>
      </p:sp>
      <p:pic>
        <p:nvPicPr>
          <p:cNvPr id="4" name="Picture 4" descr="Daniel Manuscripts from Qumran. Part 1: A Preliminary Edition of 4  QDan&lt;sup&gt;a&lt;/sup&g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0211" y="3886198"/>
            <a:ext cx="1819174"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77555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scertaining the Date of Daniel: A First L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5" y="381000"/>
            <a:ext cx="7543798" cy="5029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385596" y="2590800"/>
            <a:ext cx="4799013" cy="3016210"/>
          </a:xfrm>
          <a:prstGeom prst="rect">
            <a:avLst/>
          </a:prstGeom>
          <a:solidFill>
            <a:srgbClr val="00B050"/>
          </a:solidFill>
        </p:spPr>
        <p:txBody>
          <a:bodyPr wrap="square">
            <a:spAutoFit/>
          </a:bodyPr>
          <a:lstStyle/>
          <a:p>
            <a:pPr algn="r" rtl="1"/>
            <a:r>
              <a:rPr lang="en-US" sz="2800" dirty="0"/>
              <a:t>‎</a:t>
            </a:r>
            <a:r>
              <a:rPr lang="en-US" sz="2800" baseline="30000" dirty="0"/>
              <a:t> </a:t>
            </a:r>
            <a:r>
              <a:rPr lang="en-US" sz="2800" baseline="30000" dirty="0" smtClean="0"/>
              <a:t>  </a:t>
            </a:r>
            <a:r>
              <a:rPr lang="en-US" sz="2800" b="1" dirty="0" smtClean="0"/>
              <a:t>7:28 </a:t>
            </a:r>
            <a:r>
              <a:rPr lang="he-IL" sz="2800" dirty="0"/>
              <a:t>עַד־כָּ֖ה סוֹפָ֣א דִֽי־מִלְּתָ֑א אֲנָ֙ה דָֽנִיֵּ֜אל שַׂגִּ֣יא׀ רַעְיוֹנַ֣י יְבַהֲלֻנַּ֗נִי וְזִיוַי֙ יִשְׁתַּנּ֣וֹן עֲלַ֔י וּמִלְּתָ֖א בְּלִבִּ֥י נִטְרֵֽת׃</a:t>
            </a:r>
          </a:p>
          <a:p>
            <a:pPr algn="r" rtl="1"/>
            <a:endParaRPr lang="en-US" sz="1100" dirty="0" smtClean="0"/>
          </a:p>
          <a:p>
            <a:pPr algn="r" rtl="1"/>
            <a:endParaRPr lang="en-US" sz="1100" dirty="0" smtClean="0"/>
          </a:p>
          <a:p>
            <a:pPr algn="r" rtl="1"/>
            <a:r>
              <a:rPr lang="en-US" sz="2800" dirty="0" smtClean="0"/>
              <a:t>‎   </a:t>
            </a:r>
            <a:r>
              <a:rPr lang="en-US" sz="2800" b="1" dirty="0" smtClean="0"/>
              <a:t>8:1 </a:t>
            </a:r>
            <a:r>
              <a:rPr lang="he-IL" sz="2800" dirty="0"/>
              <a:t>בִּשְׁנַ֣ת שָׁל֔וֹשׁ לְמַלְכ֖וּת בֵּלְאשַׁצַּ֣ר הַמֶּ֑לֶךְ חָז֞וֹן נִרְאָ֤ה אֵלַי֙ אֲנִ֣י דָנִיֵּ֔אל אַחֲרֵ֛י הַנִּרְאָ֥ה אֵלַ֖י בַּתְּחִלָּֽה</a:t>
            </a:r>
            <a:r>
              <a:rPr lang="he-IL" sz="2800" dirty="0" smtClean="0"/>
              <a:t>׃</a:t>
            </a:r>
            <a:endParaRPr lang="he-IL" sz="2800" dirty="0"/>
          </a:p>
        </p:txBody>
      </p:sp>
      <p:sp>
        <p:nvSpPr>
          <p:cNvPr id="4" name="Rectangle 3"/>
          <p:cNvSpPr/>
          <p:nvPr/>
        </p:nvSpPr>
        <p:spPr>
          <a:xfrm>
            <a:off x="7385596" y="533400"/>
            <a:ext cx="1896673" cy="1323439"/>
          </a:xfrm>
          <a:prstGeom prst="rect">
            <a:avLst/>
          </a:prstGeom>
          <a:solidFill>
            <a:srgbClr val="002060"/>
          </a:solidFill>
        </p:spPr>
        <p:txBody>
          <a:bodyPr wrap="none">
            <a:spAutoFit/>
          </a:bodyPr>
          <a:lstStyle/>
          <a:p>
            <a:r>
              <a:rPr lang="en-US" sz="4000" b="1" dirty="0">
                <a:solidFill>
                  <a:srgbClr val="FFFF00"/>
                </a:solidFill>
              </a:rPr>
              <a:t>4QDan</a:t>
            </a:r>
            <a:r>
              <a:rPr lang="en-US" sz="4000" b="1" baseline="30000" dirty="0">
                <a:solidFill>
                  <a:srgbClr val="FFFF00"/>
                </a:solidFill>
              </a:rPr>
              <a:t>a </a:t>
            </a:r>
            <a:endParaRPr lang="en-US" sz="4000" b="1" baseline="30000" dirty="0" smtClean="0">
              <a:solidFill>
                <a:srgbClr val="FFFF00"/>
              </a:solidFill>
            </a:endParaRPr>
          </a:p>
          <a:p>
            <a:r>
              <a:rPr lang="en-US" sz="4000" b="1" dirty="0" smtClean="0">
                <a:solidFill>
                  <a:srgbClr val="FFFF00"/>
                </a:solidFill>
              </a:rPr>
              <a:t>(</a:t>
            </a:r>
            <a:r>
              <a:rPr lang="en-US" sz="4000" b="1" dirty="0">
                <a:solidFill>
                  <a:srgbClr val="FFFF00"/>
                </a:solidFill>
              </a:rPr>
              <a:t>4Q112)</a:t>
            </a:r>
            <a:endParaRPr lang="en-US" sz="4000" dirty="0">
              <a:solidFill>
                <a:srgbClr val="FFFF00"/>
              </a:solidFill>
            </a:endParaRPr>
          </a:p>
        </p:txBody>
      </p:sp>
    </p:spTree>
    <p:extLst>
      <p:ext uri="{BB962C8B-B14F-4D97-AF65-F5344CB8AC3E}">
        <p14:creationId xmlns:p14="http://schemas.microsoft.com/office/powerpoint/2010/main" val="254041953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6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2" y="39939"/>
            <a:ext cx="5558697" cy="43891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857529" y="533399"/>
            <a:ext cx="3124200" cy="1384995"/>
          </a:xfrm>
          <a:prstGeom prst="rect">
            <a:avLst/>
          </a:prstGeom>
          <a:solidFill>
            <a:srgbClr val="002060"/>
          </a:solidFill>
        </p:spPr>
        <p:txBody>
          <a:bodyPr wrap="square">
            <a:spAutoFit/>
          </a:bodyPr>
          <a:lstStyle/>
          <a:p>
            <a:r>
              <a:rPr lang="en-US" sz="2800" b="1" dirty="0">
                <a:solidFill>
                  <a:srgbClr val="FFFF00"/>
                </a:solidFill>
              </a:rPr>
              <a:t>4QDan</a:t>
            </a:r>
            <a:r>
              <a:rPr lang="en-US" sz="2800" b="1" baseline="30000" dirty="0">
                <a:solidFill>
                  <a:srgbClr val="FFFF00"/>
                </a:solidFill>
              </a:rPr>
              <a:t>c</a:t>
            </a:r>
            <a:r>
              <a:rPr lang="en-US" sz="2800" b="1" baseline="30000" dirty="0"/>
              <a:t> </a:t>
            </a:r>
            <a:endParaRPr lang="en-US" sz="2800" b="1" baseline="30000" dirty="0" smtClean="0"/>
          </a:p>
          <a:p>
            <a:r>
              <a:rPr lang="en-US" sz="2800" b="1" dirty="0" smtClean="0">
                <a:solidFill>
                  <a:srgbClr val="FFFF00"/>
                </a:solidFill>
              </a:rPr>
              <a:t>Fragments </a:t>
            </a:r>
            <a:r>
              <a:rPr lang="en-US" sz="2800" b="1" dirty="0">
                <a:solidFill>
                  <a:srgbClr val="FFFF00"/>
                </a:solidFill>
              </a:rPr>
              <a:t>1 and </a:t>
            </a:r>
            <a:r>
              <a:rPr lang="en-US" sz="2800" b="1" dirty="0" smtClean="0">
                <a:solidFill>
                  <a:srgbClr val="FFFF00"/>
                </a:solidFill>
              </a:rPr>
              <a:t>2</a:t>
            </a:r>
          </a:p>
          <a:p>
            <a:r>
              <a:rPr lang="en-US" sz="2800" b="1" dirty="0" smtClean="0">
                <a:solidFill>
                  <a:schemeClr val="bg1"/>
                </a:solidFill>
              </a:rPr>
              <a:t>Daniel 10:5–11:12</a:t>
            </a:r>
          </a:p>
        </p:txBody>
      </p:sp>
      <p:pic>
        <p:nvPicPr>
          <p:cNvPr id="10242" name="Picture 2" descr="image6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012" y="4259317"/>
            <a:ext cx="8315325" cy="23145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136260" y="3200400"/>
            <a:ext cx="3690938" cy="954107"/>
          </a:xfrm>
          <a:prstGeom prst="rect">
            <a:avLst/>
          </a:prstGeom>
          <a:solidFill>
            <a:srgbClr val="002060"/>
          </a:solidFill>
        </p:spPr>
        <p:txBody>
          <a:bodyPr wrap="square">
            <a:spAutoFit/>
          </a:bodyPr>
          <a:lstStyle/>
          <a:p>
            <a:r>
              <a:rPr lang="en-US" sz="2800" b="1" dirty="0">
                <a:solidFill>
                  <a:srgbClr val="FFFF00"/>
                </a:solidFill>
              </a:rPr>
              <a:t>4QDan</a:t>
            </a:r>
            <a:r>
              <a:rPr lang="en-US" sz="2800" b="1" baseline="30000" dirty="0">
                <a:solidFill>
                  <a:srgbClr val="FFFF00"/>
                </a:solidFill>
              </a:rPr>
              <a:t>c </a:t>
            </a:r>
            <a:r>
              <a:rPr lang="en-US" sz="2800" b="1" baseline="30000" dirty="0" smtClean="0">
                <a:solidFill>
                  <a:srgbClr val="FFFF00"/>
                </a:solidFill>
              </a:rPr>
              <a:t>   </a:t>
            </a:r>
            <a:r>
              <a:rPr lang="en-US" sz="2800" b="1" dirty="0" smtClean="0">
                <a:solidFill>
                  <a:srgbClr val="FFFF00"/>
                </a:solidFill>
              </a:rPr>
              <a:t>Fragment </a:t>
            </a:r>
            <a:r>
              <a:rPr lang="en-US" sz="2800" b="1" dirty="0">
                <a:solidFill>
                  <a:srgbClr val="FFFF00"/>
                </a:solidFill>
              </a:rPr>
              <a:t>3 </a:t>
            </a:r>
            <a:r>
              <a:rPr lang="en-US" sz="2800" b="1" dirty="0" smtClean="0">
                <a:solidFill>
                  <a:schemeClr val="bg1"/>
                </a:solidFill>
              </a:rPr>
              <a:t>Daniel </a:t>
            </a:r>
            <a:r>
              <a:rPr lang="en-US" sz="2800" b="1" dirty="0">
                <a:solidFill>
                  <a:schemeClr val="bg1"/>
                </a:solidFill>
              </a:rPr>
              <a:t>11:13–17, </a:t>
            </a:r>
            <a:r>
              <a:rPr lang="en-US" sz="2800" b="1" dirty="0" smtClean="0">
                <a:solidFill>
                  <a:schemeClr val="bg1"/>
                </a:solidFill>
              </a:rPr>
              <a:t>25–29</a:t>
            </a:r>
            <a:endParaRPr lang="en-US" sz="2800" dirty="0">
              <a:solidFill>
                <a:schemeClr val="bg1"/>
              </a:solidFill>
            </a:endParaRPr>
          </a:p>
        </p:txBody>
      </p:sp>
    </p:spTree>
    <p:extLst>
      <p:ext uri="{BB962C8B-B14F-4D97-AF65-F5344CB8AC3E}">
        <p14:creationId xmlns:p14="http://schemas.microsoft.com/office/powerpoint/2010/main" val="392473934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6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0" y="2057400"/>
            <a:ext cx="12085277" cy="44805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0397" y="228600"/>
            <a:ext cx="9224415" cy="1723549"/>
          </a:xfrm>
          <a:prstGeom prst="rect">
            <a:avLst/>
          </a:prstGeom>
          <a:solidFill>
            <a:srgbClr val="002060"/>
          </a:solidFill>
        </p:spPr>
        <p:txBody>
          <a:bodyPr wrap="square">
            <a:spAutoFit/>
          </a:bodyPr>
          <a:lstStyle/>
          <a:p>
            <a:r>
              <a:rPr lang="en-US" sz="2800" b="1" dirty="0">
                <a:solidFill>
                  <a:srgbClr val="FFFF00"/>
                </a:solidFill>
              </a:rPr>
              <a:t>A reconstruction of </a:t>
            </a:r>
            <a:r>
              <a:rPr lang="en-US" sz="2800" b="1" dirty="0" smtClean="0">
                <a:solidFill>
                  <a:srgbClr val="FFFF00"/>
                </a:solidFill>
              </a:rPr>
              <a:t>4QDan</a:t>
            </a:r>
            <a:r>
              <a:rPr lang="en-US" sz="2800" b="1" baseline="30000" dirty="0" smtClean="0">
                <a:solidFill>
                  <a:srgbClr val="FFFF00"/>
                </a:solidFill>
              </a:rPr>
              <a:t>c</a:t>
            </a:r>
            <a:r>
              <a:rPr lang="en-US" sz="2600" b="1" dirty="0" smtClean="0">
                <a:solidFill>
                  <a:schemeClr val="bg1"/>
                </a:solidFill>
              </a:rPr>
              <a:t>, </a:t>
            </a:r>
            <a:r>
              <a:rPr lang="en-US" sz="2600" b="1" dirty="0">
                <a:solidFill>
                  <a:schemeClr val="bg1"/>
                </a:solidFill>
              </a:rPr>
              <a:t>the oldest manuscript of the book of Daniel </a:t>
            </a:r>
            <a:r>
              <a:rPr lang="en-US" sz="2600" b="1" dirty="0" smtClean="0">
                <a:solidFill>
                  <a:schemeClr val="bg1"/>
                </a:solidFill>
              </a:rPr>
              <a:t>(the </a:t>
            </a:r>
            <a:r>
              <a:rPr lang="en-US" sz="2600" b="1" dirty="0">
                <a:solidFill>
                  <a:schemeClr val="bg1"/>
                </a:solidFill>
              </a:rPr>
              <a:t>second century BC). Shown are the positions of the fragments of 4QDanc across four columns of the original scroll (reading was from right to left). Linda </a:t>
            </a:r>
            <a:r>
              <a:rPr lang="en-US" sz="2600" b="1" dirty="0" err="1">
                <a:solidFill>
                  <a:schemeClr val="bg1"/>
                </a:solidFill>
              </a:rPr>
              <a:t>Manies</a:t>
            </a:r>
            <a:endParaRPr lang="en-US" sz="2600" dirty="0">
              <a:solidFill>
                <a:schemeClr val="bg1"/>
              </a:solidFill>
            </a:endParaRPr>
          </a:p>
        </p:txBody>
      </p:sp>
    </p:spTree>
    <p:extLst>
      <p:ext uri="{BB962C8B-B14F-4D97-AF65-F5344CB8AC3E}">
        <p14:creationId xmlns:p14="http://schemas.microsoft.com/office/powerpoint/2010/main" val="299613884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Florilegium Scroll (4Q174) | Europe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95" y="49924"/>
            <a:ext cx="4289777" cy="34747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15723" y="685800"/>
            <a:ext cx="3276599" cy="2308324"/>
          </a:xfrm>
          <a:prstGeom prst="rect">
            <a:avLst/>
          </a:prstGeom>
          <a:solidFill>
            <a:srgbClr val="002060"/>
          </a:solidFill>
        </p:spPr>
        <p:txBody>
          <a:bodyPr wrap="square">
            <a:spAutoFit/>
          </a:bodyPr>
          <a:lstStyle/>
          <a:p>
            <a:r>
              <a:rPr lang="en-US" sz="3200" b="1" dirty="0" smtClean="0">
                <a:solidFill>
                  <a:srgbClr val="FFFF00"/>
                </a:solidFill>
              </a:rPr>
              <a:t>Florilegium Scroll</a:t>
            </a:r>
          </a:p>
          <a:p>
            <a:r>
              <a:rPr lang="en-US" sz="3200" b="1" dirty="0" smtClean="0">
                <a:solidFill>
                  <a:srgbClr val="FFFF00"/>
                </a:solidFill>
              </a:rPr>
              <a:t>(4Q174</a:t>
            </a:r>
            <a:r>
              <a:rPr lang="en-US" sz="3200" b="1" dirty="0">
                <a:solidFill>
                  <a:srgbClr val="FFFF00"/>
                </a:solidFill>
              </a:rPr>
              <a:t> = 4QFlor</a:t>
            </a:r>
            <a:r>
              <a:rPr lang="en-US" sz="3200" b="1" dirty="0" smtClean="0">
                <a:solidFill>
                  <a:srgbClr val="FFFF00"/>
                </a:solidFill>
              </a:rPr>
              <a:t>)</a:t>
            </a:r>
          </a:p>
          <a:p>
            <a:endParaRPr lang="en-US" sz="1600" b="1" dirty="0" smtClean="0">
              <a:solidFill>
                <a:schemeClr val="bg1"/>
              </a:solidFill>
            </a:endParaRPr>
          </a:p>
          <a:p>
            <a:endParaRPr lang="en-US" sz="1600" b="1" dirty="0" smtClean="0">
              <a:solidFill>
                <a:schemeClr val="bg1"/>
              </a:solidFill>
            </a:endParaRPr>
          </a:p>
          <a:p>
            <a:r>
              <a:rPr lang="en-US" sz="2400" b="1" dirty="0" smtClean="0">
                <a:solidFill>
                  <a:schemeClr val="bg1"/>
                </a:solidFill>
              </a:rPr>
              <a:t>Below: </a:t>
            </a:r>
            <a:r>
              <a:rPr lang="en-US" sz="2400" b="1" dirty="0" smtClean="0">
                <a:solidFill>
                  <a:srgbClr val="FFFF00"/>
                </a:solidFill>
              </a:rPr>
              <a:t>Dead Sea Scrolls </a:t>
            </a:r>
          </a:p>
          <a:p>
            <a:r>
              <a:rPr lang="en-US" sz="2400" b="1" dirty="0">
                <a:solidFill>
                  <a:srgbClr val="FFFF00"/>
                </a:solidFill>
              </a:rPr>
              <a:t> </a:t>
            </a:r>
            <a:r>
              <a:rPr lang="en-US" sz="2400" b="1" dirty="0" smtClean="0">
                <a:solidFill>
                  <a:srgbClr val="FFFF00"/>
                </a:solidFill>
              </a:rPr>
              <a:t>           Electronic Library</a:t>
            </a:r>
            <a:endParaRPr lang="en-US" sz="2400" b="1" dirty="0">
              <a:solidFill>
                <a:srgbClr val="FFFF00"/>
              </a:solidFill>
            </a:endParaRPr>
          </a:p>
        </p:txBody>
      </p:sp>
      <p:sp>
        <p:nvSpPr>
          <p:cNvPr id="6" name="Rectangle 5"/>
          <p:cNvSpPr/>
          <p:nvPr/>
        </p:nvSpPr>
        <p:spPr>
          <a:xfrm>
            <a:off x="760412" y="3477873"/>
            <a:ext cx="10896600" cy="3170099"/>
          </a:xfrm>
          <a:prstGeom prst="rect">
            <a:avLst/>
          </a:prstGeom>
          <a:solidFill>
            <a:srgbClr val="002060"/>
          </a:solidFill>
        </p:spPr>
        <p:txBody>
          <a:bodyPr wrap="square">
            <a:spAutoFit/>
          </a:bodyPr>
          <a:lstStyle/>
          <a:p>
            <a:r>
              <a:rPr lang="he-IL" sz="2400" b="1" dirty="0">
                <a:solidFill>
                  <a:srgbClr val="FFFF00"/>
                </a:solidFill>
              </a:rPr>
              <a:t>‎</a:t>
            </a:r>
            <a:r>
              <a:rPr lang="en-US" sz="2400" b="1" dirty="0">
                <a:solidFill>
                  <a:srgbClr val="FFFF00"/>
                </a:solidFill>
              </a:rPr>
              <a:t>(</a:t>
            </a:r>
            <a:r>
              <a:rPr lang="he-IL" sz="2400" b="1" dirty="0">
                <a:solidFill>
                  <a:srgbClr val="FFFF00"/>
                </a:solidFill>
              </a:rPr>
              <a:t>‎</a:t>
            </a:r>
            <a:r>
              <a:rPr lang="en-US" sz="2400" b="1" dirty="0">
                <a:solidFill>
                  <a:srgbClr val="FFFF00"/>
                </a:solidFill>
              </a:rPr>
              <a:t>4Q</a:t>
            </a:r>
            <a:r>
              <a:rPr lang="he-IL" sz="2400" b="1" dirty="0">
                <a:solidFill>
                  <a:srgbClr val="FFFF00"/>
                </a:solidFill>
              </a:rPr>
              <a:t>‎</a:t>
            </a:r>
            <a:r>
              <a:rPr lang="en-US" sz="2400" b="1" dirty="0" smtClean="0">
                <a:solidFill>
                  <a:srgbClr val="FFFF00"/>
                </a:solidFill>
              </a:rPr>
              <a:t>174 </a:t>
            </a:r>
            <a:r>
              <a:rPr lang="he-IL" sz="2400" b="1" dirty="0" smtClean="0">
                <a:solidFill>
                  <a:srgbClr val="FFFF00"/>
                </a:solidFill>
              </a:rPr>
              <a:t>Fragment </a:t>
            </a:r>
            <a:r>
              <a:rPr lang="he-IL" sz="2400" b="1" dirty="0">
                <a:solidFill>
                  <a:srgbClr val="FFFF00"/>
                </a:solidFill>
              </a:rPr>
              <a:t>‎</a:t>
            </a:r>
            <a:r>
              <a:rPr lang="en-US" sz="2400" b="1" dirty="0">
                <a:solidFill>
                  <a:srgbClr val="FFFF00"/>
                </a:solidFill>
              </a:rPr>
              <a:t>1, Column ii, 3</a:t>
            </a:r>
            <a:r>
              <a:rPr lang="he-IL" sz="2400" b="1" dirty="0">
                <a:solidFill>
                  <a:srgbClr val="FFFF00"/>
                </a:solidFill>
              </a:rPr>
              <a:t>‎</a:t>
            </a:r>
            <a:r>
              <a:rPr lang="en-US" sz="2400" b="1" dirty="0">
                <a:solidFill>
                  <a:srgbClr val="FFFF00"/>
                </a:solidFill>
              </a:rPr>
              <a:t>)</a:t>
            </a:r>
            <a:r>
              <a:rPr lang="he-IL" sz="2400" b="1" dirty="0" smtClean="0">
                <a:solidFill>
                  <a:srgbClr val="FFFF00"/>
                </a:solidFill>
              </a:rPr>
              <a:t>‎</a:t>
            </a:r>
            <a:r>
              <a:rPr lang="en-US" sz="2400" b="1" dirty="0" smtClean="0">
                <a:solidFill>
                  <a:srgbClr val="FFFF00"/>
                </a:solidFill>
              </a:rPr>
              <a:t> “…… written in the Book of Daniel the prophet….”</a:t>
            </a:r>
            <a:endParaRPr lang="en-US" sz="2400" dirty="0">
              <a:solidFill>
                <a:srgbClr val="FFFF00"/>
              </a:solidFill>
            </a:endParaRPr>
          </a:p>
          <a:p>
            <a:r>
              <a:rPr lang="en-US" sz="800" dirty="0">
                <a:solidFill>
                  <a:schemeClr val="bg1"/>
                </a:solidFill>
              </a:rPr>
              <a:t> </a:t>
            </a:r>
          </a:p>
          <a:p>
            <a:pPr algn="r" rtl="1"/>
            <a:r>
              <a:rPr lang="en-US" sz="2400" dirty="0">
                <a:solidFill>
                  <a:schemeClr val="bg1"/>
                </a:solidFill>
              </a:rPr>
              <a:t>1</a:t>
            </a:r>
            <a:r>
              <a:rPr lang="he-IL" sz="2400" dirty="0">
                <a:solidFill>
                  <a:schemeClr val="bg1"/>
                </a:solidFill>
              </a:rPr>
              <a:t>	היאה עת המצרף הב[אה על בית י]ה֯ודה להתם[‏                                   ]</a:t>
            </a:r>
            <a:endParaRPr lang="en-US" sz="2400" dirty="0">
              <a:solidFill>
                <a:schemeClr val="bg1"/>
              </a:solidFill>
            </a:endParaRPr>
          </a:p>
          <a:p>
            <a:pPr algn="r" rtl="1"/>
            <a:r>
              <a:rPr lang="en-US" sz="2400" dirty="0">
                <a:solidFill>
                  <a:schemeClr val="bg1"/>
                </a:solidFill>
              </a:rPr>
              <a:t>2</a:t>
            </a:r>
            <a:r>
              <a:rPr lang="he-IL" sz="2400" dirty="0">
                <a:solidFill>
                  <a:schemeClr val="bg1"/>
                </a:solidFill>
              </a:rPr>
              <a:t>	בלי על ונשאר שא֯ר֯‏ [הע]ם‏ [ישר]אל ועשו את כול התורה֯[‏                 ]</a:t>
            </a:r>
            <a:endParaRPr lang="en-US" sz="2400" dirty="0">
              <a:solidFill>
                <a:schemeClr val="bg1"/>
              </a:solidFill>
            </a:endParaRPr>
          </a:p>
          <a:p>
            <a:pPr algn="r" rtl="1"/>
            <a:r>
              <a:rPr lang="en-US" sz="2400" dirty="0">
                <a:solidFill>
                  <a:schemeClr val="bg1"/>
                </a:solidFill>
              </a:rPr>
              <a:t>3</a:t>
            </a:r>
            <a:r>
              <a:rPr lang="he-IL" sz="2400" dirty="0">
                <a:solidFill>
                  <a:schemeClr val="bg1"/>
                </a:solidFill>
              </a:rPr>
              <a:t>	מושה הואה ה֯[דבר אש]ר‏ </a:t>
            </a:r>
            <a:r>
              <a:rPr lang="he-IL" sz="2400" b="1" dirty="0">
                <a:solidFill>
                  <a:srgbClr val="FFFF00"/>
                </a:solidFill>
              </a:rPr>
              <a:t>כתוב</a:t>
            </a:r>
            <a:r>
              <a:rPr lang="he-IL" sz="2400" dirty="0">
                <a:solidFill>
                  <a:schemeClr val="bg1"/>
                </a:solidFill>
              </a:rPr>
              <a:t> </a:t>
            </a:r>
            <a:r>
              <a:rPr lang="he-IL" sz="2400" b="1" dirty="0">
                <a:solidFill>
                  <a:srgbClr val="FFFF00"/>
                </a:solidFill>
              </a:rPr>
              <a:t>בספר דניאל הנביא </a:t>
            </a:r>
            <a:r>
              <a:rPr lang="he-IL" sz="2400" dirty="0">
                <a:solidFill>
                  <a:schemeClr val="bg1"/>
                </a:solidFill>
              </a:rPr>
              <a:t>להרשי֯[ע רשעים ולוא יבינו‏]</a:t>
            </a:r>
            <a:endParaRPr lang="en-US" sz="2400" dirty="0">
              <a:solidFill>
                <a:schemeClr val="bg1"/>
              </a:solidFill>
            </a:endParaRPr>
          </a:p>
          <a:p>
            <a:pPr algn="r" rtl="1"/>
            <a:r>
              <a:rPr lang="en-US" sz="2400" dirty="0">
                <a:solidFill>
                  <a:schemeClr val="bg1"/>
                </a:solidFill>
              </a:rPr>
              <a:t>4a</a:t>
            </a:r>
            <a:r>
              <a:rPr lang="he-IL" sz="2400" dirty="0">
                <a:solidFill>
                  <a:schemeClr val="bg1"/>
                </a:solidFill>
              </a:rPr>
              <a:t>	וצדיקים‏ י֯ת֯[בררו‏ ויתלב]נו‏ ויצטרפו‏ ועם‏ יודעי‏ אלוה‏ יחזיקו‏ המ֯[ה‏                         ]</a:t>
            </a:r>
            <a:endParaRPr lang="en-US" sz="2400" dirty="0">
              <a:solidFill>
                <a:schemeClr val="bg1"/>
              </a:solidFill>
            </a:endParaRPr>
          </a:p>
          <a:p>
            <a:pPr algn="r" rtl="1"/>
            <a:r>
              <a:rPr lang="en-US" sz="2400" dirty="0">
                <a:solidFill>
                  <a:schemeClr val="bg1"/>
                </a:solidFill>
              </a:rPr>
              <a:t>4</a:t>
            </a:r>
            <a:r>
              <a:rPr lang="he-IL" sz="2400" dirty="0">
                <a:solidFill>
                  <a:schemeClr val="bg1"/>
                </a:solidFill>
              </a:rPr>
              <a:t>	ה֯׺׺׺‏[                    ]א֯ח֯רי ה̇‏[     ]אשר אליהמה יור֯[ד‏                   ]</a:t>
            </a:r>
            <a:endParaRPr lang="en-US" sz="2400" dirty="0">
              <a:solidFill>
                <a:schemeClr val="bg1"/>
              </a:solidFill>
            </a:endParaRPr>
          </a:p>
          <a:p>
            <a:pPr algn="r" rtl="1"/>
            <a:r>
              <a:rPr lang="en-US" sz="2400" dirty="0">
                <a:solidFill>
                  <a:schemeClr val="bg1"/>
                </a:solidFill>
              </a:rPr>
              <a:t>5</a:t>
            </a:r>
            <a:r>
              <a:rPr lang="he-IL" sz="2400" dirty="0">
                <a:solidFill>
                  <a:schemeClr val="bg1"/>
                </a:solidFill>
              </a:rPr>
              <a:t>‏	[	     ]ה֯ ברדתו מ‏[                              ]</a:t>
            </a:r>
            <a:endParaRPr lang="en-US" sz="2400" dirty="0">
              <a:solidFill>
                <a:schemeClr val="bg1"/>
              </a:solidFill>
            </a:endParaRPr>
          </a:p>
          <a:p>
            <a:pPr algn="r" rtl="1"/>
            <a:r>
              <a:rPr lang="en-US" sz="2400" dirty="0">
                <a:solidFill>
                  <a:schemeClr val="bg1"/>
                </a:solidFill>
              </a:rPr>
              <a:t>6</a:t>
            </a:r>
            <a:r>
              <a:rPr lang="he-IL" sz="2400" dirty="0">
                <a:solidFill>
                  <a:schemeClr val="bg1"/>
                </a:solidFill>
              </a:rPr>
              <a:t>‏	[		         ] א֯׺׺׺׺׺‏[                                  ]</a:t>
            </a:r>
            <a:endParaRPr lang="en-US" sz="2400" dirty="0">
              <a:solidFill>
                <a:schemeClr val="bg1"/>
              </a:solidFill>
            </a:endParaRPr>
          </a:p>
        </p:txBody>
      </p:sp>
    </p:spTree>
    <p:extLst>
      <p:ext uri="{BB962C8B-B14F-4D97-AF65-F5344CB8AC3E}">
        <p14:creationId xmlns:p14="http://schemas.microsoft.com/office/powerpoint/2010/main" val="61058493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ext of 11Q13 (fragment from the Melchizedek document from cave 11, written  in Hebrew, around 100 BCE) - LDS Scripture Teach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4679"/>
            <a:ext cx="4913778" cy="70408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44262" y="5183421"/>
            <a:ext cx="6856413" cy="492443"/>
          </a:xfrm>
          <a:prstGeom prst="rect">
            <a:avLst/>
          </a:prstGeom>
          <a:solidFill>
            <a:srgbClr val="002060"/>
          </a:solidFill>
        </p:spPr>
        <p:txBody>
          <a:bodyPr wrap="square">
            <a:spAutoFit/>
          </a:bodyPr>
          <a:lstStyle/>
          <a:p>
            <a:pPr algn="r" rtl="1"/>
            <a:r>
              <a:rPr lang="he-IL" dirty="0" smtClean="0">
                <a:solidFill>
                  <a:srgbClr val="FFFF00"/>
                </a:solidFill>
              </a:rPr>
              <a:t>‭18</a:t>
            </a:r>
            <a:r>
              <a:rPr lang="en-US" dirty="0" smtClean="0">
                <a:solidFill>
                  <a:srgbClr val="FFFF00"/>
                </a:solidFill>
              </a:rPr>
              <a:t>  </a:t>
            </a:r>
            <a:r>
              <a:rPr lang="he-IL" dirty="0" smtClean="0">
                <a:solidFill>
                  <a:srgbClr val="FFFF00"/>
                </a:solidFill>
              </a:rPr>
              <a:t>‬</a:t>
            </a:r>
            <a:r>
              <a:rPr lang="he-IL" sz="2600" dirty="0" smtClean="0">
                <a:solidFill>
                  <a:schemeClr val="bg1"/>
                </a:solidFill>
              </a:rPr>
              <a:t>והמבשר הו[אה‏ ]</a:t>
            </a:r>
            <a:r>
              <a:rPr lang="he-IL" sz="2600" dirty="0" smtClean="0">
                <a:solidFill>
                  <a:srgbClr val="FFFF00"/>
                </a:solidFill>
              </a:rPr>
              <a:t>מ̇שיח הרו̇[ח‏] כ֯אשר אמר דנ̇[יאל</a:t>
            </a:r>
          </a:p>
        </p:txBody>
      </p:sp>
      <p:sp>
        <p:nvSpPr>
          <p:cNvPr id="5" name="Rectangle 4"/>
          <p:cNvSpPr/>
          <p:nvPr/>
        </p:nvSpPr>
        <p:spPr>
          <a:xfrm>
            <a:off x="5163695" y="3429000"/>
            <a:ext cx="6485111" cy="1446550"/>
          </a:xfrm>
          <a:prstGeom prst="rect">
            <a:avLst/>
          </a:prstGeom>
          <a:solidFill>
            <a:srgbClr val="00B050"/>
          </a:solidFill>
        </p:spPr>
        <p:txBody>
          <a:bodyPr wrap="square">
            <a:spAutoFit/>
          </a:bodyPr>
          <a:lstStyle/>
          <a:p>
            <a:pPr algn="ctr"/>
            <a:r>
              <a:rPr lang="en-US" sz="3200" b="1" dirty="0" smtClean="0">
                <a:solidFill>
                  <a:srgbClr val="FFFF00"/>
                </a:solidFill>
              </a:rPr>
              <a:t>11Q</a:t>
            </a:r>
            <a:r>
              <a:rPr lang="en-US" sz="3200" b="1" dirty="0">
                <a:solidFill>
                  <a:srgbClr val="FFFF00"/>
                </a:solidFill>
              </a:rPr>
              <a:t>‎13 (11QMelch)‎ ‎II (1, 2i, 3i, 4)‎:‎</a:t>
            </a:r>
            <a:r>
              <a:rPr lang="en-US" sz="3200" b="1" dirty="0" smtClean="0">
                <a:solidFill>
                  <a:srgbClr val="FFFF00"/>
                </a:solidFill>
              </a:rPr>
              <a:t>18‎</a:t>
            </a:r>
          </a:p>
          <a:p>
            <a:r>
              <a:rPr lang="en-US" sz="2800" b="1" dirty="0"/>
              <a:t>And the messenger is the anointed of the spirit about whom </a:t>
            </a:r>
            <a:r>
              <a:rPr lang="en-US" sz="2800" b="1" dirty="0">
                <a:solidFill>
                  <a:srgbClr val="FFFF00"/>
                </a:solidFill>
              </a:rPr>
              <a:t>Daniel</a:t>
            </a:r>
            <a:r>
              <a:rPr lang="en-US" sz="2800" b="1" dirty="0"/>
              <a:t> spoke</a:t>
            </a:r>
            <a:r>
              <a:rPr lang="en-US" sz="2800" dirty="0" smtClean="0"/>
              <a:t>........</a:t>
            </a:r>
            <a:endParaRPr lang="en-US" sz="2800" dirty="0"/>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1680" y="31531"/>
            <a:ext cx="5861601"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312889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43481" y="2514600"/>
            <a:ext cx="3194531" cy="2123658"/>
          </a:xfrm>
          <a:prstGeom prst="rect">
            <a:avLst/>
          </a:prstGeom>
        </p:spPr>
        <p:txBody>
          <a:bodyPr wrap="square">
            <a:spAutoFit/>
          </a:bodyPr>
          <a:lstStyle/>
          <a:p>
            <a:r>
              <a:rPr lang="en-US" dirty="0"/>
              <a:t>“Aramaic </a:t>
            </a:r>
            <a:r>
              <a:rPr lang="en-US" dirty="0" err="1"/>
              <a:t>Apocryphon</a:t>
            </a:r>
            <a:r>
              <a:rPr lang="en-US" dirty="0"/>
              <a:t> of Daniel,” one of the Dead Sea Scroll fragments in an exhibition at the Jewish </a:t>
            </a:r>
            <a:r>
              <a:rPr lang="en-US" dirty="0" err="1"/>
              <a:t>Museum.Credit</a:t>
            </a:r>
            <a:r>
              <a:rPr lang="en-US" dirty="0"/>
              <a:t>...Israel Antiquities Authority</a:t>
            </a:r>
          </a:p>
        </p:txBody>
      </p:sp>
      <p:pic>
        <p:nvPicPr>
          <p:cNvPr id="11266" name="Picture 2" descr="Qumran and the Dead Sea Scrolls: At the Jewish Museum, Peering Into the  Mystery of Those Enigmatic Fragments - The New York Ti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7277"/>
            <a:ext cx="9378469"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68677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484189" y="2971802"/>
            <a:ext cx="11233150" cy="334153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821" tIns="54411" rIns="108821" bIns="54411">
            <a:spAutoFit/>
          </a:bodyPr>
          <a:lstStyle/>
          <a:p>
            <a:pPr rtl="1"/>
            <a:r>
              <a:rPr lang="en-US" sz="4800" b="1" dirty="0">
                <a:solidFill>
                  <a:schemeClr val="bg1"/>
                </a:solidFill>
              </a:rPr>
              <a:t> </a:t>
            </a:r>
            <a:r>
              <a:rPr lang="en-US" sz="4800" dirty="0">
                <a:solidFill>
                  <a:schemeClr val="bg1"/>
                </a:solidFill>
              </a:rPr>
              <a:t>‎  </a:t>
            </a:r>
            <a:r>
              <a:rPr lang="he-IL" sz="5400" b="1" dirty="0">
                <a:solidFill>
                  <a:schemeClr val="bg1"/>
                </a:solidFill>
              </a:rPr>
              <a:t>יְבָרֶכְךָ יְהוָה וְיִשְׁמְרֶךָ׃</a:t>
            </a:r>
            <a:r>
              <a:rPr lang="en-US" sz="5400" b="1" dirty="0">
                <a:solidFill>
                  <a:schemeClr val="bg1"/>
                </a:solidFill>
              </a:rPr>
              <a:t>    </a:t>
            </a:r>
            <a:r>
              <a:rPr lang="he-IL" sz="5400" b="1" dirty="0">
                <a:solidFill>
                  <a:schemeClr val="bg1"/>
                </a:solidFill>
              </a:rPr>
              <a:t> </a:t>
            </a:r>
            <a:r>
              <a:rPr lang="en-US" sz="3600" b="1" dirty="0">
                <a:solidFill>
                  <a:srgbClr val="FFFF00"/>
                </a:solidFill>
              </a:rPr>
              <a:t>Numbers 6:24-26</a:t>
            </a:r>
            <a:r>
              <a:rPr lang="el-GR" sz="3600" b="1" dirty="0">
                <a:solidFill>
                  <a:srgbClr val="FFFF00"/>
                </a:solidFill>
              </a:rPr>
              <a:t> </a:t>
            </a:r>
            <a:endParaRPr lang="en-US" sz="3600" b="1" dirty="0">
              <a:solidFill>
                <a:srgbClr val="FFFF00"/>
              </a:solidFill>
            </a:endParaRPr>
          </a:p>
          <a:p>
            <a:pPr rtl="1"/>
            <a:r>
              <a:rPr lang="he-IL" sz="5400" b="1" dirty="0">
                <a:solidFill>
                  <a:schemeClr val="bg1"/>
                </a:solidFill>
              </a:rPr>
              <a:t>יָאֵר יְהוָה פָּנָיו אֵלֶיךָ וִיחֻנֶּךָּ׃</a:t>
            </a:r>
            <a:r>
              <a:rPr lang="en-US" sz="5400" b="1" dirty="0">
                <a:solidFill>
                  <a:schemeClr val="bg1"/>
                </a:solidFill>
              </a:rPr>
              <a:t>                  </a:t>
            </a:r>
          </a:p>
          <a:p>
            <a:pPr rtl="1"/>
            <a:r>
              <a:rPr lang="en-US" sz="5400" b="1" dirty="0">
                <a:solidFill>
                  <a:schemeClr val="bg1"/>
                </a:solidFill>
              </a:rPr>
              <a:t>‎</a:t>
            </a:r>
            <a:r>
              <a:rPr lang="he-IL" sz="5400" b="1" dirty="0">
                <a:solidFill>
                  <a:schemeClr val="bg1"/>
                </a:solidFill>
              </a:rPr>
              <a:t>יִשָּׂא יְהוָה פָּנָיו אֵלֶיךָ וְיָשֵׂם לְךָ שָׁלוֹם׃</a:t>
            </a:r>
            <a:r>
              <a:rPr lang="en-US" sz="5400" b="1" dirty="0">
                <a:solidFill>
                  <a:schemeClr val="bg1"/>
                </a:solidFill>
              </a:rPr>
              <a:t>     </a:t>
            </a:r>
            <a:r>
              <a:rPr lang="he-IL" sz="5400" b="1" dirty="0">
                <a:solidFill>
                  <a:schemeClr val="bg1"/>
                </a:solidFill>
              </a:rPr>
              <a:t> </a:t>
            </a:r>
            <a:endParaRPr lang="en-US" sz="5400" b="1" dirty="0">
              <a:solidFill>
                <a:schemeClr val="bg1"/>
              </a:solidFill>
            </a:endParaRPr>
          </a:p>
          <a:p>
            <a:pPr algn="ctr" rtl="1"/>
            <a:endParaRPr lang="en-US" altLang="ko-KR" sz="1600" dirty="0"/>
          </a:p>
          <a:p>
            <a:pPr algn="ctr" rtl="1"/>
            <a:endParaRPr lang="en-US" altLang="ko-KR" sz="1600" dirty="0"/>
          </a:p>
          <a:p>
            <a:pPr algn="ctr" rtl="1"/>
            <a:endParaRPr lang="en-US" altLang="ko-KR" sz="1600" dirty="0"/>
          </a:p>
        </p:txBody>
      </p:sp>
      <p:sp>
        <p:nvSpPr>
          <p:cNvPr id="92163" name="Rectangle 2"/>
          <p:cNvSpPr>
            <a:spLocks noChangeArrowheads="1"/>
          </p:cNvSpPr>
          <p:nvPr/>
        </p:nvSpPr>
        <p:spPr bwMode="auto">
          <a:xfrm>
            <a:off x="826557" y="141515"/>
            <a:ext cx="8763000" cy="273921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3600" b="1" dirty="0">
                <a:latin typeface="DFKai-SB" pitchFamily="65" charset="-120"/>
                <a:ea typeface="DFKai-SB" pitchFamily="65" charset="-120"/>
              </a:rPr>
              <a:t>民數記</a:t>
            </a:r>
            <a:r>
              <a:rPr lang="ko-KR" altLang="en-US" sz="3600" b="1" dirty="0">
                <a:latin typeface="新細明體" pitchFamily="18" charset="-120"/>
              </a:rPr>
              <a:t> </a:t>
            </a:r>
            <a:r>
              <a:rPr lang="en-US" sz="3600" b="1" dirty="0"/>
              <a:t>6:24-26</a:t>
            </a:r>
          </a:p>
          <a:p>
            <a:r>
              <a:rPr lang="zh-TW" altLang="en-US" sz="3400" b="1" dirty="0">
                <a:solidFill>
                  <a:srgbClr val="FF0000"/>
                </a:solidFill>
                <a:latin typeface="DFKai-SB" pitchFamily="65" charset="-120"/>
                <a:ea typeface="DFKai-SB" pitchFamily="65" charset="-120"/>
              </a:rPr>
              <a:t>  </a:t>
            </a:r>
            <a:r>
              <a:rPr lang="zh-TW" altLang="en-US" sz="4000" b="1" dirty="0">
                <a:solidFill>
                  <a:srgbClr val="FF0000"/>
                </a:solidFill>
                <a:latin typeface="DFKai-SB" pitchFamily="65" charset="-120"/>
                <a:ea typeface="DFKai-SB" pitchFamily="65" charset="-120"/>
              </a:rPr>
              <a:t>願耶和華賜福給你</a:t>
            </a:r>
            <a:r>
              <a:rPr lang="en-US" altLang="zh-TW" sz="4000" b="1" dirty="0">
                <a:solidFill>
                  <a:srgbClr val="FF0000"/>
                </a:solidFill>
                <a:latin typeface="DFKai-SB" pitchFamily="65" charset="-120"/>
                <a:ea typeface="DFKai-SB" pitchFamily="65" charset="-120"/>
              </a:rPr>
              <a:t>,</a:t>
            </a:r>
            <a:r>
              <a:rPr lang="zh-TW" altLang="en-US" sz="4000" b="1" dirty="0">
                <a:solidFill>
                  <a:srgbClr val="FF0000"/>
                </a:solidFill>
                <a:latin typeface="DFKai-SB" pitchFamily="65" charset="-120"/>
                <a:ea typeface="DFKai-SB" pitchFamily="65" charset="-120"/>
              </a:rPr>
              <a:t>保護你</a:t>
            </a:r>
            <a:r>
              <a:rPr lang="en-US" altLang="zh-TW" sz="4000" b="1" dirty="0">
                <a:solidFill>
                  <a:srgbClr val="FF0000"/>
                </a:solidFill>
                <a:latin typeface="DFKai-SB" pitchFamily="65" charset="-120"/>
                <a:ea typeface="DFKai-SB" pitchFamily="65" charset="-120"/>
              </a:rPr>
              <a:t>.  </a:t>
            </a:r>
          </a:p>
          <a:p>
            <a:endParaRPr lang="en-US" altLang="zh-TW" sz="800" b="1" dirty="0">
              <a:solidFill>
                <a:srgbClr val="FF0000"/>
              </a:solidFill>
              <a:latin typeface="DFKai-SB" pitchFamily="65" charset="-120"/>
              <a:ea typeface="DFKai-SB" pitchFamily="65" charset="-120"/>
            </a:endParaRPr>
          </a:p>
          <a:p>
            <a:r>
              <a:rPr lang="zh-TW" altLang="en-US" sz="3400" b="1" dirty="0">
                <a:solidFill>
                  <a:srgbClr val="FF0000"/>
                </a:solidFill>
                <a:latin typeface="DFKai-SB" pitchFamily="65" charset="-120"/>
                <a:ea typeface="DFKai-SB" pitchFamily="65" charset="-120"/>
              </a:rPr>
              <a:t>  </a:t>
            </a:r>
            <a:r>
              <a:rPr lang="zh-TW" altLang="en-US" sz="4000" b="1" dirty="0">
                <a:solidFill>
                  <a:srgbClr val="FF0000"/>
                </a:solidFill>
                <a:latin typeface="DFKai-SB" pitchFamily="65" charset="-120"/>
                <a:ea typeface="DFKai-SB" pitchFamily="65" charset="-120"/>
              </a:rPr>
              <a:t>願耶和華使他的臉光照你</a:t>
            </a:r>
            <a:r>
              <a:rPr lang="en-US" altLang="zh-TW" sz="4000" b="1" dirty="0">
                <a:solidFill>
                  <a:srgbClr val="FF0000"/>
                </a:solidFill>
                <a:latin typeface="DFKai-SB" pitchFamily="65" charset="-120"/>
                <a:ea typeface="DFKai-SB" pitchFamily="65" charset="-120"/>
              </a:rPr>
              <a:t>,</a:t>
            </a:r>
            <a:r>
              <a:rPr lang="zh-TW" altLang="en-US" sz="4000" b="1" dirty="0">
                <a:solidFill>
                  <a:srgbClr val="FF0000"/>
                </a:solidFill>
                <a:latin typeface="DFKai-SB" pitchFamily="65" charset="-120"/>
                <a:ea typeface="DFKai-SB" pitchFamily="65" charset="-120"/>
              </a:rPr>
              <a:t>賜恩給你</a:t>
            </a:r>
            <a:r>
              <a:rPr lang="en-US" altLang="zh-CN" sz="4000" b="1" dirty="0">
                <a:solidFill>
                  <a:srgbClr val="FF0000"/>
                </a:solidFill>
                <a:latin typeface="DFKai-SB" pitchFamily="65" charset="-120"/>
                <a:ea typeface="DFKai-SB" pitchFamily="65" charset="-120"/>
              </a:rPr>
              <a:t>.</a:t>
            </a:r>
          </a:p>
          <a:p>
            <a:r>
              <a:rPr lang="en-US" altLang="zh-CN" sz="800" b="1" dirty="0">
                <a:solidFill>
                  <a:srgbClr val="FF0000"/>
                </a:solidFill>
                <a:latin typeface="DFKai-SB" pitchFamily="65" charset="-120"/>
                <a:ea typeface="DFKai-SB" pitchFamily="65" charset="-120"/>
              </a:rPr>
              <a:t> </a:t>
            </a:r>
          </a:p>
          <a:p>
            <a:r>
              <a:rPr lang="en-US" altLang="zh-TW" sz="3400" b="1" dirty="0">
                <a:solidFill>
                  <a:srgbClr val="FF0000"/>
                </a:solidFill>
                <a:latin typeface="DFKai-SB" pitchFamily="65" charset="-120"/>
                <a:ea typeface="DFKai-SB" pitchFamily="65" charset="-120"/>
              </a:rPr>
              <a:t>  </a:t>
            </a:r>
            <a:r>
              <a:rPr lang="zh-TW" altLang="en-US" sz="4000" b="1" dirty="0">
                <a:solidFill>
                  <a:srgbClr val="FF0000"/>
                </a:solidFill>
                <a:latin typeface="DFKai-SB" pitchFamily="65" charset="-120"/>
                <a:ea typeface="DFKai-SB" pitchFamily="65" charset="-120"/>
              </a:rPr>
              <a:t>願耶和華向你仰臉</a:t>
            </a:r>
            <a:r>
              <a:rPr lang="en-US" altLang="zh-TW" sz="4000" b="1" dirty="0">
                <a:solidFill>
                  <a:srgbClr val="FF0000"/>
                </a:solidFill>
                <a:latin typeface="DFKai-SB" pitchFamily="65" charset="-120"/>
                <a:ea typeface="DFKai-SB" pitchFamily="65" charset="-120"/>
              </a:rPr>
              <a:t>,</a:t>
            </a:r>
            <a:r>
              <a:rPr lang="zh-TW" altLang="en-US" sz="4000" b="1" dirty="0">
                <a:solidFill>
                  <a:srgbClr val="FF0000"/>
                </a:solidFill>
                <a:latin typeface="DFKai-SB" pitchFamily="65" charset="-120"/>
                <a:ea typeface="DFKai-SB" pitchFamily="65" charset="-120"/>
              </a:rPr>
              <a:t>賜你平安</a:t>
            </a:r>
            <a:r>
              <a:rPr lang="en-US" altLang="zh-TW" sz="4000" b="1" dirty="0">
                <a:solidFill>
                  <a:srgbClr val="FF0000"/>
                </a:solidFill>
                <a:latin typeface="DFKai-SB" pitchFamily="65" charset="-120"/>
                <a:ea typeface="DFKai-SB" pitchFamily="65" charset="-120"/>
              </a:rPr>
              <a:t>.</a:t>
            </a:r>
            <a:endParaRPr lang="en-US" sz="4000" b="1" dirty="0">
              <a:solidFill>
                <a:srgbClr val="FF0000"/>
              </a:solidFill>
              <a:latin typeface="DFKai-SB" pitchFamily="65" charset="-120"/>
              <a:ea typeface="DFKai-SB" pitchFamily="65" charset="-120"/>
            </a:endParaRPr>
          </a:p>
        </p:txBody>
      </p:sp>
    </p:spTree>
    <p:extLst>
      <p:ext uri="{BB962C8B-B14F-4D97-AF65-F5344CB8AC3E}">
        <p14:creationId xmlns:p14="http://schemas.microsoft.com/office/powerpoint/2010/main" val="101358510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60" y="54553"/>
            <a:ext cx="12171065" cy="3046988"/>
          </a:xfrm>
          <a:prstGeom prst="rect">
            <a:avLst/>
          </a:prstGeom>
          <a:solidFill>
            <a:srgbClr val="00B050"/>
          </a:solidFill>
        </p:spPr>
        <p:txBody>
          <a:bodyPr wrap="square">
            <a:spAutoFit/>
          </a:bodyPr>
          <a:lstStyle/>
          <a:p>
            <a:endParaRPr lang="en-US" sz="800" b="1" dirty="0" smtClean="0">
              <a:solidFill>
                <a:schemeClr val="bg1"/>
              </a:solidFill>
            </a:endParaRPr>
          </a:p>
          <a:p>
            <a:r>
              <a:rPr lang="zh-TW" altLang="en-US" sz="4000" b="1" dirty="0" smtClean="0">
                <a:solidFill>
                  <a:srgbClr val="FFFF00"/>
                </a:solidFill>
                <a:latin typeface="DFKai-SB" pitchFamily="65" charset="-120"/>
                <a:ea typeface="DFKai-SB" pitchFamily="65" charset="-120"/>
              </a:rPr>
              <a:t>聖經中亞蘭文經文 </a:t>
            </a:r>
            <a:r>
              <a:rPr lang="en-US" sz="3600" b="1" dirty="0" smtClean="0">
                <a:solidFill>
                  <a:srgbClr val="FFFF00"/>
                </a:solidFill>
              </a:rPr>
              <a:t>Aramaic Passages in </a:t>
            </a:r>
            <a:r>
              <a:rPr lang="en-US" sz="3600" b="1" dirty="0">
                <a:solidFill>
                  <a:srgbClr val="FFFF00"/>
                </a:solidFill>
              </a:rPr>
              <a:t>the </a:t>
            </a:r>
            <a:r>
              <a:rPr lang="en-US" sz="3600" b="1" dirty="0" smtClean="0">
                <a:solidFill>
                  <a:srgbClr val="FFFF00"/>
                </a:solidFill>
              </a:rPr>
              <a:t>OT</a:t>
            </a:r>
            <a:endParaRPr lang="en-US" sz="3600" b="1" dirty="0">
              <a:solidFill>
                <a:srgbClr val="FFFF00"/>
              </a:solidFill>
            </a:endParaRPr>
          </a:p>
          <a:p>
            <a:endParaRPr lang="en-US" sz="800" b="1" dirty="0" smtClean="0">
              <a:solidFill>
                <a:schemeClr val="bg1"/>
              </a:solidFill>
            </a:endParaRPr>
          </a:p>
          <a:p>
            <a:r>
              <a:rPr lang="en-US" sz="3200" b="1" dirty="0" smtClean="0"/>
              <a:t>     -</a:t>
            </a:r>
            <a:r>
              <a:rPr lang="zh-CN" altLang="en-US" sz="3200" b="1" dirty="0">
                <a:latin typeface="DFKai-SB" pitchFamily="65" charset="-120"/>
                <a:ea typeface="DFKai-SB" pitchFamily="65" charset="-120"/>
              </a:rPr>
              <a:t>創世</a:t>
            </a:r>
            <a:r>
              <a:rPr lang="zh-CN" altLang="en-US" sz="3200" b="1" dirty="0" smtClean="0">
                <a:latin typeface="DFKai-SB" pitchFamily="65" charset="-120"/>
                <a:ea typeface="DFKai-SB" pitchFamily="65" charset="-120"/>
              </a:rPr>
              <a:t>記 </a:t>
            </a:r>
            <a:r>
              <a:rPr lang="en-US" sz="3200" b="1" dirty="0" smtClean="0"/>
              <a:t>Genesis </a:t>
            </a:r>
            <a:r>
              <a:rPr lang="en-US" sz="3200" b="1" dirty="0"/>
              <a:t>31:47 </a:t>
            </a:r>
            <a:r>
              <a:rPr lang="en-US" sz="3200" b="1" dirty="0" smtClean="0"/>
              <a:t>(</a:t>
            </a:r>
            <a:r>
              <a:rPr lang="zh-CN" altLang="en-US" sz="3200" b="1" dirty="0" smtClean="0">
                <a:latin typeface="DFKai-SB" pitchFamily="65" charset="-120"/>
                <a:ea typeface="DFKai-SB" pitchFamily="65" charset="-120"/>
              </a:rPr>
              <a:t>兩個字 </a:t>
            </a:r>
            <a:r>
              <a:rPr lang="en-US" sz="3200" b="1" dirty="0" smtClean="0"/>
              <a:t>2 words)</a:t>
            </a:r>
          </a:p>
          <a:p>
            <a:r>
              <a:rPr lang="en-US" sz="3200" b="1" dirty="0"/>
              <a:t> </a:t>
            </a:r>
            <a:r>
              <a:rPr lang="en-US" sz="3200" b="1" dirty="0" smtClean="0"/>
              <a:t>    -</a:t>
            </a:r>
            <a:r>
              <a:rPr lang="zh-CN" altLang="en-US" sz="3200" b="1" dirty="0">
                <a:latin typeface="DFKai-SB" pitchFamily="65" charset="-120"/>
                <a:ea typeface="DFKai-SB" pitchFamily="65" charset="-120"/>
              </a:rPr>
              <a:t>耶利</a:t>
            </a:r>
            <a:r>
              <a:rPr lang="zh-CN" altLang="en-US" sz="3200" b="1" dirty="0" smtClean="0">
                <a:latin typeface="DFKai-SB" pitchFamily="65" charset="-120"/>
                <a:ea typeface="DFKai-SB" pitchFamily="65" charset="-120"/>
              </a:rPr>
              <a:t>米 </a:t>
            </a:r>
            <a:r>
              <a:rPr lang="en-US" sz="3200" b="1" dirty="0" smtClean="0"/>
              <a:t>Jeremiah </a:t>
            </a:r>
            <a:r>
              <a:rPr lang="en-US" sz="3200" b="1" dirty="0"/>
              <a:t>10:11 </a:t>
            </a:r>
            <a:r>
              <a:rPr lang="en-US" sz="3200" b="1" dirty="0" smtClean="0"/>
              <a:t>(</a:t>
            </a:r>
            <a:r>
              <a:rPr lang="zh-CN" altLang="en-US" sz="3200" b="1" dirty="0" smtClean="0">
                <a:latin typeface="DFKai-SB" pitchFamily="65" charset="-120"/>
                <a:ea typeface="DFKai-SB" pitchFamily="65" charset="-120"/>
              </a:rPr>
              <a:t>一節 </a:t>
            </a:r>
            <a:r>
              <a:rPr lang="en-US" sz="3200" b="1" dirty="0" smtClean="0"/>
              <a:t>1 </a:t>
            </a:r>
            <a:r>
              <a:rPr lang="en-US" sz="3200" b="1" dirty="0"/>
              <a:t>verse) </a:t>
            </a:r>
            <a:endParaRPr lang="en-US" sz="3200" dirty="0"/>
          </a:p>
          <a:p>
            <a:r>
              <a:rPr lang="en-US" sz="3200" b="1" dirty="0">
                <a:solidFill>
                  <a:schemeClr val="bg1"/>
                </a:solidFill>
              </a:rPr>
              <a:t> </a:t>
            </a:r>
            <a:r>
              <a:rPr lang="en-US" sz="3200" b="1" dirty="0" smtClean="0">
                <a:solidFill>
                  <a:schemeClr val="bg1"/>
                </a:solidFill>
              </a:rPr>
              <a:t>    </a:t>
            </a:r>
            <a:r>
              <a:rPr lang="en-US" sz="4000" b="1" dirty="0" smtClean="0">
                <a:solidFill>
                  <a:schemeClr val="bg1"/>
                </a:solidFill>
              </a:rPr>
              <a:t>-</a:t>
            </a:r>
            <a:r>
              <a:rPr lang="zh-CN" altLang="en-US" sz="4000" b="1" dirty="0">
                <a:solidFill>
                  <a:schemeClr val="bg1"/>
                </a:solidFill>
                <a:latin typeface="DFKai-SB" pitchFamily="65" charset="-120"/>
                <a:ea typeface="DFKai-SB" pitchFamily="65" charset="-120"/>
              </a:rPr>
              <a:t>但以</a:t>
            </a:r>
            <a:r>
              <a:rPr lang="zh-CN" altLang="en-US" sz="4000" b="1" dirty="0" smtClean="0">
                <a:solidFill>
                  <a:schemeClr val="bg1"/>
                </a:solidFill>
                <a:latin typeface="DFKai-SB" pitchFamily="65" charset="-120"/>
                <a:ea typeface="DFKai-SB" pitchFamily="65" charset="-120"/>
              </a:rPr>
              <a:t>理 </a:t>
            </a:r>
            <a:r>
              <a:rPr lang="en-US" sz="4000" b="1" dirty="0" smtClean="0">
                <a:solidFill>
                  <a:schemeClr val="bg1"/>
                </a:solidFill>
              </a:rPr>
              <a:t>Daniel </a:t>
            </a:r>
            <a:r>
              <a:rPr lang="en-US" sz="4000" b="1" dirty="0">
                <a:solidFill>
                  <a:schemeClr val="bg1"/>
                </a:solidFill>
              </a:rPr>
              <a:t>2:4-7:28 </a:t>
            </a:r>
            <a:r>
              <a:rPr lang="en-US" sz="4000" b="1" dirty="0" smtClean="0">
                <a:solidFill>
                  <a:schemeClr val="bg1"/>
                </a:solidFill>
              </a:rPr>
              <a:t>(</a:t>
            </a:r>
            <a:r>
              <a:rPr lang="zh-CN" altLang="en-US" sz="4000" b="1" dirty="0" smtClean="0">
                <a:solidFill>
                  <a:schemeClr val="bg1"/>
                </a:solidFill>
                <a:latin typeface="DFKai-SB" pitchFamily="65" charset="-120"/>
                <a:ea typeface="DFKai-SB" pitchFamily="65" charset="-120"/>
              </a:rPr>
              <a:t>兩百節 </a:t>
            </a:r>
            <a:r>
              <a:rPr lang="en-US" sz="4000" b="1" dirty="0" smtClean="0">
                <a:solidFill>
                  <a:schemeClr val="bg1"/>
                </a:solidFill>
              </a:rPr>
              <a:t>200 </a:t>
            </a:r>
            <a:r>
              <a:rPr lang="en-US" sz="4000" b="1" dirty="0">
                <a:solidFill>
                  <a:schemeClr val="bg1"/>
                </a:solidFill>
              </a:rPr>
              <a:t>verses) </a:t>
            </a:r>
            <a:endParaRPr lang="en-US" sz="4000" b="1" dirty="0" smtClean="0">
              <a:solidFill>
                <a:schemeClr val="bg1"/>
              </a:solidFill>
            </a:endParaRPr>
          </a:p>
          <a:p>
            <a:r>
              <a:rPr lang="en-US" sz="3200" b="1" dirty="0"/>
              <a:t> </a:t>
            </a:r>
            <a:r>
              <a:rPr lang="en-US" sz="3200" b="1" dirty="0" smtClean="0"/>
              <a:t>    -</a:t>
            </a:r>
            <a:r>
              <a:rPr lang="zh-TW" altLang="en-US" sz="3200" b="1" dirty="0">
                <a:latin typeface="DFKai-SB" pitchFamily="65" charset="-120"/>
                <a:ea typeface="DFKai-SB" pitchFamily="65" charset="-120"/>
              </a:rPr>
              <a:t>以斯</a:t>
            </a:r>
            <a:r>
              <a:rPr lang="zh-TW" altLang="en-US" sz="3200" b="1" dirty="0" smtClean="0">
                <a:latin typeface="DFKai-SB" pitchFamily="65" charset="-120"/>
                <a:ea typeface="DFKai-SB" pitchFamily="65" charset="-120"/>
              </a:rPr>
              <a:t>拉 </a:t>
            </a:r>
            <a:r>
              <a:rPr lang="en-US" sz="3200" b="1" dirty="0" smtClean="0"/>
              <a:t>Ezra </a:t>
            </a:r>
            <a:r>
              <a:rPr lang="en-US" sz="3200" b="1" dirty="0"/>
              <a:t>4:8-6:18; 7:12-26 </a:t>
            </a:r>
            <a:r>
              <a:rPr lang="en-US" sz="3200" b="1" dirty="0" smtClean="0"/>
              <a:t>(</a:t>
            </a:r>
            <a:r>
              <a:rPr lang="zh-CN" altLang="en-US" sz="3200" b="1" dirty="0" smtClean="0">
                <a:latin typeface="DFKai-SB" pitchFamily="65" charset="-120"/>
                <a:ea typeface="DFKai-SB" pitchFamily="65" charset="-120"/>
              </a:rPr>
              <a:t>六十七節 </a:t>
            </a:r>
            <a:r>
              <a:rPr lang="en-US" sz="3200" b="1" dirty="0" smtClean="0"/>
              <a:t>67 </a:t>
            </a:r>
            <a:r>
              <a:rPr lang="en-US" sz="3200" b="1" dirty="0"/>
              <a:t>verses</a:t>
            </a:r>
            <a:r>
              <a:rPr lang="en-US" sz="3200" b="1" dirty="0" smtClean="0"/>
              <a:t>)</a:t>
            </a:r>
            <a:endParaRPr lang="en-US" sz="3200" dirty="0"/>
          </a:p>
        </p:txBody>
      </p:sp>
      <p:sp>
        <p:nvSpPr>
          <p:cNvPr id="3" name="文本框 1"/>
          <p:cNvSpPr txBox="1"/>
          <p:nvPr/>
        </p:nvSpPr>
        <p:spPr>
          <a:xfrm>
            <a:off x="43378" y="3886200"/>
            <a:ext cx="5867399" cy="2185214"/>
          </a:xfrm>
          <a:prstGeom prst="rect">
            <a:avLst/>
          </a:prstGeom>
          <a:solidFill>
            <a:srgbClr val="002060"/>
          </a:solidFill>
        </p:spPr>
        <p:txBody>
          <a:bodyPr wrap="square" rtlCol="0" anchor="t">
            <a:spAutoFit/>
          </a:bodyPr>
          <a:lstStyle/>
          <a:p>
            <a:r>
              <a:rPr lang="zh-CN" altLang="en-US" sz="2600" b="1" dirty="0" smtClean="0">
                <a:solidFill>
                  <a:srgbClr val="FFFF00"/>
                </a:solidFill>
                <a:latin typeface="DFKai-SB" pitchFamily="65" charset="-120"/>
                <a:ea typeface="DFKai-SB" pitchFamily="65" charset="-120"/>
              </a:rPr>
              <a:t>聖經中</a:t>
            </a:r>
            <a:r>
              <a:rPr lang="zh-CN" altLang="en-US" sz="2600" b="1" dirty="0">
                <a:solidFill>
                  <a:srgbClr val="FFFF00"/>
                </a:solidFill>
                <a:latin typeface="DFKai-SB" pitchFamily="65" charset="-120"/>
                <a:ea typeface="DFKai-SB" pitchFamily="65" charset="-120"/>
              </a:rPr>
              <a:t>亞蘭文經文 </a:t>
            </a:r>
            <a:r>
              <a:rPr lang="en-US" altLang="zh-TW" sz="2600" b="1" dirty="0">
                <a:solidFill>
                  <a:srgbClr val="FFFF00"/>
                </a:solidFill>
              </a:rPr>
              <a:t>(</a:t>
            </a:r>
            <a:r>
              <a:rPr lang="zh-CN" altLang="en-US" sz="2600" b="1" dirty="0">
                <a:solidFill>
                  <a:srgbClr val="FFFF00"/>
                </a:solidFill>
                <a:latin typeface="DFKai-SB" pitchFamily="65" charset="-120"/>
                <a:ea typeface="DFKai-SB" pitchFamily="65" charset="-120"/>
              </a:rPr>
              <a:t>一</a:t>
            </a:r>
            <a:r>
              <a:rPr lang="en-US" altLang="zh-TW" sz="2600" b="1" dirty="0">
                <a:solidFill>
                  <a:srgbClr val="FFFF00"/>
                </a:solidFill>
              </a:rPr>
              <a:t>)</a:t>
            </a:r>
          </a:p>
          <a:p>
            <a:r>
              <a:rPr lang="en-US" sz="2600" b="1" dirty="0" smtClean="0">
                <a:solidFill>
                  <a:schemeClr val="bg1"/>
                </a:solidFill>
              </a:rPr>
              <a:t>Aramaic Passages in the </a:t>
            </a:r>
            <a:r>
              <a:rPr lang="en-US" sz="2600" b="1" dirty="0">
                <a:solidFill>
                  <a:schemeClr val="bg1"/>
                </a:solidFill>
              </a:rPr>
              <a:t>Hebrew Bible </a:t>
            </a:r>
            <a:r>
              <a:rPr lang="en-US" sz="2600" b="1" dirty="0" smtClean="0">
                <a:solidFill>
                  <a:schemeClr val="bg1"/>
                </a:solidFill>
              </a:rPr>
              <a:t>(I)</a:t>
            </a:r>
          </a:p>
          <a:p>
            <a:pPr algn="ctr"/>
            <a:r>
              <a:rPr lang="zh-CN" altLang="en-US" sz="4800" b="1" dirty="0" smtClean="0">
                <a:solidFill>
                  <a:srgbClr val="FFFF00"/>
                </a:solidFill>
                <a:latin typeface="DFKai-SB" pitchFamily="65" charset="-120"/>
                <a:ea typeface="DFKai-SB" pitchFamily="65" charset="-120"/>
              </a:rPr>
              <a:t>舊</a:t>
            </a:r>
            <a:r>
              <a:rPr lang="zh-CN" altLang="en-US" sz="4800" b="1" dirty="0">
                <a:solidFill>
                  <a:srgbClr val="FFFF00"/>
                </a:solidFill>
                <a:latin typeface="DFKai-SB" pitchFamily="65" charset="-120"/>
                <a:ea typeface="DFKai-SB" pitchFamily="65" charset="-120"/>
              </a:rPr>
              <a:t>約</a:t>
            </a:r>
            <a:r>
              <a:rPr lang="zh-CN" altLang="en-US" sz="4800" b="1" dirty="0" smtClean="0">
                <a:solidFill>
                  <a:srgbClr val="FFFF00"/>
                </a:solidFill>
                <a:latin typeface="DFKai-SB" pitchFamily="65" charset="-120"/>
                <a:ea typeface="DFKai-SB" pitchFamily="65" charset="-120"/>
              </a:rPr>
              <a:t>中的 亞</a:t>
            </a:r>
            <a:r>
              <a:rPr lang="zh-CN" altLang="en-US" sz="4800" b="1" dirty="0">
                <a:solidFill>
                  <a:srgbClr val="FFFF00"/>
                </a:solidFill>
                <a:latin typeface="DFKai-SB" pitchFamily="65" charset="-120"/>
                <a:ea typeface="DFKai-SB" pitchFamily="65" charset="-120"/>
              </a:rPr>
              <a:t>蘭</a:t>
            </a:r>
            <a:r>
              <a:rPr lang="zh-CN" altLang="en-US" sz="4800" b="1" dirty="0" smtClean="0">
                <a:solidFill>
                  <a:srgbClr val="FFFF00"/>
                </a:solidFill>
                <a:latin typeface="DFKai-SB" pitchFamily="65" charset="-120"/>
                <a:ea typeface="DFKai-SB" pitchFamily="65" charset="-120"/>
              </a:rPr>
              <a:t>文</a:t>
            </a:r>
            <a:endParaRPr lang="en-US" altLang="zh-CN" sz="4800" b="1" dirty="0" smtClean="0">
              <a:solidFill>
                <a:srgbClr val="FFFF00"/>
              </a:solidFill>
              <a:latin typeface="DFKai-SB" pitchFamily="65" charset="-120"/>
              <a:ea typeface="DFKai-SB" pitchFamily="65" charset="-120"/>
            </a:endParaRPr>
          </a:p>
          <a:p>
            <a:pPr algn="ctr"/>
            <a:r>
              <a:rPr lang="en-US" sz="3200" b="1" dirty="0" smtClean="0">
                <a:solidFill>
                  <a:schemeClr val="bg1"/>
                </a:solidFill>
              </a:rPr>
              <a:t>Aramaic in </a:t>
            </a:r>
            <a:r>
              <a:rPr lang="en-US" sz="3200" b="1" dirty="0">
                <a:solidFill>
                  <a:schemeClr val="bg1"/>
                </a:solidFill>
              </a:rPr>
              <a:t>the Old </a:t>
            </a:r>
            <a:r>
              <a:rPr lang="en-US" sz="3200" b="1" dirty="0" smtClean="0">
                <a:solidFill>
                  <a:schemeClr val="bg1"/>
                </a:solidFill>
              </a:rPr>
              <a:t>Testament</a:t>
            </a:r>
          </a:p>
        </p:txBody>
      </p:sp>
      <p:sp>
        <p:nvSpPr>
          <p:cNvPr id="4" name="文本框 1"/>
          <p:cNvSpPr txBox="1"/>
          <p:nvPr/>
        </p:nvSpPr>
        <p:spPr>
          <a:xfrm>
            <a:off x="6160690" y="3276600"/>
            <a:ext cx="5916091" cy="2185214"/>
          </a:xfrm>
          <a:prstGeom prst="rect">
            <a:avLst/>
          </a:prstGeom>
          <a:solidFill>
            <a:srgbClr val="002060"/>
          </a:solidFill>
        </p:spPr>
        <p:txBody>
          <a:bodyPr wrap="square" rtlCol="0" anchor="t">
            <a:spAutoFit/>
          </a:bodyPr>
          <a:lstStyle/>
          <a:p>
            <a:r>
              <a:rPr lang="zh-TW" altLang="en-US" sz="2600" b="1" dirty="0" smtClean="0">
                <a:solidFill>
                  <a:srgbClr val="FFFF00"/>
                </a:solidFill>
                <a:latin typeface="DFKai-SB" pitchFamily="65" charset="-120"/>
                <a:ea typeface="DFKai-SB" pitchFamily="65" charset="-120"/>
              </a:rPr>
              <a:t>聖經中亞蘭文經文 </a:t>
            </a:r>
            <a:r>
              <a:rPr lang="en-US" altLang="zh-TW" sz="2600" b="1" dirty="0" smtClean="0">
                <a:solidFill>
                  <a:srgbClr val="FFFF00"/>
                </a:solidFill>
              </a:rPr>
              <a:t>(</a:t>
            </a:r>
            <a:r>
              <a:rPr lang="zh-CN" altLang="en-US" sz="2600" b="1" dirty="0" smtClean="0">
                <a:solidFill>
                  <a:srgbClr val="FFFF00"/>
                </a:solidFill>
                <a:latin typeface="DFKai-SB" pitchFamily="65" charset="-120"/>
                <a:ea typeface="DFKai-SB" pitchFamily="65" charset="-120"/>
              </a:rPr>
              <a:t>二</a:t>
            </a:r>
            <a:r>
              <a:rPr lang="en-US" altLang="zh-TW" sz="2600" b="1" dirty="0" smtClean="0">
                <a:solidFill>
                  <a:srgbClr val="FFFF00"/>
                </a:solidFill>
              </a:rPr>
              <a:t>)</a:t>
            </a:r>
            <a:endParaRPr lang="en-US" altLang="zh-TW" sz="2600" b="1" dirty="0">
              <a:solidFill>
                <a:srgbClr val="FFFF00"/>
              </a:solidFill>
            </a:endParaRPr>
          </a:p>
          <a:p>
            <a:r>
              <a:rPr lang="en-US" sz="2600" b="1" dirty="0" smtClean="0">
                <a:solidFill>
                  <a:schemeClr val="bg1"/>
                </a:solidFill>
              </a:rPr>
              <a:t>Aramaic Passages in the </a:t>
            </a:r>
            <a:r>
              <a:rPr lang="en-US" sz="2600" b="1" dirty="0">
                <a:solidFill>
                  <a:schemeClr val="bg1"/>
                </a:solidFill>
              </a:rPr>
              <a:t>Hebrew Bible </a:t>
            </a:r>
            <a:r>
              <a:rPr lang="en-US" sz="2600" b="1" dirty="0" smtClean="0">
                <a:solidFill>
                  <a:schemeClr val="bg1"/>
                </a:solidFill>
              </a:rPr>
              <a:t>(II)</a:t>
            </a:r>
          </a:p>
          <a:p>
            <a:pPr algn="ctr"/>
            <a:r>
              <a:rPr lang="zh-CN" altLang="en-US" sz="4800" b="1" dirty="0" smtClean="0">
                <a:solidFill>
                  <a:srgbClr val="FFFF00"/>
                </a:solidFill>
                <a:latin typeface="DFKai-SB" pitchFamily="65" charset="-120"/>
                <a:ea typeface="DFKai-SB" pitchFamily="65" charset="-120"/>
              </a:rPr>
              <a:t>但</a:t>
            </a:r>
            <a:r>
              <a:rPr lang="zh-CN" altLang="en-US" sz="4800" b="1" dirty="0">
                <a:solidFill>
                  <a:srgbClr val="FFFF00"/>
                </a:solidFill>
                <a:latin typeface="DFKai-SB" pitchFamily="65" charset="-120"/>
                <a:ea typeface="DFKai-SB" pitchFamily="65" charset="-120"/>
              </a:rPr>
              <a:t>以</a:t>
            </a:r>
            <a:r>
              <a:rPr lang="zh-CN" altLang="en-US" sz="4800" b="1" dirty="0" smtClean="0">
                <a:solidFill>
                  <a:srgbClr val="FFFF00"/>
                </a:solidFill>
                <a:latin typeface="DFKai-SB" pitchFamily="65" charset="-120"/>
                <a:ea typeface="DFKai-SB" pitchFamily="65" charset="-120"/>
              </a:rPr>
              <a:t>理書 </a:t>
            </a:r>
            <a:r>
              <a:rPr lang="en-US" sz="4800" b="1" dirty="0" smtClean="0">
                <a:solidFill>
                  <a:srgbClr val="FFFF00"/>
                </a:solidFill>
              </a:rPr>
              <a:t>2:4-13</a:t>
            </a:r>
            <a:endParaRPr lang="en-US" altLang="zh-CN" sz="4800" b="1" dirty="0" smtClean="0">
              <a:solidFill>
                <a:srgbClr val="FFFF00"/>
              </a:solidFill>
              <a:latin typeface="DFKai-SB" pitchFamily="65" charset="-120"/>
              <a:ea typeface="DFKai-SB" pitchFamily="65" charset="-120"/>
            </a:endParaRPr>
          </a:p>
          <a:p>
            <a:pPr algn="ctr"/>
            <a:r>
              <a:rPr lang="en-US" sz="3200" b="1" dirty="0" smtClean="0">
                <a:solidFill>
                  <a:schemeClr val="bg1"/>
                </a:solidFill>
              </a:rPr>
              <a:t>Daniel 2:4-13 (Aramaic)</a:t>
            </a:r>
          </a:p>
        </p:txBody>
      </p:sp>
      <p:sp>
        <p:nvSpPr>
          <p:cNvPr id="5" name="Rectangle 4"/>
          <p:cNvSpPr/>
          <p:nvPr/>
        </p:nvSpPr>
        <p:spPr>
          <a:xfrm>
            <a:off x="6164906" y="5551170"/>
            <a:ext cx="5911875" cy="430887"/>
          </a:xfrm>
          <a:prstGeom prst="rect">
            <a:avLst/>
          </a:prstGeom>
          <a:solidFill>
            <a:schemeClr val="accent6">
              <a:lumMod val="50000"/>
            </a:schemeClr>
          </a:solidFill>
        </p:spPr>
        <p:txBody>
          <a:bodyPr wrap="none">
            <a:spAutoFit/>
          </a:bodyPr>
          <a:lstStyle/>
          <a:p>
            <a:r>
              <a:rPr lang="en-US" dirty="0">
                <a:solidFill>
                  <a:schemeClr val="bg1"/>
                </a:solidFill>
              </a:rPr>
              <a:t>https://www.youtube.com/watch?v=FqZ-WcgxAPI</a:t>
            </a:r>
          </a:p>
        </p:txBody>
      </p:sp>
      <p:sp>
        <p:nvSpPr>
          <p:cNvPr id="6" name="Rectangle 5"/>
          <p:cNvSpPr/>
          <p:nvPr/>
        </p:nvSpPr>
        <p:spPr>
          <a:xfrm>
            <a:off x="47890" y="3310646"/>
            <a:ext cx="5862887" cy="430887"/>
          </a:xfrm>
          <a:prstGeom prst="rect">
            <a:avLst/>
          </a:prstGeom>
          <a:solidFill>
            <a:schemeClr val="accent6">
              <a:lumMod val="50000"/>
            </a:schemeClr>
          </a:solidFill>
        </p:spPr>
        <p:txBody>
          <a:bodyPr wrap="none">
            <a:spAutoFit/>
          </a:bodyPr>
          <a:lstStyle/>
          <a:p>
            <a:r>
              <a:rPr lang="en-US" dirty="0">
                <a:solidFill>
                  <a:schemeClr val="bg1"/>
                </a:solidFill>
              </a:rPr>
              <a:t>https://www.youtube.com/watch?v=bcrkmuoleqI</a:t>
            </a:r>
          </a:p>
        </p:txBody>
      </p:sp>
    </p:spTree>
    <p:extLst>
      <p:ext uri="{BB962C8B-B14F-4D97-AF65-F5344CB8AC3E}">
        <p14:creationId xmlns:p14="http://schemas.microsoft.com/office/powerpoint/2010/main" val="352297953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28" y="0"/>
            <a:ext cx="12171065" cy="6817251"/>
          </a:xfrm>
          <a:prstGeom prst="rect">
            <a:avLst/>
          </a:prstGeom>
          <a:solidFill>
            <a:srgbClr val="00B050"/>
          </a:solidFill>
        </p:spPr>
        <p:txBody>
          <a:bodyPr wrap="square">
            <a:spAutoFit/>
          </a:bodyPr>
          <a:lstStyle/>
          <a:p>
            <a:endParaRPr lang="en-US" sz="100" dirty="0">
              <a:solidFill>
                <a:schemeClr val="bg1"/>
              </a:solidFill>
            </a:endParaRPr>
          </a:p>
          <a:p>
            <a:endParaRPr lang="en-US" sz="800" dirty="0">
              <a:solidFill>
                <a:schemeClr val="bg1"/>
              </a:solidFill>
            </a:endParaRPr>
          </a:p>
          <a:p>
            <a:r>
              <a:rPr lang="zh-CN" altLang="en-US" sz="3300" b="1" dirty="0" smtClean="0">
                <a:solidFill>
                  <a:srgbClr val="FFFF00"/>
                </a:solidFill>
                <a:latin typeface="DFKai-SB" pitchFamily="65" charset="-120"/>
                <a:ea typeface="DFKai-SB" pitchFamily="65" charset="-120"/>
              </a:rPr>
              <a:t>舊約中的亞</a:t>
            </a:r>
            <a:r>
              <a:rPr lang="zh-CN" altLang="en-US" sz="3300" b="1" dirty="0">
                <a:solidFill>
                  <a:srgbClr val="FFFF00"/>
                </a:solidFill>
                <a:latin typeface="DFKai-SB" pitchFamily="65" charset="-120"/>
                <a:ea typeface="DFKai-SB" pitchFamily="65" charset="-120"/>
              </a:rPr>
              <a:t>蘭</a:t>
            </a:r>
            <a:r>
              <a:rPr lang="zh-CN" altLang="en-US" sz="3300" b="1" dirty="0" smtClean="0">
                <a:solidFill>
                  <a:srgbClr val="FFFF00"/>
                </a:solidFill>
                <a:latin typeface="DFKai-SB" pitchFamily="65" charset="-120"/>
                <a:ea typeface="DFKai-SB" pitchFamily="65" charset="-120"/>
              </a:rPr>
              <a:t>文</a:t>
            </a:r>
            <a:r>
              <a:rPr lang="en-US" sz="3300" b="1" dirty="0" smtClean="0">
                <a:solidFill>
                  <a:srgbClr val="FFFF00"/>
                </a:solidFill>
              </a:rPr>
              <a:t>/</a:t>
            </a:r>
            <a:r>
              <a:rPr lang="zh-CN" altLang="en-US" sz="3300" b="1" dirty="0" smtClean="0">
                <a:solidFill>
                  <a:srgbClr val="FFFF00"/>
                </a:solidFill>
                <a:latin typeface="DFKai-SB" pitchFamily="65" charset="-120"/>
                <a:ea typeface="DFKai-SB" pitchFamily="65" charset="-120"/>
              </a:rPr>
              <a:t>亞蘭語</a:t>
            </a:r>
            <a:r>
              <a:rPr lang="en-US" sz="3300" b="1" dirty="0" smtClean="0">
                <a:solidFill>
                  <a:srgbClr val="FFFF00"/>
                </a:solidFill>
              </a:rPr>
              <a:t> </a:t>
            </a:r>
            <a:r>
              <a:rPr lang="he-IL" sz="3300" b="1" dirty="0">
                <a:solidFill>
                  <a:srgbClr val="FFFF00"/>
                </a:solidFill>
              </a:rPr>
              <a:t>אֲרָמִית </a:t>
            </a:r>
            <a:r>
              <a:rPr lang="en-US" sz="3300" b="1" dirty="0" smtClean="0">
                <a:solidFill>
                  <a:srgbClr val="FFFF00"/>
                </a:solidFill>
              </a:rPr>
              <a:t>  </a:t>
            </a:r>
            <a:r>
              <a:rPr lang="en-US" sz="2900" b="1" dirty="0" smtClean="0">
                <a:solidFill>
                  <a:srgbClr val="FFFF00"/>
                </a:solidFill>
              </a:rPr>
              <a:t>Aramaic (language) </a:t>
            </a:r>
            <a:endParaRPr lang="en-US" sz="2900" b="1" dirty="0">
              <a:solidFill>
                <a:srgbClr val="FFFF00"/>
              </a:solidFill>
            </a:endParaRPr>
          </a:p>
          <a:p>
            <a:endParaRPr lang="en-US" sz="800" b="1" dirty="0" smtClean="0">
              <a:solidFill>
                <a:schemeClr val="bg1"/>
              </a:solidFill>
            </a:endParaRPr>
          </a:p>
          <a:p>
            <a:endParaRPr lang="en-US" sz="800" b="1" dirty="0">
              <a:solidFill>
                <a:schemeClr val="bg1"/>
              </a:solidFill>
            </a:endParaRPr>
          </a:p>
          <a:p>
            <a:r>
              <a:rPr lang="en-US" sz="2800" b="1" dirty="0">
                <a:solidFill>
                  <a:schemeClr val="bg1"/>
                </a:solidFill>
              </a:rPr>
              <a:t>      -</a:t>
            </a:r>
            <a:r>
              <a:rPr lang="en-US" sz="2800" b="1" dirty="0">
                <a:solidFill>
                  <a:srgbClr val="FFFF00"/>
                </a:solidFill>
              </a:rPr>
              <a:t>2 Kings 18:26</a:t>
            </a:r>
            <a:r>
              <a:rPr lang="en-US" sz="2800" dirty="0">
                <a:solidFill>
                  <a:srgbClr val="FFFF00"/>
                </a:solidFill>
              </a:rPr>
              <a:t> </a:t>
            </a:r>
            <a:r>
              <a:rPr lang="en-US" altLang="zh-CN" sz="2800" dirty="0" smtClean="0">
                <a:solidFill>
                  <a:schemeClr val="bg1"/>
                </a:solidFill>
                <a:latin typeface="DFKai-SB" pitchFamily="65" charset="-120"/>
                <a:ea typeface="DFKai-SB" pitchFamily="65" charset="-120"/>
              </a:rPr>
              <a:t>……</a:t>
            </a:r>
            <a:r>
              <a:rPr lang="zh-CN" altLang="en-US" sz="2800" dirty="0" smtClean="0">
                <a:solidFill>
                  <a:schemeClr val="bg1"/>
                </a:solidFill>
                <a:latin typeface="DFKai-SB" pitchFamily="65" charset="-120"/>
                <a:ea typeface="DFKai-SB" pitchFamily="65" charset="-120"/>
              </a:rPr>
              <a:t>求</a:t>
            </a:r>
            <a:r>
              <a:rPr lang="zh-CN" altLang="en-US" sz="2800" dirty="0">
                <a:solidFill>
                  <a:schemeClr val="bg1"/>
                </a:solidFill>
                <a:latin typeface="DFKai-SB" pitchFamily="65" charset="-120"/>
                <a:ea typeface="DFKai-SB" pitchFamily="65" charset="-120"/>
              </a:rPr>
              <a:t>你用</a:t>
            </a:r>
            <a:r>
              <a:rPr lang="zh-CN" altLang="en-US" sz="2800" b="1" dirty="0">
                <a:solidFill>
                  <a:srgbClr val="FFFF00"/>
                </a:solidFill>
                <a:latin typeface="DFKai-SB" pitchFamily="65" charset="-120"/>
                <a:ea typeface="DFKai-SB" pitchFamily="65" charset="-120"/>
              </a:rPr>
              <a:t>亞蘭言語</a:t>
            </a:r>
            <a:r>
              <a:rPr lang="zh-CN" altLang="en-US" sz="2800" dirty="0">
                <a:solidFill>
                  <a:schemeClr val="bg1"/>
                </a:solidFill>
                <a:latin typeface="DFKai-SB" pitchFamily="65" charset="-120"/>
                <a:ea typeface="DFKai-SB" pitchFamily="65" charset="-120"/>
              </a:rPr>
              <a:t>和僕人說</a:t>
            </a:r>
            <a:r>
              <a:rPr lang="zh-CN" altLang="en-US" sz="2800" dirty="0" smtClean="0">
                <a:solidFill>
                  <a:schemeClr val="bg1"/>
                </a:solidFill>
                <a:latin typeface="DFKai-SB" pitchFamily="65" charset="-120"/>
                <a:ea typeface="DFKai-SB" pitchFamily="65" charset="-120"/>
              </a:rPr>
              <a:t>話 </a:t>
            </a:r>
            <a:r>
              <a:rPr lang="en-US" altLang="zh-CN" sz="2800" dirty="0" smtClean="0">
                <a:solidFill>
                  <a:schemeClr val="bg1"/>
                </a:solidFill>
                <a:latin typeface="DFKai-SB" pitchFamily="65" charset="-120"/>
                <a:ea typeface="DFKai-SB" pitchFamily="65" charset="-120"/>
              </a:rPr>
              <a:t>……</a:t>
            </a:r>
          </a:p>
          <a:p>
            <a:r>
              <a:rPr lang="en-US" sz="2800" b="1" dirty="0" smtClean="0">
                <a:solidFill>
                  <a:schemeClr val="bg1"/>
                </a:solidFill>
              </a:rPr>
              <a:t>      </a:t>
            </a:r>
            <a:r>
              <a:rPr lang="en-US" sz="2800" b="1" dirty="0">
                <a:solidFill>
                  <a:schemeClr val="bg1"/>
                </a:solidFill>
              </a:rPr>
              <a:t>-</a:t>
            </a:r>
            <a:r>
              <a:rPr lang="en-US" sz="2800" b="1" dirty="0">
                <a:solidFill>
                  <a:srgbClr val="FFFF00"/>
                </a:solidFill>
              </a:rPr>
              <a:t>Isaiah 36:11 </a:t>
            </a:r>
            <a:r>
              <a:rPr lang="en-US" altLang="zh-CN" sz="2800" dirty="0">
                <a:solidFill>
                  <a:schemeClr val="bg1"/>
                </a:solidFill>
                <a:latin typeface="DFKai-SB" pitchFamily="65" charset="-120"/>
                <a:ea typeface="DFKai-SB" pitchFamily="65" charset="-120"/>
              </a:rPr>
              <a:t>……</a:t>
            </a:r>
            <a:r>
              <a:rPr lang="zh-TW" altLang="en-US" sz="2800" dirty="0" smtClean="0">
                <a:solidFill>
                  <a:schemeClr val="bg1"/>
                </a:solidFill>
                <a:latin typeface="DFKai-SB" pitchFamily="65" charset="-120"/>
                <a:ea typeface="DFKai-SB" pitchFamily="65" charset="-120"/>
              </a:rPr>
              <a:t>求</a:t>
            </a:r>
            <a:r>
              <a:rPr lang="zh-TW" altLang="en-US" sz="2800" dirty="0">
                <a:solidFill>
                  <a:schemeClr val="bg1"/>
                </a:solidFill>
                <a:latin typeface="DFKai-SB" pitchFamily="65" charset="-120"/>
                <a:ea typeface="DFKai-SB" pitchFamily="65" charset="-120"/>
              </a:rPr>
              <a:t>你</a:t>
            </a:r>
            <a:r>
              <a:rPr lang="zh-CN" altLang="en-US" sz="2800" dirty="0">
                <a:solidFill>
                  <a:schemeClr val="bg1"/>
                </a:solidFill>
                <a:latin typeface="DFKai-SB" pitchFamily="65" charset="-120"/>
                <a:ea typeface="DFKai-SB" pitchFamily="65" charset="-120"/>
              </a:rPr>
              <a:t>用</a:t>
            </a:r>
            <a:r>
              <a:rPr lang="zh-CN" altLang="en-US" sz="2800" b="1" dirty="0">
                <a:solidFill>
                  <a:srgbClr val="FFFF00"/>
                </a:solidFill>
                <a:latin typeface="DFKai-SB" pitchFamily="65" charset="-120"/>
                <a:ea typeface="DFKai-SB" pitchFamily="65" charset="-120"/>
              </a:rPr>
              <a:t>亞蘭言語</a:t>
            </a:r>
            <a:r>
              <a:rPr lang="zh-TW" altLang="en-US" sz="2800" dirty="0">
                <a:solidFill>
                  <a:schemeClr val="bg1"/>
                </a:solidFill>
                <a:latin typeface="DFKai-SB" pitchFamily="65" charset="-120"/>
                <a:ea typeface="DFKai-SB" pitchFamily="65" charset="-120"/>
              </a:rPr>
              <a:t>和僕人說</a:t>
            </a:r>
            <a:r>
              <a:rPr lang="zh-TW" altLang="en-US" sz="2800" dirty="0" smtClean="0">
                <a:solidFill>
                  <a:schemeClr val="bg1"/>
                </a:solidFill>
                <a:latin typeface="DFKai-SB" pitchFamily="65" charset="-120"/>
                <a:ea typeface="DFKai-SB" pitchFamily="65" charset="-120"/>
              </a:rPr>
              <a:t>話 </a:t>
            </a:r>
            <a:r>
              <a:rPr lang="en-US" altLang="zh-CN" sz="2800" dirty="0" smtClean="0">
                <a:solidFill>
                  <a:schemeClr val="bg1"/>
                </a:solidFill>
                <a:latin typeface="DFKai-SB" pitchFamily="65" charset="-120"/>
                <a:ea typeface="DFKai-SB" pitchFamily="65" charset="-120"/>
              </a:rPr>
              <a:t>……</a:t>
            </a:r>
          </a:p>
          <a:p>
            <a:endParaRPr lang="en-US" altLang="zh-CN" sz="800" dirty="0" smtClean="0">
              <a:solidFill>
                <a:schemeClr val="bg1"/>
              </a:solidFill>
              <a:latin typeface="DFKai-SB" pitchFamily="65" charset="-120"/>
              <a:ea typeface="DFKai-SB" pitchFamily="65" charset="-120"/>
            </a:endParaRPr>
          </a:p>
          <a:p>
            <a:r>
              <a:rPr lang="en-US" sz="2800" b="1" dirty="0" smtClean="0">
                <a:solidFill>
                  <a:schemeClr val="bg1"/>
                </a:solidFill>
              </a:rPr>
              <a:t>      </a:t>
            </a:r>
            <a:r>
              <a:rPr lang="en-US" sz="2800" b="1" dirty="0">
                <a:solidFill>
                  <a:schemeClr val="bg1"/>
                </a:solidFill>
              </a:rPr>
              <a:t>-</a:t>
            </a:r>
            <a:r>
              <a:rPr lang="en-US" sz="3200" b="1" dirty="0">
                <a:solidFill>
                  <a:srgbClr val="FFFF00"/>
                </a:solidFill>
              </a:rPr>
              <a:t>Daniel </a:t>
            </a:r>
            <a:r>
              <a:rPr lang="en-US" sz="3200" b="1" dirty="0" smtClean="0">
                <a:solidFill>
                  <a:srgbClr val="FFFF00"/>
                </a:solidFill>
              </a:rPr>
              <a:t>2:4     </a:t>
            </a:r>
            <a:r>
              <a:rPr lang="he-IL" sz="2800" dirty="0" smtClean="0">
                <a:solidFill>
                  <a:schemeClr val="bg1"/>
                </a:solidFill>
              </a:rPr>
              <a:t>‎</a:t>
            </a:r>
            <a:r>
              <a:rPr lang="he-IL" sz="2800" dirty="0">
                <a:solidFill>
                  <a:schemeClr val="bg1"/>
                </a:solidFill>
              </a:rPr>
              <a:t>וַֽיְדַבְּר֧וּ הַכַּשְׂדִּ֛ים לַמֶּ֖לֶךְ</a:t>
            </a:r>
            <a:r>
              <a:rPr lang="he-IL" sz="3200" dirty="0">
                <a:solidFill>
                  <a:schemeClr val="bg1"/>
                </a:solidFill>
              </a:rPr>
              <a:t> </a:t>
            </a:r>
            <a:r>
              <a:rPr lang="he-IL" sz="3200" b="1" dirty="0">
                <a:solidFill>
                  <a:srgbClr val="FFFF00"/>
                </a:solidFill>
              </a:rPr>
              <a:t>אֲרָמִ֑ית</a:t>
            </a:r>
            <a:r>
              <a:rPr lang="he-IL" sz="3200" dirty="0">
                <a:solidFill>
                  <a:schemeClr val="bg1"/>
                </a:solidFill>
              </a:rPr>
              <a:t> </a:t>
            </a:r>
            <a:r>
              <a:rPr lang="he-IL" sz="2800" dirty="0">
                <a:solidFill>
                  <a:schemeClr val="bg1"/>
                </a:solidFill>
              </a:rPr>
              <a:t>מַלְכָּא֙ לְעָלְמִ֣ין חֱיִ֔י</a:t>
            </a:r>
            <a:endParaRPr lang="en-US" sz="2800" dirty="0">
              <a:solidFill>
                <a:schemeClr val="bg1"/>
              </a:solidFill>
            </a:endParaRPr>
          </a:p>
          <a:p>
            <a:r>
              <a:rPr lang="en-US" sz="2800" dirty="0" smtClean="0">
                <a:solidFill>
                  <a:schemeClr val="bg1"/>
                </a:solidFill>
              </a:rPr>
              <a:t>                                           </a:t>
            </a:r>
            <a:r>
              <a:rPr lang="he-IL" sz="2800" dirty="0" smtClean="0">
                <a:solidFill>
                  <a:schemeClr val="bg1"/>
                </a:solidFill>
              </a:rPr>
              <a:t> </a:t>
            </a:r>
            <a:r>
              <a:rPr lang="he-IL" sz="2800" dirty="0">
                <a:solidFill>
                  <a:schemeClr val="bg1"/>
                </a:solidFill>
              </a:rPr>
              <a:t>אֱמַ֥ר חֶלְמָ֛א </a:t>
            </a:r>
            <a:r>
              <a:rPr lang="he-IL" sz="2800" dirty="0" smtClean="0">
                <a:solidFill>
                  <a:schemeClr val="bg1"/>
                </a:solidFill>
              </a:rPr>
              <a:t>לְעַבְדָ֖ךְ </a:t>
            </a:r>
            <a:r>
              <a:rPr lang="he-IL" sz="2800" dirty="0">
                <a:solidFill>
                  <a:schemeClr val="bg1"/>
                </a:solidFill>
              </a:rPr>
              <a:t>וּפִשְׁרָ֥א נְחַוֵּֽא׃ </a:t>
            </a:r>
            <a:r>
              <a:rPr lang="en-US" sz="2800" dirty="0">
                <a:solidFill>
                  <a:schemeClr val="bg1"/>
                </a:solidFill>
              </a:rPr>
              <a:t>  </a:t>
            </a:r>
          </a:p>
          <a:p>
            <a:r>
              <a:rPr lang="zh-TW" altLang="en-US" sz="3000" dirty="0" smtClean="0">
                <a:solidFill>
                  <a:schemeClr val="bg1"/>
                </a:solidFill>
                <a:latin typeface="DFKai-SB" pitchFamily="65" charset="-120"/>
                <a:ea typeface="DFKai-SB" pitchFamily="65" charset="-120"/>
              </a:rPr>
              <a:t>          迦</a:t>
            </a:r>
            <a:r>
              <a:rPr lang="zh-TW" altLang="en-US" sz="3000" dirty="0">
                <a:solidFill>
                  <a:schemeClr val="bg1"/>
                </a:solidFill>
                <a:latin typeface="DFKai-SB" pitchFamily="65" charset="-120"/>
                <a:ea typeface="DFKai-SB" pitchFamily="65" charset="-120"/>
              </a:rPr>
              <a:t>勒底人</a:t>
            </a:r>
            <a:r>
              <a:rPr lang="zh-TW" altLang="en-US" sz="3000" b="1" dirty="0">
                <a:solidFill>
                  <a:schemeClr val="bg1"/>
                </a:solidFill>
                <a:latin typeface="DFKai-SB" pitchFamily="65" charset="-120"/>
                <a:ea typeface="DFKai-SB" pitchFamily="65" charset="-120"/>
              </a:rPr>
              <a:t>用</a:t>
            </a:r>
            <a:r>
              <a:rPr lang="zh-TW" altLang="en-US" sz="3200" b="1" dirty="0">
                <a:solidFill>
                  <a:srgbClr val="FFFF00"/>
                </a:solidFill>
                <a:latin typeface="DFKai-SB" pitchFamily="65" charset="-120"/>
                <a:ea typeface="DFKai-SB" pitchFamily="65" charset="-120"/>
              </a:rPr>
              <a:t>亞蘭的言語</a:t>
            </a:r>
            <a:r>
              <a:rPr lang="zh-TW" altLang="en-US" sz="3000" dirty="0">
                <a:solidFill>
                  <a:schemeClr val="bg1"/>
                </a:solidFill>
                <a:latin typeface="DFKai-SB" pitchFamily="65" charset="-120"/>
                <a:ea typeface="DFKai-SB" pitchFamily="65" charset="-120"/>
              </a:rPr>
              <a:t>對王說：願王萬歲</a:t>
            </a:r>
            <a:r>
              <a:rPr lang="zh-TW" altLang="en-US" sz="3000" dirty="0" smtClean="0">
                <a:solidFill>
                  <a:schemeClr val="bg1"/>
                </a:solidFill>
                <a:latin typeface="DFKai-SB" pitchFamily="65" charset="-120"/>
                <a:ea typeface="DFKai-SB" pitchFamily="65" charset="-120"/>
              </a:rPr>
              <a:t>！</a:t>
            </a:r>
            <a:endParaRPr lang="en-US" altLang="zh-TW" sz="3000" dirty="0" smtClean="0">
              <a:solidFill>
                <a:schemeClr val="bg1"/>
              </a:solidFill>
              <a:latin typeface="DFKai-SB" pitchFamily="65" charset="-120"/>
              <a:ea typeface="DFKai-SB" pitchFamily="65" charset="-120"/>
            </a:endParaRPr>
          </a:p>
          <a:p>
            <a:r>
              <a:rPr lang="zh-TW" altLang="en-US" sz="3000" dirty="0" smtClean="0">
                <a:solidFill>
                  <a:schemeClr val="bg1"/>
                </a:solidFill>
                <a:latin typeface="DFKai-SB" pitchFamily="65" charset="-120"/>
                <a:ea typeface="DFKai-SB" pitchFamily="65" charset="-120"/>
              </a:rPr>
              <a:t>          請</a:t>
            </a:r>
            <a:r>
              <a:rPr lang="zh-TW" altLang="en-US" sz="3000" dirty="0">
                <a:solidFill>
                  <a:schemeClr val="bg1"/>
                </a:solidFill>
                <a:latin typeface="DFKai-SB" pitchFamily="65" charset="-120"/>
                <a:ea typeface="DFKai-SB" pitchFamily="65" charset="-120"/>
              </a:rPr>
              <a:t>將那夢告訴僕人，僕人就可以講解</a:t>
            </a:r>
            <a:r>
              <a:rPr lang="zh-TW" altLang="en-US" sz="3000" dirty="0" smtClean="0">
                <a:solidFill>
                  <a:schemeClr val="bg1"/>
                </a:solidFill>
                <a:latin typeface="DFKai-SB" pitchFamily="65" charset="-120"/>
                <a:ea typeface="DFKai-SB" pitchFamily="65" charset="-120"/>
              </a:rPr>
              <a:t>。</a:t>
            </a:r>
            <a:endParaRPr lang="en-US" altLang="zh-TW" sz="3000" dirty="0" smtClean="0">
              <a:solidFill>
                <a:schemeClr val="bg1"/>
              </a:solidFill>
              <a:latin typeface="DFKai-SB" pitchFamily="65" charset="-120"/>
              <a:ea typeface="DFKai-SB" pitchFamily="65" charset="-120"/>
            </a:endParaRPr>
          </a:p>
          <a:p>
            <a:endParaRPr lang="en-US" sz="800" dirty="0">
              <a:solidFill>
                <a:schemeClr val="bg1"/>
              </a:solidFill>
              <a:latin typeface="DFKai-SB" pitchFamily="65" charset="-120"/>
              <a:ea typeface="DFKai-SB" pitchFamily="65" charset="-120"/>
            </a:endParaRPr>
          </a:p>
          <a:p>
            <a:r>
              <a:rPr lang="en-US" sz="2800" dirty="0" smtClean="0">
                <a:solidFill>
                  <a:schemeClr val="bg1"/>
                </a:solidFill>
              </a:rPr>
              <a:t>      </a:t>
            </a:r>
            <a:r>
              <a:rPr lang="en-US" sz="2800" b="1" dirty="0" smtClean="0">
                <a:solidFill>
                  <a:schemeClr val="bg1"/>
                </a:solidFill>
              </a:rPr>
              <a:t>-</a:t>
            </a:r>
            <a:r>
              <a:rPr lang="en-US" sz="3200" b="1" dirty="0">
                <a:solidFill>
                  <a:srgbClr val="FFFF00"/>
                </a:solidFill>
              </a:rPr>
              <a:t>Ezra </a:t>
            </a:r>
            <a:r>
              <a:rPr lang="en-US" sz="3200" b="1" dirty="0" smtClean="0">
                <a:solidFill>
                  <a:srgbClr val="FFFF00"/>
                </a:solidFill>
              </a:rPr>
              <a:t>4:7</a:t>
            </a:r>
            <a:r>
              <a:rPr lang="en-US" sz="3200" b="1" dirty="0" smtClean="0">
                <a:solidFill>
                  <a:schemeClr val="bg1"/>
                </a:solidFill>
              </a:rPr>
              <a:t>   </a:t>
            </a:r>
            <a:r>
              <a:rPr lang="he-IL" sz="2800" dirty="0" smtClean="0">
                <a:solidFill>
                  <a:schemeClr val="bg1"/>
                </a:solidFill>
              </a:rPr>
              <a:t>וּבִימֵ֣י </a:t>
            </a:r>
            <a:r>
              <a:rPr lang="he-IL" sz="2800" dirty="0">
                <a:solidFill>
                  <a:schemeClr val="bg1"/>
                </a:solidFill>
              </a:rPr>
              <a:t>אַרְתַּחְשַׁ֗שְׂתָּא כָּתַ֙ב בִּשְׁלָ֜ם מִתְרְדָ֤ת טָֽבְאֵל֙ וּשְׁאָ֣ר </a:t>
            </a:r>
            <a:r>
              <a:rPr lang="he-IL" sz="2800" dirty="0" smtClean="0">
                <a:solidFill>
                  <a:schemeClr val="bg1"/>
                </a:solidFill>
              </a:rPr>
              <a:t>כְּנָוֹתָ֔יו</a:t>
            </a:r>
            <a:endParaRPr lang="en-US" sz="2800" dirty="0">
              <a:solidFill>
                <a:schemeClr val="bg1"/>
              </a:solidFill>
            </a:endParaRPr>
          </a:p>
          <a:p>
            <a:pPr rtl="1"/>
            <a:r>
              <a:rPr lang="he-IL" sz="2800" dirty="0">
                <a:solidFill>
                  <a:schemeClr val="bg1"/>
                </a:solidFill>
              </a:rPr>
              <a:t> </a:t>
            </a:r>
            <a:r>
              <a:rPr lang="he-IL" sz="2800" dirty="0" smtClean="0">
                <a:solidFill>
                  <a:schemeClr val="bg1"/>
                </a:solidFill>
              </a:rPr>
              <a:t>עַל־אַרְתַּחְשַׁ֖שְׂתְּ </a:t>
            </a:r>
            <a:r>
              <a:rPr lang="he-IL" sz="2800" dirty="0">
                <a:solidFill>
                  <a:schemeClr val="bg1"/>
                </a:solidFill>
              </a:rPr>
              <a:t>מֶ֣לֶךְ פָּרָ֑ס וּכְתָב֙ הַֽנִּשְׁתְּוָ֔ן כָּת֥וּב </a:t>
            </a:r>
            <a:r>
              <a:rPr lang="he-IL" sz="3200" b="1" dirty="0">
                <a:solidFill>
                  <a:srgbClr val="FFFF00"/>
                </a:solidFill>
              </a:rPr>
              <a:t>אֲרָמִ֖ית</a:t>
            </a:r>
            <a:r>
              <a:rPr lang="he-IL" sz="2800" dirty="0">
                <a:solidFill>
                  <a:schemeClr val="bg1"/>
                </a:solidFill>
              </a:rPr>
              <a:t> וּמְתֻרְגָּ֥ם</a:t>
            </a:r>
            <a:r>
              <a:rPr lang="he-IL" sz="3200" dirty="0">
                <a:solidFill>
                  <a:schemeClr val="bg1"/>
                </a:solidFill>
              </a:rPr>
              <a:t> </a:t>
            </a:r>
            <a:r>
              <a:rPr lang="he-IL" sz="3200" b="1" dirty="0">
                <a:solidFill>
                  <a:srgbClr val="FFFF00"/>
                </a:solidFill>
              </a:rPr>
              <a:t>אֲרָמִֽית</a:t>
            </a:r>
            <a:r>
              <a:rPr lang="he-IL" sz="3000" dirty="0" smtClean="0">
                <a:solidFill>
                  <a:schemeClr val="bg1"/>
                </a:solidFill>
              </a:rPr>
              <a:t>׃</a:t>
            </a:r>
            <a:r>
              <a:rPr lang="en-US" sz="3000" dirty="0" smtClean="0">
                <a:solidFill>
                  <a:schemeClr val="bg1"/>
                </a:solidFill>
              </a:rPr>
              <a:t>           </a:t>
            </a:r>
            <a:r>
              <a:rPr lang="he-IL" sz="3000" dirty="0" smtClean="0">
                <a:solidFill>
                  <a:schemeClr val="bg1"/>
                </a:solidFill>
              </a:rPr>
              <a:t> </a:t>
            </a:r>
            <a:endParaRPr lang="en-US" sz="3000" dirty="0" smtClean="0">
              <a:solidFill>
                <a:schemeClr val="bg1"/>
              </a:solidFill>
            </a:endParaRPr>
          </a:p>
          <a:p>
            <a:pPr rtl="1"/>
            <a:r>
              <a:rPr lang="en-US" altLang="zh-TW" sz="3000" dirty="0">
                <a:solidFill>
                  <a:schemeClr val="bg1"/>
                </a:solidFill>
                <a:latin typeface="DFKai-SB" pitchFamily="65" charset="-120"/>
                <a:ea typeface="DFKai-SB" pitchFamily="65" charset="-120"/>
              </a:rPr>
              <a:t> </a:t>
            </a:r>
            <a:r>
              <a:rPr lang="en-US" altLang="zh-TW" sz="3000" dirty="0" smtClean="0">
                <a:solidFill>
                  <a:schemeClr val="bg1"/>
                </a:solidFill>
                <a:latin typeface="DFKai-SB" pitchFamily="65" charset="-120"/>
                <a:ea typeface="DFKai-SB" pitchFamily="65" charset="-120"/>
              </a:rPr>
              <a:t>     </a:t>
            </a:r>
            <a:r>
              <a:rPr lang="zh-TW" altLang="en-US" sz="3000" dirty="0" smtClean="0">
                <a:solidFill>
                  <a:schemeClr val="bg1"/>
                </a:solidFill>
                <a:latin typeface="DFKai-SB" pitchFamily="65" charset="-120"/>
                <a:ea typeface="DFKai-SB" pitchFamily="65" charset="-120"/>
              </a:rPr>
              <a:t>亞</a:t>
            </a:r>
            <a:r>
              <a:rPr lang="zh-TW" altLang="en-US" sz="3000" dirty="0">
                <a:solidFill>
                  <a:schemeClr val="bg1"/>
                </a:solidFill>
                <a:latin typeface="DFKai-SB" pitchFamily="65" charset="-120"/>
                <a:ea typeface="DFKai-SB" pitchFamily="65" charset="-120"/>
              </a:rPr>
              <a:t>達薛西年間、比施蘭、米特利達、他別、和他們的同黨</a:t>
            </a:r>
            <a:r>
              <a:rPr lang="zh-TW" altLang="en-US" sz="3000" dirty="0" smtClean="0">
                <a:solidFill>
                  <a:schemeClr val="bg1"/>
                </a:solidFill>
                <a:latin typeface="DFKai-SB" pitchFamily="65" charset="-120"/>
                <a:ea typeface="DFKai-SB" pitchFamily="65" charset="-120"/>
              </a:rPr>
              <a:t>、</a:t>
            </a:r>
            <a:endParaRPr lang="en-US" altLang="zh-TW" sz="3000" dirty="0" smtClean="0">
              <a:solidFill>
                <a:schemeClr val="bg1"/>
              </a:solidFill>
              <a:latin typeface="DFKai-SB" pitchFamily="65" charset="-120"/>
              <a:ea typeface="DFKai-SB" pitchFamily="65" charset="-120"/>
            </a:endParaRPr>
          </a:p>
          <a:p>
            <a:pPr rtl="1"/>
            <a:r>
              <a:rPr lang="en-US" altLang="zh-TW" sz="3000" dirty="0">
                <a:solidFill>
                  <a:schemeClr val="bg1"/>
                </a:solidFill>
                <a:latin typeface="DFKai-SB" pitchFamily="65" charset="-120"/>
                <a:ea typeface="DFKai-SB" pitchFamily="65" charset="-120"/>
              </a:rPr>
              <a:t> </a:t>
            </a:r>
            <a:r>
              <a:rPr lang="en-US" altLang="zh-TW" sz="3000" dirty="0" smtClean="0">
                <a:solidFill>
                  <a:schemeClr val="bg1"/>
                </a:solidFill>
                <a:latin typeface="DFKai-SB" pitchFamily="65" charset="-120"/>
                <a:ea typeface="DFKai-SB" pitchFamily="65" charset="-120"/>
              </a:rPr>
              <a:t>     </a:t>
            </a:r>
            <a:r>
              <a:rPr lang="zh-TW" altLang="en-US" sz="3000" dirty="0" smtClean="0">
                <a:solidFill>
                  <a:schemeClr val="bg1"/>
                </a:solidFill>
                <a:latin typeface="DFKai-SB" pitchFamily="65" charset="-120"/>
                <a:ea typeface="DFKai-SB" pitchFamily="65" charset="-120"/>
              </a:rPr>
              <a:t>上</a:t>
            </a:r>
            <a:r>
              <a:rPr lang="zh-TW" altLang="en-US" sz="3000" dirty="0">
                <a:solidFill>
                  <a:schemeClr val="bg1"/>
                </a:solidFill>
                <a:latin typeface="DFKai-SB" pitchFamily="65" charset="-120"/>
                <a:ea typeface="DFKai-SB" pitchFamily="65" charset="-120"/>
              </a:rPr>
              <a:t>本奏告波斯王</a:t>
            </a:r>
            <a:r>
              <a:rPr lang="zh-TW" altLang="en-US" sz="2800" dirty="0">
                <a:solidFill>
                  <a:schemeClr val="bg1"/>
                </a:solidFill>
                <a:latin typeface="DFKai-SB" pitchFamily="65" charset="-120"/>
                <a:ea typeface="DFKai-SB" pitchFamily="65" charset="-120"/>
              </a:rPr>
              <a:t>亞達薛西．本章是用</a:t>
            </a:r>
            <a:r>
              <a:rPr lang="zh-TW" altLang="en-US" sz="3200" b="1" dirty="0">
                <a:solidFill>
                  <a:srgbClr val="FFFF00"/>
                </a:solidFill>
                <a:latin typeface="DFKai-SB" pitchFamily="65" charset="-120"/>
                <a:ea typeface="DFKai-SB" pitchFamily="65" charset="-120"/>
              </a:rPr>
              <a:t>亞蘭文字</a:t>
            </a:r>
            <a:r>
              <a:rPr lang="zh-TW" altLang="en-US" sz="3200" dirty="0">
                <a:solidFill>
                  <a:schemeClr val="bg1"/>
                </a:solidFill>
                <a:latin typeface="DFKai-SB" pitchFamily="65" charset="-120"/>
                <a:ea typeface="DFKai-SB" pitchFamily="65" charset="-120"/>
              </a:rPr>
              <a:t>、</a:t>
            </a:r>
            <a:r>
              <a:rPr lang="zh-TW" altLang="en-US" sz="3200" b="1" dirty="0">
                <a:solidFill>
                  <a:srgbClr val="FFFF00"/>
                </a:solidFill>
                <a:latin typeface="DFKai-SB" pitchFamily="65" charset="-120"/>
                <a:ea typeface="DFKai-SB" pitchFamily="65" charset="-120"/>
              </a:rPr>
              <a:t>亞蘭方言</a:t>
            </a:r>
            <a:r>
              <a:rPr lang="zh-TW" altLang="en-US" sz="2800" dirty="0">
                <a:solidFill>
                  <a:schemeClr val="bg1"/>
                </a:solidFill>
                <a:latin typeface="DFKai-SB" pitchFamily="65" charset="-120"/>
                <a:ea typeface="DFKai-SB" pitchFamily="65" charset="-120"/>
              </a:rPr>
              <a:t>。</a:t>
            </a:r>
            <a:endParaRPr lang="en-US" sz="2800" dirty="0">
              <a:solidFill>
                <a:schemeClr val="bg1"/>
              </a:solidFill>
              <a:latin typeface="DFKai-SB" pitchFamily="65" charset="-120"/>
              <a:ea typeface="DFKai-SB" pitchFamily="65" charset="-120"/>
            </a:endParaRPr>
          </a:p>
          <a:p>
            <a:endParaRPr lang="en-US" sz="1000" dirty="0" smtClean="0">
              <a:solidFill>
                <a:schemeClr val="bg1"/>
              </a:solidFill>
            </a:endParaRPr>
          </a:p>
          <a:p>
            <a:endParaRPr lang="en-US" sz="1000" dirty="0" smtClean="0">
              <a:solidFill>
                <a:schemeClr val="bg1"/>
              </a:solidFill>
            </a:endParaRPr>
          </a:p>
          <a:p>
            <a:endParaRPr lang="en-US" sz="1000" dirty="0" smtClean="0">
              <a:solidFill>
                <a:schemeClr val="bg1"/>
              </a:solidFill>
            </a:endParaRPr>
          </a:p>
          <a:p>
            <a:endParaRPr lang="en-US" sz="1000" dirty="0">
              <a:solidFill>
                <a:schemeClr val="bg1"/>
              </a:solidFill>
            </a:endParaRPr>
          </a:p>
          <a:p>
            <a:endParaRPr lang="en-US" sz="1000" dirty="0" smtClean="0">
              <a:solidFill>
                <a:schemeClr val="bg1"/>
              </a:solidFill>
            </a:endParaRPr>
          </a:p>
          <a:p>
            <a:endParaRPr lang="en-US" sz="1000" dirty="0">
              <a:solidFill>
                <a:schemeClr val="bg1"/>
              </a:solidFill>
            </a:endParaRPr>
          </a:p>
        </p:txBody>
      </p:sp>
    </p:spTree>
    <p:extLst>
      <p:ext uri="{BB962C8B-B14F-4D97-AF65-F5344CB8AC3E}">
        <p14:creationId xmlns:p14="http://schemas.microsoft.com/office/powerpoint/2010/main" val="116426951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16450" y="228600"/>
            <a:ext cx="3062726" cy="2514600"/>
          </a:xfrm>
          <a:prstGeom prst="rect">
            <a:avLst/>
          </a:prstGeom>
          <a:solidFill>
            <a:srgbClr val="00B050"/>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b="1" dirty="0" smtClean="0">
                <a:solidFill>
                  <a:schemeClr val="bg1"/>
                </a:solidFill>
              </a:rPr>
              <a:t>The shift of language from Hebrew to Aramaic (Daniel 2:4) is noticed in the left column, line 4 from the bottom.</a:t>
            </a:r>
            <a:endParaRPr lang="en-US" sz="2600" b="1" dirty="0">
              <a:solidFill>
                <a:schemeClr val="bg1"/>
              </a:solidFill>
            </a:endParaRPr>
          </a:p>
        </p:txBody>
      </p:sp>
      <p:sp>
        <p:nvSpPr>
          <p:cNvPr id="4" name="Text Placeholder 3"/>
          <p:cNvSpPr txBox="1">
            <a:spLocks/>
          </p:cNvSpPr>
          <p:nvPr/>
        </p:nvSpPr>
        <p:spPr>
          <a:xfrm>
            <a:off x="6816450" y="2895600"/>
            <a:ext cx="5064456" cy="2971800"/>
          </a:xfrm>
          <a:prstGeom prst="rect">
            <a:avLst/>
          </a:prstGeom>
          <a:solidFill>
            <a:srgbClr val="002060"/>
          </a:solidFill>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nSpc>
                <a:spcPct val="90000"/>
              </a:lnSpc>
            </a:pPr>
            <a:r>
              <a:rPr lang="en-US" sz="3200" b="1" dirty="0" smtClean="0">
                <a:solidFill>
                  <a:srgbClr val="FFFF00"/>
                </a:solidFill>
              </a:rPr>
              <a:t>     Leningrad Codex</a:t>
            </a:r>
          </a:p>
          <a:p>
            <a:pPr>
              <a:lnSpc>
                <a:spcPct val="90000"/>
              </a:lnSpc>
            </a:pPr>
            <a:endParaRPr lang="en-US" sz="800" dirty="0" smtClean="0">
              <a:solidFill>
                <a:schemeClr val="bg1"/>
              </a:solidFill>
            </a:endParaRPr>
          </a:p>
          <a:p>
            <a:pPr>
              <a:lnSpc>
                <a:spcPct val="90000"/>
              </a:lnSpc>
            </a:pPr>
            <a:r>
              <a:rPr lang="en-US" sz="2600" dirty="0" smtClean="0">
                <a:solidFill>
                  <a:schemeClr val="bg1"/>
                </a:solidFill>
              </a:rPr>
              <a:t>-Written in Cairo </a:t>
            </a:r>
            <a:r>
              <a:rPr lang="en-US" sz="2600" b="1" dirty="0">
                <a:solidFill>
                  <a:srgbClr val="FFFF00"/>
                </a:solidFill>
              </a:rPr>
              <a:t> (</a:t>
            </a:r>
            <a:r>
              <a:rPr lang="en-US" sz="2600" b="1" dirty="0" err="1">
                <a:solidFill>
                  <a:srgbClr val="FFFF00"/>
                </a:solidFill>
              </a:rPr>
              <a:t>ca</a:t>
            </a:r>
            <a:r>
              <a:rPr lang="en-US" sz="2600" b="1" dirty="0">
                <a:solidFill>
                  <a:srgbClr val="FFFF00"/>
                </a:solidFill>
              </a:rPr>
              <a:t> AD 1008) </a:t>
            </a:r>
            <a:endParaRPr lang="en-US" sz="2600" dirty="0" smtClean="0">
              <a:solidFill>
                <a:schemeClr val="bg1"/>
              </a:solidFill>
            </a:endParaRPr>
          </a:p>
          <a:p>
            <a:pPr>
              <a:lnSpc>
                <a:spcPct val="90000"/>
              </a:lnSpc>
            </a:pPr>
            <a:r>
              <a:rPr lang="en-US" sz="2600" dirty="0" smtClean="0">
                <a:solidFill>
                  <a:schemeClr val="bg1"/>
                </a:solidFill>
              </a:rPr>
              <a:t>-The oldest complete Hebrew Bible still preserved</a:t>
            </a:r>
          </a:p>
          <a:p>
            <a:pPr>
              <a:lnSpc>
                <a:spcPct val="90000"/>
              </a:lnSpc>
            </a:pPr>
            <a:r>
              <a:rPr lang="en-US" sz="2600" dirty="0" smtClean="0">
                <a:solidFill>
                  <a:schemeClr val="bg1"/>
                </a:solidFill>
              </a:rPr>
              <a:t>-In </a:t>
            </a:r>
            <a:r>
              <a:rPr lang="en-US" sz="2600" dirty="0">
                <a:solidFill>
                  <a:schemeClr val="bg1"/>
                </a:solidFill>
              </a:rPr>
              <a:t>the Russian National </a:t>
            </a:r>
            <a:r>
              <a:rPr lang="en-US" sz="2600" dirty="0" smtClean="0">
                <a:solidFill>
                  <a:schemeClr val="bg1"/>
                </a:solidFill>
              </a:rPr>
              <a:t>Library,</a:t>
            </a:r>
            <a:endParaRPr lang="en-US" sz="2600" dirty="0">
              <a:solidFill>
                <a:schemeClr val="bg1"/>
              </a:solidFill>
            </a:endParaRPr>
          </a:p>
          <a:p>
            <a:pPr>
              <a:lnSpc>
                <a:spcPct val="90000"/>
              </a:lnSpc>
            </a:pPr>
            <a:r>
              <a:rPr lang="en-US" sz="2600" dirty="0" smtClean="0">
                <a:solidFill>
                  <a:schemeClr val="bg1"/>
                </a:solidFill>
              </a:rPr>
              <a:t>St. Petersburg, Russia</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38" y="-990600"/>
            <a:ext cx="6505025" cy="8778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900859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750"/>
            <a:ext cx="12188825" cy="6904454"/>
          </a:xfrm>
          <a:prstGeom prst="rect">
            <a:avLst/>
          </a:prstGeom>
          <a:solidFill>
            <a:srgbClr val="00B050"/>
          </a:solidFill>
        </p:spPr>
        <p:txBody>
          <a:bodyPr>
            <a:spAutoFit/>
          </a:bodyPr>
          <a:lstStyle/>
          <a:p>
            <a:pPr eaLnBrk="0" hangingPunct="0">
              <a:defRPr/>
            </a:pPr>
            <a:r>
              <a:rPr lang="zh-CN" altLang="en-US" sz="4000" b="1" dirty="0" smtClean="0">
                <a:solidFill>
                  <a:srgbClr val="FFFF00"/>
                </a:solidFill>
                <a:latin typeface="DFKai-SB" pitchFamily="65" charset="-120"/>
                <a:ea typeface="DFKai-SB" pitchFamily="65" charset="-120"/>
              </a:rPr>
              <a:t>  但</a:t>
            </a:r>
            <a:r>
              <a:rPr lang="zh-CN" altLang="en-US" sz="4000" b="1" dirty="0">
                <a:solidFill>
                  <a:srgbClr val="FFFF00"/>
                </a:solidFill>
                <a:latin typeface="DFKai-SB" pitchFamily="65" charset="-120"/>
                <a:ea typeface="DFKai-SB" pitchFamily="65" charset="-120"/>
              </a:rPr>
              <a:t>以理書</a:t>
            </a:r>
            <a:r>
              <a:rPr lang="zh-TW" sz="4000" b="1" dirty="0" smtClean="0">
                <a:solidFill>
                  <a:srgbClr val="FFFF00"/>
                </a:solidFill>
                <a:latin typeface="DFKai-SB" pitchFamily="65" charset="-120"/>
                <a:ea typeface="DFKai-SB" pitchFamily="65" charset="-120"/>
              </a:rPr>
              <a:t>的</a:t>
            </a:r>
            <a:r>
              <a:rPr lang="zh-CN" altLang="en-US" sz="4000" b="1" dirty="0">
                <a:solidFill>
                  <a:srgbClr val="FFFF00"/>
                </a:solidFill>
                <a:latin typeface="DFKai-SB" pitchFamily="65" charset="-120"/>
                <a:ea typeface="DFKai-SB" pitchFamily="65" charset="-120"/>
              </a:rPr>
              <a:t>補</a:t>
            </a:r>
            <a:r>
              <a:rPr lang="zh-CN" altLang="en-US" sz="4000" b="1" dirty="0" smtClean="0">
                <a:solidFill>
                  <a:srgbClr val="FFFF00"/>
                </a:solidFill>
                <a:latin typeface="DFKai-SB" pitchFamily="65" charset="-120"/>
                <a:ea typeface="DFKai-SB" pitchFamily="65" charset="-120"/>
              </a:rPr>
              <a:t>充經文與</a:t>
            </a:r>
            <a:r>
              <a:rPr lang="zh-TW" altLang="en-US" sz="4000" b="1" dirty="0" smtClean="0">
                <a:solidFill>
                  <a:srgbClr val="FFFF00"/>
                </a:solidFill>
                <a:latin typeface="DFKai-SB" pitchFamily="65" charset="-120"/>
                <a:ea typeface="DFKai-SB" pitchFamily="65" charset="-120"/>
              </a:rPr>
              <a:t>兩</a:t>
            </a:r>
            <a:r>
              <a:rPr lang="zh-TW" altLang="en-US" sz="4000" b="1" dirty="0">
                <a:solidFill>
                  <a:srgbClr val="FFFF00"/>
                </a:solidFill>
                <a:latin typeface="DFKai-SB" pitchFamily="65" charset="-120"/>
                <a:ea typeface="DFKai-SB" pitchFamily="65" charset="-120"/>
              </a:rPr>
              <a:t>個希</a:t>
            </a:r>
            <a:r>
              <a:rPr lang="zh-TW" altLang="en-US" sz="4000" b="1" dirty="0" smtClean="0">
                <a:solidFill>
                  <a:srgbClr val="FFFF00"/>
                </a:solidFill>
                <a:latin typeface="DFKai-SB" pitchFamily="65" charset="-120"/>
                <a:ea typeface="DFKai-SB" pitchFamily="65" charset="-120"/>
              </a:rPr>
              <a:t>臘</a:t>
            </a:r>
            <a:r>
              <a:rPr lang="zh-CN" altLang="en-US" sz="4000" b="1" dirty="0" smtClean="0">
                <a:solidFill>
                  <a:srgbClr val="FFFF00"/>
                </a:solidFill>
                <a:latin typeface="DFKai-SB" pitchFamily="65" charset="-120"/>
                <a:ea typeface="DFKai-SB" pitchFamily="65" charset="-120"/>
              </a:rPr>
              <a:t>文譯本</a:t>
            </a:r>
            <a:r>
              <a:rPr lang="zh-TW" sz="4000" b="1" dirty="0" smtClean="0">
                <a:solidFill>
                  <a:srgbClr val="FFFF00"/>
                </a:solidFill>
                <a:latin typeface="DFKai-SB" pitchFamily="65" charset="-120"/>
                <a:ea typeface="DFKai-SB" pitchFamily="65" charset="-120"/>
              </a:rPr>
              <a:t> </a:t>
            </a:r>
            <a:endParaRPr lang="en-US" altLang="zh-TW" sz="4000" b="1" dirty="0">
              <a:solidFill>
                <a:srgbClr val="FFFF00"/>
              </a:solidFill>
              <a:latin typeface="DFKai-SB" pitchFamily="65" charset="-120"/>
              <a:ea typeface="DFKai-SB" pitchFamily="65" charset="-120"/>
            </a:endParaRPr>
          </a:p>
          <a:p>
            <a:pPr eaLnBrk="0" hangingPunct="0">
              <a:defRPr/>
            </a:pPr>
            <a:r>
              <a:rPr lang="en-US" altLang="ko-KR" sz="4000" b="1" dirty="0" smtClean="0">
                <a:solidFill>
                  <a:schemeClr val="bg1"/>
                </a:solidFill>
                <a:latin typeface="Times New Roman" pitchFamily="18" charset="0"/>
                <a:ea typeface="Batang" pitchFamily="18" charset="-127"/>
              </a:rPr>
              <a:t>   </a:t>
            </a:r>
            <a:r>
              <a:rPr lang="en-US" altLang="ko-KR" sz="3200" b="1" dirty="0" smtClean="0">
                <a:solidFill>
                  <a:srgbClr val="FFFF00"/>
                </a:solidFill>
                <a:latin typeface="Times New Roman" pitchFamily="18" charset="0"/>
                <a:ea typeface="Batang" pitchFamily="18" charset="-127"/>
              </a:rPr>
              <a:t>Additions &amp; Two</a:t>
            </a:r>
            <a:r>
              <a:rPr lang="en-US" altLang="zh-CN" sz="3200" b="1" dirty="0" smtClean="0">
                <a:solidFill>
                  <a:srgbClr val="FFFF00"/>
                </a:solidFill>
                <a:latin typeface="Times New Roman" pitchFamily="18" charset="0"/>
                <a:ea typeface="新細明體" pitchFamily="18" charset="-120"/>
              </a:rPr>
              <a:t> Greek Texts of the Book of Daniel</a:t>
            </a:r>
            <a:endParaRPr lang="en-US" altLang="zh-CN" sz="3200" b="1" dirty="0">
              <a:solidFill>
                <a:srgbClr val="FFFF00"/>
              </a:solidFill>
              <a:latin typeface="Times New Roman" pitchFamily="18" charset="0"/>
              <a:ea typeface="新細明體" pitchFamily="18" charset="-120"/>
            </a:endParaRPr>
          </a:p>
          <a:p>
            <a:pPr>
              <a:defRPr/>
            </a:pPr>
            <a:endParaRPr lang="en-US" altLang="ko-KR" sz="800" b="1" dirty="0" smtClean="0">
              <a:solidFill>
                <a:schemeClr val="bg1"/>
              </a:solidFill>
              <a:latin typeface="+mn-ea"/>
            </a:endParaRPr>
          </a:p>
          <a:p>
            <a:pPr>
              <a:defRPr/>
            </a:pPr>
            <a:endParaRPr lang="en-US" altLang="ko-KR" sz="800" b="1" dirty="0">
              <a:solidFill>
                <a:schemeClr val="bg1"/>
              </a:solidFill>
              <a:latin typeface="+mn-ea"/>
            </a:endParaRPr>
          </a:p>
          <a:p>
            <a:pPr eaLnBrk="0" hangingPunct="0">
              <a:defRPr/>
            </a:pPr>
            <a:r>
              <a:rPr lang="en-US" sz="3200" b="1" dirty="0" smtClean="0"/>
              <a:t>-</a:t>
            </a:r>
            <a:r>
              <a:rPr lang="en-US" altLang="zh-TW" sz="3200" dirty="0" smtClean="0"/>
              <a:t>The Greek Bibles have additions to the Book of Daniel</a:t>
            </a:r>
            <a:r>
              <a:rPr lang="en-US" sz="3200" dirty="0" smtClean="0"/>
              <a:t>.</a:t>
            </a:r>
          </a:p>
          <a:p>
            <a:pPr eaLnBrk="0" hangingPunct="0">
              <a:defRPr/>
            </a:pPr>
            <a:r>
              <a:rPr lang="en-US" sz="2800" dirty="0" smtClean="0"/>
              <a:t>       </a:t>
            </a:r>
            <a:r>
              <a:rPr lang="en-US" sz="2800" b="1" dirty="0" smtClean="0"/>
              <a:t>1) The Prayer of </a:t>
            </a:r>
            <a:r>
              <a:rPr lang="en-US" sz="2800" b="1" dirty="0" err="1" smtClean="0"/>
              <a:t>Azariah</a:t>
            </a:r>
            <a:r>
              <a:rPr lang="en-US" sz="2800" b="1" dirty="0" smtClean="0"/>
              <a:t> and Song of the Three Holy Children</a:t>
            </a:r>
            <a:r>
              <a:rPr lang="en-US" sz="2800" dirty="0" smtClean="0"/>
              <a:t>: </a:t>
            </a:r>
          </a:p>
          <a:p>
            <a:pPr eaLnBrk="0" hangingPunct="0">
              <a:defRPr/>
            </a:pPr>
            <a:r>
              <a:rPr lang="en-US" sz="2800" dirty="0"/>
              <a:t> </a:t>
            </a:r>
            <a:r>
              <a:rPr lang="en-US" sz="2800" dirty="0" smtClean="0"/>
              <a:t>          Daniel </a:t>
            </a:r>
            <a:r>
              <a:rPr lang="en-US" sz="2800" dirty="0"/>
              <a:t>3:24–90 inserted between verses 23 and 24 (v. 24 becomes v. </a:t>
            </a:r>
            <a:r>
              <a:rPr lang="en-US" sz="2800" dirty="0" smtClean="0"/>
              <a:t>91)</a:t>
            </a:r>
          </a:p>
          <a:p>
            <a:pPr eaLnBrk="0" hangingPunct="0">
              <a:defRPr/>
            </a:pPr>
            <a:r>
              <a:rPr lang="en-US" sz="2800" dirty="0" smtClean="0"/>
              <a:t>       </a:t>
            </a:r>
            <a:r>
              <a:rPr lang="en-US" sz="2800" b="1" dirty="0" smtClean="0"/>
              <a:t>2) Susanna and the Elders</a:t>
            </a:r>
            <a:r>
              <a:rPr lang="en-US" sz="2800" dirty="0" smtClean="0"/>
              <a:t>: </a:t>
            </a:r>
          </a:p>
          <a:p>
            <a:pPr eaLnBrk="0" hangingPunct="0">
              <a:defRPr/>
            </a:pPr>
            <a:r>
              <a:rPr lang="en-US" sz="2800" dirty="0" smtClean="0"/>
              <a:t>           before </a:t>
            </a:r>
            <a:r>
              <a:rPr lang="en-US" sz="2800" dirty="0"/>
              <a:t>Daniel 1:1, a prologue in early Greek manuscripts</a:t>
            </a:r>
            <a:r>
              <a:rPr lang="en-US" sz="2800" dirty="0" smtClean="0"/>
              <a:t>.</a:t>
            </a:r>
          </a:p>
          <a:p>
            <a:pPr eaLnBrk="0" hangingPunct="0">
              <a:defRPr/>
            </a:pPr>
            <a:r>
              <a:rPr lang="en-US" sz="2800" dirty="0" smtClean="0"/>
              <a:t>       </a:t>
            </a:r>
            <a:r>
              <a:rPr lang="en-US" sz="2800" b="1" dirty="0" smtClean="0"/>
              <a:t>3) </a:t>
            </a:r>
            <a:r>
              <a:rPr lang="en-US" sz="2800" b="1" dirty="0" err="1" smtClean="0"/>
              <a:t>Bel</a:t>
            </a:r>
            <a:r>
              <a:rPr lang="en-US" sz="2800" b="1" dirty="0" smtClean="0"/>
              <a:t> and the Dragon</a:t>
            </a:r>
            <a:r>
              <a:rPr lang="en-US" sz="2800" dirty="0" smtClean="0"/>
              <a:t>: after </a:t>
            </a:r>
            <a:r>
              <a:rPr lang="en-US" sz="2800" dirty="0"/>
              <a:t>Daniel 12:13 in Greek, an epilogue. </a:t>
            </a:r>
            <a:endParaRPr lang="en-US" sz="2800" dirty="0" smtClean="0"/>
          </a:p>
          <a:p>
            <a:pPr lvl="0"/>
            <a:endParaRPr lang="en-US" sz="800" dirty="0"/>
          </a:p>
          <a:p>
            <a:r>
              <a:rPr lang="en-US" sz="3200" b="1" dirty="0" smtClean="0"/>
              <a:t>-</a:t>
            </a:r>
            <a:r>
              <a:rPr lang="zh-CN" altLang="en-US" sz="3200" b="1" dirty="0">
                <a:solidFill>
                  <a:schemeClr val="bg1"/>
                </a:solidFill>
                <a:latin typeface="DFKai-SB" pitchFamily="65" charset="-120"/>
                <a:ea typeface="DFKai-SB" pitchFamily="65" charset="-120"/>
              </a:rPr>
              <a:t>七十士譯</a:t>
            </a:r>
            <a:r>
              <a:rPr lang="zh-CN" altLang="en-US" sz="3200" b="1" dirty="0" smtClean="0">
                <a:solidFill>
                  <a:schemeClr val="bg1"/>
                </a:solidFill>
                <a:latin typeface="DFKai-SB" pitchFamily="65" charset="-120"/>
                <a:ea typeface="DFKai-SB" pitchFamily="65" charset="-120"/>
              </a:rPr>
              <a:t>本 </a:t>
            </a:r>
            <a:r>
              <a:rPr lang="en-US" altLang="zh-CN" sz="3200" b="1" dirty="0" smtClean="0">
                <a:solidFill>
                  <a:schemeClr val="bg1"/>
                </a:solidFill>
                <a:latin typeface="DFKai-SB" pitchFamily="65" charset="-120"/>
                <a:ea typeface="DFKai-SB" pitchFamily="65" charset="-120"/>
              </a:rPr>
              <a:t>&amp; </a:t>
            </a:r>
            <a:r>
              <a:rPr lang="en-US" sz="3200" b="1" dirty="0" err="1" smtClean="0">
                <a:solidFill>
                  <a:schemeClr val="bg1"/>
                </a:solidFill>
              </a:rPr>
              <a:t>Theodotion</a:t>
            </a:r>
            <a:r>
              <a:rPr lang="en-US" sz="3200" b="1" dirty="0">
                <a:solidFill>
                  <a:schemeClr val="bg1"/>
                </a:solidFill>
              </a:rPr>
              <a:t> (</a:t>
            </a:r>
            <a:r>
              <a:rPr lang="en-US" sz="3200" b="1" dirty="0" err="1">
                <a:solidFill>
                  <a:schemeClr val="bg1"/>
                </a:solidFill>
              </a:rPr>
              <a:t>Θεοδοτίων</a:t>
            </a:r>
            <a:r>
              <a:rPr lang="en-US" sz="3200" b="1" dirty="0">
                <a:solidFill>
                  <a:schemeClr val="bg1"/>
                </a:solidFill>
              </a:rPr>
              <a:t> / </a:t>
            </a:r>
            <a:r>
              <a:rPr lang="en-US" sz="3200" b="1" dirty="0" smtClean="0">
                <a:solidFill>
                  <a:schemeClr val="bg1"/>
                </a:solidFill>
              </a:rPr>
              <a:t>c</a:t>
            </a:r>
            <a:r>
              <a:rPr lang="en-US" sz="3200" b="1" dirty="0">
                <a:solidFill>
                  <a:schemeClr val="bg1"/>
                </a:solidFill>
              </a:rPr>
              <a:t>. 150 </a:t>
            </a:r>
            <a:r>
              <a:rPr lang="en-US" sz="3200" b="1" dirty="0" smtClean="0">
                <a:solidFill>
                  <a:schemeClr val="bg1"/>
                </a:solidFill>
              </a:rPr>
              <a:t>AD)</a:t>
            </a:r>
            <a:r>
              <a:rPr lang="en-US" sz="3200" dirty="0" smtClean="0"/>
              <a:t>:</a:t>
            </a:r>
          </a:p>
          <a:p>
            <a:r>
              <a:rPr lang="en-US" sz="3200" dirty="0"/>
              <a:t> </a:t>
            </a:r>
            <a:r>
              <a:rPr lang="en-US" sz="3200" dirty="0" smtClean="0"/>
              <a:t>      </a:t>
            </a:r>
            <a:r>
              <a:rPr lang="en-US" sz="2800" b="1" dirty="0" err="1" smtClean="0">
                <a:solidFill>
                  <a:srgbClr val="FFFF00"/>
                </a:solidFill>
              </a:rPr>
              <a:t>Theodotion's</a:t>
            </a:r>
            <a:r>
              <a:rPr lang="en-US" sz="2800" b="1" dirty="0" smtClean="0">
                <a:solidFill>
                  <a:srgbClr val="FFFF00"/>
                </a:solidFill>
              </a:rPr>
              <a:t> translation</a:t>
            </a:r>
            <a:r>
              <a:rPr lang="en-US" sz="2800" dirty="0" smtClean="0"/>
              <a:t>, which is </a:t>
            </a:r>
            <a:r>
              <a:rPr lang="en-US" sz="2800" dirty="0"/>
              <a:t>closer to the </a:t>
            </a:r>
            <a:r>
              <a:rPr lang="en-US" sz="2800" dirty="0" smtClean="0"/>
              <a:t>Masoretic text, </a:t>
            </a:r>
            <a:r>
              <a:rPr lang="en-US" sz="2800" dirty="0"/>
              <a:t>was so widely copied in the early Christian church that </a:t>
            </a:r>
            <a:r>
              <a:rPr lang="en-US" sz="2800" dirty="0" smtClean="0"/>
              <a:t>his </a:t>
            </a:r>
            <a:r>
              <a:rPr lang="en-US" sz="2800" dirty="0"/>
              <a:t>version of the Book of Daniel virtually superseded the </a:t>
            </a:r>
            <a:r>
              <a:rPr lang="en-US" sz="2800" dirty="0" smtClean="0"/>
              <a:t>Septuagint. </a:t>
            </a:r>
            <a:r>
              <a:rPr lang="en-US" sz="2800" dirty="0"/>
              <a:t> </a:t>
            </a:r>
            <a:endParaRPr lang="en-US" altLang="ko-KR" sz="800" dirty="0">
              <a:solidFill>
                <a:schemeClr val="bg1"/>
              </a:solidFill>
            </a:endParaRPr>
          </a:p>
          <a:p>
            <a:pPr>
              <a:defRPr/>
            </a:pPr>
            <a:endParaRPr lang="en-US" altLang="ko-KR" sz="1000" b="1" dirty="0" smtClean="0">
              <a:solidFill>
                <a:schemeClr val="bg1"/>
              </a:solidFill>
            </a:endParaRPr>
          </a:p>
          <a:p>
            <a:pPr>
              <a:defRPr/>
            </a:pPr>
            <a:endParaRPr lang="en-US" altLang="ko-KR" sz="1000" b="1" dirty="0">
              <a:solidFill>
                <a:schemeClr val="bg1"/>
              </a:solidFill>
            </a:endParaRPr>
          </a:p>
          <a:p>
            <a:pPr>
              <a:defRPr/>
            </a:pPr>
            <a:endParaRPr lang="en-US" altLang="ko-KR" sz="1000" b="1" dirty="0">
              <a:solidFill>
                <a:schemeClr val="bg1"/>
              </a:solidFill>
            </a:endParaRPr>
          </a:p>
          <a:p>
            <a:pPr>
              <a:defRPr/>
            </a:pPr>
            <a:endParaRPr lang="en-US" altLang="ko-KR" sz="1000" b="1" dirty="0">
              <a:solidFill>
                <a:schemeClr val="bg1"/>
              </a:solidFill>
            </a:endParaRPr>
          </a:p>
        </p:txBody>
      </p:sp>
    </p:spTree>
    <p:extLst>
      <p:ext uri="{BB962C8B-B14F-4D97-AF65-F5344CB8AC3E}">
        <p14:creationId xmlns:p14="http://schemas.microsoft.com/office/powerpoint/2010/main" val="158182572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3" y="31531"/>
            <a:ext cx="49969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128501" y="2362200"/>
            <a:ext cx="6805996" cy="3939540"/>
          </a:xfrm>
          <a:prstGeom prst="rect">
            <a:avLst/>
          </a:prstGeom>
          <a:solidFill>
            <a:srgbClr val="00B050"/>
          </a:solidFill>
        </p:spPr>
        <p:txBody>
          <a:bodyPr wrap="square">
            <a:spAutoFit/>
          </a:bodyPr>
          <a:lstStyle/>
          <a:p>
            <a:r>
              <a:rPr lang="en-US" sz="2500" b="1" dirty="0"/>
              <a:t>Susanna (TH) 1:1</a:t>
            </a:r>
            <a:r>
              <a:rPr lang="el-GR" sz="2500" b="1" dirty="0"/>
              <a:t> καὶ ἦν ἀνὴρ οἰκῶν ἐν Βαβυλῶνι καὶ ὄνομα αὐτῷ </a:t>
            </a:r>
            <a:r>
              <a:rPr lang="el-GR" sz="2500" b="1" dirty="0" smtClean="0"/>
              <a:t>Ιωακιμ</a:t>
            </a:r>
            <a:r>
              <a:rPr lang="en-US" sz="2500" b="1" dirty="0" smtClean="0"/>
              <a:t>   </a:t>
            </a:r>
            <a:r>
              <a:rPr lang="en-US" sz="2500" b="1" baseline="30000" dirty="0"/>
              <a:t>2 </a:t>
            </a:r>
            <a:r>
              <a:rPr lang="el-GR" sz="2500" b="1" dirty="0"/>
              <a:t> καὶ ἔλαβεν γυναῖκα ᾗ ὄνομα Σουσαννα θυγάτηρ Χελκιου καλὴ σφόδρα καὶ φοβουμένη τὸν </a:t>
            </a:r>
            <a:r>
              <a:rPr lang="el-GR" sz="2500" b="1" dirty="0" smtClean="0"/>
              <a:t>κύριον</a:t>
            </a:r>
            <a:r>
              <a:rPr lang="en-US" sz="2500" b="1" dirty="0" smtClean="0"/>
              <a:t>  </a:t>
            </a:r>
            <a:r>
              <a:rPr lang="en-US" sz="2500" b="1" baseline="30000" dirty="0"/>
              <a:t>3 </a:t>
            </a:r>
            <a:r>
              <a:rPr lang="el-GR" sz="2500" b="1" dirty="0"/>
              <a:t> καὶ οἱ γονεῖς αὐτῆς δίκαιοι καὶ ἐδίδαξαν τὴν θυγατέρα αὐτῶν κατὰ τὸν νόμον </a:t>
            </a:r>
            <a:r>
              <a:rPr lang="el-GR" sz="2500" b="1" dirty="0" smtClean="0"/>
              <a:t>Μωυσῆ</a:t>
            </a:r>
            <a:r>
              <a:rPr lang="en-US" sz="2500" b="1" dirty="0" smtClean="0"/>
              <a:t>   </a:t>
            </a:r>
            <a:r>
              <a:rPr lang="en-US" sz="2500" b="1" baseline="30000" dirty="0"/>
              <a:t>4 </a:t>
            </a:r>
            <a:r>
              <a:rPr lang="el-GR" sz="2500" b="1" dirty="0"/>
              <a:t> καὶ ἦν Ιωακιμ πλούσιος σφόδρα καὶ ἦν αὐτῷ παράδεισος γειτνιῶν τῷ οἴκῳ αὐτοῦ καὶ πρὸς αὐτὸν προσήγοντο οἱ Ιουδαῖοι διὰ τὸ εἶναι αὐτὸν ἐνδοξότερον </a:t>
            </a:r>
            <a:r>
              <a:rPr lang="el-GR" sz="2500" b="1" dirty="0" smtClean="0"/>
              <a:t>πάντων</a:t>
            </a:r>
            <a:r>
              <a:rPr lang="en-US" sz="2500" b="1" dirty="0" smtClean="0"/>
              <a:t> …….</a:t>
            </a:r>
            <a:endParaRPr lang="en-US" sz="2500" b="1" dirty="0"/>
          </a:p>
        </p:txBody>
      </p:sp>
      <p:sp>
        <p:nvSpPr>
          <p:cNvPr id="3" name="Rectangle 2"/>
          <p:cNvSpPr/>
          <p:nvPr/>
        </p:nvSpPr>
        <p:spPr>
          <a:xfrm>
            <a:off x="5128501" y="58745"/>
            <a:ext cx="4773864" cy="2185214"/>
          </a:xfrm>
          <a:prstGeom prst="rect">
            <a:avLst/>
          </a:prstGeom>
          <a:solidFill>
            <a:srgbClr val="002060"/>
          </a:solidFill>
        </p:spPr>
        <p:txBody>
          <a:bodyPr wrap="square">
            <a:spAutoFit/>
          </a:bodyPr>
          <a:lstStyle/>
          <a:p>
            <a:pPr algn="ctr"/>
            <a:r>
              <a:rPr lang="en-US" sz="3200" b="1" dirty="0" smtClean="0">
                <a:solidFill>
                  <a:srgbClr val="FFFF00"/>
                </a:solidFill>
              </a:rPr>
              <a:t>Codex </a:t>
            </a:r>
            <a:r>
              <a:rPr lang="en-US" sz="3200" b="1" dirty="0" err="1" smtClean="0">
                <a:solidFill>
                  <a:srgbClr val="FFFF00"/>
                </a:solidFill>
              </a:rPr>
              <a:t>Vaticanus</a:t>
            </a:r>
            <a:r>
              <a:rPr lang="en-US" sz="3200" b="1" dirty="0" smtClean="0">
                <a:solidFill>
                  <a:srgbClr val="FFFF00"/>
                </a:solidFill>
              </a:rPr>
              <a:t> (4 C. AD) </a:t>
            </a:r>
          </a:p>
          <a:p>
            <a:pPr algn="ctr"/>
            <a:r>
              <a:rPr lang="en-US" sz="3200" b="1" dirty="0" smtClean="0">
                <a:solidFill>
                  <a:srgbClr val="FFFF00"/>
                </a:solidFill>
              </a:rPr>
              <a:t>Book of Daniel </a:t>
            </a:r>
          </a:p>
          <a:p>
            <a:pPr algn="ctr"/>
            <a:r>
              <a:rPr lang="en-US" sz="3200" b="1" dirty="0" smtClean="0">
                <a:solidFill>
                  <a:schemeClr val="bg1"/>
                </a:solidFill>
              </a:rPr>
              <a:t>Page 1206</a:t>
            </a:r>
            <a:endParaRPr lang="en-US" sz="3200" dirty="0">
              <a:solidFill>
                <a:schemeClr val="bg1"/>
              </a:solidFill>
            </a:endParaRPr>
          </a:p>
          <a:p>
            <a:pPr algn="ctr"/>
            <a:endParaRPr lang="en-US" sz="800" b="1" dirty="0" smtClean="0">
              <a:solidFill>
                <a:srgbClr val="FFFF00"/>
              </a:solidFill>
            </a:endParaRPr>
          </a:p>
          <a:p>
            <a:pPr algn="ctr"/>
            <a:r>
              <a:rPr lang="en-US" sz="3200" b="1" dirty="0" smtClean="0">
                <a:solidFill>
                  <a:schemeClr val="bg1"/>
                </a:solidFill>
              </a:rPr>
              <a:t>Susanna </a:t>
            </a:r>
            <a:r>
              <a:rPr lang="en-US" sz="3200" b="1" dirty="0">
                <a:solidFill>
                  <a:schemeClr val="bg1"/>
                </a:solidFill>
              </a:rPr>
              <a:t>and the </a:t>
            </a:r>
            <a:r>
              <a:rPr lang="en-US" sz="3200" b="1" dirty="0" smtClean="0">
                <a:solidFill>
                  <a:schemeClr val="bg1"/>
                </a:solidFill>
              </a:rPr>
              <a:t>Elders</a:t>
            </a:r>
          </a:p>
        </p:txBody>
      </p:sp>
    </p:spTree>
    <p:extLst>
      <p:ext uri="{BB962C8B-B14F-4D97-AF65-F5344CB8AC3E}">
        <p14:creationId xmlns:p14="http://schemas.microsoft.com/office/powerpoint/2010/main" val="124884916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55" y="598038"/>
            <a:ext cx="5863808" cy="6126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412" y="598038"/>
            <a:ext cx="5951326" cy="621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9433" y="6193"/>
            <a:ext cx="9351579" cy="1015663"/>
          </a:xfrm>
          <a:prstGeom prst="rect">
            <a:avLst/>
          </a:prstGeom>
          <a:solidFill>
            <a:srgbClr val="002060"/>
          </a:solidFill>
        </p:spPr>
        <p:txBody>
          <a:bodyPr wrap="square">
            <a:spAutoFit/>
          </a:bodyPr>
          <a:lstStyle/>
          <a:p>
            <a:pPr algn="ctr"/>
            <a:r>
              <a:rPr lang="en-US" sz="3200" b="1" dirty="0" smtClean="0">
                <a:solidFill>
                  <a:srgbClr val="FFFF00"/>
                </a:solidFill>
              </a:rPr>
              <a:t>Codex </a:t>
            </a:r>
            <a:r>
              <a:rPr lang="en-US" sz="3200" b="1" dirty="0" err="1" smtClean="0">
                <a:solidFill>
                  <a:srgbClr val="FFFF00"/>
                </a:solidFill>
              </a:rPr>
              <a:t>Vaticanus</a:t>
            </a:r>
            <a:r>
              <a:rPr lang="en-US" sz="3200" b="1" dirty="0" smtClean="0">
                <a:solidFill>
                  <a:srgbClr val="FFFF00"/>
                </a:solidFill>
              </a:rPr>
              <a:t> (4 C. AD) Daniel 3 (</a:t>
            </a:r>
            <a:r>
              <a:rPr lang="en-US" sz="3200" b="1" dirty="0">
                <a:solidFill>
                  <a:schemeClr val="bg1"/>
                </a:solidFill>
              </a:rPr>
              <a:t>Pages </a:t>
            </a:r>
            <a:r>
              <a:rPr lang="en-US" sz="3200" b="1" dirty="0" smtClean="0">
                <a:solidFill>
                  <a:schemeClr val="bg1"/>
                </a:solidFill>
              </a:rPr>
              <a:t>1214-1215</a:t>
            </a:r>
            <a:r>
              <a:rPr lang="en-US" sz="3200" b="1" dirty="0" smtClean="0">
                <a:solidFill>
                  <a:srgbClr val="FFFF00"/>
                </a:solidFill>
              </a:rPr>
              <a:t>)</a:t>
            </a:r>
          </a:p>
          <a:p>
            <a:pPr algn="ctr"/>
            <a:r>
              <a:rPr lang="en-US" sz="2800" b="1" dirty="0" smtClean="0">
                <a:solidFill>
                  <a:schemeClr val="bg1"/>
                </a:solidFill>
              </a:rPr>
              <a:t>The </a:t>
            </a:r>
            <a:r>
              <a:rPr lang="en-US" sz="2800" b="1" dirty="0">
                <a:solidFill>
                  <a:schemeClr val="bg1"/>
                </a:solidFill>
              </a:rPr>
              <a:t>Prayer of </a:t>
            </a:r>
            <a:r>
              <a:rPr lang="en-US" sz="2800" b="1" dirty="0" err="1">
                <a:solidFill>
                  <a:schemeClr val="bg1"/>
                </a:solidFill>
              </a:rPr>
              <a:t>Azariah</a:t>
            </a:r>
            <a:r>
              <a:rPr lang="en-US" sz="2800" b="1" dirty="0">
                <a:solidFill>
                  <a:schemeClr val="bg1"/>
                </a:solidFill>
              </a:rPr>
              <a:t> and Song of the Three Holy </a:t>
            </a:r>
            <a:r>
              <a:rPr lang="en-US" sz="2800" b="1" dirty="0" smtClean="0">
                <a:solidFill>
                  <a:schemeClr val="bg1"/>
                </a:solidFill>
              </a:rPr>
              <a:t>Children</a:t>
            </a:r>
          </a:p>
        </p:txBody>
      </p:sp>
    </p:spTree>
    <p:extLst>
      <p:ext uri="{BB962C8B-B14F-4D97-AF65-F5344CB8AC3E}">
        <p14:creationId xmlns:p14="http://schemas.microsoft.com/office/powerpoint/2010/main" val="81134009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51049441"/>
              </p:ext>
            </p:extLst>
          </p:nvPr>
        </p:nvGraphicFramePr>
        <p:xfrm>
          <a:off x="291115" y="1981200"/>
          <a:ext cx="11125199" cy="4572000"/>
        </p:xfrm>
        <a:graphic>
          <a:graphicData uri="http://schemas.openxmlformats.org/drawingml/2006/table">
            <a:tbl>
              <a:tblPr/>
              <a:tblGrid>
                <a:gridCol w="2438399"/>
                <a:gridCol w="1295400"/>
                <a:gridCol w="2590800"/>
                <a:gridCol w="1066800"/>
                <a:gridCol w="2590800"/>
                <a:gridCol w="1143000"/>
              </a:tblGrid>
              <a:tr h="914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FFFF"/>
                          </a:solidFill>
                          <a:effectLst/>
                          <a:latin typeface="Calibri" pitchFamily="34" charset="0"/>
                          <a:cs typeface="Arial" charset="0"/>
                        </a:rPr>
                        <a:t>Books </a:t>
                      </a:r>
                      <a:endParaRPr kumimoji="0" lang="en-US" sz="2800" b="1" i="0" u="none" strike="noStrike" cap="none" normalizeH="0" baseline="0" dirty="0" smtClean="0">
                        <a:ln>
                          <a:noFill/>
                        </a:ln>
                        <a:solidFill>
                          <a:srgbClr val="FFFFFF"/>
                        </a:solidFill>
                        <a:effectLst/>
                        <a:latin typeface="Times New Roman" pitchFamily="18" charset="0"/>
                        <a:ea typeface="新細明體" pitchFamily="18" charset="-120"/>
                        <a:cs typeface="Arial" charset="0"/>
                      </a:endParaRPr>
                    </a:p>
                  </a:txBody>
                  <a:tcPr marL="91416" marR="914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FFFF"/>
                          </a:solidFill>
                          <a:effectLst/>
                          <a:latin typeface="Calibri" pitchFamily="34" charset="0"/>
                          <a:cs typeface="Arial" charset="0"/>
                        </a:rPr>
                        <a:t>No. found </a:t>
                      </a:r>
                      <a:endParaRPr kumimoji="0" lang="en-US" sz="2800" b="1" i="0" u="none" strike="noStrike" cap="none" normalizeH="0" baseline="0" dirty="0" smtClean="0">
                        <a:ln>
                          <a:noFill/>
                        </a:ln>
                        <a:solidFill>
                          <a:srgbClr val="FFFFFF"/>
                        </a:solidFill>
                        <a:effectLst/>
                        <a:latin typeface="Times New Roman" pitchFamily="18" charset="0"/>
                        <a:ea typeface="新細明體" pitchFamily="18" charset="-120"/>
                        <a:cs typeface="Arial" charset="0"/>
                      </a:endParaRPr>
                    </a:p>
                  </a:txBody>
                  <a:tcPr marL="91416" marR="914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FFFF"/>
                          </a:solidFill>
                          <a:effectLst/>
                          <a:latin typeface="Calibri" pitchFamily="34" charset="0"/>
                          <a:cs typeface="Arial" charset="0"/>
                        </a:rPr>
                        <a:t>Books </a:t>
                      </a:r>
                      <a:endParaRPr kumimoji="0" lang="en-US" sz="2800" b="1" i="0" u="none" strike="noStrike" cap="none" normalizeH="0" baseline="0" dirty="0" smtClean="0">
                        <a:ln>
                          <a:noFill/>
                        </a:ln>
                        <a:solidFill>
                          <a:srgbClr val="FFFFFF"/>
                        </a:solidFill>
                        <a:effectLst/>
                        <a:latin typeface="Times New Roman" pitchFamily="18" charset="0"/>
                        <a:ea typeface="新細明體" pitchFamily="18" charset="-120"/>
                        <a:cs typeface="Arial" charset="0"/>
                      </a:endParaRPr>
                    </a:p>
                  </a:txBody>
                  <a:tcPr marL="91416" marR="914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FFFF"/>
                          </a:solidFill>
                          <a:effectLst/>
                          <a:latin typeface="Calibri" pitchFamily="34" charset="0"/>
                          <a:cs typeface="Arial" charset="0"/>
                        </a:rPr>
                        <a:t>No. found</a:t>
                      </a:r>
                      <a:endParaRPr kumimoji="0" lang="en-US" sz="2800" b="1" i="0" u="none" strike="noStrike" cap="none" normalizeH="0" baseline="0" dirty="0" smtClean="0">
                        <a:ln>
                          <a:noFill/>
                        </a:ln>
                        <a:solidFill>
                          <a:srgbClr val="FFFFFF"/>
                        </a:solidFill>
                        <a:effectLst/>
                        <a:latin typeface="Times New Roman" pitchFamily="18" charset="0"/>
                        <a:ea typeface="新細明體" pitchFamily="18" charset="-120"/>
                        <a:cs typeface="Arial" charset="0"/>
                      </a:endParaRPr>
                    </a:p>
                  </a:txBody>
                  <a:tcPr marL="91416" marR="914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FFFF"/>
                          </a:solidFill>
                          <a:effectLst/>
                          <a:latin typeface="Calibri" pitchFamily="34" charset="0"/>
                          <a:cs typeface="Arial" charset="0"/>
                        </a:rPr>
                        <a:t>Books </a:t>
                      </a:r>
                      <a:endParaRPr kumimoji="0" lang="en-US" sz="2800" b="1" i="0" u="none" strike="noStrike" cap="none" normalizeH="0" baseline="0" dirty="0" smtClean="0">
                        <a:ln>
                          <a:noFill/>
                        </a:ln>
                        <a:solidFill>
                          <a:srgbClr val="FFFFFF"/>
                        </a:solidFill>
                        <a:effectLst/>
                        <a:latin typeface="Times New Roman" pitchFamily="18" charset="0"/>
                        <a:ea typeface="新細明體" pitchFamily="18" charset="-120"/>
                        <a:cs typeface="Arial" charset="0"/>
                      </a:endParaRPr>
                    </a:p>
                  </a:txBody>
                  <a:tcPr marL="91416" marR="914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FFFF"/>
                          </a:solidFill>
                          <a:effectLst/>
                          <a:latin typeface="Calibri" pitchFamily="34" charset="0"/>
                          <a:cs typeface="Arial" charset="0"/>
                        </a:rPr>
                        <a:t>No. found </a:t>
                      </a:r>
                      <a:endParaRPr kumimoji="0" lang="en-US" sz="2800" b="1" i="0" u="none" strike="noStrike" cap="none" normalizeH="0" baseline="0" dirty="0" smtClean="0">
                        <a:ln>
                          <a:noFill/>
                        </a:ln>
                        <a:solidFill>
                          <a:srgbClr val="FFFFFF"/>
                        </a:solidFill>
                        <a:effectLst/>
                        <a:latin typeface="Times New Roman" pitchFamily="18" charset="0"/>
                        <a:ea typeface="新細明體" pitchFamily="18" charset="-120"/>
                        <a:cs typeface="Arial" charset="0"/>
                      </a:endParaRPr>
                    </a:p>
                  </a:txBody>
                  <a:tcPr marL="91416" marR="914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09983">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sz="3200" b="1" i="0" u="none" strike="noStrike" cap="none" normalizeH="0" baseline="0" dirty="0" smtClean="0">
                          <a:ln>
                            <a:noFill/>
                          </a:ln>
                          <a:solidFill>
                            <a:srgbClr val="FFFFFF"/>
                          </a:solidFill>
                          <a:effectLst/>
                          <a:latin typeface="Calibri" pitchFamily="34" charset="0"/>
                          <a:cs typeface="Arial" charset="0"/>
                          <a:hlinkClick r:id="rId2" tooltip="Psalms"/>
                        </a:rPr>
                        <a:t>Psalms </a:t>
                      </a:r>
                      <a:endParaRPr kumimoji="0" lang="en-US" sz="3200" b="1" i="0" u="none" strike="noStrike" cap="none" normalizeH="0" baseline="0" dirty="0" smtClean="0">
                        <a:ln>
                          <a:noFill/>
                        </a:ln>
                        <a:solidFill>
                          <a:srgbClr val="FFFFFF"/>
                        </a:solidFill>
                        <a:effectLst/>
                        <a:latin typeface="Times New Roman" pitchFamily="18" charset="0"/>
                        <a:ea typeface="新細明體" pitchFamily="18" charset="-120"/>
                        <a:cs typeface="Arial" charset="0"/>
                      </a:endParaRPr>
                    </a:p>
                  </a:txBody>
                  <a:tcPr marL="91416" marR="914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latin typeface="Calibri" pitchFamily="34" charset="0"/>
                          <a:cs typeface="Arial" charset="0"/>
                        </a:rPr>
                        <a:t>39</a:t>
                      </a:r>
                      <a:endParaRPr kumimoji="0" lang="en-US" sz="3200" b="0" i="0" u="none" strike="noStrike" cap="none" normalizeH="0" baseline="0" dirty="0" smtClean="0">
                        <a:ln>
                          <a:noFill/>
                        </a:ln>
                        <a:solidFill>
                          <a:srgbClr val="000000"/>
                        </a:solidFill>
                        <a:effectLst/>
                        <a:latin typeface="Times New Roman" pitchFamily="18" charset="0"/>
                        <a:ea typeface="新細明體" pitchFamily="18" charset="-120"/>
                        <a:cs typeface="Arial" charset="0"/>
                      </a:endParaRPr>
                    </a:p>
                  </a:txBody>
                  <a:tcPr marL="91416" marR="914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3200" b="1" i="0" u="sng" strike="noStrike" cap="none" normalizeH="0" baseline="0" smtClean="0">
                          <a:ln>
                            <a:noFill/>
                          </a:ln>
                          <a:solidFill>
                            <a:srgbClr val="000000"/>
                          </a:solidFill>
                          <a:effectLst/>
                          <a:latin typeface="Calibri" pitchFamily="34" charset="0"/>
                          <a:cs typeface="Arial" charset="0"/>
                          <a:hlinkClick r:id="rId3" tooltip="Jubilees"/>
                        </a:rPr>
                        <a:t>Jubilees</a:t>
                      </a:r>
                      <a:endParaRPr kumimoji="0" lang="en-US" sz="3200" b="1" i="0" u="none" strike="noStrike" cap="none" normalizeH="0" baseline="0" smtClean="0">
                        <a:ln>
                          <a:noFill/>
                        </a:ln>
                        <a:solidFill>
                          <a:srgbClr val="000000"/>
                        </a:solidFill>
                        <a:effectLst/>
                        <a:latin typeface="Times New Roman" pitchFamily="18" charset="0"/>
                        <a:ea typeface="新細明體" pitchFamily="18" charset="-120"/>
                        <a:cs typeface="Arial" charset="0"/>
                      </a:endParaRPr>
                    </a:p>
                  </a:txBody>
                  <a:tcPr marL="91416" marR="914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3200" b="0" i="0" u="none" strike="noStrike" cap="none" normalizeH="0" baseline="0" smtClean="0">
                          <a:ln>
                            <a:noFill/>
                          </a:ln>
                          <a:solidFill>
                            <a:srgbClr val="000000"/>
                          </a:solidFill>
                          <a:effectLst/>
                          <a:latin typeface="Calibri" pitchFamily="34" charset="0"/>
                          <a:cs typeface="Arial" charset="0"/>
                        </a:rPr>
                        <a:t>21</a:t>
                      </a:r>
                      <a:endParaRPr kumimoji="0" lang="en-US" sz="3200" b="0" i="0" u="none" strike="noStrike" cap="none" normalizeH="0" baseline="0" smtClean="0">
                        <a:ln>
                          <a:noFill/>
                        </a:ln>
                        <a:solidFill>
                          <a:srgbClr val="000000"/>
                        </a:solidFill>
                        <a:effectLst/>
                        <a:latin typeface="Times New Roman" pitchFamily="18" charset="0"/>
                        <a:ea typeface="新細明體" pitchFamily="18" charset="-120"/>
                        <a:cs typeface="Arial" charset="0"/>
                      </a:endParaRPr>
                    </a:p>
                  </a:txBody>
                  <a:tcPr marL="91416" marR="914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3200" b="1" i="0" u="none" strike="noStrike" cap="none" normalizeH="0" baseline="0" dirty="0" smtClean="0">
                          <a:ln>
                            <a:noFill/>
                          </a:ln>
                          <a:solidFill>
                            <a:srgbClr val="FFFF00"/>
                          </a:solidFill>
                          <a:effectLst/>
                          <a:latin typeface="Times New Roman" pitchFamily="18" charset="0"/>
                          <a:ea typeface="新細明體" pitchFamily="18" charset="-120"/>
                          <a:cs typeface="Arial" charset="0"/>
                        </a:rPr>
                        <a:t>Daniel</a:t>
                      </a:r>
                    </a:p>
                  </a:txBody>
                  <a:tcPr marL="91416" marR="914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3200" b="1" i="0" u="none" strike="noStrike" cap="none" normalizeH="0" baseline="0" dirty="0" smtClean="0">
                          <a:ln>
                            <a:noFill/>
                          </a:ln>
                          <a:solidFill>
                            <a:srgbClr val="FFFF00"/>
                          </a:solidFill>
                          <a:effectLst/>
                          <a:latin typeface="Calibri" pitchFamily="34" charset="0"/>
                          <a:cs typeface="Arial" charset="0"/>
                        </a:rPr>
                        <a:t>8</a:t>
                      </a:r>
                      <a:endParaRPr kumimoji="0" lang="en-US" sz="3200" b="1" i="0" u="none" strike="noStrike" cap="none" normalizeH="0" baseline="0" dirty="0" smtClean="0">
                        <a:ln>
                          <a:noFill/>
                        </a:ln>
                        <a:solidFill>
                          <a:srgbClr val="FFFF00"/>
                        </a:solidFill>
                        <a:effectLst/>
                        <a:latin typeface="Times New Roman" pitchFamily="18" charset="0"/>
                        <a:ea typeface="新細明體" pitchFamily="18" charset="-120"/>
                        <a:cs typeface="Arial" charset="0"/>
                      </a:endParaRPr>
                    </a:p>
                  </a:txBody>
                  <a:tcPr marL="91416" marR="914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2060"/>
                    </a:solidFill>
                  </a:tcPr>
                </a:tc>
              </a:tr>
              <a:tr h="409983">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3000" b="1" i="0" u="sng" strike="noStrike" cap="none" normalizeH="0" baseline="0" dirty="0" smtClean="0">
                          <a:ln>
                            <a:noFill/>
                          </a:ln>
                          <a:solidFill>
                            <a:srgbClr val="FFFFFF"/>
                          </a:solidFill>
                          <a:effectLst/>
                          <a:latin typeface="Calibri" pitchFamily="34" charset="0"/>
                          <a:cs typeface="Arial" charset="0"/>
                          <a:hlinkClick r:id="rId4" tooltip="Deuteronomy"/>
                        </a:rPr>
                        <a:t>Deuteronomy</a:t>
                      </a:r>
                      <a:endParaRPr kumimoji="0" lang="en-US" sz="3000" b="1" i="0" u="sng" strike="noStrike" cap="none" normalizeH="0" baseline="0" dirty="0" smtClean="0">
                        <a:ln>
                          <a:noFill/>
                        </a:ln>
                        <a:solidFill>
                          <a:srgbClr val="FFFFFF"/>
                        </a:solidFill>
                        <a:effectLst/>
                        <a:latin typeface="Times New Roman" pitchFamily="18" charset="0"/>
                        <a:ea typeface="新細明體" pitchFamily="18" charset="-120"/>
                        <a:cs typeface="Arial" charset="0"/>
                      </a:endParaRPr>
                    </a:p>
                  </a:txBody>
                  <a:tcPr marL="91416" marR="914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3200" b="0" i="0" u="none" strike="noStrike" cap="none" normalizeH="0" baseline="0" smtClean="0">
                          <a:ln>
                            <a:noFill/>
                          </a:ln>
                          <a:solidFill>
                            <a:srgbClr val="000000"/>
                          </a:solidFill>
                          <a:effectLst/>
                          <a:latin typeface="Calibri" pitchFamily="34" charset="0"/>
                          <a:cs typeface="Arial" charset="0"/>
                        </a:rPr>
                        <a:t>33</a:t>
                      </a:r>
                      <a:endParaRPr kumimoji="0" lang="en-US" sz="3200" b="0" i="0" u="none" strike="noStrike" cap="none" normalizeH="0" baseline="0" smtClean="0">
                        <a:ln>
                          <a:noFill/>
                        </a:ln>
                        <a:solidFill>
                          <a:srgbClr val="000000"/>
                        </a:solidFill>
                        <a:effectLst/>
                        <a:latin typeface="Times New Roman" pitchFamily="18" charset="0"/>
                        <a:ea typeface="新細明體" pitchFamily="18" charset="-120"/>
                        <a:cs typeface="Arial" charset="0"/>
                      </a:endParaRPr>
                    </a:p>
                  </a:txBody>
                  <a:tcPr marL="91416" marR="914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3200" b="1" i="0" u="sng" strike="noStrike" cap="none" normalizeH="0" baseline="0" dirty="0" smtClean="0">
                          <a:ln>
                            <a:noFill/>
                          </a:ln>
                          <a:solidFill>
                            <a:srgbClr val="000000"/>
                          </a:solidFill>
                          <a:effectLst/>
                          <a:latin typeface="Calibri" pitchFamily="34" charset="0"/>
                          <a:cs typeface="Arial" charset="0"/>
                          <a:hlinkClick r:id="rId5" tooltip="Exodus"/>
                        </a:rPr>
                        <a:t>Exodus</a:t>
                      </a:r>
                      <a:endParaRPr kumimoji="0" lang="en-US" sz="3200" b="1" i="0" u="none" strike="noStrike" cap="none" normalizeH="0" baseline="0" dirty="0" smtClean="0">
                        <a:ln>
                          <a:noFill/>
                        </a:ln>
                        <a:solidFill>
                          <a:srgbClr val="000000"/>
                        </a:solidFill>
                        <a:effectLst/>
                        <a:latin typeface="Times New Roman" pitchFamily="18" charset="0"/>
                        <a:ea typeface="新細明體" pitchFamily="18" charset="-120"/>
                        <a:cs typeface="Arial" charset="0"/>
                      </a:endParaRPr>
                    </a:p>
                  </a:txBody>
                  <a:tcPr marL="91416" marR="914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3200" b="0" i="0" u="none" strike="noStrike" cap="none" normalizeH="0" baseline="0" smtClean="0">
                          <a:ln>
                            <a:noFill/>
                          </a:ln>
                          <a:solidFill>
                            <a:srgbClr val="000000"/>
                          </a:solidFill>
                          <a:effectLst/>
                          <a:latin typeface="Calibri" pitchFamily="34" charset="0"/>
                          <a:cs typeface="Arial" charset="0"/>
                        </a:rPr>
                        <a:t>18</a:t>
                      </a:r>
                      <a:endParaRPr kumimoji="0" lang="en-US" sz="3200" b="0" i="0" u="none" strike="noStrike" cap="none" normalizeH="0" baseline="0" smtClean="0">
                        <a:ln>
                          <a:noFill/>
                        </a:ln>
                        <a:solidFill>
                          <a:srgbClr val="000000"/>
                        </a:solidFill>
                        <a:effectLst/>
                        <a:latin typeface="Times New Roman" pitchFamily="18" charset="0"/>
                        <a:ea typeface="新細明體" pitchFamily="18" charset="-120"/>
                        <a:cs typeface="Arial" charset="0"/>
                      </a:endParaRPr>
                    </a:p>
                  </a:txBody>
                  <a:tcPr marL="91416" marR="914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3200" b="1" i="0" u="sng" strike="noStrike" cap="none" normalizeH="0" baseline="0" smtClean="0">
                          <a:ln>
                            <a:noFill/>
                          </a:ln>
                          <a:solidFill>
                            <a:srgbClr val="000000"/>
                          </a:solidFill>
                          <a:effectLst/>
                          <a:latin typeface="Calibri" pitchFamily="34" charset="0"/>
                          <a:cs typeface="Arial" charset="0"/>
                          <a:hlinkClick r:id="rId6" tooltip="Jeremiah"/>
                        </a:rPr>
                        <a:t>Jeremiah</a:t>
                      </a:r>
                      <a:endParaRPr kumimoji="0" lang="en-US" sz="3200" b="1" i="0" u="none" strike="noStrike" cap="none" normalizeH="0" baseline="0" smtClean="0">
                        <a:ln>
                          <a:noFill/>
                        </a:ln>
                        <a:solidFill>
                          <a:srgbClr val="000000"/>
                        </a:solidFill>
                        <a:effectLst/>
                        <a:latin typeface="Times New Roman" pitchFamily="18" charset="0"/>
                        <a:ea typeface="新細明體" pitchFamily="18" charset="-120"/>
                        <a:cs typeface="Arial" charset="0"/>
                      </a:endParaRPr>
                    </a:p>
                  </a:txBody>
                  <a:tcPr marL="91416" marR="914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3200" b="0" i="0" u="none" strike="noStrike" cap="none" normalizeH="0" baseline="0" smtClean="0">
                          <a:ln>
                            <a:noFill/>
                          </a:ln>
                          <a:solidFill>
                            <a:srgbClr val="000000"/>
                          </a:solidFill>
                          <a:effectLst/>
                          <a:latin typeface="Calibri" pitchFamily="34" charset="0"/>
                          <a:cs typeface="Arial" charset="0"/>
                        </a:rPr>
                        <a:t>6</a:t>
                      </a:r>
                      <a:endParaRPr kumimoji="0" lang="en-US" sz="3200" b="0" i="0" u="none" strike="noStrike" cap="none" normalizeH="0" baseline="0" smtClean="0">
                        <a:ln>
                          <a:noFill/>
                        </a:ln>
                        <a:solidFill>
                          <a:srgbClr val="000000"/>
                        </a:solidFill>
                        <a:effectLst/>
                        <a:latin typeface="Times New Roman" pitchFamily="18" charset="0"/>
                        <a:ea typeface="新細明體" pitchFamily="18" charset="-120"/>
                        <a:cs typeface="Arial" charset="0"/>
                      </a:endParaRPr>
                    </a:p>
                  </a:txBody>
                  <a:tcPr marL="91416" marR="914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09983">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3200" b="1" i="0" u="sng" strike="noStrike" cap="none" normalizeH="0" baseline="0" smtClean="0">
                          <a:ln>
                            <a:noFill/>
                          </a:ln>
                          <a:solidFill>
                            <a:srgbClr val="FFFFFF"/>
                          </a:solidFill>
                          <a:effectLst/>
                          <a:latin typeface="Calibri" pitchFamily="34" charset="0"/>
                          <a:cs typeface="Arial" charset="0"/>
                          <a:hlinkClick r:id="rId7" tooltip="1 Enoch"/>
                        </a:rPr>
                        <a:t>1 Enoch</a:t>
                      </a:r>
                      <a:endParaRPr kumimoji="0" lang="en-US" sz="3200" b="1" i="0" u="sng" strike="noStrike" cap="none" normalizeH="0" baseline="0" smtClean="0">
                        <a:ln>
                          <a:noFill/>
                        </a:ln>
                        <a:solidFill>
                          <a:srgbClr val="FFFFFF"/>
                        </a:solidFill>
                        <a:effectLst/>
                        <a:latin typeface="Times New Roman" pitchFamily="18" charset="0"/>
                        <a:ea typeface="新細明體" pitchFamily="18" charset="-120"/>
                        <a:cs typeface="Arial" charset="0"/>
                      </a:endParaRPr>
                    </a:p>
                  </a:txBody>
                  <a:tcPr marL="91416" marR="914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3200" b="0" i="0" u="none" strike="noStrike" cap="none" normalizeH="0" baseline="0" smtClean="0">
                          <a:ln>
                            <a:noFill/>
                          </a:ln>
                          <a:solidFill>
                            <a:srgbClr val="000000"/>
                          </a:solidFill>
                          <a:effectLst/>
                          <a:latin typeface="Calibri" pitchFamily="34" charset="0"/>
                          <a:cs typeface="Arial" charset="0"/>
                        </a:rPr>
                        <a:t>25</a:t>
                      </a:r>
                      <a:endParaRPr kumimoji="0" lang="en-US" sz="3200" b="0" i="0" u="none" strike="noStrike" cap="none" normalizeH="0" baseline="0" smtClean="0">
                        <a:ln>
                          <a:noFill/>
                        </a:ln>
                        <a:solidFill>
                          <a:srgbClr val="000000"/>
                        </a:solidFill>
                        <a:effectLst/>
                        <a:latin typeface="Times New Roman" pitchFamily="18" charset="0"/>
                        <a:ea typeface="新細明體" pitchFamily="18" charset="-120"/>
                        <a:cs typeface="Arial" charset="0"/>
                      </a:endParaRPr>
                    </a:p>
                  </a:txBody>
                  <a:tcPr marL="91416" marR="914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3200" b="1" i="0" u="sng" strike="noStrike" cap="none" normalizeH="0" baseline="0" smtClean="0">
                          <a:ln>
                            <a:noFill/>
                          </a:ln>
                          <a:solidFill>
                            <a:srgbClr val="000000"/>
                          </a:solidFill>
                          <a:effectLst/>
                          <a:latin typeface="Calibri" pitchFamily="34" charset="0"/>
                          <a:cs typeface="Arial" charset="0"/>
                          <a:hlinkClick r:id="rId8" tooltip="Leviticus"/>
                        </a:rPr>
                        <a:t>Leviticus</a:t>
                      </a:r>
                      <a:endParaRPr kumimoji="0" lang="en-US" sz="3200" b="1" i="0" u="none" strike="noStrike" cap="none" normalizeH="0" baseline="0" smtClean="0">
                        <a:ln>
                          <a:noFill/>
                        </a:ln>
                        <a:solidFill>
                          <a:srgbClr val="000000"/>
                        </a:solidFill>
                        <a:effectLst/>
                        <a:latin typeface="Times New Roman" pitchFamily="18" charset="0"/>
                        <a:ea typeface="新細明體" pitchFamily="18" charset="-120"/>
                        <a:cs typeface="Arial" charset="0"/>
                      </a:endParaRPr>
                    </a:p>
                  </a:txBody>
                  <a:tcPr marL="91416" marR="914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3200" b="0" i="0" u="none" strike="noStrike" cap="none" normalizeH="0" baseline="0" smtClean="0">
                          <a:ln>
                            <a:noFill/>
                          </a:ln>
                          <a:solidFill>
                            <a:srgbClr val="000000"/>
                          </a:solidFill>
                          <a:effectLst/>
                          <a:latin typeface="Calibri" pitchFamily="34" charset="0"/>
                          <a:cs typeface="Arial" charset="0"/>
                        </a:rPr>
                        <a:t>17</a:t>
                      </a:r>
                      <a:endParaRPr kumimoji="0" lang="en-US" sz="3200" b="0" i="0" u="none" strike="noStrike" cap="none" normalizeH="0" baseline="0" smtClean="0">
                        <a:ln>
                          <a:noFill/>
                        </a:ln>
                        <a:solidFill>
                          <a:srgbClr val="000000"/>
                        </a:solidFill>
                        <a:effectLst/>
                        <a:latin typeface="Times New Roman" pitchFamily="18" charset="0"/>
                        <a:ea typeface="新細明體" pitchFamily="18" charset="-120"/>
                        <a:cs typeface="Arial" charset="0"/>
                      </a:endParaRPr>
                    </a:p>
                  </a:txBody>
                  <a:tcPr marL="91416" marR="914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3200" b="1" i="0" u="sng" strike="noStrike" cap="none" normalizeH="0" baseline="0" dirty="0" smtClean="0">
                          <a:ln>
                            <a:noFill/>
                          </a:ln>
                          <a:solidFill>
                            <a:srgbClr val="000000"/>
                          </a:solidFill>
                          <a:effectLst/>
                          <a:latin typeface="Calibri" pitchFamily="34" charset="0"/>
                          <a:cs typeface="Arial" charset="0"/>
                          <a:hlinkClick r:id="rId9" tooltip="Ezekiel"/>
                        </a:rPr>
                        <a:t>Ezekiel</a:t>
                      </a:r>
                      <a:endParaRPr kumimoji="0" lang="en-US" sz="3200" b="1" i="0" u="none" strike="noStrike" cap="none" normalizeH="0" baseline="0" dirty="0" smtClean="0">
                        <a:ln>
                          <a:noFill/>
                        </a:ln>
                        <a:solidFill>
                          <a:srgbClr val="000000"/>
                        </a:solidFill>
                        <a:effectLst/>
                        <a:latin typeface="Times New Roman" pitchFamily="18" charset="0"/>
                        <a:ea typeface="新細明體" pitchFamily="18" charset="-120"/>
                        <a:cs typeface="Arial" charset="0"/>
                      </a:endParaRPr>
                    </a:p>
                  </a:txBody>
                  <a:tcPr marL="91416" marR="914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3200" b="0" i="0" u="none" strike="noStrike" cap="none" normalizeH="0" baseline="0" smtClean="0">
                          <a:ln>
                            <a:noFill/>
                          </a:ln>
                          <a:solidFill>
                            <a:srgbClr val="000000"/>
                          </a:solidFill>
                          <a:effectLst/>
                          <a:latin typeface="Calibri" pitchFamily="34" charset="0"/>
                          <a:cs typeface="Arial" charset="0"/>
                        </a:rPr>
                        <a:t>6</a:t>
                      </a:r>
                      <a:endParaRPr kumimoji="0" lang="en-US" sz="3200" b="0" i="0" u="none" strike="noStrike" cap="none" normalizeH="0" baseline="0" smtClean="0">
                        <a:ln>
                          <a:noFill/>
                        </a:ln>
                        <a:solidFill>
                          <a:srgbClr val="000000"/>
                        </a:solidFill>
                        <a:effectLst/>
                        <a:latin typeface="Times New Roman" pitchFamily="18" charset="0"/>
                        <a:ea typeface="新細明體" pitchFamily="18" charset="-120"/>
                        <a:cs typeface="Arial" charset="0"/>
                      </a:endParaRPr>
                    </a:p>
                  </a:txBody>
                  <a:tcPr marL="91416" marR="914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09983">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3200" b="1" i="0" u="sng" strike="noStrike" cap="none" normalizeH="0" baseline="0" smtClean="0">
                          <a:ln>
                            <a:noFill/>
                          </a:ln>
                          <a:solidFill>
                            <a:srgbClr val="FFFFFF"/>
                          </a:solidFill>
                          <a:effectLst/>
                          <a:latin typeface="Calibri" pitchFamily="34" charset="0"/>
                          <a:cs typeface="Arial" charset="0"/>
                          <a:hlinkClick r:id="rId10" tooltip="Genesis"/>
                        </a:rPr>
                        <a:t>Genesis</a:t>
                      </a:r>
                      <a:endParaRPr kumimoji="0" lang="en-US" sz="3200" b="1" i="0" u="sng" strike="noStrike" cap="none" normalizeH="0" baseline="0" smtClean="0">
                        <a:ln>
                          <a:noFill/>
                        </a:ln>
                        <a:solidFill>
                          <a:srgbClr val="FFFFFF"/>
                        </a:solidFill>
                        <a:effectLst/>
                        <a:latin typeface="Times New Roman" pitchFamily="18" charset="0"/>
                        <a:ea typeface="新細明體" pitchFamily="18" charset="-120"/>
                        <a:cs typeface="Arial" charset="0"/>
                      </a:endParaRPr>
                    </a:p>
                  </a:txBody>
                  <a:tcPr marL="91416" marR="914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3200" b="0" i="0" u="none" strike="noStrike" cap="none" normalizeH="0" baseline="0" smtClean="0">
                          <a:ln>
                            <a:noFill/>
                          </a:ln>
                          <a:solidFill>
                            <a:srgbClr val="000000"/>
                          </a:solidFill>
                          <a:effectLst/>
                          <a:latin typeface="Calibri" pitchFamily="34" charset="0"/>
                          <a:cs typeface="Arial" charset="0"/>
                        </a:rPr>
                        <a:t>24</a:t>
                      </a:r>
                      <a:endParaRPr kumimoji="0" lang="en-US" sz="3200" b="0" i="0" u="none" strike="noStrike" cap="none" normalizeH="0" baseline="0" smtClean="0">
                        <a:ln>
                          <a:noFill/>
                        </a:ln>
                        <a:solidFill>
                          <a:srgbClr val="000000"/>
                        </a:solidFill>
                        <a:effectLst/>
                        <a:latin typeface="Times New Roman" pitchFamily="18" charset="0"/>
                        <a:ea typeface="新細明體" pitchFamily="18" charset="-120"/>
                        <a:cs typeface="Arial" charset="0"/>
                      </a:endParaRPr>
                    </a:p>
                  </a:txBody>
                  <a:tcPr marL="91416" marR="914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3200" b="1" i="0" u="sng" strike="noStrike" cap="none" normalizeH="0" baseline="0" smtClean="0">
                          <a:ln>
                            <a:noFill/>
                          </a:ln>
                          <a:solidFill>
                            <a:srgbClr val="000000"/>
                          </a:solidFill>
                          <a:effectLst/>
                          <a:latin typeface="Calibri" pitchFamily="34" charset="0"/>
                          <a:cs typeface="Arial" charset="0"/>
                          <a:hlinkClick r:id="rId11" tooltip="Book of Numbers"/>
                        </a:rPr>
                        <a:t>Numbers</a:t>
                      </a:r>
                      <a:endParaRPr kumimoji="0" lang="en-US" sz="3200" b="1" i="0" u="none" strike="noStrike" cap="none" normalizeH="0" baseline="0" smtClean="0">
                        <a:ln>
                          <a:noFill/>
                        </a:ln>
                        <a:solidFill>
                          <a:srgbClr val="000000"/>
                        </a:solidFill>
                        <a:effectLst/>
                        <a:latin typeface="Times New Roman" pitchFamily="18" charset="0"/>
                        <a:ea typeface="新細明體" pitchFamily="18" charset="-120"/>
                        <a:cs typeface="Arial" charset="0"/>
                      </a:endParaRPr>
                    </a:p>
                  </a:txBody>
                  <a:tcPr marL="91416" marR="914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3200" b="0" i="0" u="none" strike="noStrike" cap="none" normalizeH="0" baseline="0" smtClean="0">
                          <a:ln>
                            <a:noFill/>
                          </a:ln>
                          <a:solidFill>
                            <a:srgbClr val="000000"/>
                          </a:solidFill>
                          <a:effectLst/>
                          <a:latin typeface="Calibri" pitchFamily="34" charset="0"/>
                          <a:cs typeface="Arial" charset="0"/>
                        </a:rPr>
                        <a:t>11</a:t>
                      </a:r>
                      <a:endParaRPr kumimoji="0" lang="en-US" sz="3200" b="0" i="0" u="none" strike="noStrike" cap="none" normalizeH="0" baseline="0" smtClean="0">
                        <a:ln>
                          <a:noFill/>
                        </a:ln>
                        <a:solidFill>
                          <a:srgbClr val="000000"/>
                        </a:solidFill>
                        <a:effectLst/>
                        <a:latin typeface="Times New Roman" pitchFamily="18" charset="0"/>
                        <a:ea typeface="新細明體" pitchFamily="18" charset="-120"/>
                        <a:cs typeface="Arial" charset="0"/>
                      </a:endParaRPr>
                    </a:p>
                  </a:txBody>
                  <a:tcPr marL="91416" marR="914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3200" b="1" i="0" u="sng" strike="noStrike" cap="none" normalizeH="0" baseline="0" dirty="0" smtClean="0">
                          <a:ln>
                            <a:noFill/>
                          </a:ln>
                          <a:solidFill>
                            <a:srgbClr val="000000"/>
                          </a:solidFill>
                          <a:effectLst/>
                          <a:latin typeface="Calibri" pitchFamily="34" charset="0"/>
                          <a:cs typeface="Arial" charset="0"/>
                          <a:hlinkClick r:id="rId12" tooltip="Book of Job"/>
                        </a:rPr>
                        <a:t>Job</a:t>
                      </a:r>
                      <a:endParaRPr kumimoji="0" lang="en-US" sz="3200" b="1" i="0" u="none" strike="noStrike" cap="none" normalizeH="0" baseline="0" dirty="0" smtClean="0">
                        <a:ln>
                          <a:noFill/>
                        </a:ln>
                        <a:solidFill>
                          <a:srgbClr val="000000"/>
                        </a:solidFill>
                        <a:effectLst/>
                        <a:latin typeface="Times New Roman" pitchFamily="18" charset="0"/>
                        <a:ea typeface="新細明體" pitchFamily="18" charset="-120"/>
                        <a:cs typeface="Arial" charset="0"/>
                      </a:endParaRPr>
                    </a:p>
                  </a:txBody>
                  <a:tcPr marL="91416" marR="914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3200" b="0" i="0" u="none" strike="noStrike" cap="none" normalizeH="0" baseline="0" smtClean="0">
                          <a:ln>
                            <a:noFill/>
                          </a:ln>
                          <a:solidFill>
                            <a:srgbClr val="000000"/>
                          </a:solidFill>
                          <a:effectLst/>
                          <a:latin typeface="Calibri" pitchFamily="34" charset="0"/>
                          <a:cs typeface="Arial" charset="0"/>
                        </a:rPr>
                        <a:t>6</a:t>
                      </a:r>
                      <a:endParaRPr kumimoji="0" lang="en-US" sz="3200" b="0" i="0" u="none" strike="noStrike" cap="none" normalizeH="0" baseline="0" smtClean="0">
                        <a:ln>
                          <a:noFill/>
                        </a:ln>
                        <a:solidFill>
                          <a:srgbClr val="000000"/>
                        </a:solidFill>
                        <a:effectLst/>
                        <a:latin typeface="Times New Roman" pitchFamily="18" charset="0"/>
                        <a:ea typeface="新細明體" pitchFamily="18" charset="-120"/>
                        <a:cs typeface="Arial" charset="0"/>
                      </a:endParaRPr>
                    </a:p>
                  </a:txBody>
                  <a:tcPr marL="91416" marR="914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41959">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3200" b="1" i="0" u="sng" strike="noStrike" cap="none" normalizeH="0" baseline="0" dirty="0" smtClean="0">
                          <a:ln>
                            <a:noFill/>
                          </a:ln>
                          <a:solidFill>
                            <a:srgbClr val="002060"/>
                          </a:solidFill>
                          <a:effectLst/>
                          <a:latin typeface="+mj-lt"/>
                          <a:ea typeface="新細明體" pitchFamily="18" charset="-120"/>
                          <a:cs typeface="Arial" charset="0"/>
                        </a:rPr>
                        <a:t>Isaiah</a:t>
                      </a:r>
                    </a:p>
                  </a:txBody>
                  <a:tcPr marL="91416" marR="914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3200" b="0" i="0" u="none" strike="noStrike" cap="none" normalizeH="0" baseline="0" dirty="0" smtClean="0">
                          <a:ln>
                            <a:noFill/>
                          </a:ln>
                          <a:solidFill>
                            <a:srgbClr val="002060"/>
                          </a:solidFill>
                          <a:effectLst/>
                          <a:latin typeface="Calibri" pitchFamily="34" charset="0"/>
                          <a:cs typeface="Arial" charset="0"/>
                        </a:rPr>
                        <a:t>22</a:t>
                      </a:r>
                      <a:endParaRPr kumimoji="0" lang="en-US" sz="3200" b="0" i="0" u="none" strike="noStrike" cap="none" normalizeH="0" baseline="0" dirty="0" smtClean="0">
                        <a:ln>
                          <a:noFill/>
                        </a:ln>
                        <a:solidFill>
                          <a:srgbClr val="002060"/>
                        </a:solidFill>
                        <a:effectLst/>
                        <a:latin typeface="Times New Roman" pitchFamily="18" charset="0"/>
                        <a:ea typeface="新細明體" pitchFamily="18" charset="-120"/>
                        <a:cs typeface="Arial" charset="0"/>
                      </a:endParaRPr>
                    </a:p>
                  </a:txBody>
                  <a:tcPr marL="91416" marR="914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800" b="1" i="0" u="sng" strike="noStrike" cap="none" normalizeH="0" baseline="0" dirty="0" smtClean="0">
                          <a:ln>
                            <a:noFill/>
                          </a:ln>
                          <a:solidFill>
                            <a:srgbClr val="000000"/>
                          </a:solidFill>
                          <a:effectLst/>
                          <a:latin typeface="Calibri" pitchFamily="34" charset="0"/>
                          <a:cs typeface="Arial" charset="0"/>
                          <a:hlinkClick r:id="rId13" tooltip="Minor Prophets"/>
                        </a:rPr>
                        <a:t>Minor Prophets</a:t>
                      </a:r>
                      <a:endParaRPr kumimoji="0" lang="en-US" sz="2800" b="1" i="0" u="none" strike="noStrike" cap="none" normalizeH="0" baseline="0" dirty="0" smtClean="0">
                        <a:ln>
                          <a:noFill/>
                        </a:ln>
                        <a:solidFill>
                          <a:srgbClr val="000000"/>
                        </a:solidFill>
                        <a:effectLst/>
                        <a:latin typeface="Times New Roman" pitchFamily="18" charset="0"/>
                        <a:ea typeface="新細明體" pitchFamily="18" charset="-120"/>
                        <a:cs typeface="Arial" charset="0"/>
                      </a:endParaRPr>
                    </a:p>
                  </a:txBody>
                  <a:tcPr marL="91416" marR="914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latin typeface="Calibri" pitchFamily="34" charset="0"/>
                          <a:cs typeface="Arial" charset="0"/>
                        </a:rPr>
                        <a:t>10</a:t>
                      </a:r>
                      <a:endParaRPr kumimoji="0" lang="en-US" sz="3200" b="0" i="0" u="none" strike="noStrike" cap="none" normalizeH="0" baseline="0" dirty="0" smtClean="0">
                        <a:ln>
                          <a:noFill/>
                        </a:ln>
                        <a:solidFill>
                          <a:srgbClr val="000000"/>
                        </a:solidFill>
                        <a:effectLst/>
                        <a:latin typeface="Times New Roman" pitchFamily="18" charset="0"/>
                        <a:ea typeface="新細明體" pitchFamily="18" charset="-120"/>
                        <a:cs typeface="Arial" charset="0"/>
                      </a:endParaRPr>
                    </a:p>
                  </a:txBody>
                  <a:tcPr marL="91416" marR="914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3200" b="1" i="0" u="sng" strike="noStrike" cap="none" normalizeH="0" baseline="0" dirty="0" smtClean="0">
                          <a:ln>
                            <a:noFill/>
                          </a:ln>
                          <a:solidFill>
                            <a:srgbClr val="000000"/>
                          </a:solidFill>
                          <a:effectLst/>
                          <a:latin typeface="Calibri" pitchFamily="34" charset="0"/>
                          <a:cs typeface="Arial" charset="0"/>
                          <a:hlinkClick r:id="rId14" tooltip="Books of Samuel"/>
                        </a:rPr>
                        <a:t>1 &amp; 2 Samuel</a:t>
                      </a:r>
                      <a:endParaRPr kumimoji="0" lang="en-US" sz="3200" b="1" i="0" u="none" strike="noStrike" cap="none" normalizeH="0" baseline="0" dirty="0" smtClean="0">
                        <a:ln>
                          <a:noFill/>
                        </a:ln>
                        <a:solidFill>
                          <a:srgbClr val="000000"/>
                        </a:solidFill>
                        <a:effectLst/>
                        <a:latin typeface="Times New Roman" pitchFamily="18" charset="0"/>
                        <a:ea typeface="新細明體" pitchFamily="18" charset="-120"/>
                        <a:cs typeface="Arial" charset="0"/>
                      </a:endParaRPr>
                    </a:p>
                  </a:txBody>
                  <a:tcPr marL="91416" marR="914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latin typeface="Calibri" pitchFamily="34" charset="0"/>
                          <a:cs typeface="Arial" charset="0"/>
                        </a:rPr>
                        <a:t>4</a:t>
                      </a:r>
                    </a:p>
                  </a:txBody>
                  <a:tcPr marL="91416" marR="914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53301" name="Rectangle 3"/>
          <p:cNvSpPr>
            <a:spLocks noChangeArrowheads="1"/>
          </p:cNvSpPr>
          <p:nvPr/>
        </p:nvSpPr>
        <p:spPr bwMode="auto">
          <a:xfrm>
            <a:off x="291115" y="36786"/>
            <a:ext cx="8532812" cy="1692275"/>
          </a:xfrm>
          <a:prstGeom prst="rect">
            <a:avLst/>
          </a:prstGeom>
          <a:solidFill>
            <a:srgbClr val="002060"/>
          </a:solidFill>
          <a:ln>
            <a:noFill/>
          </a:ln>
        </p:spPr>
        <p:txBody>
          <a:bodyPr>
            <a:spAutoFit/>
          </a:bodyPr>
          <a:lstStyle/>
          <a:p>
            <a:pPr>
              <a:defRPr/>
            </a:pPr>
            <a:r>
              <a:rPr lang="zh-TW" altLang="en-US" sz="3600" b="1" dirty="0">
                <a:solidFill>
                  <a:srgbClr val="FFFF00"/>
                </a:solidFill>
                <a:latin typeface="DFKai-SB" pitchFamily="65" charset="-120"/>
                <a:ea typeface="DFKai-SB" pitchFamily="65" charset="-120"/>
              </a:rPr>
              <a:t>根據發現的</a:t>
            </a:r>
            <a:r>
              <a:rPr lang="zh-CN" altLang="en-US" sz="3600" b="1" dirty="0">
                <a:solidFill>
                  <a:srgbClr val="FFFF00"/>
                </a:solidFill>
                <a:latin typeface="DFKai-SB" pitchFamily="65" charset="-120"/>
                <a:ea typeface="DFKai-SB" pitchFamily="65" charset="-120"/>
              </a:rPr>
              <a:t>抄本</a:t>
            </a:r>
            <a:r>
              <a:rPr lang="zh-TW" altLang="en-US" sz="3600" b="1" dirty="0">
                <a:solidFill>
                  <a:srgbClr val="FFFF00"/>
                </a:solidFill>
                <a:latin typeface="DFKai-SB" pitchFamily="65" charset="-120"/>
                <a:ea typeface="DFKai-SB" pitchFamily="65" charset="-120"/>
              </a:rPr>
              <a:t>數量排名的</a:t>
            </a:r>
            <a:r>
              <a:rPr lang="zh-CN" altLang="en-US" sz="3600" b="1" dirty="0">
                <a:solidFill>
                  <a:srgbClr val="FFFF00"/>
                </a:solidFill>
                <a:latin typeface="DFKai-SB" pitchFamily="65" charset="-120"/>
                <a:ea typeface="DFKai-SB" pitchFamily="65" charset="-120"/>
              </a:rPr>
              <a:t>書</a:t>
            </a:r>
            <a:r>
              <a:rPr lang="zh-TW" altLang="en-US" sz="3600" b="1" dirty="0">
                <a:solidFill>
                  <a:srgbClr val="FFFF00"/>
                </a:solidFill>
                <a:latin typeface="DFKai-SB" pitchFamily="65" charset="-120"/>
                <a:ea typeface="DFKai-SB" pitchFamily="65" charset="-120"/>
              </a:rPr>
              <a:t>（前</a:t>
            </a:r>
            <a:r>
              <a:rPr lang="en-US" altLang="zh-TW" sz="3600" b="1" dirty="0" smtClean="0">
                <a:solidFill>
                  <a:srgbClr val="FFFF00"/>
                </a:solidFill>
                <a:latin typeface="+mj-lt"/>
                <a:ea typeface="DFKai-SB" pitchFamily="65" charset="-120"/>
              </a:rPr>
              <a:t>15</a:t>
            </a:r>
            <a:r>
              <a:rPr lang="zh-TW" altLang="en-US" sz="3600" b="1" dirty="0" smtClean="0">
                <a:solidFill>
                  <a:srgbClr val="FFFF00"/>
                </a:solidFill>
                <a:latin typeface="DFKai-SB" pitchFamily="65" charset="-120"/>
                <a:ea typeface="DFKai-SB" pitchFamily="65" charset="-120"/>
              </a:rPr>
              <a:t>名</a:t>
            </a:r>
            <a:r>
              <a:rPr lang="zh-TW" altLang="en-US" sz="3600" b="1" dirty="0">
                <a:solidFill>
                  <a:srgbClr val="FFFF00"/>
                </a:solidFill>
                <a:latin typeface="DFKai-SB" pitchFamily="65" charset="-120"/>
                <a:ea typeface="DFKai-SB" pitchFamily="65" charset="-120"/>
              </a:rPr>
              <a:t>）</a:t>
            </a:r>
            <a:endParaRPr lang="en-US" altLang="zh-TW" sz="3600" b="1" dirty="0">
              <a:solidFill>
                <a:srgbClr val="FFFF00"/>
              </a:solidFill>
              <a:latin typeface="DFKai-SB" pitchFamily="65" charset="-120"/>
              <a:ea typeface="DFKai-SB" pitchFamily="65" charset="-120"/>
            </a:endParaRPr>
          </a:p>
          <a:p>
            <a:pPr algn="ctr">
              <a:defRPr/>
            </a:pPr>
            <a:r>
              <a:rPr lang="en-US" altLang="zh-TW" sz="3200" b="1" dirty="0">
                <a:solidFill>
                  <a:schemeClr val="bg1"/>
                </a:solidFill>
                <a:latin typeface="Times New Roman" pitchFamily="18" charset="0"/>
              </a:rPr>
              <a:t>Books Ranked According to Number of </a:t>
            </a:r>
          </a:p>
          <a:p>
            <a:pPr algn="ctr">
              <a:defRPr/>
            </a:pPr>
            <a:r>
              <a:rPr lang="en-US" altLang="zh-TW" sz="3200" b="1" dirty="0">
                <a:solidFill>
                  <a:schemeClr val="bg1"/>
                </a:solidFill>
                <a:latin typeface="Times New Roman" pitchFamily="18" charset="0"/>
              </a:rPr>
              <a:t>Manuscripts found (top </a:t>
            </a:r>
            <a:r>
              <a:rPr lang="en-US" altLang="zh-TW" sz="3200" b="1" dirty="0" smtClean="0">
                <a:solidFill>
                  <a:schemeClr val="bg1"/>
                </a:solidFill>
                <a:latin typeface="Times New Roman" pitchFamily="18" charset="0"/>
              </a:rPr>
              <a:t>1</a:t>
            </a:r>
            <a:r>
              <a:rPr lang="en-US" altLang="zh-CN" sz="3200" b="1" dirty="0" smtClean="0">
                <a:solidFill>
                  <a:schemeClr val="bg1"/>
                </a:solidFill>
                <a:latin typeface="Times New Roman" pitchFamily="18" charset="0"/>
              </a:rPr>
              <a:t>5</a:t>
            </a:r>
            <a:r>
              <a:rPr lang="en-US" altLang="zh-TW" sz="3200" b="1" dirty="0" smtClean="0">
                <a:solidFill>
                  <a:schemeClr val="bg1"/>
                </a:solidFill>
                <a:latin typeface="Times New Roman" pitchFamily="18" charset="0"/>
              </a:rPr>
              <a:t>)</a:t>
            </a:r>
            <a:endParaRPr lang="en-US" altLang="zh-TW" sz="32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248945694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07655246"/>
              </p:ext>
            </p:extLst>
          </p:nvPr>
        </p:nvGraphicFramePr>
        <p:xfrm>
          <a:off x="150812" y="685800"/>
          <a:ext cx="11963400" cy="5692140"/>
        </p:xfrm>
        <a:graphic>
          <a:graphicData uri="http://schemas.openxmlformats.org/drawingml/2006/table">
            <a:tbl>
              <a:tblPr>
                <a:tableStyleId>{5C22544A-7EE6-4342-B048-85BDC9FD1C3A}</a:tableStyleId>
              </a:tblPr>
              <a:tblGrid>
                <a:gridCol w="1219200"/>
                <a:gridCol w="6934200"/>
                <a:gridCol w="2063344"/>
                <a:gridCol w="1746656"/>
              </a:tblGrid>
              <a:tr h="0">
                <a:tc>
                  <a:txBody>
                    <a:bodyPr/>
                    <a:lstStyle/>
                    <a:p>
                      <a:pPr marL="0" marR="0" algn="ctr">
                        <a:spcBef>
                          <a:spcPts val="0"/>
                        </a:spcBef>
                        <a:spcAft>
                          <a:spcPts val="0"/>
                        </a:spcAft>
                      </a:pPr>
                      <a:r>
                        <a:rPr lang="en-US" sz="2200" b="1" dirty="0">
                          <a:solidFill>
                            <a:srgbClr val="FFFF00"/>
                          </a:solidFill>
                          <a:effectLst/>
                        </a:rPr>
                        <a:t>Name</a:t>
                      </a:r>
                      <a:endParaRPr lang="en-US" sz="2200" b="1" dirty="0">
                        <a:solidFill>
                          <a:srgbClr val="FFFF00"/>
                        </a:solidFill>
                        <a:effectLst/>
                        <a:latin typeface="Times New Roman"/>
                        <a:ea typeface="SimSun"/>
                      </a:endParaRPr>
                    </a:p>
                  </a:txBody>
                  <a:tcPr marL="0" marR="0" marT="0" marB="0" anchor="ctr">
                    <a:solidFill>
                      <a:srgbClr val="002060"/>
                    </a:solidFill>
                  </a:tcPr>
                </a:tc>
                <a:tc>
                  <a:txBody>
                    <a:bodyPr/>
                    <a:lstStyle/>
                    <a:p>
                      <a:pPr marL="0" marR="0" algn="l">
                        <a:spcBef>
                          <a:spcPts val="0"/>
                        </a:spcBef>
                        <a:spcAft>
                          <a:spcPts val="0"/>
                        </a:spcAft>
                      </a:pPr>
                      <a:r>
                        <a:rPr lang="en-US" sz="2200" b="1" dirty="0">
                          <a:solidFill>
                            <a:srgbClr val="FFFF00"/>
                          </a:solidFill>
                          <a:effectLst/>
                        </a:rPr>
                        <a:t>Contents</a:t>
                      </a:r>
                      <a:endParaRPr lang="en-US" sz="2200" b="1" dirty="0">
                        <a:solidFill>
                          <a:srgbClr val="FFFF00"/>
                        </a:solidFill>
                        <a:effectLst/>
                        <a:latin typeface="Times New Roman"/>
                        <a:ea typeface="SimSun"/>
                      </a:endParaRPr>
                    </a:p>
                  </a:txBody>
                  <a:tcPr marL="0" marR="0" marT="0" marB="0" anchor="ctr">
                    <a:solidFill>
                      <a:srgbClr val="002060"/>
                    </a:solidFill>
                  </a:tcPr>
                </a:tc>
                <a:tc gridSpan="2">
                  <a:txBody>
                    <a:bodyPr/>
                    <a:lstStyle/>
                    <a:p>
                      <a:pPr marL="0" marR="0" algn="l">
                        <a:spcBef>
                          <a:spcPts val="0"/>
                        </a:spcBef>
                        <a:spcAft>
                          <a:spcPts val="0"/>
                        </a:spcAft>
                      </a:pPr>
                      <a:r>
                        <a:rPr lang="en-US" sz="2200" b="1" dirty="0">
                          <a:solidFill>
                            <a:srgbClr val="FFFF00"/>
                          </a:solidFill>
                          <a:effectLst/>
                        </a:rPr>
                        <a:t>Date Copied</a:t>
                      </a:r>
                      <a:endParaRPr lang="en-US" sz="2200" b="1" dirty="0">
                        <a:solidFill>
                          <a:srgbClr val="FFFF00"/>
                        </a:solidFill>
                        <a:effectLst/>
                        <a:latin typeface="Times New Roman"/>
                        <a:ea typeface="SimSun"/>
                      </a:endParaRPr>
                    </a:p>
                  </a:txBody>
                  <a:tcPr marL="0" marR="0" marT="0" marB="0" anchor="ctr">
                    <a:solidFill>
                      <a:srgbClr val="002060"/>
                    </a:solidFill>
                  </a:tcPr>
                </a:tc>
                <a:tc hMerge="1">
                  <a:txBody>
                    <a:bodyPr/>
                    <a:lstStyle/>
                    <a:p>
                      <a:pPr marL="0" marR="0" algn="l">
                        <a:spcBef>
                          <a:spcPts val="0"/>
                        </a:spcBef>
                        <a:spcAft>
                          <a:spcPts val="0"/>
                        </a:spcAft>
                      </a:pPr>
                      <a:endParaRPr lang="en-US" sz="2200" dirty="0">
                        <a:effectLst/>
                        <a:latin typeface="Times New Roman"/>
                        <a:ea typeface="SimSun"/>
                      </a:endParaRPr>
                    </a:p>
                  </a:txBody>
                  <a:tcPr marL="0" marR="0" marT="0" marB="0" anchor="ctr"/>
                </a:tc>
              </a:tr>
              <a:tr h="0">
                <a:tc>
                  <a:txBody>
                    <a:bodyPr/>
                    <a:lstStyle/>
                    <a:p>
                      <a:pPr marL="0" marR="0" algn="ctr">
                        <a:spcBef>
                          <a:spcPts val="0"/>
                        </a:spcBef>
                        <a:spcAft>
                          <a:spcPts val="0"/>
                        </a:spcAft>
                      </a:pPr>
                      <a:r>
                        <a:rPr lang="en-US" sz="2200" b="1" dirty="0">
                          <a:solidFill>
                            <a:srgbClr val="FFFF00"/>
                          </a:solidFill>
                          <a:effectLst/>
                        </a:rPr>
                        <a:t>1QDan</a:t>
                      </a:r>
                      <a:r>
                        <a:rPr lang="en-US" sz="2200" b="1" baseline="30000" dirty="0">
                          <a:solidFill>
                            <a:srgbClr val="FFFF00"/>
                          </a:solidFill>
                          <a:effectLst/>
                        </a:rPr>
                        <a:t>a</a:t>
                      </a:r>
                      <a:r>
                        <a:rPr lang="en-US" sz="2200" b="1" dirty="0">
                          <a:solidFill>
                            <a:srgbClr val="FFFF00"/>
                          </a:solidFill>
                          <a:effectLst/>
                        </a:rPr>
                        <a:t> </a:t>
                      </a:r>
                      <a:endParaRPr lang="en-US" sz="2200" b="1" dirty="0" smtClean="0">
                        <a:solidFill>
                          <a:srgbClr val="FFFF00"/>
                        </a:solidFill>
                        <a:effectLst/>
                      </a:endParaRPr>
                    </a:p>
                    <a:p>
                      <a:pPr marL="0" marR="0" algn="ctr">
                        <a:spcBef>
                          <a:spcPts val="0"/>
                        </a:spcBef>
                        <a:spcAft>
                          <a:spcPts val="0"/>
                        </a:spcAft>
                      </a:pPr>
                      <a:r>
                        <a:rPr lang="en-US" sz="2200" b="1" dirty="0" smtClean="0">
                          <a:solidFill>
                            <a:srgbClr val="FFFF00"/>
                          </a:solidFill>
                          <a:effectLst/>
                        </a:rPr>
                        <a:t>(</a:t>
                      </a:r>
                      <a:r>
                        <a:rPr lang="en-US" sz="2200" b="1" dirty="0">
                          <a:solidFill>
                            <a:srgbClr val="FFFF00"/>
                          </a:solidFill>
                          <a:effectLst/>
                        </a:rPr>
                        <a:t>1Q71)</a:t>
                      </a:r>
                      <a:endParaRPr lang="en-US" sz="2200" b="1" dirty="0">
                        <a:solidFill>
                          <a:srgbClr val="FFFF00"/>
                        </a:solidFill>
                        <a:effectLst/>
                        <a:latin typeface="Times New Roman"/>
                        <a:ea typeface="SimSun"/>
                      </a:endParaRPr>
                    </a:p>
                  </a:txBody>
                  <a:tcPr marL="0" marR="0" marT="0" marB="0">
                    <a:solidFill>
                      <a:srgbClr val="002060"/>
                    </a:solidFill>
                  </a:tcPr>
                </a:tc>
                <a:tc>
                  <a:txBody>
                    <a:bodyPr/>
                    <a:lstStyle/>
                    <a:p>
                      <a:pPr marL="0" marR="0" algn="l">
                        <a:spcBef>
                          <a:spcPts val="0"/>
                        </a:spcBef>
                        <a:spcAft>
                          <a:spcPts val="0"/>
                        </a:spcAft>
                      </a:pPr>
                      <a:r>
                        <a:rPr lang="en-US" sz="2200" b="1" kern="100" dirty="0">
                          <a:solidFill>
                            <a:schemeClr val="bg1"/>
                          </a:solidFill>
                          <a:effectLst/>
                        </a:rPr>
                        <a:t>1:10–17; 2:2–6 </a:t>
                      </a:r>
                      <a:r>
                        <a:rPr lang="en-US" sz="2200" kern="100" dirty="0">
                          <a:solidFill>
                            <a:schemeClr val="tx1"/>
                          </a:solidFill>
                          <a:effectLst/>
                        </a:rPr>
                        <a:t>/ the shift of language from Hebrew to Aramaic, </a:t>
                      </a:r>
                      <a:r>
                        <a:rPr lang="en-US" sz="2200" b="1" kern="100" dirty="0" smtClean="0">
                          <a:solidFill>
                            <a:srgbClr val="FFFF00"/>
                          </a:solidFill>
                          <a:effectLst/>
                        </a:rPr>
                        <a:t>the </a:t>
                      </a:r>
                      <a:r>
                        <a:rPr lang="en-US" sz="2200" b="1" kern="100" dirty="0">
                          <a:solidFill>
                            <a:srgbClr val="FFFF00"/>
                          </a:solidFill>
                          <a:effectLst/>
                        </a:rPr>
                        <a:t>phrase ‘in Aramaic’ (</a:t>
                      </a:r>
                      <a:r>
                        <a:rPr lang="he-IL" sz="2200" b="1" kern="0" dirty="0">
                          <a:solidFill>
                            <a:srgbClr val="FFFF00"/>
                          </a:solidFill>
                          <a:effectLst/>
                        </a:rPr>
                        <a:t>אֲרָמִית</a:t>
                      </a:r>
                      <a:r>
                        <a:rPr lang="en-US" sz="2200" b="1" kern="100" dirty="0">
                          <a:solidFill>
                            <a:srgbClr val="FFFF00"/>
                          </a:solidFill>
                          <a:effectLst/>
                        </a:rPr>
                        <a:t>) at 2:4 missing</a:t>
                      </a:r>
                      <a:endParaRPr lang="en-US" sz="2200" b="1" kern="100" dirty="0">
                        <a:solidFill>
                          <a:srgbClr val="FFFF00"/>
                        </a:solidFill>
                        <a:effectLst/>
                        <a:latin typeface="Times New Roman"/>
                        <a:ea typeface="PMingLiU"/>
                      </a:endParaRPr>
                    </a:p>
                  </a:txBody>
                  <a:tcPr marL="0" marR="0" marT="0" marB="0">
                    <a:solidFill>
                      <a:srgbClr val="00B050"/>
                    </a:solidFill>
                  </a:tcPr>
                </a:tc>
                <a:tc gridSpan="2">
                  <a:txBody>
                    <a:bodyPr/>
                    <a:lstStyle/>
                    <a:p>
                      <a:pPr marL="0" marR="0" algn="l">
                        <a:spcBef>
                          <a:spcPts val="0"/>
                        </a:spcBef>
                        <a:spcAft>
                          <a:spcPts val="0"/>
                        </a:spcAft>
                      </a:pPr>
                      <a:r>
                        <a:rPr lang="en-US" sz="2200" dirty="0">
                          <a:solidFill>
                            <a:schemeClr val="tx1"/>
                          </a:solidFill>
                          <a:effectLst/>
                        </a:rPr>
                        <a:t>50–68 A.D.</a:t>
                      </a:r>
                      <a:endParaRPr lang="en-US" sz="2200" dirty="0">
                        <a:solidFill>
                          <a:schemeClr val="tx1"/>
                        </a:solidFill>
                        <a:effectLst/>
                        <a:latin typeface="Times New Roman"/>
                        <a:ea typeface="SimSun"/>
                      </a:endParaRPr>
                    </a:p>
                  </a:txBody>
                  <a:tcPr marL="0" marR="0" marT="0" marB="0">
                    <a:solidFill>
                      <a:srgbClr val="00B050"/>
                    </a:solidFill>
                  </a:tcPr>
                </a:tc>
                <a:tc hMerge="1">
                  <a:txBody>
                    <a:bodyPr/>
                    <a:lstStyle/>
                    <a:p>
                      <a:pPr marL="0" marR="0" algn="l">
                        <a:spcBef>
                          <a:spcPts val="0"/>
                        </a:spcBef>
                        <a:spcAft>
                          <a:spcPts val="0"/>
                        </a:spcAft>
                      </a:pPr>
                      <a:endParaRPr lang="en-US" sz="2200" dirty="0">
                        <a:solidFill>
                          <a:schemeClr val="tx1"/>
                        </a:solidFill>
                        <a:effectLst/>
                        <a:latin typeface="Times New Roman"/>
                        <a:ea typeface="SimSun"/>
                      </a:endParaRPr>
                    </a:p>
                  </a:txBody>
                  <a:tcPr marL="0" marR="0" marT="0" marB="0">
                    <a:solidFill>
                      <a:srgbClr val="00B050"/>
                    </a:solidFill>
                  </a:tcPr>
                </a:tc>
              </a:tr>
              <a:tr h="0">
                <a:tc>
                  <a:txBody>
                    <a:bodyPr/>
                    <a:lstStyle/>
                    <a:p>
                      <a:pPr marL="0" marR="0" algn="ctr">
                        <a:spcBef>
                          <a:spcPts val="0"/>
                        </a:spcBef>
                        <a:spcAft>
                          <a:spcPts val="0"/>
                        </a:spcAft>
                      </a:pPr>
                      <a:r>
                        <a:rPr lang="en-US" sz="2200" b="1" dirty="0">
                          <a:solidFill>
                            <a:srgbClr val="FFFF00"/>
                          </a:solidFill>
                          <a:effectLst/>
                        </a:rPr>
                        <a:t>1QDan</a:t>
                      </a:r>
                      <a:r>
                        <a:rPr lang="en-US" sz="2200" b="1" baseline="30000" dirty="0">
                          <a:solidFill>
                            <a:srgbClr val="FFFF00"/>
                          </a:solidFill>
                          <a:effectLst/>
                        </a:rPr>
                        <a:t>b </a:t>
                      </a:r>
                      <a:endParaRPr lang="en-US" sz="2200" b="1" baseline="30000" dirty="0" smtClean="0">
                        <a:solidFill>
                          <a:srgbClr val="FFFF00"/>
                        </a:solidFill>
                        <a:effectLst/>
                      </a:endParaRPr>
                    </a:p>
                    <a:p>
                      <a:pPr marL="0" marR="0" algn="ctr">
                        <a:spcBef>
                          <a:spcPts val="0"/>
                        </a:spcBef>
                        <a:spcAft>
                          <a:spcPts val="0"/>
                        </a:spcAft>
                      </a:pPr>
                      <a:r>
                        <a:rPr lang="en-US" sz="2200" b="1" dirty="0" smtClean="0">
                          <a:solidFill>
                            <a:srgbClr val="FFFF00"/>
                          </a:solidFill>
                          <a:effectLst/>
                        </a:rPr>
                        <a:t>(</a:t>
                      </a:r>
                      <a:r>
                        <a:rPr lang="en-US" sz="2200" b="1" dirty="0">
                          <a:solidFill>
                            <a:srgbClr val="FFFF00"/>
                          </a:solidFill>
                          <a:effectLst/>
                        </a:rPr>
                        <a:t>1Q72)</a:t>
                      </a:r>
                      <a:endParaRPr lang="en-US" sz="2200" b="1" dirty="0">
                        <a:solidFill>
                          <a:srgbClr val="FFFF00"/>
                        </a:solidFill>
                        <a:effectLst/>
                        <a:latin typeface="Times New Roman"/>
                        <a:ea typeface="SimSun"/>
                      </a:endParaRPr>
                    </a:p>
                  </a:txBody>
                  <a:tcPr marL="0" marR="0" marT="0" marB="0">
                    <a:solidFill>
                      <a:srgbClr val="002060"/>
                    </a:solidFill>
                  </a:tcPr>
                </a:tc>
                <a:tc>
                  <a:txBody>
                    <a:bodyPr/>
                    <a:lstStyle/>
                    <a:p>
                      <a:pPr marL="0" marR="0" algn="l">
                        <a:spcBef>
                          <a:spcPts val="0"/>
                        </a:spcBef>
                        <a:spcAft>
                          <a:spcPts val="0"/>
                        </a:spcAft>
                      </a:pPr>
                      <a:r>
                        <a:rPr lang="en-US" sz="2200" b="1" dirty="0">
                          <a:solidFill>
                            <a:schemeClr val="bg1"/>
                          </a:solidFill>
                          <a:effectLst/>
                        </a:rPr>
                        <a:t>3:22–30</a:t>
                      </a:r>
                      <a:r>
                        <a:rPr lang="en-US" sz="2200" dirty="0">
                          <a:solidFill>
                            <a:schemeClr val="tx1"/>
                          </a:solidFill>
                          <a:effectLst/>
                        </a:rPr>
                        <a:t> / Four fragments on vellum, </a:t>
                      </a:r>
                      <a:r>
                        <a:rPr lang="en-US" sz="2200" b="1" dirty="0">
                          <a:solidFill>
                            <a:srgbClr val="FFFF00"/>
                          </a:solidFill>
                          <a:effectLst/>
                        </a:rPr>
                        <a:t>the absence of </a:t>
                      </a:r>
                      <a:r>
                        <a:rPr lang="en-US" sz="2200" b="1" dirty="0" smtClean="0">
                          <a:solidFill>
                            <a:srgbClr val="FFFF00"/>
                          </a:solidFill>
                          <a:effectLst/>
                        </a:rPr>
                        <a:t>the </a:t>
                      </a:r>
                    </a:p>
                    <a:p>
                      <a:pPr marL="0" marR="0" algn="l">
                        <a:spcBef>
                          <a:spcPts val="0"/>
                        </a:spcBef>
                        <a:spcAft>
                          <a:spcPts val="0"/>
                        </a:spcAft>
                      </a:pPr>
                      <a:r>
                        <a:rPr lang="en-US" sz="2200" b="1" dirty="0" smtClean="0">
                          <a:solidFill>
                            <a:srgbClr val="FFFF00"/>
                          </a:solidFill>
                          <a:effectLst/>
                        </a:rPr>
                        <a:t>apocryphal </a:t>
                      </a:r>
                      <a:r>
                        <a:rPr lang="en-US" sz="2200" b="1" dirty="0">
                          <a:solidFill>
                            <a:srgbClr val="FFFF00"/>
                          </a:solidFill>
                          <a:effectLst/>
                        </a:rPr>
                        <a:t>“Prayer of </a:t>
                      </a:r>
                      <a:r>
                        <a:rPr lang="en-US" sz="2200" b="1" dirty="0" err="1">
                          <a:solidFill>
                            <a:srgbClr val="FFFF00"/>
                          </a:solidFill>
                          <a:effectLst/>
                        </a:rPr>
                        <a:t>Azariah</a:t>
                      </a:r>
                      <a:r>
                        <a:rPr lang="en-US" sz="2200" b="1" dirty="0">
                          <a:solidFill>
                            <a:srgbClr val="FFFF00"/>
                          </a:solidFill>
                          <a:effectLst/>
                        </a:rPr>
                        <a:t> and Song of the Three </a:t>
                      </a:r>
                      <a:r>
                        <a:rPr lang="en-US" sz="2200" b="1" dirty="0" smtClean="0">
                          <a:solidFill>
                            <a:srgbClr val="FFFF00"/>
                          </a:solidFill>
                          <a:effectLst/>
                        </a:rPr>
                        <a:t>Men”</a:t>
                      </a:r>
                      <a:endParaRPr lang="en-US" sz="2200" b="1" dirty="0">
                        <a:solidFill>
                          <a:srgbClr val="FFFF00"/>
                        </a:solidFill>
                        <a:effectLst/>
                        <a:latin typeface="Times New Roman"/>
                        <a:ea typeface="SimSun"/>
                      </a:endParaRPr>
                    </a:p>
                  </a:txBody>
                  <a:tcPr marL="0" marR="0" marT="0" marB="0">
                    <a:solidFill>
                      <a:srgbClr val="00B050"/>
                    </a:solidFill>
                  </a:tcPr>
                </a:tc>
                <a:tc gridSpan="2">
                  <a:txBody>
                    <a:bodyPr/>
                    <a:lstStyle/>
                    <a:p>
                      <a:pPr marL="0" marR="0" algn="l">
                        <a:spcBef>
                          <a:spcPts val="0"/>
                        </a:spcBef>
                        <a:spcAft>
                          <a:spcPts val="0"/>
                        </a:spcAft>
                      </a:pPr>
                      <a:r>
                        <a:rPr lang="en-US" sz="2200" dirty="0">
                          <a:solidFill>
                            <a:schemeClr val="tx1"/>
                          </a:solidFill>
                          <a:effectLst/>
                        </a:rPr>
                        <a:t>50–68 A.D. </a:t>
                      </a:r>
                      <a:r>
                        <a:rPr lang="en-US" sz="2200" dirty="0" smtClean="0">
                          <a:solidFill>
                            <a:schemeClr val="tx1"/>
                          </a:solidFill>
                          <a:effectLst/>
                        </a:rPr>
                        <a:t> </a:t>
                      </a:r>
                    </a:p>
                    <a:p>
                      <a:pPr marL="0" marR="0" algn="l">
                        <a:spcBef>
                          <a:spcPts val="0"/>
                        </a:spcBef>
                        <a:spcAft>
                          <a:spcPts val="0"/>
                        </a:spcAft>
                      </a:pPr>
                      <a:r>
                        <a:rPr lang="en-US" sz="2200" dirty="0" smtClean="0">
                          <a:solidFill>
                            <a:schemeClr val="tx1"/>
                          </a:solidFill>
                          <a:effectLst/>
                        </a:rPr>
                        <a:t>or </a:t>
                      </a:r>
                      <a:r>
                        <a:rPr lang="en-US" sz="2200" dirty="0">
                          <a:solidFill>
                            <a:schemeClr val="tx1"/>
                          </a:solidFill>
                          <a:effectLst/>
                        </a:rPr>
                        <a:t>earlier</a:t>
                      </a:r>
                      <a:endParaRPr lang="en-US" sz="2200" dirty="0">
                        <a:solidFill>
                          <a:schemeClr val="tx1"/>
                        </a:solidFill>
                        <a:effectLst/>
                        <a:latin typeface="Times New Roman"/>
                        <a:ea typeface="SimSun"/>
                      </a:endParaRPr>
                    </a:p>
                  </a:txBody>
                  <a:tcPr marL="0" marR="0" marT="0" marB="0">
                    <a:solidFill>
                      <a:srgbClr val="00B050"/>
                    </a:solidFill>
                  </a:tcPr>
                </a:tc>
                <a:tc hMerge="1">
                  <a:txBody>
                    <a:bodyPr/>
                    <a:lstStyle/>
                    <a:p>
                      <a:pPr marL="0" marR="0" algn="l">
                        <a:spcBef>
                          <a:spcPts val="0"/>
                        </a:spcBef>
                        <a:spcAft>
                          <a:spcPts val="0"/>
                        </a:spcAft>
                      </a:pPr>
                      <a:endParaRPr lang="en-US" sz="2200" dirty="0">
                        <a:solidFill>
                          <a:schemeClr val="tx1"/>
                        </a:solidFill>
                        <a:effectLst/>
                        <a:latin typeface="Times New Roman"/>
                        <a:ea typeface="SimSun"/>
                      </a:endParaRPr>
                    </a:p>
                  </a:txBody>
                  <a:tcPr marL="0" marR="0" marT="0" marB="0">
                    <a:solidFill>
                      <a:srgbClr val="00B050"/>
                    </a:solidFill>
                  </a:tcPr>
                </a:tc>
              </a:tr>
              <a:tr h="0">
                <a:tc>
                  <a:txBody>
                    <a:bodyPr/>
                    <a:lstStyle/>
                    <a:p>
                      <a:pPr marL="0" marR="0" algn="ctr">
                        <a:spcBef>
                          <a:spcPts val="0"/>
                        </a:spcBef>
                        <a:spcAft>
                          <a:spcPts val="0"/>
                        </a:spcAft>
                      </a:pPr>
                      <a:r>
                        <a:rPr lang="en-US" sz="2200" b="1" dirty="0">
                          <a:solidFill>
                            <a:srgbClr val="FFFF00"/>
                          </a:solidFill>
                          <a:effectLst/>
                        </a:rPr>
                        <a:t>4QDan</a:t>
                      </a:r>
                      <a:r>
                        <a:rPr lang="en-US" sz="2200" b="1" baseline="30000" dirty="0">
                          <a:solidFill>
                            <a:srgbClr val="FFFF00"/>
                          </a:solidFill>
                          <a:effectLst/>
                        </a:rPr>
                        <a:t>a </a:t>
                      </a:r>
                      <a:endParaRPr lang="en-US" sz="2200" b="1" baseline="30000" dirty="0" smtClean="0">
                        <a:solidFill>
                          <a:srgbClr val="FFFF00"/>
                        </a:solidFill>
                        <a:effectLst/>
                      </a:endParaRPr>
                    </a:p>
                    <a:p>
                      <a:pPr marL="0" marR="0" algn="ctr">
                        <a:spcBef>
                          <a:spcPts val="0"/>
                        </a:spcBef>
                        <a:spcAft>
                          <a:spcPts val="0"/>
                        </a:spcAft>
                      </a:pPr>
                      <a:r>
                        <a:rPr lang="en-US" sz="2200" b="1" dirty="0" smtClean="0">
                          <a:solidFill>
                            <a:srgbClr val="FFFF00"/>
                          </a:solidFill>
                          <a:effectLst/>
                        </a:rPr>
                        <a:t>(</a:t>
                      </a:r>
                      <a:r>
                        <a:rPr lang="en-US" sz="2200" b="1" dirty="0">
                          <a:solidFill>
                            <a:srgbClr val="FFFF00"/>
                          </a:solidFill>
                          <a:effectLst/>
                        </a:rPr>
                        <a:t>4Q112)</a:t>
                      </a:r>
                      <a:endParaRPr lang="en-US" sz="2200" b="1" dirty="0">
                        <a:solidFill>
                          <a:srgbClr val="FFFF00"/>
                        </a:solidFill>
                        <a:effectLst/>
                        <a:latin typeface="Times New Roman"/>
                        <a:ea typeface="SimSun"/>
                      </a:endParaRPr>
                    </a:p>
                  </a:txBody>
                  <a:tcPr marL="0" marR="0" marT="0" marB="0">
                    <a:solidFill>
                      <a:srgbClr val="002060"/>
                    </a:solidFill>
                  </a:tcPr>
                </a:tc>
                <a:tc gridSpan="2">
                  <a:txBody>
                    <a:bodyPr/>
                    <a:lstStyle/>
                    <a:p>
                      <a:pPr marL="0" marR="0" algn="l">
                        <a:spcBef>
                          <a:spcPts val="0"/>
                        </a:spcBef>
                        <a:spcAft>
                          <a:spcPts val="0"/>
                        </a:spcAft>
                      </a:pPr>
                      <a:r>
                        <a:rPr lang="en-US" sz="2200" b="1" dirty="0">
                          <a:solidFill>
                            <a:schemeClr val="bg1"/>
                          </a:solidFill>
                          <a:effectLst/>
                        </a:rPr>
                        <a:t>1:16–20; 2:9–11, 19–49; 3:1–2; 4:29–30; 5:5–7, 12–14, 16–19; 7:5–7, 25–28; 8:1–5; 10:16–20; 11:13–16 </a:t>
                      </a:r>
                      <a:r>
                        <a:rPr lang="en-US" sz="2150" dirty="0">
                          <a:solidFill>
                            <a:schemeClr val="tx1"/>
                          </a:solidFill>
                          <a:effectLst/>
                        </a:rPr>
                        <a:t>/ the shift of language from Aramaic to Hebrew,  a blank line between the end of the Aramaic section and beginning of the Hebrew</a:t>
                      </a:r>
                      <a:endParaRPr lang="en-US" sz="2150" dirty="0">
                        <a:solidFill>
                          <a:schemeClr val="tx1"/>
                        </a:solidFill>
                        <a:effectLst/>
                        <a:latin typeface="Times New Roman"/>
                        <a:ea typeface="SimSun"/>
                      </a:endParaRPr>
                    </a:p>
                  </a:txBody>
                  <a:tcPr marL="0" marR="0" marT="0" marB="0">
                    <a:solidFill>
                      <a:srgbClr val="00B050"/>
                    </a:solidFill>
                  </a:tcPr>
                </a:tc>
                <a:tc hMerge="1">
                  <a:txBody>
                    <a:bodyPr/>
                    <a:lstStyle/>
                    <a:p>
                      <a:endParaRPr lang="en-US"/>
                    </a:p>
                  </a:txBody>
                  <a:tcPr/>
                </a:tc>
                <a:tc>
                  <a:txBody>
                    <a:bodyPr/>
                    <a:lstStyle/>
                    <a:p>
                      <a:pPr marL="0" marR="0" algn="ctr">
                        <a:spcBef>
                          <a:spcPts val="0"/>
                        </a:spcBef>
                        <a:spcAft>
                          <a:spcPts val="0"/>
                        </a:spcAft>
                      </a:pPr>
                      <a:r>
                        <a:rPr lang="en-US" sz="2200" dirty="0" err="1">
                          <a:solidFill>
                            <a:schemeClr val="tx1"/>
                          </a:solidFill>
                          <a:effectLst/>
                        </a:rPr>
                        <a:t>Hasmonean</a:t>
                      </a:r>
                      <a:endParaRPr lang="en-US" sz="2200" dirty="0">
                        <a:solidFill>
                          <a:schemeClr val="tx1"/>
                        </a:solidFill>
                        <a:effectLst/>
                        <a:latin typeface="Times New Roman"/>
                        <a:ea typeface="SimSun"/>
                      </a:endParaRPr>
                    </a:p>
                  </a:txBody>
                  <a:tcPr marL="0" marR="0" marT="0" marB="0">
                    <a:solidFill>
                      <a:srgbClr val="00B050"/>
                    </a:solidFill>
                  </a:tcPr>
                </a:tc>
              </a:tr>
              <a:tr h="0">
                <a:tc>
                  <a:txBody>
                    <a:bodyPr/>
                    <a:lstStyle/>
                    <a:p>
                      <a:pPr marL="0" marR="0" algn="ctr">
                        <a:spcBef>
                          <a:spcPts val="0"/>
                        </a:spcBef>
                        <a:spcAft>
                          <a:spcPts val="0"/>
                        </a:spcAft>
                      </a:pPr>
                      <a:r>
                        <a:rPr lang="en-US" sz="2200" b="1" dirty="0">
                          <a:solidFill>
                            <a:srgbClr val="FFFF00"/>
                          </a:solidFill>
                          <a:effectLst/>
                        </a:rPr>
                        <a:t>4QDan</a:t>
                      </a:r>
                      <a:r>
                        <a:rPr lang="en-US" sz="2200" b="1" baseline="30000" dirty="0">
                          <a:solidFill>
                            <a:srgbClr val="FFFF00"/>
                          </a:solidFill>
                          <a:effectLst/>
                        </a:rPr>
                        <a:t>b </a:t>
                      </a:r>
                      <a:endParaRPr lang="en-US" sz="2200" b="1" baseline="30000" dirty="0" smtClean="0">
                        <a:solidFill>
                          <a:srgbClr val="FFFF00"/>
                        </a:solidFill>
                        <a:effectLst/>
                      </a:endParaRPr>
                    </a:p>
                    <a:p>
                      <a:pPr marL="0" marR="0" algn="ctr">
                        <a:spcBef>
                          <a:spcPts val="0"/>
                        </a:spcBef>
                        <a:spcAft>
                          <a:spcPts val="0"/>
                        </a:spcAft>
                      </a:pPr>
                      <a:r>
                        <a:rPr lang="en-US" sz="2200" b="1" dirty="0" smtClean="0">
                          <a:solidFill>
                            <a:srgbClr val="FFFF00"/>
                          </a:solidFill>
                          <a:effectLst/>
                        </a:rPr>
                        <a:t>(</a:t>
                      </a:r>
                      <a:r>
                        <a:rPr lang="en-US" sz="2200" b="1" dirty="0">
                          <a:solidFill>
                            <a:srgbClr val="FFFF00"/>
                          </a:solidFill>
                          <a:effectLst/>
                        </a:rPr>
                        <a:t>4Q113)</a:t>
                      </a:r>
                      <a:endParaRPr lang="en-US" sz="2200" b="1" dirty="0">
                        <a:solidFill>
                          <a:srgbClr val="FFFF00"/>
                        </a:solidFill>
                        <a:effectLst/>
                        <a:latin typeface="Times New Roman"/>
                        <a:ea typeface="SimSun"/>
                      </a:endParaRPr>
                    </a:p>
                  </a:txBody>
                  <a:tcPr marL="0" marR="0" marT="0" marB="0">
                    <a:solidFill>
                      <a:srgbClr val="002060"/>
                    </a:solidFill>
                  </a:tcPr>
                </a:tc>
                <a:tc gridSpan="2">
                  <a:txBody>
                    <a:bodyPr/>
                    <a:lstStyle/>
                    <a:p>
                      <a:pPr marL="0" marR="0" algn="l">
                        <a:spcBef>
                          <a:spcPts val="0"/>
                        </a:spcBef>
                        <a:spcAft>
                          <a:spcPts val="0"/>
                        </a:spcAft>
                      </a:pPr>
                      <a:r>
                        <a:rPr lang="en-US" sz="2200" b="1" dirty="0">
                          <a:solidFill>
                            <a:schemeClr val="bg1"/>
                          </a:solidFill>
                          <a:effectLst/>
                        </a:rPr>
                        <a:t>5:10–12, 14–16, 19–22; 6:8–22, 27–29; 7:1–6, 11?, 26–28; 8:1–8, 13–16 </a:t>
                      </a:r>
                      <a:r>
                        <a:rPr lang="en-US" sz="2200" dirty="0">
                          <a:solidFill>
                            <a:schemeClr val="tx1"/>
                          </a:solidFill>
                          <a:effectLst/>
                        </a:rPr>
                        <a:t>/ the shift of language from Aramaic to Hebrew.</a:t>
                      </a:r>
                      <a:endParaRPr lang="en-US" sz="2200" dirty="0">
                        <a:solidFill>
                          <a:schemeClr val="tx1"/>
                        </a:solidFill>
                        <a:effectLst/>
                        <a:latin typeface="Times New Roman"/>
                        <a:ea typeface="SimSun"/>
                      </a:endParaRPr>
                    </a:p>
                  </a:txBody>
                  <a:tcPr marL="0" marR="0" marT="0" marB="0">
                    <a:solidFill>
                      <a:srgbClr val="00B050"/>
                    </a:solidFill>
                  </a:tcPr>
                </a:tc>
                <a:tc hMerge="1">
                  <a:txBody>
                    <a:bodyPr/>
                    <a:lstStyle/>
                    <a:p>
                      <a:endParaRPr lang="en-US"/>
                    </a:p>
                  </a:txBody>
                  <a:tcPr/>
                </a:tc>
                <a:tc>
                  <a:txBody>
                    <a:bodyPr/>
                    <a:lstStyle/>
                    <a:p>
                      <a:pPr marL="0" marR="0" algn="ctr">
                        <a:spcBef>
                          <a:spcPts val="0"/>
                        </a:spcBef>
                        <a:spcAft>
                          <a:spcPts val="0"/>
                        </a:spcAft>
                      </a:pPr>
                      <a:r>
                        <a:rPr lang="en-US" sz="2200" dirty="0" err="1">
                          <a:solidFill>
                            <a:schemeClr val="tx1"/>
                          </a:solidFill>
                          <a:effectLst/>
                        </a:rPr>
                        <a:t>Herodian</a:t>
                      </a:r>
                      <a:endParaRPr lang="en-US" sz="2200" dirty="0">
                        <a:solidFill>
                          <a:schemeClr val="tx1"/>
                        </a:solidFill>
                        <a:effectLst/>
                        <a:latin typeface="Times New Roman"/>
                        <a:ea typeface="SimSun"/>
                      </a:endParaRPr>
                    </a:p>
                  </a:txBody>
                  <a:tcPr marL="0" marR="0" marT="0" marB="0">
                    <a:solidFill>
                      <a:srgbClr val="00B050"/>
                    </a:solidFill>
                  </a:tcPr>
                </a:tc>
              </a:tr>
              <a:tr h="238125">
                <a:tc>
                  <a:txBody>
                    <a:bodyPr/>
                    <a:lstStyle/>
                    <a:p>
                      <a:pPr marL="0" marR="0" algn="ctr">
                        <a:spcBef>
                          <a:spcPts val="0"/>
                        </a:spcBef>
                        <a:spcAft>
                          <a:spcPts val="0"/>
                        </a:spcAft>
                      </a:pPr>
                      <a:r>
                        <a:rPr lang="en-US" sz="2200" b="1" dirty="0">
                          <a:solidFill>
                            <a:srgbClr val="FFFF00"/>
                          </a:solidFill>
                          <a:effectLst/>
                        </a:rPr>
                        <a:t>4QDan</a:t>
                      </a:r>
                      <a:r>
                        <a:rPr lang="en-US" sz="2200" b="1" baseline="30000" dirty="0">
                          <a:solidFill>
                            <a:srgbClr val="FFFF00"/>
                          </a:solidFill>
                          <a:effectLst/>
                        </a:rPr>
                        <a:t>c </a:t>
                      </a:r>
                      <a:endParaRPr lang="en-US" sz="2200" b="1" baseline="30000" dirty="0" smtClean="0">
                        <a:solidFill>
                          <a:srgbClr val="FFFF00"/>
                        </a:solidFill>
                        <a:effectLst/>
                      </a:endParaRPr>
                    </a:p>
                    <a:p>
                      <a:pPr marL="0" marR="0" algn="ctr">
                        <a:spcBef>
                          <a:spcPts val="0"/>
                        </a:spcBef>
                        <a:spcAft>
                          <a:spcPts val="0"/>
                        </a:spcAft>
                      </a:pPr>
                      <a:r>
                        <a:rPr lang="en-US" sz="2200" b="1" dirty="0" smtClean="0">
                          <a:solidFill>
                            <a:srgbClr val="FFFF00"/>
                          </a:solidFill>
                          <a:effectLst/>
                        </a:rPr>
                        <a:t>(</a:t>
                      </a:r>
                      <a:r>
                        <a:rPr lang="en-US" sz="2200" b="1" dirty="0">
                          <a:solidFill>
                            <a:srgbClr val="FFFF00"/>
                          </a:solidFill>
                          <a:effectLst/>
                        </a:rPr>
                        <a:t>4Q114)</a:t>
                      </a:r>
                      <a:endParaRPr lang="en-US" sz="2200" b="1" dirty="0">
                        <a:solidFill>
                          <a:srgbClr val="FFFF00"/>
                        </a:solidFill>
                        <a:effectLst/>
                        <a:latin typeface="Times New Roman"/>
                        <a:ea typeface="SimSun"/>
                      </a:endParaRPr>
                    </a:p>
                  </a:txBody>
                  <a:tcPr marL="0" marR="0" marT="0" marB="0">
                    <a:solidFill>
                      <a:srgbClr val="002060"/>
                    </a:solidFill>
                  </a:tcPr>
                </a:tc>
                <a:tc gridSpan="2">
                  <a:txBody>
                    <a:bodyPr/>
                    <a:lstStyle/>
                    <a:p>
                      <a:pPr marL="0" marR="0" algn="l">
                        <a:spcBef>
                          <a:spcPts val="0"/>
                        </a:spcBef>
                        <a:spcAft>
                          <a:spcPts val="0"/>
                        </a:spcAft>
                      </a:pPr>
                      <a:r>
                        <a:rPr lang="en-US" sz="2200" b="1" dirty="0">
                          <a:solidFill>
                            <a:schemeClr val="bg1"/>
                          </a:solidFill>
                          <a:effectLst/>
                        </a:rPr>
                        <a:t>10:5–9, 11–16, 21; 11:1–2, 13–17, 25–29 </a:t>
                      </a:r>
                      <a:r>
                        <a:rPr lang="en-US" sz="2200" dirty="0">
                          <a:solidFill>
                            <a:schemeClr val="tx1"/>
                          </a:solidFill>
                          <a:effectLst/>
                        </a:rPr>
                        <a:t>/ </a:t>
                      </a:r>
                      <a:r>
                        <a:rPr lang="en-US" sz="2400" b="1" dirty="0" smtClean="0">
                          <a:solidFill>
                            <a:srgbClr val="FFFF00"/>
                          </a:solidFill>
                          <a:effectLst/>
                        </a:rPr>
                        <a:t>the </a:t>
                      </a:r>
                      <a:r>
                        <a:rPr lang="en-US" sz="2400" b="1" dirty="0">
                          <a:solidFill>
                            <a:srgbClr val="FFFF00"/>
                          </a:solidFill>
                          <a:effectLst/>
                        </a:rPr>
                        <a:t>oldest known text of Daniel</a:t>
                      </a:r>
                      <a:endParaRPr lang="en-US" sz="2400" b="1" dirty="0">
                        <a:solidFill>
                          <a:srgbClr val="FFFF00"/>
                        </a:solidFill>
                        <a:effectLst/>
                        <a:latin typeface="Times New Roman"/>
                        <a:ea typeface="SimSun"/>
                      </a:endParaRPr>
                    </a:p>
                  </a:txBody>
                  <a:tcPr marL="0" marR="0" marT="0" marB="0">
                    <a:solidFill>
                      <a:srgbClr val="00B050"/>
                    </a:solidFill>
                  </a:tcPr>
                </a:tc>
                <a:tc hMerge="1">
                  <a:txBody>
                    <a:bodyPr/>
                    <a:lstStyle/>
                    <a:p>
                      <a:endParaRPr lang="en-US"/>
                    </a:p>
                  </a:txBody>
                  <a:tcPr/>
                </a:tc>
                <a:tc>
                  <a:txBody>
                    <a:bodyPr/>
                    <a:lstStyle/>
                    <a:p>
                      <a:pPr marL="0" marR="0" algn="ctr">
                        <a:spcBef>
                          <a:spcPts val="0"/>
                        </a:spcBef>
                        <a:spcAft>
                          <a:spcPts val="0"/>
                        </a:spcAft>
                      </a:pPr>
                      <a:r>
                        <a:rPr lang="en-US" sz="2200" b="1" dirty="0">
                          <a:solidFill>
                            <a:srgbClr val="FFFF00"/>
                          </a:solidFill>
                          <a:effectLst/>
                        </a:rPr>
                        <a:t>2nd century B.C.</a:t>
                      </a:r>
                      <a:endParaRPr lang="en-US" sz="2200" b="1" dirty="0">
                        <a:solidFill>
                          <a:srgbClr val="FFFF00"/>
                        </a:solidFill>
                        <a:effectLst/>
                        <a:latin typeface="Times New Roman"/>
                        <a:ea typeface="SimSun"/>
                      </a:endParaRPr>
                    </a:p>
                  </a:txBody>
                  <a:tcPr marL="0" marR="0" marT="0" marB="0">
                    <a:solidFill>
                      <a:srgbClr val="00B050"/>
                    </a:solidFill>
                  </a:tcPr>
                </a:tc>
              </a:tr>
              <a:tr h="0">
                <a:tc>
                  <a:txBody>
                    <a:bodyPr/>
                    <a:lstStyle/>
                    <a:p>
                      <a:pPr marL="0" marR="0" algn="ctr">
                        <a:spcBef>
                          <a:spcPts val="0"/>
                        </a:spcBef>
                        <a:spcAft>
                          <a:spcPts val="0"/>
                        </a:spcAft>
                      </a:pPr>
                      <a:r>
                        <a:rPr lang="en-US" sz="2200" b="1" dirty="0">
                          <a:solidFill>
                            <a:srgbClr val="FFFF00"/>
                          </a:solidFill>
                          <a:effectLst/>
                        </a:rPr>
                        <a:t>4QDan</a:t>
                      </a:r>
                      <a:r>
                        <a:rPr lang="en-US" sz="2200" b="1" baseline="30000" dirty="0">
                          <a:solidFill>
                            <a:srgbClr val="FFFF00"/>
                          </a:solidFill>
                          <a:effectLst/>
                        </a:rPr>
                        <a:t>d </a:t>
                      </a:r>
                      <a:endParaRPr lang="en-US" sz="2200" b="1" baseline="30000" dirty="0" smtClean="0">
                        <a:solidFill>
                          <a:srgbClr val="FFFF00"/>
                        </a:solidFill>
                        <a:effectLst/>
                      </a:endParaRPr>
                    </a:p>
                    <a:p>
                      <a:pPr marL="0" marR="0" algn="ctr">
                        <a:spcBef>
                          <a:spcPts val="0"/>
                        </a:spcBef>
                        <a:spcAft>
                          <a:spcPts val="0"/>
                        </a:spcAft>
                      </a:pPr>
                      <a:r>
                        <a:rPr lang="en-US" sz="2200" b="1" dirty="0" smtClean="0">
                          <a:solidFill>
                            <a:srgbClr val="FFFF00"/>
                          </a:solidFill>
                          <a:effectLst/>
                        </a:rPr>
                        <a:t>(</a:t>
                      </a:r>
                      <a:r>
                        <a:rPr lang="en-US" sz="2200" b="1" dirty="0">
                          <a:solidFill>
                            <a:srgbClr val="FFFF00"/>
                          </a:solidFill>
                          <a:effectLst/>
                        </a:rPr>
                        <a:t>4Q115)</a:t>
                      </a:r>
                      <a:endParaRPr lang="en-US" sz="2200" b="1" dirty="0">
                        <a:solidFill>
                          <a:srgbClr val="FFFF00"/>
                        </a:solidFill>
                        <a:effectLst/>
                        <a:latin typeface="Times New Roman"/>
                        <a:ea typeface="SimSun"/>
                      </a:endParaRPr>
                    </a:p>
                  </a:txBody>
                  <a:tcPr marL="0" marR="0" marT="0" marB="0">
                    <a:solidFill>
                      <a:srgbClr val="002060"/>
                    </a:solidFill>
                  </a:tcPr>
                </a:tc>
                <a:tc gridSpan="2">
                  <a:txBody>
                    <a:bodyPr/>
                    <a:lstStyle/>
                    <a:p>
                      <a:pPr marL="0" marR="0" algn="l">
                        <a:spcBef>
                          <a:spcPts val="0"/>
                        </a:spcBef>
                        <a:spcAft>
                          <a:spcPts val="0"/>
                        </a:spcAft>
                      </a:pPr>
                      <a:r>
                        <a:rPr lang="en-US" sz="2200" b="1" dirty="0">
                          <a:solidFill>
                            <a:schemeClr val="bg1"/>
                          </a:solidFill>
                          <a:effectLst/>
                        </a:rPr>
                        <a:t>3:8–10?, 23–25; 4:5–9, 12–16; 7:15–23 </a:t>
                      </a:r>
                      <a:r>
                        <a:rPr lang="en-US" sz="2200" dirty="0">
                          <a:solidFill>
                            <a:schemeClr val="tx1"/>
                          </a:solidFill>
                          <a:effectLst/>
                        </a:rPr>
                        <a:t>/ Fragments, the largest of which contains five partial lines in severe decay. </a:t>
                      </a:r>
                      <a:endParaRPr lang="en-US" sz="2200" dirty="0">
                        <a:solidFill>
                          <a:schemeClr val="tx1"/>
                        </a:solidFill>
                        <a:effectLst/>
                        <a:latin typeface="Times New Roman"/>
                        <a:ea typeface="SimSun"/>
                      </a:endParaRPr>
                    </a:p>
                  </a:txBody>
                  <a:tcPr marL="0" marR="0" marT="0" marB="0">
                    <a:solidFill>
                      <a:srgbClr val="00B050"/>
                    </a:solidFill>
                  </a:tcPr>
                </a:tc>
                <a:tc hMerge="1">
                  <a:txBody>
                    <a:bodyPr/>
                    <a:lstStyle/>
                    <a:p>
                      <a:endParaRPr lang="en-US"/>
                    </a:p>
                  </a:txBody>
                  <a:tcPr/>
                </a:tc>
                <a:tc>
                  <a:txBody>
                    <a:bodyPr/>
                    <a:lstStyle/>
                    <a:p>
                      <a:pPr marL="0" marR="0" algn="ctr">
                        <a:spcBef>
                          <a:spcPts val="0"/>
                        </a:spcBef>
                        <a:spcAft>
                          <a:spcPts val="0"/>
                        </a:spcAft>
                      </a:pPr>
                      <a:r>
                        <a:rPr lang="en-US" sz="2200" dirty="0" err="1">
                          <a:solidFill>
                            <a:schemeClr val="tx1"/>
                          </a:solidFill>
                          <a:effectLst/>
                        </a:rPr>
                        <a:t>Herodian</a:t>
                      </a:r>
                      <a:endParaRPr lang="en-US" sz="2200" dirty="0">
                        <a:solidFill>
                          <a:schemeClr val="tx1"/>
                        </a:solidFill>
                        <a:effectLst/>
                        <a:latin typeface="Times New Roman"/>
                        <a:ea typeface="SimSun"/>
                      </a:endParaRPr>
                    </a:p>
                  </a:txBody>
                  <a:tcPr marL="0" marR="0" marT="0" marB="0">
                    <a:solidFill>
                      <a:srgbClr val="00B050"/>
                    </a:solidFill>
                  </a:tcPr>
                </a:tc>
              </a:tr>
              <a:tr h="0">
                <a:tc>
                  <a:txBody>
                    <a:bodyPr/>
                    <a:lstStyle/>
                    <a:p>
                      <a:pPr marL="0" marR="0" algn="ctr">
                        <a:spcBef>
                          <a:spcPts val="0"/>
                        </a:spcBef>
                        <a:spcAft>
                          <a:spcPts val="0"/>
                        </a:spcAft>
                      </a:pPr>
                      <a:r>
                        <a:rPr lang="en-US" sz="2200" b="1" dirty="0">
                          <a:solidFill>
                            <a:srgbClr val="FFFF00"/>
                          </a:solidFill>
                          <a:effectLst/>
                        </a:rPr>
                        <a:t>4QDan</a:t>
                      </a:r>
                      <a:r>
                        <a:rPr lang="en-US" sz="2200" b="1" baseline="30000" dirty="0">
                          <a:solidFill>
                            <a:srgbClr val="FFFF00"/>
                          </a:solidFill>
                          <a:effectLst/>
                        </a:rPr>
                        <a:t>e </a:t>
                      </a:r>
                      <a:endParaRPr lang="en-US" sz="2200" b="1" baseline="30000" dirty="0" smtClean="0">
                        <a:solidFill>
                          <a:srgbClr val="FFFF00"/>
                        </a:solidFill>
                        <a:effectLst/>
                      </a:endParaRPr>
                    </a:p>
                  </a:txBody>
                  <a:tcPr marL="0" marR="0" marT="0" marB="0">
                    <a:solidFill>
                      <a:srgbClr val="002060"/>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a:solidFill>
                            <a:schemeClr val="bg1"/>
                          </a:solidFill>
                          <a:effectLst/>
                        </a:rPr>
                        <a:t>9:12–17</a:t>
                      </a:r>
                      <a:r>
                        <a:rPr lang="en-US" sz="2200" dirty="0">
                          <a:solidFill>
                            <a:schemeClr val="tx1"/>
                          </a:solidFill>
                          <a:effectLst/>
                        </a:rPr>
                        <a:t> / Five tiny fragments from chapter </a:t>
                      </a:r>
                      <a:r>
                        <a:rPr lang="en-US" sz="2200" dirty="0" smtClean="0">
                          <a:solidFill>
                            <a:schemeClr val="tx1"/>
                          </a:solidFill>
                          <a:effectLst/>
                        </a:rPr>
                        <a:t>nine </a:t>
                      </a:r>
                      <a:r>
                        <a:rPr lang="en-US" sz="2200" b="1" dirty="0" smtClean="0">
                          <a:solidFill>
                            <a:srgbClr val="FFFF00"/>
                          </a:solidFill>
                          <a:effectLst/>
                        </a:rPr>
                        <a:t>(4Q116)</a:t>
                      </a:r>
                      <a:endParaRPr lang="en-US" sz="2200" b="1" dirty="0" smtClean="0">
                        <a:solidFill>
                          <a:srgbClr val="FFFF00"/>
                        </a:solidFill>
                        <a:effectLst/>
                        <a:latin typeface="Times New Roman"/>
                        <a:ea typeface="SimSun"/>
                      </a:endParaRPr>
                    </a:p>
                  </a:txBody>
                  <a:tcPr marL="0" marR="0" marT="0" marB="0">
                    <a:solidFill>
                      <a:srgbClr val="00B050"/>
                    </a:solidFill>
                  </a:tcPr>
                </a:tc>
                <a:tc hMerge="1">
                  <a:txBody>
                    <a:bodyPr/>
                    <a:lstStyle/>
                    <a:p>
                      <a:endParaRPr lang="en-US"/>
                    </a:p>
                  </a:txBody>
                  <a:tcPr/>
                </a:tc>
                <a:tc>
                  <a:txBody>
                    <a:bodyPr/>
                    <a:lstStyle/>
                    <a:p>
                      <a:pPr marL="0" marR="0" algn="ctr">
                        <a:spcBef>
                          <a:spcPts val="0"/>
                        </a:spcBef>
                        <a:spcAft>
                          <a:spcPts val="0"/>
                        </a:spcAft>
                      </a:pPr>
                      <a:r>
                        <a:rPr lang="en-US" sz="2200" dirty="0" err="1">
                          <a:solidFill>
                            <a:schemeClr val="tx1"/>
                          </a:solidFill>
                          <a:effectLst/>
                        </a:rPr>
                        <a:t>Hasmonean</a:t>
                      </a:r>
                      <a:endParaRPr lang="en-US" sz="2200" dirty="0">
                        <a:solidFill>
                          <a:schemeClr val="tx1"/>
                        </a:solidFill>
                        <a:effectLst/>
                        <a:latin typeface="Times New Roman"/>
                        <a:ea typeface="SimSun"/>
                      </a:endParaRPr>
                    </a:p>
                  </a:txBody>
                  <a:tcPr marL="0" marR="0" marT="0" marB="0">
                    <a:solidFill>
                      <a:srgbClr val="00B050"/>
                    </a:solidFill>
                  </a:tcPr>
                </a:tc>
              </a:tr>
              <a:tr h="0">
                <a:tc>
                  <a:txBody>
                    <a:bodyPr/>
                    <a:lstStyle/>
                    <a:p>
                      <a:pPr marL="0" marR="0" algn="ctr">
                        <a:spcBef>
                          <a:spcPts val="0"/>
                        </a:spcBef>
                        <a:spcAft>
                          <a:spcPts val="0"/>
                        </a:spcAft>
                      </a:pPr>
                      <a:r>
                        <a:rPr lang="en-US" sz="2200" b="1" dirty="0" smtClean="0">
                          <a:solidFill>
                            <a:srgbClr val="FFFF00"/>
                          </a:solidFill>
                          <a:effectLst/>
                        </a:rPr>
                        <a:t>6QDan</a:t>
                      </a:r>
                      <a:r>
                        <a:rPr lang="en-US" sz="2200" b="1" baseline="30000" dirty="0" smtClean="0">
                          <a:solidFill>
                            <a:srgbClr val="FFFF00"/>
                          </a:solidFill>
                          <a:effectLst/>
                        </a:rPr>
                        <a:t>a</a:t>
                      </a:r>
                    </a:p>
                    <a:p>
                      <a:pPr marL="0" marR="0" algn="ctr">
                        <a:spcBef>
                          <a:spcPts val="0"/>
                        </a:spcBef>
                        <a:spcAft>
                          <a:spcPts val="0"/>
                        </a:spcAft>
                      </a:pPr>
                      <a:r>
                        <a:rPr lang="en-US" sz="2200" b="1" dirty="0" smtClean="0">
                          <a:solidFill>
                            <a:srgbClr val="FFFF00"/>
                          </a:solidFill>
                          <a:effectLst/>
                        </a:rPr>
                        <a:t>(6Q7)</a:t>
                      </a:r>
                      <a:endParaRPr lang="en-US" sz="2200" b="1" dirty="0">
                        <a:solidFill>
                          <a:srgbClr val="FFFF00"/>
                        </a:solidFill>
                        <a:effectLst/>
                        <a:latin typeface="Times New Roman"/>
                        <a:ea typeface="SimSun"/>
                      </a:endParaRPr>
                    </a:p>
                  </a:txBody>
                  <a:tcPr marL="0" marR="0" marT="0" marB="0">
                    <a:solidFill>
                      <a:srgbClr val="002060"/>
                    </a:solidFill>
                  </a:tcPr>
                </a:tc>
                <a:tc gridSpan="2">
                  <a:txBody>
                    <a:bodyPr/>
                    <a:lstStyle/>
                    <a:p>
                      <a:pPr marL="0" marR="0" algn="l">
                        <a:spcBef>
                          <a:spcPts val="0"/>
                        </a:spcBef>
                        <a:spcAft>
                          <a:spcPts val="0"/>
                        </a:spcAft>
                      </a:pPr>
                      <a:r>
                        <a:rPr lang="en-US" sz="2200" b="1" dirty="0">
                          <a:solidFill>
                            <a:schemeClr val="bg1"/>
                          </a:solidFill>
                          <a:effectLst/>
                        </a:rPr>
                        <a:t>8:20-21; 10:8–16, 11:33–36, 38; 8:16-17 </a:t>
                      </a:r>
                      <a:r>
                        <a:rPr lang="en-US" sz="2200" b="1" dirty="0">
                          <a:solidFill>
                            <a:srgbClr val="FFFF00"/>
                          </a:solidFill>
                          <a:effectLst/>
                        </a:rPr>
                        <a:t>/ Papyrus manuscripts </a:t>
                      </a:r>
                      <a:r>
                        <a:rPr lang="en-US" sz="2200" dirty="0">
                          <a:solidFill>
                            <a:schemeClr val="tx1"/>
                          </a:solidFill>
                          <a:effectLst/>
                        </a:rPr>
                        <a:t>rather than leather </a:t>
                      </a:r>
                      <a:r>
                        <a:rPr lang="en-US" sz="2200" dirty="0" smtClean="0">
                          <a:solidFill>
                            <a:schemeClr val="tx1"/>
                          </a:solidFill>
                          <a:effectLst/>
                        </a:rPr>
                        <a:t>parchment (</a:t>
                      </a:r>
                      <a:r>
                        <a:rPr lang="en-US" sz="2200" b="1" dirty="0" smtClean="0">
                          <a:solidFill>
                            <a:srgbClr val="FFFF00"/>
                          </a:solidFill>
                          <a:effectLst/>
                        </a:rPr>
                        <a:t>6QpapDan</a:t>
                      </a:r>
                      <a:r>
                        <a:rPr lang="en-US" sz="2200" dirty="0" smtClean="0">
                          <a:solidFill>
                            <a:schemeClr val="tx1"/>
                          </a:solidFill>
                          <a:effectLst/>
                        </a:rPr>
                        <a:t>) </a:t>
                      </a:r>
                      <a:endParaRPr lang="en-US" sz="2200" dirty="0">
                        <a:solidFill>
                          <a:schemeClr val="tx1"/>
                        </a:solidFill>
                        <a:effectLst/>
                        <a:latin typeface="Times New Roman"/>
                        <a:ea typeface="SimSun"/>
                      </a:endParaRPr>
                    </a:p>
                  </a:txBody>
                  <a:tcPr marL="0" marR="0" marT="0" marB="0">
                    <a:solidFill>
                      <a:srgbClr val="00B050"/>
                    </a:solidFill>
                  </a:tcPr>
                </a:tc>
                <a:tc hMerge="1">
                  <a:txBody>
                    <a:bodyPr/>
                    <a:lstStyle/>
                    <a:p>
                      <a:endParaRPr lang="en-US"/>
                    </a:p>
                  </a:txBody>
                  <a:tcPr/>
                </a:tc>
                <a:tc>
                  <a:txBody>
                    <a:bodyPr/>
                    <a:lstStyle/>
                    <a:p>
                      <a:pPr marL="0" marR="0" algn="ctr">
                        <a:spcBef>
                          <a:spcPts val="0"/>
                        </a:spcBef>
                        <a:spcAft>
                          <a:spcPts val="0"/>
                        </a:spcAft>
                      </a:pPr>
                      <a:r>
                        <a:rPr lang="en-US" sz="2200" dirty="0" err="1">
                          <a:solidFill>
                            <a:schemeClr val="tx1"/>
                          </a:solidFill>
                          <a:effectLst/>
                        </a:rPr>
                        <a:t>Herodian</a:t>
                      </a:r>
                      <a:endParaRPr lang="en-US" sz="2200" dirty="0">
                        <a:solidFill>
                          <a:schemeClr val="tx1"/>
                        </a:solidFill>
                        <a:effectLst/>
                        <a:latin typeface="Times New Roman"/>
                        <a:ea typeface="SimSun"/>
                      </a:endParaRPr>
                    </a:p>
                  </a:txBody>
                  <a:tcPr marL="0" marR="0" marT="0" marB="0">
                    <a:solidFill>
                      <a:srgbClr val="00B050"/>
                    </a:solidFill>
                  </a:tcPr>
                </a:tc>
              </a:tr>
            </a:tbl>
          </a:graphicData>
        </a:graphic>
      </p:graphicFrame>
      <p:sp>
        <p:nvSpPr>
          <p:cNvPr id="3" name="Rectangle 2"/>
          <p:cNvSpPr/>
          <p:nvPr/>
        </p:nvSpPr>
        <p:spPr>
          <a:xfrm>
            <a:off x="150812" y="76200"/>
            <a:ext cx="9372600" cy="523220"/>
          </a:xfrm>
          <a:prstGeom prst="rect">
            <a:avLst/>
          </a:prstGeom>
          <a:solidFill>
            <a:srgbClr val="002060"/>
          </a:solidFill>
        </p:spPr>
        <p:txBody>
          <a:bodyPr wrap="square">
            <a:spAutoFit/>
          </a:bodyPr>
          <a:lstStyle/>
          <a:p>
            <a:r>
              <a:rPr lang="zh-CN" altLang="en-US" sz="2800" b="1" dirty="0">
                <a:solidFill>
                  <a:srgbClr val="FFFF00"/>
                </a:solidFill>
                <a:latin typeface="DFKai-SB" pitchFamily="65" charset="-120"/>
                <a:ea typeface="DFKai-SB" pitchFamily="65" charset="-120"/>
              </a:rPr>
              <a:t>死海古卷中</a:t>
            </a:r>
            <a:r>
              <a:rPr lang="zh-CN" altLang="en-US" sz="2800" b="1" dirty="0" smtClean="0">
                <a:solidFill>
                  <a:srgbClr val="FFFF00"/>
                </a:solidFill>
                <a:latin typeface="DFKai-SB" pitchFamily="65" charset="-120"/>
                <a:ea typeface="DFKai-SB" pitchFamily="65" charset="-120"/>
              </a:rPr>
              <a:t>的</a:t>
            </a:r>
            <a:r>
              <a:rPr lang="zh-CN" altLang="en-US" sz="2800" b="1" dirty="0">
                <a:solidFill>
                  <a:srgbClr val="FFFF00"/>
                </a:solidFill>
                <a:latin typeface="DFKai-SB" pitchFamily="65" charset="-120"/>
                <a:ea typeface="DFKai-SB" pitchFamily="65" charset="-120"/>
              </a:rPr>
              <a:t>但以理</a:t>
            </a:r>
            <a:r>
              <a:rPr lang="zh-CN" altLang="en-US" sz="2800" b="1" dirty="0" smtClean="0">
                <a:solidFill>
                  <a:srgbClr val="FFFF00"/>
                </a:solidFill>
                <a:latin typeface="DFKai-SB" pitchFamily="65" charset="-120"/>
                <a:ea typeface="DFKai-SB" pitchFamily="65" charset="-120"/>
              </a:rPr>
              <a:t>書卷</a:t>
            </a:r>
            <a:r>
              <a:rPr lang="en-US" altLang="zh-CN" sz="2800" b="1" dirty="0" smtClean="0">
                <a:solidFill>
                  <a:srgbClr val="FFFF00"/>
                </a:solidFill>
                <a:latin typeface="DFKai-SB" pitchFamily="65" charset="-120"/>
                <a:ea typeface="DFKai-SB" pitchFamily="65" charset="-120"/>
              </a:rPr>
              <a:t>: </a:t>
            </a:r>
            <a:r>
              <a:rPr lang="zh-CN" altLang="en-US" sz="2800" b="1" dirty="0" smtClean="0">
                <a:solidFill>
                  <a:srgbClr val="FFFF00"/>
                </a:solidFill>
                <a:latin typeface="DFKai-SB" pitchFamily="65" charset="-120"/>
                <a:ea typeface="DFKai-SB" pitchFamily="65" charset="-120"/>
              </a:rPr>
              <a:t>一共</a:t>
            </a:r>
            <a:r>
              <a:rPr lang="en-US" altLang="zh-CN" sz="2800" b="1" dirty="0" smtClean="0">
                <a:solidFill>
                  <a:srgbClr val="FFFF00"/>
                </a:solidFill>
                <a:latin typeface="+mj-lt"/>
                <a:ea typeface="DFKai-SB" pitchFamily="65" charset="-120"/>
              </a:rPr>
              <a:t>8</a:t>
            </a:r>
            <a:r>
              <a:rPr lang="zh-CN" altLang="en-US" sz="2800" b="1" dirty="0" smtClean="0">
                <a:solidFill>
                  <a:srgbClr val="FFFF00"/>
                </a:solidFill>
                <a:latin typeface="DFKai-SB" pitchFamily="65" charset="-120"/>
                <a:ea typeface="DFKai-SB" pitchFamily="65" charset="-120"/>
              </a:rPr>
              <a:t>卷 </a:t>
            </a:r>
            <a:r>
              <a:rPr lang="en-US" sz="2800" b="1" dirty="0" smtClean="0">
                <a:solidFill>
                  <a:schemeClr val="bg1"/>
                </a:solidFill>
              </a:rPr>
              <a:t>Daniel </a:t>
            </a:r>
            <a:r>
              <a:rPr lang="en-US" sz="2800" b="1" dirty="0">
                <a:solidFill>
                  <a:schemeClr val="bg1"/>
                </a:solidFill>
              </a:rPr>
              <a:t>Scrolls </a:t>
            </a:r>
            <a:r>
              <a:rPr lang="en-US" sz="2800" b="1" dirty="0" smtClean="0">
                <a:solidFill>
                  <a:schemeClr val="bg1"/>
                </a:solidFill>
              </a:rPr>
              <a:t>(8 copies)</a:t>
            </a:r>
            <a:endParaRPr lang="en-US" sz="2800" dirty="0">
              <a:solidFill>
                <a:schemeClr val="bg1"/>
              </a:solidFill>
            </a:endParaRPr>
          </a:p>
        </p:txBody>
      </p:sp>
    </p:spTree>
    <p:extLst>
      <p:ext uri="{BB962C8B-B14F-4D97-AF65-F5344CB8AC3E}">
        <p14:creationId xmlns:p14="http://schemas.microsoft.com/office/powerpoint/2010/main" val="122982114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11764</TotalTime>
  <Words>1595</Words>
  <Application>Microsoft Office PowerPoint</Application>
  <PresentationFormat>Custom</PresentationFormat>
  <Paragraphs>219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905</cp:revision>
  <dcterms:created xsi:type="dcterms:W3CDTF">2020-03-18T13:47:21Z</dcterms:created>
  <dcterms:modified xsi:type="dcterms:W3CDTF">2021-05-26T11:14:28Z</dcterms:modified>
</cp:coreProperties>
</file>