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675" r:id="rId2"/>
    <p:sldId id="815" r:id="rId3"/>
    <p:sldId id="835" r:id="rId4"/>
    <p:sldId id="887" r:id="rId5"/>
    <p:sldId id="888" r:id="rId6"/>
    <p:sldId id="889" r:id="rId7"/>
    <p:sldId id="838" r:id="rId8"/>
    <p:sldId id="840" r:id="rId9"/>
    <p:sldId id="843" r:id="rId10"/>
    <p:sldId id="878" r:id="rId11"/>
    <p:sldId id="893" r:id="rId12"/>
    <p:sldId id="894" r:id="rId13"/>
    <p:sldId id="900" r:id="rId14"/>
    <p:sldId id="895" r:id="rId15"/>
    <p:sldId id="897" r:id="rId16"/>
    <p:sldId id="882" r:id="rId17"/>
    <p:sldId id="883" r:id="rId18"/>
    <p:sldId id="898" r:id="rId19"/>
    <p:sldId id="676" r:id="rId20"/>
    <p:sldId id="909" r:id="rId21"/>
    <p:sldId id="901" r:id="rId22"/>
    <p:sldId id="902" r:id="rId23"/>
    <p:sldId id="903" r:id="rId24"/>
    <p:sldId id="904" r:id="rId25"/>
    <p:sldId id="907" r:id="rId26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>
        <p:scale>
          <a:sx n="91" d="100"/>
          <a:sy n="91" d="100"/>
        </p:scale>
        <p:origin x="-49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7AB936-32FC-4429-99E8-905C0CC834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9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9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dseascrolls.org.il/explore-the-archive/image/B-36336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eviticus" TargetMode="External"/><Relationship Id="rId13" Type="http://schemas.openxmlformats.org/officeDocument/2006/relationships/hyperlink" Target="http://en.wikipedia.org/wiki/Minor_Prophets" TargetMode="External"/><Relationship Id="rId3" Type="http://schemas.openxmlformats.org/officeDocument/2006/relationships/hyperlink" Target="http://en.wikipedia.org/wiki/Daniel" TargetMode="External"/><Relationship Id="rId7" Type="http://schemas.openxmlformats.org/officeDocument/2006/relationships/hyperlink" Target="http://en.wikipedia.org/wiki/1_Enoch" TargetMode="External"/><Relationship Id="rId12" Type="http://schemas.openxmlformats.org/officeDocument/2006/relationships/hyperlink" Target="http://en.wikipedia.org/wiki/Book_of_Job" TargetMode="External"/><Relationship Id="rId2" Type="http://schemas.openxmlformats.org/officeDocument/2006/relationships/hyperlink" Target="http://en.wikipedia.org/wiki/Jubile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Jeremiah" TargetMode="External"/><Relationship Id="rId11" Type="http://schemas.openxmlformats.org/officeDocument/2006/relationships/hyperlink" Target="http://en.wikipedia.org/wiki/Book_of_Numbers" TargetMode="External"/><Relationship Id="rId5" Type="http://schemas.openxmlformats.org/officeDocument/2006/relationships/hyperlink" Target="http://en.wikipedia.org/wiki/Exodus" TargetMode="External"/><Relationship Id="rId10" Type="http://schemas.openxmlformats.org/officeDocument/2006/relationships/hyperlink" Target="http://en.wikipedia.org/wiki/Genesis" TargetMode="External"/><Relationship Id="rId4" Type="http://schemas.openxmlformats.org/officeDocument/2006/relationships/hyperlink" Target="http://en.wikipedia.org/wiki/Deuteronomy" TargetMode="External"/><Relationship Id="rId9" Type="http://schemas.openxmlformats.org/officeDocument/2006/relationships/hyperlink" Target="http://en.wikipedia.org/wiki/Ezekiel" TargetMode="External"/><Relationship Id="rId14" Type="http://schemas.openxmlformats.org/officeDocument/2006/relationships/hyperlink" Target="http://en.wikipedia.org/wiki/Books_of_Samue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dseascrolls.org.il/explore-the-archive/image/B-36336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4" y="25362"/>
            <a:ext cx="12190413" cy="680186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800" b="1" dirty="0" smtClean="0">
              <a:solidFill>
                <a:srgbClr val="FFFF00"/>
              </a:solidFill>
              <a:ea typeface="DFKai-SB" pitchFamily="65" charset="-120"/>
            </a:endParaRPr>
          </a:p>
          <a:p>
            <a:r>
              <a:rPr lang="zh-CN" altLang="en-US" sz="8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</a:t>
            </a:r>
            <a:r>
              <a:rPr lang="zh-CN" altLang="en-US" sz="8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海古</a:t>
            </a:r>
            <a:r>
              <a:rPr lang="zh-CN" altLang="en-US" sz="8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卷中的</a:t>
            </a:r>
            <a:endParaRPr lang="en-US" altLang="zh-TW" sz="8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CN" altLang="en-US" sz="9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詩篇書</a:t>
            </a:r>
            <a:r>
              <a:rPr lang="zh-CN" altLang="en-US" sz="9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</a:t>
            </a:r>
            <a:endParaRPr lang="en-US" sz="9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Psalms Scrolls </a:t>
            </a:r>
            <a:r>
              <a:rPr lang="en-US" sz="5400" b="1" dirty="0">
                <a:solidFill>
                  <a:schemeClr val="bg1"/>
                </a:solidFill>
              </a:rPr>
              <a:t>from Qumran </a:t>
            </a:r>
            <a:endParaRPr lang="en-US" sz="54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      金京來博士</a:t>
            </a:r>
            <a:r>
              <a:rPr lang="zh-TW" alt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65212" y="121623"/>
            <a:ext cx="7848600" cy="55399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The Great Psalms Scroll (11Q5/11QPs-a)</a:t>
            </a:r>
          </a:p>
        </p:txBody>
      </p:sp>
      <p:pic>
        <p:nvPicPr>
          <p:cNvPr id="2050" name="Picture 2" descr="Superscriptions of the Psalms – Mars Hill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63" y="3524644"/>
            <a:ext cx="1227510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ucture of the Psal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946397"/>
            <a:ext cx="701386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7412" y="1277875"/>
            <a:ext cx="3581400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 </a:t>
            </a:r>
            <a:r>
              <a:rPr lang="en-US" sz="2800" dirty="0">
                <a:solidFill>
                  <a:schemeClr val="bg1"/>
                </a:solidFill>
              </a:rPr>
              <a:t>four-letter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divine </a:t>
            </a:r>
            <a:r>
              <a:rPr lang="en-US" sz="2800" dirty="0">
                <a:solidFill>
                  <a:schemeClr val="bg1"/>
                </a:solidFill>
              </a:rPr>
              <a:t>name </a:t>
            </a:r>
            <a:r>
              <a:rPr lang="en-US" sz="2800" b="1" dirty="0" smtClean="0">
                <a:solidFill>
                  <a:srgbClr val="FFFF00"/>
                </a:solidFill>
              </a:rPr>
              <a:t>YHWH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the </a:t>
            </a:r>
            <a:r>
              <a:rPr lang="en-US" sz="2800" b="1" dirty="0" err="1">
                <a:solidFill>
                  <a:srgbClr val="FFFF00"/>
                </a:solidFill>
              </a:rPr>
              <a:t>Tetragrammaton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is written in </a:t>
            </a: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 err="1">
                <a:solidFill>
                  <a:schemeClr val="bg1"/>
                </a:solidFill>
              </a:rPr>
              <a:t>paleo</a:t>
            </a:r>
            <a:r>
              <a:rPr lang="en-US" sz="2800" b="1" dirty="0">
                <a:solidFill>
                  <a:schemeClr val="bg1"/>
                </a:solidFill>
              </a:rPr>
              <a:t>-Hebrew script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02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sa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719552"/>
            <a:ext cx="1194098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6200"/>
            <a:ext cx="9447212" cy="25083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     The</a:t>
            </a:r>
            <a:r>
              <a:rPr lang="en-US" sz="3200" b="1" dirty="0">
                <a:solidFill>
                  <a:srgbClr val="FFFF00"/>
                </a:solidFill>
              </a:rPr>
              <a:t> Great Psalms Scroll (</a:t>
            </a:r>
            <a:r>
              <a:rPr lang="en-US" sz="3200" b="1" dirty="0" smtClean="0">
                <a:solidFill>
                  <a:srgbClr val="FFFF00"/>
                </a:solidFill>
              </a:rPr>
              <a:t>11Q5 = 11QPs-a)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   -Psalms </a:t>
            </a:r>
            <a:r>
              <a:rPr lang="en-US" sz="2500" dirty="0">
                <a:solidFill>
                  <a:schemeClr val="bg1"/>
                </a:solidFill>
              </a:rPr>
              <a:t>scroll in color: a multi-spectral image of a scroll fragment from the book of Psalms. Photograph: </a:t>
            </a:r>
            <a:r>
              <a:rPr lang="en-US" sz="2500" dirty="0" err="1">
                <a:solidFill>
                  <a:schemeClr val="bg1"/>
                </a:solidFill>
              </a:rPr>
              <a:t>Shai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err="1">
                <a:solidFill>
                  <a:schemeClr val="bg1"/>
                </a:solidFill>
              </a:rPr>
              <a:t>Halevi</a:t>
            </a:r>
            <a:r>
              <a:rPr lang="en-US" sz="2500" dirty="0">
                <a:solidFill>
                  <a:schemeClr val="bg1"/>
                </a:solidFill>
              </a:rPr>
              <a:t>, courtesy of the IAA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   -The </a:t>
            </a:r>
            <a:r>
              <a:rPr lang="en-US" sz="2500" dirty="0">
                <a:solidFill>
                  <a:schemeClr val="bg1"/>
                </a:solidFill>
              </a:rPr>
              <a:t>scroll contains </a:t>
            </a:r>
            <a:r>
              <a:rPr lang="en-US" sz="2500" b="1" dirty="0">
                <a:solidFill>
                  <a:srgbClr val="FFFF00"/>
                </a:solidFill>
              </a:rPr>
              <a:t>twenty-eight incomplete columns of text</a:t>
            </a:r>
            <a:r>
              <a:rPr lang="en-US" sz="2500" dirty="0">
                <a:solidFill>
                  <a:schemeClr val="bg1"/>
                </a:solidFill>
              </a:rPr>
              <a:t>. Each of the preserved columns contains </a:t>
            </a:r>
            <a:r>
              <a:rPr lang="en-US" sz="2500" b="1" dirty="0">
                <a:solidFill>
                  <a:srgbClr val="FFFF00"/>
                </a:solidFill>
              </a:rPr>
              <a:t>fourteen to seventeen lines</a:t>
            </a:r>
            <a:r>
              <a:rPr lang="en-US" sz="2500" dirty="0">
                <a:solidFill>
                  <a:schemeClr val="bg1"/>
                </a:solidFill>
              </a:rPr>
              <a:t>; it is clear that </a:t>
            </a:r>
            <a:r>
              <a:rPr lang="en-US" sz="2500" b="1" dirty="0">
                <a:solidFill>
                  <a:srgbClr val="FFFF00"/>
                </a:solidFill>
              </a:rPr>
              <a:t>six to seven lines are lacking at the bottom of each column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ead Sea Scrolls Go Digital With Online Archive At The Tip Of Your Finger |  Huff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41" y="-238496"/>
            <a:ext cx="590995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2012" y="31531"/>
            <a:ext cx="3505201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 Great Psalms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Scroll (</a:t>
            </a:r>
            <a:r>
              <a:rPr lang="en-US" sz="2800" b="1" dirty="0">
                <a:solidFill>
                  <a:srgbClr val="FFFF00"/>
                </a:solidFill>
              </a:rPr>
              <a:t>11Q5)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Psalms 133:1-3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Photograph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Shai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Halevi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courtesy </a:t>
            </a:r>
            <a:r>
              <a:rPr lang="en-US" sz="2400" dirty="0">
                <a:solidFill>
                  <a:schemeClr val="bg1"/>
                </a:solidFill>
              </a:rPr>
              <a:t>of the IAA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096" y="2187998"/>
            <a:ext cx="6506729" cy="249299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rtl="1"/>
            <a:r>
              <a:rPr lang="en-US" b="1" dirty="0" smtClean="0"/>
              <a:t>(</a:t>
            </a:r>
            <a:r>
              <a:rPr lang="en-US" b="1" dirty="0"/>
              <a:t>Ps. </a:t>
            </a:r>
            <a:r>
              <a:rPr lang="en-US" b="1" dirty="0" smtClean="0"/>
              <a:t>141:5-10)</a:t>
            </a:r>
          </a:p>
          <a:p>
            <a:pPr rtl="1"/>
            <a:r>
              <a:rPr lang="en-US" sz="2400" b="1" dirty="0" smtClean="0"/>
              <a:t> (</a:t>
            </a:r>
            <a:r>
              <a:rPr lang="en-US" sz="2400" b="1" dirty="0"/>
              <a:t>Psalm </a:t>
            </a:r>
            <a:r>
              <a:rPr lang="en-US" sz="2400" b="1" dirty="0" smtClean="0"/>
              <a:t>133:1)</a:t>
            </a:r>
            <a:r>
              <a:rPr lang="en-US" baseline="30000" dirty="0" smtClean="0"/>
              <a:t> </a:t>
            </a:r>
            <a:r>
              <a:rPr lang="he-IL" b="1" dirty="0" smtClean="0">
                <a:solidFill>
                  <a:srgbClr val="FFFF00"/>
                </a:solidFill>
              </a:rPr>
              <a:t>שִׁ֥יר </a:t>
            </a:r>
            <a:r>
              <a:rPr lang="he-IL" b="1" dirty="0">
                <a:solidFill>
                  <a:srgbClr val="FFFF00"/>
                </a:solidFill>
              </a:rPr>
              <a:t>הַֽמַּעֲל֗וֹת לְדָ֫וִ֥ד </a:t>
            </a:r>
            <a:r>
              <a:rPr lang="he-IL" dirty="0">
                <a:solidFill>
                  <a:schemeClr val="bg1"/>
                </a:solidFill>
              </a:rPr>
              <a:t>הִנֵּ֣ה מַה־טּ֭וֹב </a:t>
            </a:r>
            <a:r>
              <a:rPr lang="he-IL" dirty="0" smtClean="0">
                <a:solidFill>
                  <a:schemeClr val="bg1"/>
                </a:solidFill>
              </a:rPr>
              <a:t>וּמַה־</a:t>
            </a:r>
            <a:endParaRPr lang="en-US" dirty="0" smtClean="0">
              <a:solidFill>
                <a:schemeClr val="bg1"/>
              </a:solidFill>
            </a:endParaRPr>
          </a:p>
          <a:p>
            <a:pPr rtl="1"/>
            <a:r>
              <a:rPr lang="he-IL" dirty="0" smtClean="0">
                <a:solidFill>
                  <a:schemeClr val="bg1"/>
                </a:solidFill>
              </a:rPr>
              <a:t>נָּעִ֑ים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he-IL" dirty="0" smtClean="0">
                <a:solidFill>
                  <a:schemeClr val="bg1"/>
                </a:solidFill>
              </a:rPr>
              <a:t> שֶׁ֖בֶת אַחִ֣ים גַּם־יָֽחַד׃</a:t>
            </a:r>
            <a:r>
              <a:rPr lang="en-US" baseline="30000" dirty="0">
                <a:solidFill>
                  <a:schemeClr val="bg1"/>
                </a:solidFill>
              </a:rPr>
              <a:t> 2 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he-IL" dirty="0" smtClean="0">
                <a:solidFill>
                  <a:schemeClr val="bg1"/>
                </a:solidFill>
              </a:rPr>
              <a:t>כַּשֶּׁ֤מֶן </a:t>
            </a:r>
            <a:r>
              <a:rPr lang="he-IL" dirty="0">
                <a:solidFill>
                  <a:schemeClr val="bg1"/>
                </a:solidFill>
              </a:rPr>
              <a:t>הַטּ֙וֹב׀ עַל־הָרֹ֗אשׁ</a:t>
            </a:r>
            <a:endParaRPr lang="en-US" dirty="0">
              <a:solidFill>
                <a:schemeClr val="bg1"/>
              </a:solidFill>
            </a:endParaRPr>
          </a:p>
          <a:p>
            <a:pPr rtl="1"/>
            <a:r>
              <a:rPr lang="he-IL" dirty="0" smtClean="0">
                <a:solidFill>
                  <a:schemeClr val="bg1"/>
                </a:solidFill>
              </a:rPr>
              <a:t>יֹרֵ֗ד </a:t>
            </a:r>
            <a:r>
              <a:rPr lang="he-IL" dirty="0">
                <a:solidFill>
                  <a:schemeClr val="bg1"/>
                </a:solidFill>
              </a:rPr>
              <a:t>עַֽל־הַזָּקָ֥ן זְקַֽן־אַהֲרֹ֑ן שֶׁ֜יֹּרֵ֗ד עַל־פִּ֥י מִדּוֹתָֽיו</a:t>
            </a:r>
            <a:r>
              <a:rPr lang="he-IL" dirty="0" smtClean="0">
                <a:solidFill>
                  <a:schemeClr val="bg1"/>
                </a:solidFill>
              </a:rPr>
              <a:t>׃</a:t>
            </a:r>
            <a:r>
              <a:rPr lang="en-US" baseline="30000" dirty="0">
                <a:solidFill>
                  <a:schemeClr val="bg1"/>
                </a:solidFill>
              </a:rPr>
              <a:t> 3 </a:t>
            </a:r>
            <a:r>
              <a:rPr lang="he-IL" dirty="0">
                <a:solidFill>
                  <a:schemeClr val="bg1"/>
                </a:solidFill>
              </a:rPr>
              <a:t>כְּטַל־חֶרְמ֗וֹן </a:t>
            </a:r>
          </a:p>
          <a:p>
            <a:pPr rtl="1"/>
            <a:r>
              <a:rPr lang="he-IL" dirty="0" smtClean="0">
                <a:solidFill>
                  <a:schemeClr val="bg1"/>
                </a:solidFill>
              </a:rPr>
              <a:t>שֶׁיֹּרֵד֘ </a:t>
            </a:r>
            <a:r>
              <a:rPr lang="he-IL" dirty="0">
                <a:solidFill>
                  <a:schemeClr val="bg1"/>
                </a:solidFill>
              </a:rPr>
              <a:t>עַל־הַרְרֵ֪י צִ֫יּ֥וֹן כִּ֤י שָׁ֙ם׀ צִוָּ֣ה יְ֭הוָה אֶת־הַבְּרָכָ֑ה חַ֜יִּ֗ים </a:t>
            </a:r>
            <a:r>
              <a:rPr lang="he-IL" dirty="0" smtClean="0">
                <a:solidFill>
                  <a:schemeClr val="bg1"/>
                </a:solidFill>
              </a:rPr>
              <a:t>עַד</a:t>
            </a:r>
            <a:endParaRPr lang="en-US" dirty="0" smtClean="0">
              <a:solidFill>
                <a:schemeClr val="bg1"/>
              </a:solidFill>
            </a:endParaRPr>
          </a:p>
          <a:p>
            <a:pPr rtl="1"/>
            <a:r>
              <a:rPr lang="he-IL" dirty="0" smtClean="0">
                <a:solidFill>
                  <a:schemeClr val="bg1"/>
                </a:solidFill>
              </a:rPr>
              <a:t>הָעוֹלָֽם</a:t>
            </a:r>
            <a:r>
              <a:rPr lang="he-IL" b="1" dirty="0" smtClean="0">
                <a:solidFill>
                  <a:schemeClr val="bg1"/>
                </a:solidFill>
              </a:rPr>
              <a:t>׃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‎</a:t>
            </a:r>
            <a:r>
              <a:rPr lang="he-IL" b="1" dirty="0">
                <a:solidFill>
                  <a:srgbClr val="FFFF00"/>
                </a:solidFill>
              </a:rPr>
              <a:t>שָׁ֜ל֗וֹם </a:t>
            </a:r>
            <a:r>
              <a:rPr lang="he-IL" b="1" dirty="0" smtClean="0">
                <a:solidFill>
                  <a:srgbClr val="FFFF00"/>
                </a:solidFill>
              </a:rPr>
              <a:t>עַל־יִשְׂרָאֵֽל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dirty="0" smtClean="0"/>
              <a:t>(</a:t>
            </a:r>
            <a:r>
              <a:rPr lang="en-US" dirty="0"/>
              <a:t>Ps. 125:5)</a:t>
            </a:r>
            <a:r>
              <a:rPr lang="en-US" dirty="0" smtClean="0"/>
              <a:t>   </a:t>
            </a:r>
            <a:endParaRPr lang="he-IL" dirty="0"/>
          </a:p>
          <a:p>
            <a:pPr rtl="1"/>
            <a:r>
              <a:rPr lang="en-US" b="1" dirty="0" smtClean="0"/>
              <a:t>(Ps</a:t>
            </a:r>
            <a:r>
              <a:rPr lang="en-US" b="1" dirty="0"/>
              <a:t>. </a:t>
            </a:r>
            <a:r>
              <a:rPr lang="en-US" b="1" dirty="0" smtClean="0"/>
              <a:t>144:1~)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789612" y="4724400"/>
            <a:ext cx="6324599" cy="163121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(Psalm 133)</a:t>
            </a:r>
            <a:r>
              <a:rPr lang="en-US" sz="2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1</a:t>
            </a:r>
            <a:r>
              <a:rPr lang="zh-TW" altLang="en-US" sz="2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sz="2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衛上行之詩</a:t>
            </a:r>
            <a:r>
              <a:rPr lang="zh-TW" altLang="en-US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。看</a:t>
            </a:r>
            <a:r>
              <a:rPr lang="zh-TW" altLang="en-US" sz="2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哪、弟兄和睦同居、是何等的善、何等的美。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zh-TW" altLang="en-US" sz="2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這好比那貴重的油、澆在亞倫的頭上、流到鬍鬚．又流到他的衣襟．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 </a:t>
            </a:r>
            <a:r>
              <a:rPr lang="zh-TW" altLang="en-US" sz="2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又好比黑門的甘露、降在錫安山．因為在那裡有耶和華所命定的福、就是永遠的生命。 </a:t>
            </a:r>
            <a:r>
              <a:rPr lang="en-US" sz="2000" b="1" dirty="0" smtClean="0">
                <a:solidFill>
                  <a:srgbClr val="FFFF00"/>
                </a:solidFill>
              </a:rPr>
              <a:t>(125:5) </a:t>
            </a:r>
            <a:r>
              <a:rPr lang="en-US" sz="2000" dirty="0" smtClean="0">
                <a:solidFill>
                  <a:schemeClr val="bg1"/>
                </a:solidFill>
              </a:rPr>
              <a:t>…….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願</a:t>
            </a:r>
            <a:r>
              <a:rPr lang="zh-TW" altLang="en-US" sz="2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平安歸於以色</a:t>
            </a:r>
            <a:r>
              <a:rPr lang="zh-TW" altLang="en-US" sz="2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23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chaeologists claim new fragments of Dead Sea scrolls found in Israel -  Press Las Ve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8188" y="754117"/>
            <a:ext cx="950976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12" y="21021"/>
            <a:ext cx="88392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https://presslasvegas.com/news/world/archaeologists-claim-new-fragments-of-dead-sea-scrolls-found-in-israel/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3011" y="890165"/>
            <a:ext cx="28956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Psalm 142:3</a:t>
            </a:r>
            <a:r>
              <a:rPr lang="en-US" sz="2400" dirty="0"/>
              <a:t> </a:t>
            </a:r>
            <a:r>
              <a:rPr lang="en-US" sz="2400" dirty="0" smtClean="0"/>
              <a:t>(the last word) - </a:t>
            </a:r>
            <a:r>
              <a:rPr lang="en-US" sz="2400" b="1" dirty="0" smtClean="0"/>
              <a:t>142:8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323010" y="1828800"/>
            <a:ext cx="5848459" cy="467820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Psalm </a:t>
            </a:r>
            <a:r>
              <a:rPr lang="en-US" sz="2400" b="1" dirty="0" smtClean="0"/>
              <a:t>143:1-6</a:t>
            </a:r>
          </a:p>
          <a:p>
            <a:pPr rtl="1"/>
            <a:r>
              <a:rPr lang="en-US" dirty="0" smtClean="0"/>
              <a:t>‎</a:t>
            </a:r>
            <a:r>
              <a:rPr lang="en-US" baseline="30000" dirty="0" smtClean="0"/>
              <a:t> 1</a:t>
            </a:r>
            <a:r>
              <a:rPr lang="he-IL" dirty="0" smtClean="0">
                <a:solidFill>
                  <a:srgbClr val="FFFF00"/>
                </a:solidFill>
              </a:rPr>
              <a:t>מִזְמ֗וֹר </a:t>
            </a:r>
            <a:r>
              <a:rPr lang="he-IL" dirty="0">
                <a:solidFill>
                  <a:srgbClr val="FFFF00"/>
                </a:solidFill>
              </a:rPr>
              <a:t>לְדָ֫וִ֥ד</a:t>
            </a:r>
            <a:r>
              <a:rPr lang="he-IL" b="1" dirty="0">
                <a:solidFill>
                  <a:srgbClr val="FFFF00"/>
                </a:solidFill>
              </a:rPr>
              <a:t> </a:t>
            </a:r>
            <a:r>
              <a:rPr lang="he-IL" b="1" dirty="0" smtClean="0">
                <a:solidFill>
                  <a:srgbClr val="FFFF00"/>
                </a:solidFill>
              </a:rPr>
              <a:t>יְהוָ֤ה </a:t>
            </a:r>
            <a:r>
              <a:rPr lang="he-IL" dirty="0"/>
              <a:t>שְׁמַ֬ע תְּפִלָּתִ֗י </a:t>
            </a:r>
            <a:r>
              <a:rPr lang="en-US" dirty="0" smtClean="0"/>
              <a:t>        </a:t>
            </a:r>
          </a:p>
          <a:p>
            <a:pPr algn="r" rtl="1"/>
            <a:r>
              <a:rPr lang="he-IL" dirty="0" smtClean="0"/>
              <a:t>הַאֲזִ֥ינָה </a:t>
            </a:r>
            <a:r>
              <a:rPr lang="he-IL" dirty="0"/>
              <a:t>אֶל־תַּחֲנוּנַ֑י בֶּאֱמֻנָתְךָ֥ עֲ֜נֵ֗נִי בְּצִדְקָתֶֽךָ׃</a:t>
            </a:r>
            <a:r>
              <a:rPr lang="en-US" baseline="30000" dirty="0"/>
              <a:t>2 </a:t>
            </a:r>
            <a:r>
              <a:rPr lang="he-IL" dirty="0" smtClean="0"/>
              <a:t>וְאַל</a:t>
            </a:r>
            <a:endParaRPr lang="en-US" dirty="0" smtClean="0"/>
          </a:p>
          <a:p>
            <a:pPr algn="r" rtl="1"/>
            <a:r>
              <a:rPr lang="he-IL" dirty="0" smtClean="0"/>
              <a:t>תָּב֣וֹא </a:t>
            </a:r>
            <a:r>
              <a:rPr lang="he-IL" dirty="0"/>
              <a:t>בְ֭מִשְׁפָּט אֶת־עַבְדֶּ֑ךָ כִּ֤י לֹֽא־יִצְדַּ֖ק לְפָנֶ֣יךָ כָל־חָֽי</a:t>
            </a:r>
            <a:r>
              <a:rPr lang="he-IL" dirty="0" smtClean="0"/>
              <a:t>׃</a:t>
            </a:r>
            <a:r>
              <a:rPr lang="en-US" baseline="30000" dirty="0" smtClean="0"/>
              <a:t> </a:t>
            </a:r>
            <a:r>
              <a:rPr lang="en-US" baseline="30000" dirty="0"/>
              <a:t>3 </a:t>
            </a:r>
            <a:r>
              <a:rPr lang="he-IL" dirty="0"/>
              <a:t>כִּ֥י</a:t>
            </a:r>
            <a:endParaRPr lang="en-US" dirty="0"/>
          </a:p>
          <a:p>
            <a:pPr algn="r" rtl="1"/>
            <a:r>
              <a:rPr lang="he-IL" dirty="0" smtClean="0"/>
              <a:t>רָ֨דַ֤ף אוֹיֵ֙ב </a:t>
            </a:r>
            <a:r>
              <a:rPr lang="he-IL" dirty="0"/>
              <a:t>נַפְשִׁ֗י דִּכָּ֣א לָ֭אָרֶץ חַיָּתִ֑י הוֹשִׁיבַ֥נִי </a:t>
            </a:r>
            <a:r>
              <a:rPr lang="he-IL" dirty="0" smtClean="0"/>
              <a:t>בְ֜מַחֲשַׁכִּ֗ים</a:t>
            </a:r>
            <a:endParaRPr lang="en-US" dirty="0" smtClean="0"/>
          </a:p>
          <a:p>
            <a:pPr algn="r" rtl="1"/>
            <a:r>
              <a:rPr lang="he-IL" dirty="0" smtClean="0"/>
              <a:t> </a:t>
            </a:r>
            <a:r>
              <a:rPr lang="he-IL" dirty="0"/>
              <a:t>כְּמֵתֵ֥י עוֹלָֽם</a:t>
            </a:r>
            <a:r>
              <a:rPr lang="he-IL" dirty="0" smtClean="0"/>
              <a:t>׃</a:t>
            </a:r>
            <a:r>
              <a:rPr lang="en-US" baseline="30000" dirty="0"/>
              <a:t> 4 </a:t>
            </a:r>
            <a:r>
              <a:rPr lang="he-IL" dirty="0"/>
              <a:t>וַתִּתְעַטֵּ֣ף עָלַ֣י רוּחִ֑י בְּ֜תוֹכִ֗י יִשְׁתּוֹמֵ֥ם לִבִּֽי׃</a:t>
            </a:r>
            <a:endParaRPr lang="en-US" dirty="0"/>
          </a:p>
          <a:p>
            <a:pPr algn="r" rtl="1"/>
            <a:r>
              <a:rPr lang="en-US" baseline="30000" dirty="0" smtClean="0"/>
              <a:t> </a:t>
            </a:r>
            <a:r>
              <a:rPr lang="en-US" baseline="30000" dirty="0"/>
              <a:t>5 </a:t>
            </a:r>
            <a:r>
              <a:rPr lang="he-IL" dirty="0"/>
              <a:t>זָ֨כַ֤רְתִּי יָמִ֙ים׀ מִקֶּ֗דֶם </a:t>
            </a:r>
            <a:r>
              <a:rPr lang="he-IL" dirty="0">
                <a:solidFill>
                  <a:schemeClr val="bg1"/>
                </a:solidFill>
              </a:rPr>
              <a:t>הָגִ֥יתִי בְ</a:t>
            </a:r>
            <a:r>
              <a:rPr lang="he-IL" dirty="0"/>
              <a:t>כָל־פָּעֳלֶ֑ךָ בְּֽמַעֲשֵׂ֖ה יָדֶ֣יךָ </a:t>
            </a:r>
            <a:endParaRPr lang="en-US" dirty="0" smtClean="0"/>
          </a:p>
          <a:p>
            <a:pPr algn="r" rtl="1"/>
            <a:r>
              <a:rPr lang="he-IL" dirty="0" smtClean="0"/>
              <a:t>אֲשׂוֹחֵֽחַ׃</a:t>
            </a:r>
            <a:r>
              <a:rPr lang="en-US" baseline="30000" dirty="0"/>
              <a:t> 6 </a:t>
            </a:r>
            <a:r>
              <a:rPr lang="he-IL" dirty="0"/>
              <a:t>פֵּרַ֣שְׂתִּי יָ</a:t>
            </a:r>
            <a:r>
              <a:rPr lang="he-IL" dirty="0">
                <a:solidFill>
                  <a:schemeClr val="bg1"/>
                </a:solidFill>
              </a:rPr>
              <a:t>דַ֣י אֵלֶ֑יךָ </a:t>
            </a:r>
            <a:r>
              <a:rPr lang="he-IL" dirty="0" smtClean="0"/>
              <a:t>נַפְשִׁ֓י </a:t>
            </a:r>
            <a:r>
              <a:rPr lang="he-IL" dirty="0"/>
              <a:t>כְּאֶֽרֶץ־עֲיֵפָ֖ה לְךָ֣ </a:t>
            </a:r>
            <a:r>
              <a:rPr lang="he-IL" dirty="0">
                <a:solidFill>
                  <a:schemeClr val="bg1"/>
                </a:solidFill>
              </a:rPr>
              <a:t>סֶֽלָה</a:t>
            </a:r>
            <a:r>
              <a:rPr lang="he-IL" dirty="0"/>
              <a:t>׃</a:t>
            </a:r>
          </a:p>
          <a:p>
            <a:pPr algn="r" rtl="1"/>
            <a:r>
              <a:rPr lang="en-US" sz="2400" dirty="0" smtClean="0"/>
              <a:t>‎</a:t>
            </a:r>
            <a:r>
              <a:rPr lang="en-US" sz="2400" baseline="30000" dirty="0" smtClean="0"/>
              <a:t>7</a:t>
            </a:r>
            <a:r>
              <a:rPr lang="he-IL" sz="2400" dirty="0" smtClean="0"/>
              <a:t>מַ֨הֵ֤ר עֲנֵ֙נִי</a:t>
            </a:r>
            <a:r>
              <a:rPr lang="he-IL" sz="2400" b="1" dirty="0" smtClean="0">
                <a:solidFill>
                  <a:srgbClr val="FFFF00"/>
                </a:solidFill>
              </a:rPr>
              <a:t> </a:t>
            </a:r>
            <a:r>
              <a:rPr lang="he-IL" sz="2400" b="1" dirty="0">
                <a:solidFill>
                  <a:srgbClr val="FFFF00"/>
                </a:solidFill>
              </a:rPr>
              <a:t>יְהוָה֘ </a:t>
            </a:r>
            <a:r>
              <a:rPr lang="he-IL" sz="2400" dirty="0">
                <a:solidFill>
                  <a:schemeClr val="bg1"/>
                </a:solidFill>
              </a:rPr>
              <a:t>כָּלְתָ֪ה ר֫וּחִ֥י </a:t>
            </a:r>
            <a:r>
              <a:rPr lang="he-IL" sz="2400" dirty="0"/>
              <a:t>אַל־תַּסְתֵּ֣ר פָּנֶ֣יךָ </a:t>
            </a:r>
            <a:r>
              <a:rPr lang="he-IL" sz="2400" dirty="0" smtClean="0">
                <a:solidFill>
                  <a:schemeClr val="bg1"/>
                </a:solidFill>
              </a:rPr>
              <a:t>מִמֶּ֑נִּי</a:t>
            </a:r>
            <a:endParaRPr lang="en-US" sz="2400" b="1" dirty="0"/>
          </a:p>
          <a:p>
            <a:r>
              <a:rPr lang="en-US" b="1" dirty="0" smtClean="0"/>
              <a:t> </a:t>
            </a:r>
            <a:r>
              <a:rPr lang="en-US" b="1" dirty="0"/>
              <a:t>Psalm 143:1</a:t>
            </a:r>
            <a:r>
              <a:rPr lang="en-US" dirty="0"/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衛的詩</a:t>
            </a: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和華阿</a:t>
            </a:r>
            <a:r>
              <a:rPr lang="zh-TW" altLang="en-US" dirty="0">
                <a:latin typeface="DFKai-SB" pitchFamily="65" charset="-120"/>
                <a:ea typeface="DFKai-SB" pitchFamily="65" charset="-120"/>
              </a:rPr>
              <a:t>、求你聽我的禱告、留心聽我的懇求、憑你的信實和公義應允我。 </a:t>
            </a:r>
            <a:r>
              <a:rPr lang="en-US" b="1" dirty="0"/>
              <a:t>6</a:t>
            </a:r>
            <a:r>
              <a:rPr lang="en-US" dirty="0"/>
              <a:t> </a:t>
            </a:r>
            <a:r>
              <a:rPr lang="zh-TW" altLang="en-US" dirty="0">
                <a:latin typeface="DFKai-SB" pitchFamily="65" charset="-120"/>
                <a:ea typeface="DFKai-SB" pitchFamily="65" charset="-120"/>
              </a:rPr>
              <a:t>我向你舉手我的心渴想你、如乾旱之地盼雨一樣</a:t>
            </a: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細拉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8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0024" y="144517"/>
            <a:ext cx="3049588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Psalm 151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(11Q5 = 11QPs-a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Below: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Printed Letters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11Q5: Psalm 151 (A Poetic Midrash on 1 Sam 16:1-13) | Old Testament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25" y="2209800"/>
            <a:ext cx="6256238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salm 151 and the Dead Sea Scro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79"/>
            <a:ext cx="63975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789" y="4800600"/>
            <a:ext cx="5791200" cy="12926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Psalm 151 </a:t>
            </a:r>
            <a:r>
              <a:rPr lang="en-US" sz="2600" dirty="0" smtClean="0">
                <a:solidFill>
                  <a:schemeClr val="bg1"/>
                </a:solidFill>
              </a:rPr>
              <a:t>is </a:t>
            </a:r>
            <a:r>
              <a:rPr lang="en-US" sz="2600" dirty="0">
                <a:solidFill>
                  <a:schemeClr val="bg1"/>
                </a:solidFill>
              </a:rPr>
              <a:t>a </a:t>
            </a:r>
            <a:r>
              <a:rPr lang="en-US" sz="2600" dirty="0" smtClean="0">
                <a:solidFill>
                  <a:schemeClr val="bg1"/>
                </a:solidFill>
              </a:rPr>
              <a:t>short Psalm found </a:t>
            </a:r>
            <a:r>
              <a:rPr lang="en-US" sz="2600" dirty="0">
                <a:solidFill>
                  <a:schemeClr val="bg1"/>
                </a:solidFill>
              </a:rPr>
              <a:t>in most copies of </a:t>
            </a:r>
            <a:r>
              <a:rPr lang="en-US" sz="2600" b="1" dirty="0" smtClean="0">
                <a:solidFill>
                  <a:srgbClr val="FFFF00"/>
                </a:solidFill>
              </a:rPr>
              <a:t>the Septuagint (LXX)</a:t>
            </a:r>
            <a:r>
              <a:rPr lang="en-US" sz="2600" dirty="0">
                <a:solidFill>
                  <a:schemeClr val="bg1"/>
                </a:solidFill>
              </a:rPr>
              <a:t> but not in the </a:t>
            </a:r>
            <a:r>
              <a:rPr lang="en-US" sz="2600" dirty="0" smtClean="0">
                <a:solidFill>
                  <a:schemeClr val="bg1"/>
                </a:solidFill>
              </a:rPr>
              <a:t>Masoretic Text of </a:t>
            </a:r>
            <a:r>
              <a:rPr lang="en-US" sz="2600" dirty="0">
                <a:solidFill>
                  <a:schemeClr val="bg1"/>
                </a:solidFill>
              </a:rPr>
              <a:t>the </a:t>
            </a:r>
            <a:r>
              <a:rPr lang="en-US" sz="2600" dirty="0" smtClean="0">
                <a:solidFill>
                  <a:schemeClr val="bg1"/>
                </a:solidFill>
              </a:rPr>
              <a:t>Hebrew Bible.</a:t>
            </a:r>
            <a:endParaRPr lang="en-US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1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59"/>
            <a:ext cx="12176236" cy="682238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r>
              <a:rPr lang="en-US" sz="3200" dirty="0" smtClean="0"/>
              <a:t>                       </a:t>
            </a:r>
            <a:r>
              <a:rPr lang="en-US" sz="3200" dirty="0"/>
              <a:t> 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詩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篇</a:t>
            </a:r>
            <a:r>
              <a:rPr lang="en-US" sz="3600" b="1" dirty="0" smtClean="0">
                <a:solidFill>
                  <a:srgbClr val="FFFF00"/>
                </a:solidFill>
              </a:rPr>
              <a:t>22:16[17]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翻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譯上的問題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       Textual </a:t>
            </a:r>
            <a:r>
              <a:rPr lang="en-US" sz="3200" b="1" dirty="0">
                <a:solidFill>
                  <a:srgbClr val="FFFF00"/>
                </a:solidFill>
              </a:rPr>
              <a:t>Difference in Psalm 22:16[Heb. 22:17]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800" dirty="0"/>
          </a:p>
          <a:p>
            <a:r>
              <a:rPr lang="en-US" sz="2600" b="1" dirty="0" smtClean="0"/>
              <a:t>22:16[17] </a:t>
            </a:r>
            <a:r>
              <a:rPr lang="he-IL" sz="3200" dirty="0" smtClean="0">
                <a:solidFill>
                  <a:schemeClr val="bg1"/>
                </a:solidFill>
              </a:rPr>
              <a:t>‎ </a:t>
            </a:r>
            <a:r>
              <a:rPr lang="he-IL" sz="3200" dirty="0">
                <a:solidFill>
                  <a:schemeClr val="bg1"/>
                </a:solidFill>
              </a:rPr>
              <a:t>כִּ֥י סְבָב֗וּנִי כְּלָ֫בִ֥ים עֲדַ֣ת מְ֭רֵעִים הִקִּיפ֑וּנִי </a:t>
            </a:r>
            <a:r>
              <a:rPr lang="he-IL" sz="3200" dirty="0">
                <a:solidFill>
                  <a:srgbClr val="FFFF00"/>
                </a:solidFill>
              </a:rPr>
              <a:t>כָּ֜אֲרִ֗י</a:t>
            </a:r>
            <a:r>
              <a:rPr lang="he-IL" sz="3200" dirty="0">
                <a:solidFill>
                  <a:schemeClr val="bg1"/>
                </a:solidFill>
              </a:rPr>
              <a:t> יָדַ֥י וְרַגְלָֽי׃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800" b="1" baseline="30000" dirty="0" smtClean="0"/>
          </a:p>
          <a:p>
            <a:r>
              <a:rPr lang="en-US" sz="2800" b="1" baseline="30000" dirty="0" smtClean="0"/>
              <a:t>LXX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 </a:t>
            </a:r>
            <a:r>
              <a:rPr lang="el-GR" sz="2800" dirty="0">
                <a:solidFill>
                  <a:schemeClr val="bg1"/>
                </a:solidFill>
              </a:rPr>
              <a:t>ὅτι ἐκύκλωσάν με κύνες πολλοί συναγωγὴ πονηρευομένων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περιέσχον </a:t>
            </a:r>
            <a:r>
              <a:rPr lang="el-GR" sz="2800" dirty="0">
                <a:solidFill>
                  <a:schemeClr val="bg1"/>
                </a:solidFill>
              </a:rPr>
              <a:t>με </a:t>
            </a:r>
            <a:r>
              <a:rPr lang="el-GR" sz="2800" b="1" dirty="0">
                <a:solidFill>
                  <a:srgbClr val="FFFF00"/>
                </a:solidFill>
              </a:rPr>
              <a:t>ὤρυξαν</a:t>
            </a:r>
            <a:r>
              <a:rPr lang="el-GR" sz="2800" dirty="0"/>
              <a:t> </a:t>
            </a:r>
            <a:r>
              <a:rPr lang="el-GR" sz="2800" dirty="0">
                <a:solidFill>
                  <a:schemeClr val="bg1"/>
                </a:solidFill>
              </a:rPr>
              <a:t>χεῖράς μου καὶ πόδας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(For many dogs have compassed me: the assembly of the wicked doers has beset me round: </a:t>
            </a:r>
            <a:r>
              <a:rPr lang="en-US" sz="2400" b="1" dirty="0">
                <a:solidFill>
                  <a:srgbClr val="FFFF00"/>
                </a:solidFill>
              </a:rPr>
              <a:t>they pierced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my hands and my feet.)  </a:t>
            </a:r>
            <a:endParaRPr lang="en-US" sz="2400" dirty="0" smtClean="0"/>
          </a:p>
          <a:p>
            <a:endParaRPr lang="en-US" sz="800" dirty="0"/>
          </a:p>
          <a:p>
            <a:r>
              <a:rPr lang="en-US" sz="2600" baseline="30000" dirty="0" smtClean="0"/>
              <a:t>       </a:t>
            </a:r>
            <a:r>
              <a:rPr lang="en-US" sz="2600" b="1" baseline="30000" dirty="0" smtClean="0"/>
              <a:t>CUV</a:t>
            </a:r>
            <a:r>
              <a:rPr lang="zh-CN" altLang="en-US" sz="2600" dirty="0">
                <a:latin typeface="DFKai-SB" pitchFamily="65" charset="-120"/>
                <a:ea typeface="DFKai-SB" pitchFamily="65" charset="-120"/>
              </a:rPr>
              <a:t>犬類圍著我．惡黨環繞我．</a:t>
            </a:r>
            <a:r>
              <a:rPr lang="zh-CN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他們扎了</a:t>
            </a:r>
            <a:r>
              <a:rPr lang="zh-CN" altLang="en-US" sz="2600" dirty="0">
                <a:latin typeface="DFKai-SB" pitchFamily="65" charset="-120"/>
                <a:ea typeface="DFKai-SB" pitchFamily="65" charset="-120"/>
              </a:rPr>
              <a:t>我的手、我的腳</a:t>
            </a:r>
            <a:r>
              <a:rPr lang="zh-CN" altLang="en-US" sz="26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6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2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2600" b="1" baseline="30000" dirty="0">
                <a:latin typeface="+mj-lt"/>
                <a:ea typeface="DFKai-SB" pitchFamily="65" charset="-120"/>
              </a:rPr>
              <a:t> </a:t>
            </a:r>
            <a:r>
              <a:rPr lang="en-US" sz="2600" b="1" baseline="30000" dirty="0" smtClean="0">
                <a:latin typeface="+mj-lt"/>
                <a:ea typeface="DFKai-SB" pitchFamily="65" charset="-120"/>
              </a:rPr>
              <a:t>      </a:t>
            </a:r>
            <a:r>
              <a:rPr lang="en-US" sz="2600" b="1" baseline="30000" dirty="0" smtClean="0"/>
              <a:t>CNV</a:t>
            </a:r>
            <a:r>
              <a:rPr lang="zh-CN" altLang="en-US" sz="2600" dirty="0" smtClean="0">
                <a:latin typeface="DFKai-SB" pitchFamily="65" charset="-120"/>
                <a:ea typeface="DFKai-SB" pitchFamily="65" charset="-120"/>
              </a:rPr>
              <a:t>犬</a:t>
            </a:r>
            <a:r>
              <a:rPr lang="zh-CN" altLang="en-US" sz="2600" dirty="0">
                <a:latin typeface="DFKai-SB" pitchFamily="65" charset="-120"/>
                <a:ea typeface="DFKai-SB" pitchFamily="65" charset="-120"/>
              </a:rPr>
              <a:t>類圍著我，惡黨環繞我，</a:t>
            </a:r>
            <a:r>
              <a:rPr lang="zh-CN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他們扎了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（按照</a:t>
            </a:r>
            <a:r>
              <a:rPr lang="en-US" altLang="zh-CN" sz="2400" dirty="0">
                <a:latin typeface="DFKai-SB" pitchFamily="65" charset="-120"/>
                <a:ea typeface="DFKai-SB" pitchFamily="65" charset="-120"/>
              </a:rPr>
              <a:t>《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馬索拉文本</a:t>
            </a:r>
            <a:r>
              <a:rPr lang="en-US" altLang="zh-CN" sz="2400" dirty="0">
                <a:latin typeface="DFKai-SB" pitchFamily="65" charset="-120"/>
                <a:ea typeface="DFKai-SB" pitchFamily="65" charset="-120"/>
              </a:rPr>
              <a:t>》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，「</a:t>
            </a:r>
            <a:r>
              <a:rPr lang="zh-CN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他們扎了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」作「</a:t>
            </a:r>
            <a:r>
              <a:rPr lang="zh-CN" altLang="en-US" sz="2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像獅子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」</a:t>
            </a:r>
            <a:r>
              <a:rPr lang="en-US" altLang="zh-TW" sz="2400" dirty="0">
                <a:latin typeface="DFKai-SB" pitchFamily="65" charset="-120"/>
                <a:ea typeface="DFKai-SB" pitchFamily="65" charset="-120"/>
              </a:rPr>
              <a:t>;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現參照</a:t>
            </a:r>
            <a:r>
              <a:rPr lang="en-US" altLang="zh-CN" sz="2400" dirty="0">
                <a:latin typeface="DFKai-SB" pitchFamily="65" charset="-120"/>
                <a:ea typeface="DFKai-SB" pitchFamily="65" charset="-120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七十士譯本</a:t>
            </a:r>
            <a:r>
              <a:rPr lang="en-US" altLang="zh-CN" sz="2400" dirty="0">
                <a:latin typeface="DFKai-SB" pitchFamily="65" charset="-120"/>
                <a:ea typeface="DFKai-SB" pitchFamily="65" charset="-120"/>
              </a:rPr>
              <a:t>》</a:t>
            </a:r>
            <a:r>
              <a:rPr lang="zh-CN" altLang="en-US" sz="2400" dirty="0">
                <a:latin typeface="DFKai-SB" pitchFamily="65" charset="-120"/>
                <a:ea typeface="DFKai-SB" pitchFamily="65" charset="-120"/>
              </a:rPr>
              <a:t>等古譯本翻譯）</a:t>
            </a:r>
            <a:r>
              <a:rPr lang="zh-CN" altLang="en-US" sz="2600" dirty="0">
                <a:latin typeface="DFKai-SB" pitchFamily="65" charset="-120"/>
                <a:ea typeface="DFKai-SB" pitchFamily="65" charset="-120"/>
              </a:rPr>
              <a:t>我的手我的腳</a:t>
            </a:r>
            <a:r>
              <a:rPr lang="zh-CN" altLang="en-US" sz="2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26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8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800" dirty="0">
              <a:latin typeface="DFKai-SB" pitchFamily="65" charset="-120"/>
              <a:ea typeface="DFKai-SB" pitchFamily="65" charset="-120"/>
            </a:endParaRPr>
          </a:p>
          <a:p>
            <a:r>
              <a:rPr lang="en-US" sz="2600" b="1" baseline="30000" dirty="0" smtClean="0"/>
              <a:t>       ESV</a:t>
            </a:r>
            <a:r>
              <a:rPr lang="en-US" sz="2600" baseline="30000" dirty="0" smtClean="0"/>
              <a:t> </a:t>
            </a:r>
            <a:r>
              <a:rPr lang="en-US" sz="2600" dirty="0"/>
              <a:t>For dogs encompass me; a company of evildoers encircles me; </a:t>
            </a:r>
            <a:r>
              <a:rPr lang="en-US" sz="2600" b="1" dirty="0">
                <a:solidFill>
                  <a:srgbClr val="FFFF00"/>
                </a:solidFill>
              </a:rPr>
              <a:t>they have pierced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my hands and </a:t>
            </a:r>
            <a:r>
              <a:rPr lang="en-US" sz="2600" dirty="0" smtClean="0"/>
              <a:t>feet– / </a:t>
            </a:r>
            <a:r>
              <a:rPr lang="en-US" sz="2600" b="1" baseline="30000" dirty="0"/>
              <a:t>NKJ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They pierced </a:t>
            </a:r>
            <a:r>
              <a:rPr lang="en-US" sz="2600" dirty="0" smtClean="0"/>
              <a:t>/ </a:t>
            </a:r>
            <a:r>
              <a:rPr lang="en-US" sz="2600" b="1" baseline="30000" dirty="0" smtClean="0"/>
              <a:t>NIV</a:t>
            </a:r>
            <a:r>
              <a:rPr lang="en-US" sz="2600" baseline="30000" dirty="0" smtClean="0"/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they pierce</a:t>
            </a:r>
            <a:r>
              <a:rPr lang="en-US" sz="2600" dirty="0" smtClean="0"/>
              <a:t>   /  </a:t>
            </a:r>
            <a:r>
              <a:rPr lang="en-US" sz="2600" b="1" baseline="30000" dirty="0" smtClean="0"/>
              <a:t>TNK</a:t>
            </a:r>
            <a:r>
              <a:rPr lang="en-US" sz="2600" baseline="30000" dirty="0" smtClean="0"/>
              <a:t> </a:t>
            </a:r>
            <a:r>
              <a:rPr lang="en-US" sz="2600" dirty="0"/>
              <a:t>Dogs surround me; a pack of evil ones closes in on me, </a:t>
            </a:r>
            <a:r>
              <a:rPr lang="en-US" sz="2600" b="1" dirty="0">
                <a:solidFill>
                  <a:schemeClr val="bg1"/>
                </a:solidFill>
              </a:rPr>
              <a:t>like lions </a:t>
            </a:r>
            <a:r>
              <a:rPr lang="en-US" sz="2600" b="1" i="1" dirty="0">
                <a:solidFill>
                  <a:schemeClr val="bg1"/>
                </a:solidFill>
              </a:rPr>
              <a:t>they maul</a:t>
            </a:r>
            <a:r>
              <a:rPr lang="en-US" sz="2600" i="1" dirty="0">
                <a:solidFill>
                  <a:schemeClr val="bg1"/>
                </a:solidFill>
              </a:rPr>
              <a:t> </a:t>
            </a:r>
            <a:r>
              <a:rPr lang="en-US" sz="2600" dirty="0"/>
              <a:t>my hands and feet.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773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 Closer Look at the &quot;Crucifixion Psalm&quot; | Outreach Juda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ave of Letters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" y="304800"/>
            <a:ext cx="2301854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Closer Look at the &quot;Crucifixion Psalm&quot; | Outreach Juda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81" y="1722120"/>
            <a:ext cx="388292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y Pierced My Hands and My Feet: Psalm 22:16 in the Hebrew Psalter |  Messianic Pub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91" y="1676400"/>
            <a:ext cx="579799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54431"/>
              </p:ext>
            </p:extLst>
          </p:nvPr>
        </p:nvGraphicFramePr>
        <p:xfrm>
          <a:off x="2566792" y="160338"/>
          <a:ext cx="7025125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49"/>
                <a:gridCol w="1087185"/>
                <a:gridCol w="5608691"/>
              </a:tblGrid>
              <a:tr h="1127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39</a:t>
                      </a:r>
                      <a:endParaRPr lang="en-US" sz="23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 smtClean="0">
                          <a:solidFill>
                            <a:srgbClr val="FFFF00"/>
                          </a:solidFill>
                          <a:effectLst/>
                        </a:rPr>
                        <a:t>5/6Hev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 smtClean="0">
                          <a:solidFill>
                            <a:srgbClr val="FFFF00"/>
                          </a:solidFill>
                          <a:effectLst/>
                        </a:rPr>
                        <a:t>Psalm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300" b="1" kern="100" dirty="0" err="1">
                          <a:solidFill>
                            <a:schemeClr val="bg1"/>
                          </a:solidFill>
                          <a:effectLst/>
                        </a:rPr>
                        <a:t>Nahal</a:t>
                      </a:r>
                      <a:r>
                        <a:rPr lang="en-US" sz="2300" b="1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300" b="1" kern="100" dirty="0" err="1">
                          <a:solidFill>
                            <a:schemeClr val="bg1"/>
                          </a:solidFill>
                          <a:effectLst/>
                        </a:rPr>
                        <a:t>Hever</a:t>
                      </a:r>
                      <a:r>
                        <a:rPr lang="en-US" sz="23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3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7:12-17; 8:1, 3-9; 9:12-21; 10:1-6, 8-10, 18; 11:1-5; 12:5-8; 13:1-2; 14:2-4; 15:1-5; 16:1; 18:5-12, 16-35, 37-42; </a:t>
                      </a:r>
                      <a:r>
                        <a:rPr lang="en-US" sz="2300" kern="100" dirty="0">
                          <a:solidFill>
                            <a:srgbClr val="FFFF00"/>
                          </a:solidFill>
                          <a:effectLst/>
                        </a:rPr>
                        <a:t>22:3-8; 14-20</a:t>
                      </a: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; 23:2-6; 24:1-2; 25:4-7; 29:2; 30:2; 31:1-21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1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salm 22:17, Hebrew Text, &quot;Like A Lion&quot;. Who's Lion? - Page 2 - Biblical  Criticism &amp; History Forum - earlywriting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" y="1537008"/>
            <a:ext cx="1190020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12" y="28903"/>
            <a:ext cx="9296400" cy="15081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詩篇</a:t>
            </a:r>
            <a:r>
              <a:rPr lang="en-US" sz="2800" b="1" dirty="0" smtClean="0">
                <a:solidFill>
                  <a:srgbClr val="FFFF00"/>
                </a:solidFill>
              </a:rPr>
              <a:t>22:16 [Hebrew 22:17</a:t>
            </a:r>
            <a:r>
              <a:rPr lang="en-US" sz="2800" b="1" dirty="0">
                <a:solidFill>
                  <a:srgbClr val="FFFF00"/>
                </a:solidFill>
              </a:rPr>
              <a:t>]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he-IL" sz="3600" dirty="0" smtClean="0">
                <a:solidFill>
                  <a:schemeClr val="bg1"/>
                </a:solidFill>
              </a:rPr>
              <a:t>כִּ֥י </a:t>
            </a:r>
            <a:r>
              <a:rPr lang="he-IL" sz="3600" dirty="0">
                <a:solidFill>
                  <a:schemeClr val="bg1"/>
                </a:solidFill>
              </a:rPr>
              <a:t>סְבָב֗וּנִי כְּלָ֫בִ֥ים עֲדַ֣ת מְ֭רֵעִים הִקִּיפ֑וּנִי </a:t>
            </a:r>
            <a:r>
              <a:rPr lang="he-IL" sz="3600" dirty="0">
                <a:solidFill>
                  <a:srgbClr val="FFFF00"/>
                </a:solidFill>
              </a:rPr>
              <a:t>כָּ֜אֲרִ֗י</a:t>
            </a:r>
            <a:r>
              <a:rPr lang="he-IL" sz="3600" dirty="0">
                <a:solidFill>
                  <a:schemeClr val="bg1"/>
                </a:solidFill>
              </a:rPr>
              <a:t> יָדַ֥י וְרַגְלָֽי</a:t>
            </a:r>
            <a:r>
              <a:rPr lang="he-IL" sz="3600" dirty="0" smtClean="0">
                <a:solidFill>
                  <a:schemeClr val="bg1"/>
                </a:solidFill>
              </a:rPr>
              <a:t>׃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犬</a:t>
            </a:r>
            <a:r>
              <a:rPr lang="zh-CN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類圍著我．惡黨環繞我．</a:t>
            </a:r>
            <a:r>
              <a:rPr lang="zh-CN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他們扎了</a:t>
            </a:r>
            <a:r>
              <a:rPr lang="zh-CN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我的手、我的腳。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7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stack.imgur.com/VgE4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05" y="2286000"/>
            <a:ext cx="728880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5212" y="5898508"/>
            <a:ext cx="72303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u="sng" dirty="0">
                <a:hlinkClick r:id="rId3"/>
              </a:rPr>
              <a:t>https://www.deadseascrolls.org.il/explore-the-archive/image/B-363360</a:t>
            </a:r>
            <a:endParaRPr lang="en-US" sz="1900" dirty="0"/>
          </a:p>
        </p:txBody>
      </p:sp>
      <p:pic>
        <p:nvPicPr>
          <p:cNvPr id="4" name="Picture 2" descr="Is Psalm 22:16 About The Crucifixion? - Zealous Minist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433552"/>
            <a:ext cx="466599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56881"/>
              </p:ext>
            </p:extLst>
          </p:nvPr>
        </p:nvGraphicFramePr>
        <p:xfrm>
          <a:off x="5103810" y="152400"/>
          <a:ext cx="4648201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2"/>
                <a:gridCol w="990600"/>
                <a:gridCol w="3200399"/>
              </a:tblGrid>
              <a:tr h="2011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11</a:t>
                      </a:r>
                      <a:endParaRPr lang="en-US" sz="22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f </a:t>
                      </a: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(4Q88)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FF00"/>
                          </a:solidFill>
                          <a:effectLst/>
                        </a:rPr>
                        <a:t>22:14-17</a:t>
                      </a:r>
                      <a:r>
                        <a:rPr lang="en-US" sz="2400" b="0" kern="100" dirty="0">
                          <a:solidFill>
                            <a:schemeClr val="bg1"/>
                          </a:solidFill>
                          <a:effectLst/>
                        </a:rPr>
                        <a:t>; 107: 2-4, 8-11, 13-15, 18-19, 22-30, 35; 109:4-6, </a:t>
                      </a:r>
                      <a:r>
                        <a:rPr lang="en-US" sz="24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25-28</a:t>
                      </a:r>
                      <a:r>
                        <a:rPr lang="en-US" sz="2400" b="0" kern="100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endParaRPr lang="en-US" sz="2400" b="0" kern="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Apostrophe </a:t>
                      </a: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</a:rPr>
                        <a:t>to Zion; Apostrophe to Judah; Eschatological Hymn </a:t>
                      </a:r>
                      <a:endParaRPr lang="en-US" sz="20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2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484189" y="2971802"/>
            <a:ext cx="11233150" cy="3341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826557" y="141515"/>
            <a:ext cx="8763000" cy="273921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DFKai-SB" pitchFamily="65" charset="-120"/>
                <a:ea typeface="DFKai-SB" pitchFamily="65" charset="-120"/>
              </a:rPr>
              <a:t>民數記</a:t>
            </a:r>
            <a:r>
              <a:rPr lang="ko-KR" altLang="en-US" sz="3600" b="1" dirty="0">
                <a:latin typeface="新細明體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願耶和華賜福給你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保護你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願耶和華使他的臉光照你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賜恩給你</a:t>
            </a:r>
            <a:r>
              <a:rPr lang="en-US" altLang="zh-CN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願耶和華向你仰臉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賜你平安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40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58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40247"/>
              </p:ext>
            </p:extLst>
          </p:nvPr>
        </p:nvGraphicFramePr>
        <p:xfrm>
          <a:off x="306880" y="2133600"/>
          <a:ext cx="11125199" cy="3650344"/>
        </p:xfrm>
        <a:graphic>
          <a:graphicData uri="http://schemas.openxmlformats.org/drawingml/2006/table">
            <a:tbl>
              <a:tblPr/>
              <a:tblGrid>
                <a:gridCol w="2283712"/>
                <a:gridCol w="1213222"/>
                <a:gridCol w="2426444"/>
                <a:gridCol w="1141856"/>
                <a:gridCol w="2283712"/>
                <a:gridCol w="1776253"/>
              </a:tblGrid>
              <a:tr h="833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Books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found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Books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 found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Books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 found 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Psalms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 tooltip="Jubilees"/>
                        </a:rPr>
                        <a:t>Jubilees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 tooltip="Daniel"/>
                        </a:rPr>
                        <a:t>Daniel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8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4" tooltip="Deuteronomy"/>
                        </a:rPr>
                        <a:t>Deuteronomy</a:t>
                      </a: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5" tooltip="Exodus"/>
                        </a:rPr>
                        <a:t>Exodus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6" tooltip="Jeremiah"/>
                        </a:rPr>
                        <a:t>Jeremiah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7" tooltip="1 Enoch"/>
                        </a:rPr>
                        <a:t>1 Enoch</a:t>
                      </a: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8" tooltip="Leviticus"/>
                        </a:rPr>
                        <a:t>Leviticus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9" tooltip="Ezekiel"/>
                        </a:rPr>
                        <a:t>Ezekiel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10" tooltip="Genesis"/>
                        </a:rPr>
                        <a:t>Genesis</a:t>
                      </a: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11" tooltip="Book of Numbers"/>
                        </a:rPr>
                        <a:t>Numbers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12" tooltip="Book of Job"/>
                        </a:rPr>
                        <a:t>Job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57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charset="0"/>
                        </a:rPr>
                        <a:t>Isaiah</a:t>
                      </a: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13" tooltip="Minor Prophets"/>
                        </a:rPr>
                        <a:t>Minor Prophets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14" tooltip="Books of Samuel"/>
                        </a:rPr>
                        <a:t>1 &amp; 2 Samuel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16" marR="914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301" name="Rectangle 3"/>
          <p:cNvSpPr>
            <a:spLocks noChangeArrowheads="1"/>
          </p:cNvSpPr>
          <p:nvPr/>
        </p:nvSpPr>
        <p:spPr bwMode="auto">
          <a:xfrm>
            <a:off x="303213" y="152400"/>
            <a:ext cx="8532812" cy="1692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根據發現的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抄本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數量排名的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書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（前</a:t>
            </a:r>
            <a:r>
              <a:rPr lang="en-US" altLang="zh-TW" sz="36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15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名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defRPr/>
            </a:pPr>
            <a:r>
              <a:rPr lang="en-US" altLang="zh-TW" sz="3400" b="1" dirty="0">
                <a:solidFill>
                  <a:schemeClr val="bg1"/>
                </a:solidFill>
                <a:latin typeface="Times New Roman" pitchFamily="18" charset="0"/>
              </a:rPr>
              <a:t>Books Ranked According to Number of </a:t>
            </a:r>
          </a:p>
          <a:p>
            <a:pPr algn="ctr">
              <a:defRPr/>
            </a:pPr>
            <a:r>
              <a:rPr lang="en-US" altLang="zh-TW" sz="3400" b="1" dirty="0">
                <a:solidFill>
                  <a:schemeClr val="bg1"/>
                </a:solidFill>
                <a:latin typeface="Times New Roman" pitchFamily="18" charset="0"/>
              </a:rPr>
              <a:t>Manuscripts found (top </a:t>
            </a:r>
            <a:r>
              <a:rPr lang="en-US" altLang="zh-TW" sz="3400" b="1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altLang="zh-CN" sz="3400" b="1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altLang="zh-TW" sz="3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altLang="zh-TW" sz="3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45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9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8613" y="152400"/>
            <a:ext cx="3810000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 Great Psalms Scroll (11Q5) </a:t>
            </a:r>
            <a:r>
              <a:rPr lang="en-US" sz="2800" b="1" dirty="0" smtClean="0">
                <a:solidFill>
                  <a:srgbClr val="FFFF00"/>
                </a:solidFill>
              </a:rPr>
              <a:t>Psalm 151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Below: </a:t>
            </a:r>
            <a:r>
              <a:rPr lang="en-US" sz="2800" b="1" dirty="0">
                <a:solidFill>
                  <a:srgbClr val="FFFF00"/>
                </a:solidFill>
              </a:rPr>
              <a:t>Dead Sea Scrolls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           Electronic </a:t>
            </a:r>
            <a:r>
              <a:rPr lang="en-US" sz="2800" b="1" dirty="0" smtClean="0">
                <a:solidFill>
                  <a:srgbClr val="FFFF00"/>
                </a:solidFill>
              </a:rPr>
              <a:t>Library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9012" y="2057400"/>
            <a:ext cx="7313612" cy="38164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/>
              <a:t>Col. XXVIII (Psalm 151 A and B)</a:t>
            </a:r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he-IL" dirty="0" smtClean="0"/>
              <a:t>הללויה </a:t>
            </a:r>
            <a:r>
              <a:rPr lang="he-IL" dirty="0"/>
              <a:t>לדויד בן ישי קטן הייתי מ</a:t>
            </a:r>
            <a:r>
              <a:rPr lang="he-IL" baseline="30000" dirty="0"/>
              <a:t>ן</a:t>
            </a:r>
            <a:r>
              <a:rPr lang="he-IL" dirty="0"/>
              <a:t>אחי וצעיר מבני אבי וישימני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he-IL" dirty="0" smtClean="0"/>
              <a:t>רועה </a:t>
            </a:r>
            <a:r>
              <a:rPr lang="he-IL" dirty="0"/>
              <a:t>לצונו ומושל בגדיותיו ידי עשו עוגב ואצבעותי כנור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he-IL" dirty="0" smtClean="0"/>
              <a:t>ואשימה </a:t>
            </a:r>
            <a:r>
              <a:rPr lang="he-IL" dirty="0"/>
              <a:t>ליהוה כבוד אמרתי אני בנפשי ההרים לוא יעידו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6</a:t>
            </a:r>
            <a:r>
              <a:rPr lang="he-IL" dirty="0" smtClean="0"/>
              <a:t>לו </a:t>
            </a:r>
            <a:r>
              <a:rPr lang="he-IL" dirty="0"/>
              <a:t>והגבעות לוא יגידו עלו֯ העצים את דברי֯ והצואן את מעשי֯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7</a:t>
            </a:r>
            <a:r>
              <a:rPr lang="he-IL" dirty="0" smtClean="0"/>
              <a:t>כי </a:t>
            </a:r>
            <a:r>
              <a:rPr lang="he-IL" dirty="0"/>
              <a:t>מי יגיד ומי ידבר ומי יספר את מעשי֯ אדון הכול ראה‏ {ו֯‏}אלוה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8</a:t>
            </a:r>
            <a:r>
              <a:rPr lang="he-IL" dirty="0" smtClean="0"/>
              <a:t>הכול </a:t>
            </a:r>
            <a:r>
              <a:rPr lang="he-IL" dirty="0"/>
              <a:t>הוא שמע והוא האזין שלח נביאו למושחני את שמואל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9</a:t>
            </a:r>
            <a:r>
              <a:rPr lang="he-IL" dirty="0" smtClean="0"/>
              <a:t>לגדלני </a:t>
            </a:r>
            <a:r>
              <a:rPr lang="he-IL" dirty="0"/>
              <a:t>יצאו אחי לקראתו יפי התור ויפי המראה הגבהים בקומתם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he-IL" dirty="0" smtClean="0"/>
              <a:t>היפים </a:t>
            </a:r>
            <a:r>
              <a:rPr lang="he-IL" dirty="0"/>
              <a:t>בשערם לוא בחר יהוה אלוהים בם וישלח ויקחני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he-IL" dirty="0" smtClean="0"/>
              <a:t>מאחר </a:t>
            </a:r>
            <a:r>
              <a:rPr lang="he-IL" dirty="0"/>
              <a:t>הצואן וימשחני בשמן הקודש וישימני נגיד לעמו </a:t>
            </a:r>
            <a:r>
              <a:rPr lang="he-IL" baseline="30000" dirty="0"/>
              <a:t>ומושל</a:t>
            </a:r>
            <a:r>
              <a:rPr lang="he-IL" dirty="0"/>
              <a:t> בבני</a:t>
            </a:r>
            <a:endParaRPr lang="en-US" dirty="0"/>
          </a:p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12</a:t>
            </a:r>
            <a:r>
              <a:rPr lang="he-IL" dirty="0" smtClean="0"/>
              <a:t>בריתו</a:t>
            </a:r>
            <a:r>
              <a:rPr lang="he-IL" dirty="0"/>
              <a:t>‏  </a:t>
            </a:r>
            <a:r>
              <a:rPr lang="en-US" i="1" dirty="0" err="1" smtClean="0"/>
              <a:t>vacat</a:t>
            </a:r>
            <a:endParaRPr lang="en-US" dirty="0"/>
          </a:p>
        </p:txBody>
      </p:sp>
      <p:pic>
        <p:nvPicPr>
          <p:cNvPr id="7" name="Picture 2" descr="Psalm 151 and the Dead Sea Scro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" y="48042"/>
            <a:ext cx="5245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4212" y="4066050"/>
            <a:ext cx="3810000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LXX-Psalm 151</a:t>
            </a: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Vulgata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Syriac</a:t>
            </a:r>
            <a:r>
              <a:rPr lang="en-US" sz="2800" b="1" dirty="0" smtClean="0">
                <a:solidFill>
                  <a:srgbClr val="FFFF00"/>
                </a:solidFill>
              </a:rPr>
              <a:t> ?????</a:t>
            </a:r>
          </a:p>
        </p:txBody>
      </p:sp>
    </p:spTree>
    <p:extLst>
      <p:ext uri="{BB962C8B-B14F-4D97-AF65-F5344CB8AC3E}">
        <p14:creationId xmlns:p14="http://schemas.microsoft.com/office/powerpoint/2010/main" val="18478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le:Psalm-b.gif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6393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almos Pergaminhos Do Mar Morto 11Q5 Tetragrammaton investigação Torre De  Vigia Jeová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64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npr.org/assets/img/2012/12/28/deadseascrolls-27b9512a837f27456fa59ebe8ddb783e2d75875c-s8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-762000"/>
            <a:ext cx="8060154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1265" y="1482069"/>
            <a:ext cx="4113213" cy="12926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 Great Psalms Scroll (11Q5)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IAA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7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vid's Composi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he Psalms Scroll | Psalms, Sketch book, Anc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" y="533400"/>
            <a:ext cx="786580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salms-11q5.jpg | Rainbow Cathed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1371600"/>
            <a:ext cx="7989544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8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tack.imgur.com/C2z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295400"/>
            <a:ext cx="9277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7612" y="228600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hlinkClick r:id="rId3"/>
              </a:rPr>
              <a:t>https//</a:t>
            </a:r>
            <a:r>
              <a:rPr lang="en-US" u="sng" dirty="0">
                <a:hlinkClick r:id="rId3"/>
              </a:rPr>
              <a:t>www.deadseascrolls.org.il/explore-the-archive/image/B-363361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4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12" y="76200"/>
            <a:ext cx="8001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死海古卷中的詩篇書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一共</a:t>
            </a:r>
            <a:r>
              <a:rPr lang="en-US" altLang="zh-CN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39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 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</a:rPr>
              <a:t>1-10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Psalms </a:t>
            </a:r>
            <a:r>
              <a:rPr lang="en-US" sz="2800" b="1" dirty="0">
                <a:solidFill>
                  <a:schemeClr val="bg1"/>
                </a:solidFill>
              </a:rPr>
              <a:t>Scrolls from </a:t>
            </a:r>
            <a:r>
              <a:rPr lang="en-US" sz="2800" b="1" dirty="0" smtClean="0">
                <a:solidFill>
                  <a:schemeClr val="bg1"/>
                </a:solidFill>
              </a:rPr>
              <a:t>Qumran: total 39 copies (1-10)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94884"/>
              </p:ext>
            </p:extLst>
          </p:nvPr>
        </p:nvGraphicFramePr>
        <p:xfrm>
          <a:off x="150812" y="1126022"/>
          <a:ext cx="11887201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/>
                <a:gridCol w="1905000"/>
                <a:gridCol w="952500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Name</a:t>
                      </a:r>
                      <a:endParaRPr lang="en-US" sz="2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Contents (Psalms Passages)</a:t>
                      </a:r>
                      <a:endParaRPr lang="en-US" sz="2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a </a:t>
                      </a: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(1Q10)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86:5-8; 92:12-14; 94:16; 95:11-96:2; 119:31-34, 43-48, 77-79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1QPs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b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(1Q11)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126:6; 127:1-5; 128:3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3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1QPs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c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(1Q12)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44:3-5, 7, 9, 23-25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2QPs(2Q14)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103:2–11; 104:6–11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3QPs(3Q2)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2:6-7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(4Q83)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5:9-13; 6:1-4; 25:15; 31:24-25; 33:1-12; 35:2, 14-20, 26-28; 36:1-9; 38:2-12, 16-23; 47:2; 53:4-7; 54:1-6; 56:4; 62:13; 63:2-4; 66:16-20; 67:1-7; 69:1-19; 71:1-14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b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(4Q84)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91:5-8, 12-15; 92:4-8, 13-15; 93:5; 94:1-4, 8-14, 17-18, 21-22; 96:2; 98:4; 99:5-6; 100:1-2; 102:5, 10-29; 103:1-6, 9-14, 20-21; 112:4-5; 113:1; 115:2-3; 116:17-19; 118:1-3, 6-11, 18-20, 23-26, 29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8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c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(4Q85)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16:7-9; 18:3-14, 16-18, 33-41; 27:12-14; 28:1-2, 4; 35:27-28; 37:18-19; 45:8-11; 49:1-17; 50:14-23; 51:1-5; 52:6-11; 53:1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9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d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(4Q86)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146:10; 147:1-3, 13-17, 20; 104:1-5, 8-11, 14-15, 22-25, 33-35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10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e </a:t>
                      </a: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(4Q87)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76:10-12; 77:1; 78:6-7, 31-33; 81:2-3; 86:10-11; 88:1-4; 89:44-46, 50-53; 104:1-3, 20-21; 105:22-24, 36-45; 109:13; 115:15-18; 116:1-3; 120:6; 125:2-5; 126:1-5; 129:8; 130:1-3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65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12" y="76200"/>
            <a:ext cx="8001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死海古卷中的詩篇書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一共</a:t>
            </a:r>
            <a:r>
              <a:rPr lang="en-US" altLang="zh-CN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39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 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</a:rPr>
              <a:t>11-23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Psalms </a:t>
            </a:r>
            <a:r>
              <a:rPr lang="en-US" sz="2800" b="1" dirty="0">
                <a:solidFill>
                  <a:schemeClr val="bg1"/>
                </a:solidFill>
              </a:rPr>
              <a:t>Scrolls from </a:t>
            </a:r>
            <a:r>
              <a:rPr lang="en-US" sz="2800" b="1" dirty="0" smtClean="0">
                <a:solidFill>
                  <a:schemeClr val="bg1"/>
                </a:solidFill>
              </a:rPr>
              <a:t>Qumran: total 39 copies (11-23)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64010"/>
              </p:ext>
            </p:extLst>
          </p:nvPr>
        </p:nvGraphicFramePr>
        <p:xfrm>
          <a:off x="159734" y="1524000"/>
          <a:ext cx="11811001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70"/>
                <a:gridCol w="1834430"/>
                <a:gridCol w="9220201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11</a:t>
                      </a:r>
                      <a:endParaRPr lang="en-US" sz="22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f </a:t>
                      </a: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(4Q88)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bg1"/>
                          </a:solidFill>
                          <a:effectLst/>
                        </a:rPr>
                        <a:t>22:14-17; 107: 2-4, 8-11, 13-15, 18-19, 22-30, 35; 109:4-6, </a:t>
                      </a:r>
                      <a:r>
                        <a:rPr lang="en-US" sz="22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25-28</a:t>
                      </a:r>
                      <a:r>
                        <a:rPr lang="en-US" sz="2200" b="0" kern="100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endParaRPr lang="en-US" sz="2200" b="0" kern="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solidFill>
                            <a:schemeClr val="bg1"/>
                          </a:solidFill>
                          <a:effectLst/>
                        </a:rPr>
                        <a:t>Apostrophe </a:t>
                      </a:r>
                      <a:r>
                        <a:rPr lang="en-US" sz="2200" b="0" kern="100" dirty="0">
                          <a:solidFill>
                            <a:schemeClr val="bg1"/>
                          </a:solidFill>
                          <a:effectLst/>
                        </a:rPr>
                        <a:t>to Zion; Apostrophe to Judah; Eschatological Hymn </a:t>
                      </a:r>
                      <a:endParaRPr lang="en-US" sz="2200" b="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12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g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(4Q89)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119:37-43, 44-46, 49-50, 73, 81-83, 90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13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h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(4Q90)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119:10-21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14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j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(4Q91)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48:1-7; 49:6, 9-12, 15, 17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15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k 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(4Q92)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26:7-12; 27:1; 30:9-13; 135:7-16;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16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l 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(4Q93)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104:3-5, 11-12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17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m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(4Q94)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93:3-5; 95:3–6; 97:6-9; 98:4-8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18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n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(4Q95)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135:6-9, 11–12; 136:23-24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19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o 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(4Q96)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114:7; 115:1-2, 4; 116:3, 5, 7-10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20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>
                          <a:solidFill>
                            <a:srgbClr val="FFFF00"/>
                          </a:solidFill>
                          <a:effectLst/>
                        </a:rPr>
                        <a:t>p</a:t>
                      </a: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 (4Q97)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(olim 4Q237)  143:2-4, 6-8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21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q </a:t>
                      </a: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(4Q98)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31:24-25; 33:1-18; 35:4-20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22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r 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(4Q98a)   26:7-12; 27:1; 30:9-13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23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s 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(4Q98b)   5:8-13; 6:1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31960"/>
              </p:ext>
            </p:extLst>
          </p:nvPr>
        </p:nvGraphicFramePr>
        <p:xfrm>
          <a:off x="149224" y="1143000"/>
          <a:ext cx="11887201" cy="335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450"/>
                <a:gridCol w="1828800"/>
                <a:gridCol w="9307951"/>
              </a:tblGrid>
              <a:tr h="335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Name</a:t>
                      </a:r>
                      <a:endParaRPr lang="en-US" sz="2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Contents (Psalms Passages)</a:t>
                      </a:r>
                      <a:endParaRPr lang="en-US" sz="2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6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12" y="76200"/>
            <a:ext cx="8001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死海古卷中的詩篇書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一共</a:t>
            </a:r>
            <a:r>
              <a:rPr lang="en-US" altLang="zh-CN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39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 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</a:rPr>
              <a:t>24-33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Psalms </a:t>
            </a:r>
            <a:r>
              <a:rPr lang="en-US" sz="2800" b="1" dirty="0">
                <a:solidFill>
                  <a:schemeClr val="bg1"/>
                </a:solidFill>
              </a:rPr>
              <a:t>Scrolls from </a:t>
            </a:r>
            <a:r>
              <a:rPr lang="en-US" sz="2800" b="1" dirty="0" smtClean="0">
                <a:solidFill>
                  <a:schemeClr val="bg1"/>
                </a:solidFill>
              </a:rPr>
              <a:t>Qumran: total 39 copies (24-33)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61171"/>
              </p:ext>
            </p:extLst>
          </p:nvPr>
        </p:nvGraphicFramePr>
        <p:xfrm>
          <a:off x="150812" y="1219200"/>
          <a:ext cx="11887201" cy="495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/>
                <a:gridCol w="1828800"/>
                <a:gridCol w="952500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 </a:t>
                      </a:r>
                      <a:endParaRPr lang="en-US" sz="23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Name</a:t>
                      </a:r>
                      <a:endParaRPr lang="en-US" sz="2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Contents (Psalms Passages)</a:t>
                      </a:r>
                      <a:endParaRPr lang="en-US" sz="2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24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t 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(4Q98c)   88:15-17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25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u 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(4Q98d)   42:5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26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(4Q98e, olim 4QPs</a:t>
                      </a:r>
                      <a:r>
                        <a:rPr lang="en-US" sz="2300" kern="100" baseline="3000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 frg. 2) 99:1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27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w 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(4Q98f) 112:1-9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28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4QPs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(4Q98g, olim 4Q236) 89:20-22, 26, 23, 27-28, 31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29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5QPs(5Q5)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119:99-101, 104, 113-20, 138-42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30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6Q5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(pap6QPs or 6QpapPs?) 78:36-37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31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8QPs(8Q2)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17:5-9, 14; 18:5-12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32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11QPs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a </a:t>
                      </a: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(11Q5)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(the Main Manuscript) (105:25-45; 146; 148; 121-123; 119; 135-136; 118; 145; 139; 137-138; 93; 141; 133; 144; 142-143; 149-150; 140; 134 / (Fragments A-E) Psalms 101-103; 109; 118; 104; 105:1-12; 114; 117 </a:t>
                      </a:r>
                      <a:r>
                        <a:rPr lang="en-US" sz="2300" kern="100" dirty="0" smtClean="0">
                          <a:solidFill>
                            <a:schemeClr val="bg1"/>
                          </a:solidFill>
                          <a:effectLst/>
                        </a:rPr>
                        <a:t> (+ </a:t>
                      </a:r>
                      <a:r>
                        <a:rPr lang="en-US" sz="2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non-canonical Psalms)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33</a:t>
                      </a:r>
                      <a:endParaRPr lang="en-US" sz="23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11QPs</a:t>
                      </a:r>
                      <a:r>
                        <a:rPr lang="en-US" sz="23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b </a:t>
                      </a: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(11Q6)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77:18-21; 78:1; 109:3-4; 118:1,15-16; 119:163-165; 133:1-3; 141:10; 144:1-2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12" y="228600"/>
            <a:ext cx="8001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死海古卷中的詩篇書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一共</a:t>
            </a:r>
            <a:r>
              <a:rPr lang="en-US" altLang="zh-CN" sz="32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39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 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</a:rPr>
              <a:t>34-39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Psalms </a:t>
            </a:r>
            <a:r>
              <a:rPr lang="en-US" sz="2800" b="1" dirty="0">
                <a:solidFill>
                  <a:schemeClr val="bg1"/>
                </a:solidFill>
              </a:rPr>
              <a:t>Scrolls from </a:t>
            </a:r>
            <a:r>
              <a:rPr lang="en-US" sz="2800" b="1" dirty="0" smtClean="0">
                <a:solidFill>
                  <a:schemeClr val="bg1"/>
                </a:solidFill>
              </a:rPr>
              <a:t>Qumran: total 39 copies (34-39)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13121"/>
              </p:ext>
            </p:extLst>
          </p:nvPr>
        </p:nvGraphicFramePr>
        <p:xfrm>
          <a:off x="167617" y="1447800"/>
          <a:ext cx="11887201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/>
                <a:gridCol w="1905000"/>
                <a:gridCol w="952500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 </a:t>
                      </a:r>
                      <a:endParaRPr lang="en-US" sz="23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Name</a:t>
                      </a:r>
                      <a:endParaRPr lang="en-US" sz="2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Contents (Psalms Passages)</a:t>
                      </a:r>
                      <a:endParaRPr lang="en-US" sz="23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34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11QPs</a:t>
                      </a:r>
                      <a:r>
                        <a:rPr lang="en-US" sz="2300" b="1" kern="100" baseline="30000">
                          <a:solidFill>
                            <a:srgbClr val="FFFF00"/>
                          </a:solidFill>
                          <a:effectLst/>
                        </a:rPr>
                        <a:t>c </a:t>
                      </a: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(11Q7)</a:t>
                      </a:r>
                      <a:endParaRPr lang="en-US" sz="23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2:1-8; 9:3-7; 12:5-9; 13:1-6; 14:1-6; 17:9-15; 18:1-12; 19:4-8; 25:2-7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35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11QPs</a:t>
                      </a:r>
                      <a:r>
                        <a:rPr lang="en-US" sz="2300" b="1" kern="100" baseline="30000">
                          <a:solidFill>
                            <a:srgbClr val="FFFF00"/>
                          </a:solidFill>
                          <a:effectLst/>
                        </a:rPr>
                        <a:t>d </a:t>
                      </a: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(11Q8)</a:t>
                      </a:r>
                      <a:endParaRPr lang="en-US" sz="23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6:2-4; 9:3-6; 18:26-29, 39-42; 36:13; 37:1-4; 39:13-14; 40:1; 43:1-3; 45:6-8; 59:5-8; 68:1-5; 68:14-18; 78:5-12; 81:4-9; 86:11-14; 115:16-18; 116:1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36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11QPs</a:t>
                      </a:r>
                      <a:r>
                        <a:rPr lang="en-US" sz="2300" b="1" kern="100" baseline="30000">
                          <a:solidFill>
                            <a:srgbClr val="FFFF00"/>
                          </a:solidFill>
                          <a:effectLst/>
                        </a:rPr>
                        <a:t>e </a:t>
                      </a: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(11Q9)</a:t>
                      </a:r>
                      <a:endParaRPr lang="en-US" sz="23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50:3-7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37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Masada-Ps</a:t>
                      </a:r>
                      <a:r>
                        <a:rPr lang="en-US" sz="2300" b="1" kern="100" baseline="3000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23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81:6-85:6 (identical with the Masoretic text)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38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>
                          <a:solidFill>
                            <a:srgbClr val="FFFF00"/>
                          </a:solidFill>
                          <a:effectLst/>
                        </a:rPr>
                        <a:t>Masada-Ps</a:t>
                      </a:r>
                      <a:r>
                        <a:rPr lang="en-US" sz="2300" b="1" kern="100" baseline="3000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23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chemeClr val="bg1"/>
                          </a:solidFill>
                          <a:effectLst/>
                        </a:rPr>
                        <a:t>150:1-6 (identical with the Masoretic text)</a:t>
                      </a:r>
                      <a:endParaRPr lang="en-US" sz="23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39</a:t>
                      </a:r>
                      <a:endParaRPr lang="en-US" sz="23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5/6HevPsalm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en-US" sz="2300" b="1" kern="100" dirty="0" err="1">
                          <a:solidFill>
                            <a:srgbClr val="FFFF00"/>
                          </a:solidFill>
                          <a:effectLst/>
                        </a:rPr>
                        <a:t>Nahal</a:t>
                      </a: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300" b="1" kern="100" dirty="0" err="1">
                          <a:solidFill>
                            <a:srgbClr val="FFFF00"/>
                          </a:solidFill>
                          <a:effectLst/>
                        </a:rPr>
                        <a:t>Hever</a:t>
                      </a:r>
                      <a:r>
                        <a:rPr lang="en-US" sz="2300" b="1" kern="1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n-US" sz="23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chemeClr val="bg1"/>
                          </a:solidFill>
                          <a:effectLst/>
                        </a:rPr>
                        <a:t>7:12-17; 8:1, 3-9; 9:12-21; 10:1-6, 8-10, 18; 11:1-5; 12:5-8; 13:1-2; 14:2-4; 15:1-5; 16:1; 18:5-12, 16-35, 37-42; 22:3-8; 14-20; 23:2-6; 24:1-2; 25:4-7; 29:2; 30:2; 31:1-21</a:t>
                      </a:r>
                      <a:endParaRPr lang="en-US" sz="23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5613" y="5105400"/>
            <a:ext cx="11430000" cy="11387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死海古卷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中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詩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篇的解經書卷 </a:t>
            </a:r>
            <a:r>
              <a:rPr lang="en-US" sz="3200" b="1" dirty="0" smtClean="0">
                <a:solidFill>
                  <a:srgbClr val="FFFF00"/>
                </a:solidFill>
              </a:rPr>
              <a:t>Psalms </a:t>
            </a:r>
            <a:r>
              <a:rPr lang="en-US" sz="3200" b="1" i="1" dirty="0" err="1">
                <a:solidFill>
                  <a:srgbClr val="FFFF00"/>
                </a:solidFill>
              </a:rPr>
              <a:t>Pesher</a:t>
            </a:r>
            <a:r>
              <a:rPr lang="en-US" sz="3200" b="1" dirty="0">
                <a:solidFill>
                  <a:srgbClr val="FFFF00"/>
                </a:solidFill>
              </a:rPr>
              <a:t> Scrolls from Qumran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800" b="1" dirty="0" smtClean="0">
              <a:solidFill>
                <a:schemeClr val="accent6"/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(3 Manuscripts)   </a:t>
            </a:r>
            <a:r>
              <a:rPr lang="en-US" sz="2800" b="1" dirty="0" smtClean="0">
                <a:solidFill>
                  <a:schemeClr val="bg1"/>
                </a:solidFill>
              </a:rPr>
              <a:t>1QpPs </a:t>
            </a:r>
            <a:r>
              <a:rPr lang="en-US" sz="2800" b="1" dirty="0">
                <a:solidFill>
                  <a:schemeClr val="bg1"/>
                </a:solidFill>
              </a:rPr>
              <a:t>(1Q16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4QpPs-a </a:t>
            </a:r>
            <a:r>
              <a:rPr lang="en-US" sz="2800" b="1" dirty="0">
                <a:solidFill>
                  <a:schemeClr val="bg1"/>
                </a:solidFill>
              </a:rPr>
              <a:t>(4Q171) </a:t>
            </a:r>
            <a:r>
              <a:rPr lang="en-US" sz="2800" b="1" dirty="0" smtClean="0">
                <a:solidFill>
                  <a:schemeClr val="bg1"/>
                </a:solidFill>
              </a:rPr>
              <a:t>       4QpPs-b </a:t>
            </a:r>
            <a:r>
              <a:rPr lang="en-US" sz="2800" b="1" dirty="0">
                <a:solidFill>
                  <a:schemeClr val="bg1"/>
                </a:solidFill>
              </a:rPr>
              <a:t>(4Q173) </a:t>
            </a:r>
          </a:p>
        </p:txBody>
      </p:sp>
    </p:spTree>
    <p:extLst>
      <p:ext uri="{BB962C8B-B14F-4D97-AF65-F5344CB8AC3E}">
        <p14:creationId xmlns:p14="http://schemas.microsoft.com/office/powerpoint/2010/main" val="10824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012" y="10510"/>
            <a:ext cx="91440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死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海古卷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中各種感謝讚美歌</a:t>
            </a:r>
            <a:endParaRPr lang="en-US" altLang="zh-CN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 Various Hymns, Thanksgiving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Scrolls from </a:t>
            </a:r>
            <a:r>
              <a:rPr lang="en-US" sz="3200" b="1" dirty="0" smtClean="0">
                <a:solidFill>
                  <a:schemeClr val="bg1"/>
                </a:solidFill>
              </a:rPr>
              <a:t>Qumran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5775"/>
              </p:ext>
            </p:extLst>
          </p:nvPr>
        </p:nvGraphicFramePr>
        <p:xfrm>
          <a:off x="303212" y="1239742"/>
          <a:ext cx="1127760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050"/>
                <a:gridCol w="1577287"/>
                <a:gridCol w="9148263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1</a:t>
                      </a:r>
                      <a:endParaRPr lang="en-US" sz="22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1QH</a:t>
                      </a:r>
                      <a:r>
                        <a:rPr lang="en-US" sz="2200" b="1" kern="100" baseline="30000" dirty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Hodayot or Thanksgiving Hymns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2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1Q35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(1QH</a:t>
                      </a:r>
                      <a:r>
                        <a:rPr lang="en-US" sz="2200" kern="100" baseline="3000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) Hodayot or Thanksgiving Hymns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3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1Q36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"Hymns"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4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1Q37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"Hymnic Composition"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5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1Q38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"</a:t>
                      </a:r>
                      <a:r>
                        <a:rPr lang="en-US" sz="2200" kern="100" dirty="0" err="1">
                          <a:solidFill>
                            <a:schemeClr val="bg1"/>
                          </a:solidFill>
                          <a:effectLst/>
                        </a:rPr>
                        <a:t>Hymnic</a:t>
                      </a: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 Composition"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6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1Q39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"Hymnic Composition"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7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1Q40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solidFill>
                            <a:schemeClr val="bg1"/>
                          </a:solidFill>
                          <a:effectLst/>
                        </a:rPr>
                        <a:t>"Hymnic Composition"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8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 dirty="0">
                          <a:solidFill>
                            <a:srgbClr val="FFFF00"/>
                          </a:solidFill>
                          <a:effectLst/>
                        </a:rPr>
                        <a:t>3Q6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chemeClr val="bg1"/>
                          </a:solidFill>
                          <a:effectLst/>
                        </a:rPr>
                        <a:t>(3QHymn) Unidentified Hymn of Praise</a:t>
                      </a:r>
                      <a:endParaRPr lang="en-US" sz="2200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9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4Q400-407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(4Q Non-Canonical Psalms A) Songs of Sabbath Sacrifice or the Angelic Liturgy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10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4Q434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(4Q </a:t>
                      </a:r>
                      <a:r>
                        <a:rPr lang="en-US" sz="2200" kern="100" dirty="0" err="1">
                          <a:solidFill>
                            <a:schemeClr val="bg1"/>
                          </a:solidFill>
                          <a:effectLst/>
                        </a:rPr>
                        <a:t>Barkhi</a:t>
                      </a: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chemeClr val="bg1"/>
                          </a:solidFill>
                          <a:effectLst/>
                        </a:rPr>
                        <a:t>Nafshi</a:t>
                      </a:r>
                      <a:r>
                        <a:rPr lang="en-US" sz="2200" kern="100" baseline="30000" dirty="0" err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) Apocryphal Psalms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11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4Q448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(4Q </a:t>
                      </a:r>
                      <a:r>
                        <a:rPr lang="en-US" sz="2200" kern="100" dirty="0" err="1">
                          <a:solidFill>
                            <a:schemeClr val="bg1"/>
                          </a:solidFill>
                          <a:effectLst/>
                        </a:rPr>
                        <a:t>Apocr</a:t>
                      </a: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. Psalm and Prayer) Hymn or Prayer for King Jonathan / Psalms 154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12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0">
                          <a:solidFill>
                            <a:srgbClr val="FFFF00"/>
                          </a:solidFill>
                          <a:effectLst/>
                        </a:rPr>
                        <a:t>8Q5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bg1"/>
                          </a:solidFill>
                          <a:effectLst/>
                        </a:rPr>
                        <a:t>(8QHymn) Unidentified hymn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13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FFFF00"/>
                          </a:solidFill>
                          <a:effectLst/>
                        </a:rPr>
                        <a:t>11Q11</a:t>
                      </a:r>
                      <a:endParaRPr lang="en-US" sz="2200" b="1" kern="10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(11QapocrPs) Apocryphal Paraphrase of Psalm 91 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14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11Q15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(11QHymns</a:t>
                      </a:r>
                      <a:r>
                        <a:rPr lang="en-US" sz="2200" kern="100" baseline="300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15</a:t>
                      </a:r>
                      <a:endParaRPr lang="en-US" sz="22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FFFF00"/>
                          </a:solidFill>
                          <a:effectLst/>
                        </a:rPr>
                        <a:t>11Q16</a:t>
                      </a:r>
                      <a:endParaRPr lang="en-US" sz="2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(11QHymns</a:t>
                      </a:r>
                      <a:r>
                        <a:rPr lang="en-US" sz="2200" kern="100" baseline="3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22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2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6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7710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詩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篇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書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卷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300" b="1" dirty="0" smtClean="0">
                <a:solidFill>
                  <a:srgbClr val="FFFF00"/>
                </a:solidFill>
              </a:rPr>
              <a:t>The Great Psalms </a:t>
            </a:r>
            <a:r>
              <a:rPr lang="en-US" sz="3300" b="1" dirty="0">
                <a:solidFill>
                  <a:srgbClr val="FFFF00"/>
                </a:solidFill>
              </a:rPr>
              <a:t>Scroll (11Q5/11QPs</a:t>
            </a:r>
            <a:r>
              <a:rPr lang="en-US" sz="3300" b="1" baseline="30000" dirty="0">
                <a:solidFill>
                  <a:srgbClr val="FFFF00"/>
                </a:solidFill>
              </a:rPr>
              <a:t>a</a:t>
            </a:r>
            <a:r>
              <a:rPr lang="en-US" sz="3300" b="1" dirty="0" smtClean="0">
                <a:solidFill>
                  <a:srgbClr val="FFFF00"/>
                </a:solidFill>
              </a:rPr>
              <a:t>)</a:t>
            </a:r>
            <a:endParaRPr lang="en-US" altLang="zh-CN" sz="3300" b="1" dirty="0" smtClean="0">
              <a:solidFill>
                <a:srgbClr val="FFFF00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000" b="1" dirty="0" smtClean="0"/>
              <a:t>     -Discovered</a:t>
            </a:r>
            <a:r>
              <a:rPr lang="en-US" sz="3000" b="1" dirty="0"/>
              <a:t>: </a:t>
            </a:r>
            <a:r>
              <a:rPr lang="en-US" sz="3000" dirty="0"/>
              <a:t>by Bedouin; </a:t>
            </a:r>
            <a:r>
              <a:rPr lang="en-US" sz="3000" b="1" dirty="0"/>
              <a:t>February, 1956; Cave 11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b="1" dirty="0" smtClean="0"/>
              <a:t>     -</a:t>
            </a:r>
            <a:r>
              <a:rPr lang="en-US" sz="3000" dirty="0" smtClean="0"/>
              <a:t>Written on </a:t>
            </a:r>
            <a:r>
              <a:rPr lang="en-US" sz="3000" b="1" dirty="0"/>
              <a:t>Parchment /</a:t>
            </a:r>
            <a:r>
              <a:rPr lang="en-US" sz="3000" b="1" dirty="0" smtClean="0"/>
              <a:t> </a:t>
            </a:r>
            <a:r>
              <a:rPr lang="en-US" sz="3000" dirty="0"/>
              <a:t>almost </a:t>
            </a:r>
            <a:r>
              <a:rPr lang="en-US" sz="3000" b="1" dirty="0"/>
              <a:t>four meters in </a:t>
            </a:r>
            <a:r>
              <a:rPr lang="en-US" sz="3000" b="1" dirty="0" smtClean="0"/>
              <a:t>length </a:t>
            </a:r>
            <a:endParaRPr lang="en-US" sz="3000" dirty="0"/>
          </a:p>
          <a:p>
            <a:r>
              <a:rPr lang="en-US" sz="3000" dirty="0" smtClean="0"/>
              <a:t>     -</a:t>
            </a:r>
            <a:r>
              <a:rPr lang="en-US" sz="3000" dirty="0"/>
              <a:t>This scroll contains about </a:t>
            </a:r>
            <a:r>
              <a:rPr lang="en-US" sz="3000" b="1" dirty="0"/>
              <a:t>50 individual psalms</a:t>
            </a:r>
            <a:r>
              <a:rPr lang="en-US" sz="3000" dirty="0"/>
              <a:t> (including eight non-canonical Psalms and a prose composition) </a:t>
            </a:r>
          </a:p>
          <a:p>
            <a:r>
              <a:rPr lang="en-US" sz="3000" dirty="0" smtClean="0"/>
              <a:t>     -</a:t>
            </a:r>
            <a:r>
              <a:rPr lang="en-US" sz="3000" dirty="0"/>
              <a:t>The scroll contains </a:t>
            </a:r>
            <a:r>
              <a:rPr lang="en-US" sz="3000" b="1" dirty="0"/>
              <a:t>twenty-eight incomplete columns of text</a:t>
            </a:r>
            <a:r>
              <a:rPr lang="en-US" sz="3000" dirty="0"/>
              <a:t>. Each of the preserved columns contains </a:t>
            </a:r>
            <a:r>
              <a:rPr lang="en-US" sz="3000" b="1" dirty="0"/>
              <a:t>fourteen to seventeen lines</a:t>
            </a:r>
            <a:r>
              <a:rPr lang="en-US" sz="3000" dirty="0"/>
              <a:t>; it is clear that </a:t>
            </a:r>
            <a:r>
              <a:rPr lang="en-US" sz="3000" b="1" dirty="0"/>
              <a:t>six to seven lines are lacking at the bottom of each column</a:t>
            </a:r>
            <a:r>
              <a:rPr lang="en-US" sz="3000" dirty="0"/>
              <a:t>.</a:t>
            </a:r>
          </a:p>
          <a:p>
            <a:r>
              <a:rPr lang="en-US" sz="3000" dirty="0" smtClean="0"/>
              <a:t>     -</a:t>
            </a:r>
            <a:r>
              <a:rPr lang="en-US" sz="3000" b="1" dirty="0"/>
              <a:t>The </a:t>
            </a:r>
            <a:r>
              <a:rPr lang="en-US" sz="3000" b="1" dirty="0" err="1"/>
              <a:t>Tetragrammaton</a:t>
            </a:r>
            <a:r>
              <a:rPr lang="en-US" sz="3000" dirty="0"/>
              <a:t> (the four-letter divine name </a:t>
            </a:r>
            <a:r>
              <a:rPr lang="en-US" sz="3000" b="1" dirty="0"/>
              <a:t>YHWH</a:t>
            </a:r>
            <a:r>
              <a:rPr lang="en-US" sz="3000" dirty="0"/>
              <a:t>) is written in </a:t>
            </a:r>
            <a:r>
              <a:rPr lang="en-US" sz="3000" b="1" dirty="0"/>
              <a:t>the </a:t>
            </a:r>
            <a:r>
              <a:rPr lang="en-US" sz="3000" b="1" dirty="0" err="1"/>
              <a:t>paleo</a:t>
            </a:r>
            <a:r>
              <a:rPr lang="en-US" sz="3000" b="1" dirty="0"/>
              <a:t>-Hebrew script</a:t>
            </a:r>
            <a:r>
              <a:rPr lang="en-US" sz="3000" dirty="0"/>
              <a:t>.</a:t>
            </a:r>
          </a:p>
          <a:p>
            <a:r>
              <a:rPr lang="en-US" sz="3000" dirty="0" smtClean="0"/>
              <a:t>     -</a:t>
            </a:r>
            <a:r>
              <a:rPr lang="en-US" sz="3000" dirty="0"/>
              <a:t>M. H. Goshen-Gottstein proposed that the scroll is </a:t>
            </a:r>
            <a:r>
              <a:rPr lang="en-US" sz="3000" b="1" dirty="0"/>
              <a:t>a secondary liturgical collection</a:t>
            </a:r>
            <a:r>
              <a:rPr lang="en-US" sz="3000" dirty="0"/>
              <a:t> based on the already standardized Masoretic Psalter. </a:t>
            </a:r>
          </a:p>
          <a:p>
            <a:pPr lvl="0"/>
            <a:endParaRPr lang="en-US" altLang="zh-CN" sz="2800" dirty="0" smtClean="0"/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  <a:p>
            <a:pPr lvl="0"/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24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60338" y="228600"/>
            <a:ext cx="1527176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Qumran </a:t>
            </a:r>
            <a:r>
              <a:rPr lang="en-US" sz="2800" b="1" dirty="0">
                <a:solidFill>
                  <a:srgbClr val="FFFF00"/>
                </a:solidFill>
              </a:rPr>
              <a:t>Cave 11 Entrance</a:t>
            </a:r>
          </a:p>
        </p:txBody>
      </p:sp>
      <p:pic>
        <p:nvPicPr>
          <p:cNvPr id="1026" name="Picture 2" descr="Cave 11 The last Dead Sea Scrolls found to date were found in this cave.  Thirty scrolls were found including Levitic… | Bible land, Ancient israel,  Israel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204130"/>
            <a:ext cx="3810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mran Cave 11, entrance | Entrance to Qumran Cave 11. This 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263717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DSS-Images\Cave_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3" y="66017"/>
            <a:ext cx="3590298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Qumran Caves (BiblePlaces.com) Cave 11 The last Dead Sea Scrolls found to  date were found in this cave. Thirty scrolls were found inclu… | Cave, Sea  cave, Pic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46" y="3185819"/>
            <a:ext cx="467512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6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11940</TotalTime>
  <Words>1921</Words>
  <Application>Microsoft Office PowerPoint</Application>
  <PresentationFormat>Custom</PresentationFormat>
  <Paragraphs>359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905</cp:revision>
  <dcterms:created xsi:type="dcterms:W3CDTF">2020-03-18T13:47:21Z</dcterms:created>
  <dcterms:modified xsi:type="dcterms:W3CDTF">2021-05-27T01:49:49Z</dcterms:modified>
</cp:coreProperties>
</file>