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8"/>
  </p:notesMasterIdLst>
  <p:sldIdLst>
    <p:sldId id="675" r:id="rId2"/>
    <p:sldId id="927" r:id="rId3"/>
    <p:sldId id="928" r:id="rId4"/>
    <p:sldId id="929" r:id="rId5"/>
    <p:sldId id="930" r:id="rId6"/>
    <p:sldId id="931" r:id="rId7"/>
    <p:sldId id="918" r:id="rId8"/>
    <p:sldId id="921" r:id="rId9"/>
    <p:sldId id="920" r:id="rId10"/>
    <p:sldId id="922" r:id="rId11"/>
    <p:sldId id="933" r:id="rId12"/>
    <p:sldId id="936" r:id="rId13"/>
    <p:sldId id="937" r:id="rId14"/>
    <p:sldId id="942" r:id="rId15"/>
    <p:sldId id="935" r:id="rId16"/>
    <p:sldId id="943" r:id="rId17"/>
    <p:sldId id="916" r:id="rId18"/>
    <p:sldId id="917" r:id="rId19"/>
    <p:sldId id="944" r:id="rId20"/>
    <p:sldId id="941" r:id="rId21"/>
    <p:sldId id="945" r:id="rId22"/>
    <p:sldId id="946" r:id="rId23"/>
    <p:sldId id="676" r:id="rId24"/>
    <p:sldId id="909" r:id="rId25"/>
    <p:sldId id="923" r:id="rId26"/>
    <p:sldId id="926" r:id="rId27"/>
  </p:sldIdLst>
  <p:sldSz cx="12188825" cy="6858000"/>
  <p:notesSz cx="6858000" cy="9144000"/>
  <p:defaultTextStyle>
    <a:defPPr>
      <a:defRPr lang="en-US"/>
    </a:defPPr>
    <a:lvl1pPr marL="0" algn="l" defTabSz="1088212" rtl="0" eaLnBrk="1" latinLnBrk="0" hangingPunct="1">
      <a:defRPr sz="2200" kern="1200">
        <a:solidFill>
          <a:schemeClr val="tx1"/>
        </a:solidFill>
        <a:latin typeface="+mn-lt"/>
        <a:ea typeface="+mn-ea"/>
        <a:cs typeface="+mn-cs"/>
      </a:defRPr>
    </a:lvl1pPr>
    <a:lvl2pPr marL="544106" algn="l" defTabSz="1088212" rtl="0" eaLnBrk="1" latinLnBrk="0" hangingPunct="1">
      <a:defRPr sz="2200" kern="1200">
        <a:solidFill>
          <a:schemeClr val="tx1"/>
        </a:solidFill>
        <a:latin typeface="+mn-lt"/>
        <a:ea typeface="+mn-ea"/>
        <a:cs typeface="+mn-cs"/>
      </a:defRPr>
    </a:lvl2pPr>
    <a:lvl3pPr marL="1088212" algn="l" defTabSz="1088212" rtl="0" eaLnBrk="1" latinLnBrk="0" hangingPunct="1">
      <a:defRPr sz="2200" kern="1200">
        <a:solidFill>
          <a:schemeClr val="tx1"/>
        </a:solidFill>
        <a:latin typeface="+mn-lt"/>
        <a:ea typeface="+mn-ea"/>
        <a:cs typeface="+mn-cs"/>
      </a:defRPr>
    </a:lvl3pPr>
    <a:lvl4pPr marL="1632319" algn="l" defTabSz="1088212" rtl="0" eaLnBrk="1" latinLnBrk="0" hangingPunct="1">
      <a:defRPr sz="2200" kern="1200">
        <a:solidFill>
          <a:schemeClr val="tx1"/>
        </a:solidFill>
        <a:latin typeface="+mn-lt"/>
        <a:ea typeface="+mn-ea"/>
        <a:cs typeface="+mn-cs"/>
      </a:defRPr>
    </a:lvl4pPr>
    <a:lvl5pPr marL="2176425" algn="l" defTabSz="1088212" rtl="0" eaLnBrk="1" latinLnBrk="0" hangingPunct="1">
      <a:defRPr sz="2200" kern="1200">
        <a:solidFill>
          <a:schemeClr val="tx1"/>
        </a:solidFill>
        <a:latin typeface="+mn-lt"/>
        <a:ea typeface="+mn-ea"/>
        <a:cs typeface="+mn-cs"/>
      </a:defRPr>
    </a:lvl5pPr>
    <a:lvl6pPr marL="2720531" algn="l" defTabSz="1088212" rtl="0" eaLnBrk="1" latinLnBrk="0" hangingPunct="1">
      <a:defRPr sz="2200" kern="1200">
        <a:solidFill>
          <a:schemeClr val="tx1"/>
        </a:solidFill>
        <a:latin typeface="+mn-lt"/>
        <a:ea typeface="+mn-ea"/>
        <a:cs typeface="+mn-cs"/>
      </a:defRPr>
    </a:lvl6pPr>
    <a:lvl7pPr marL="3264636" algn="l" defTabSz="1088212" rtl="0" eaLnBrk="1" latinLnBrk="0" hangingPunct="1">
      <a:defRPr sz="2200" kern="1200">
        <a:solidFill>
          <a:schemeClr val="tx1"/>
        </a:solidFill>
        <a:latin typeface="+mn-lt"/>
        <a:ea typeface="+mn-ea"/>
        <a:cs typeface="+mn-cs"/>
      </a:defRPr>
    </a:lvl7pPr>
    <a:lvl8pPr marL="3808742" algn="l" defTabSz="1088212" rtl="0" eaLnBrk="1" latinLnBrk="0" hangingPunct="1">
      <a:defRPr sz="2200" kern="1200">
        <a:solidFill>
          <a:schemeClr val="tx1"/>
        </a:solidFill>
        <a:latin typeface="+mn-lt"/>
        <a:ea typeface="+mn-ea"/>
        <a:cs typeface="+mn-cs"/>
      </a:defRPr>
    </a:lvl8pPr>
    <a:lvl9pPr marL="4352849" algn="l" defTabSz="1088212"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94660"/>
  </p:normalViewPr>
  <p:slideViewPr>
    <p:cSldViewPr>
      <p:cViewPr>
        <p:scale>
          <a:sx n="91" d="100"/>
          <a:sy n="91" d="100"/>
        </p:scale>
        <p:origin x="-492" y="-72"/>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BE11D8-83C4-4A94-9773-44143C2857FD}" type="datetimeFigureOut">
              <a:rPr lang="en-US" smtClean="0"/>
              <a:t>5/27/2021</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D55B27-F3C0-4F3E-8F93-EF8E6AA0E003}" type="slidenum">
              <a:rPr lang="en-US" smtClean="0"/>
              <a:t>‹#›</a:t>
            </a:fld>
            <a:endParaRPr lang="en-US"/>
          </a:p>
        </p:txBody>
      </p:sp>
    </p:spTree>
    <p:extLst>
      <p:ext uri="{BB962C8B-B14F-4D97-AF65-F5344CB8AC3E}">
        <p14:creationId xmlns:p14="http://schemas.microsoft.com/office/powerpoint/2010/main" val="3778166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7AB936-32FC-4429-99E8-905C0CC8345F}" type="slidenum">
              <a:rPr lang="en-US" smtClean="0"/>
              <a:pPr>
                <a:defRPr/>
              </a:pPr>
              <a:t>16</a:t>
            </a:fld>
            <a:endParaRPr lang="en-US"/>
          </a:p>
        </p:txBody>
      </p:sp>
    </p:spTree>
    <p:extLst>
      <p:ext uri="{BB962C8B-B14F-4D97-AF65-F5344CB8AC3E}">
        <p14:creationId xmlns:p14="http://schemas.microsoft.com/office/powerpoint/2010/main" val="1093071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3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8F9C73-D3C2-4D1D-BE1A-64EF358B0269}"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CB4DF-C93E-466B-BE0D-44CF39FC60A5}" type="slidenum">
              <a:rPr lang="en-US" smtClean="0"/>
              <a:t>‹#›</a:t>
            </a:fld>
            <a:endParaRPr lang="en-US"/>
          </a:p>
        </p:txBody>
      </p:sp>
    </p:spTree>
    <p:extLst>
      <p:ext uri="{BB962C8B-B14F-4D97-AF65-F5344CB8AC3E}">
        <p14:creationId xmlns:p14="http://schemas.microsoft.com/office/powerpoint/2010/main" val="1073456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8F9C73-D3C2-4D1D-BE1A-64EF358B0269}"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CB4DF-C93E-466B-BE0D-44CF39FC60A5}" type="slidenum">
              <a:rPr lang="en-US" smtClean="0"/>
              <a:t>‹#›</a:t>
            </a:fld>
            <a:endParaRPr lang="en-US"/>
          </a:p>
        </p:txBody>
      </p:sp>
    </p:spTree>
    <p:extLst>
      <p:ext uri="{BB962C8B-B14F-4D97-AF65-F5344CB8AC3E}">
        <p14:creationId xmlns:p14="http://schemas.microsoft.com/office/powerpoint/2010/main" val="2146120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4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8F9C73-D3C2-4D1D-BE1A-64EF358B0269}"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CB4DF-C93E-466B-BE0D-44CF39FC60A5}" type="slidenum">
              <a:rPr lang="en-US" smtClean="0"/>
              <a:t>‹#›</a:t>
            </a:fld>
            <a:endParaRPr lang="en-US"/>
          </a:p>
        </p:txBody>
      </p:sp>
    </p:spTree>
    <p:extLst>
      <p:ext uri="{BB962C8B-B14F-4D97-AF65-F5344CB8AC3E}">
        <p14:creationId xmlns:p14="http://schemas.microsoft.com/office/powerpoint/2010/main" val="395438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8F9C73-D3C2-4D1D-BE1A-64EF358B0269}"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CB4DF-C93E-466B-BE0D-44CF39FC60A5}" type="slidenum">
              <a:rPr lang="en-US" smtClean="0"/>
              <a:t>‹#›</a:t>
            </a:fld>
            <a:endParaRPr lang="en-US"/>
          </a:p>
        </p:txBody>
      </p:sp>
    </p:spTree>
    <p:extLst>
      <p:ext uri="{BB962C8B-B14F-4D97-AF65-F5344CB8AC3E}">
        <p14:creationId xmlns:p14="http://schemas.microsoft.com/office/powerpoint/2010/main" val="2370534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1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8F9C73-D3C2-4D1D-BE1A-64EF358B0269}"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CB4DF-C93E-466B-BE0D-44CF39FC60A5}" type="slidenum">
              <a:rPr lang="en-US" smtClean="0"/>
              <a:t>‹#›</a:t>
            </a:fld>
            <a:endParaRPr lang="en-US"/>
          </a:p>
        </p:txBody>
      </p:sp>
    </p:spTree>
    <p:extLst>
      <p:ext uri="{BB962C8B-B14F-4D97-AF65-F5344CB8AC3E}">
        <p14:creationId xmlns:p14="http://schemas.microsoft.com/office/powerpoint/2010/main" val="3876414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8F9C73-D3C2-4D1D-BE1A-64EF358B0269}"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4CB4DF-C93E-466B-BE0D-44CF39FC60A5}" type="slidenum">
              <a:rPr lang="en-US" smtClean="0"/>
              <a:t>‹#›</a:t>
            </a:fld>
            <a:endParaRPr lang="en-US"/>
          </a:p>
        </p:txBody>
      </p:sp>
    </p:spTree>
    <p:extLst>
      <p:ext uri="{BB962C8B-B14F-4D97-AF65-F5344CB8AC3E}">
        <p14:creationId xmlns:p14="http://schemas.microsoft.com/office/powerpoint/2010/main" val="2472208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8F9C73-D3C2-4D1D-BE1A-64EF358B0269}"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4CB4DF-C93E-466B-BE0D-44CF39FC60A5}" type="slidenum">
              <a:rPr lang="en-US" smtClean="0"/>
              <a:t>‹#›</a:t>
            </a:fld>
            <a:endParaRPr lang="en-US"/>
          </a:p>
        </p:txBody>
      </p:sp>
    </p:spTree>
    <p:extLst>
      <p:ext uri="{BB962C8B-B14F-4D97-AF65-F5344CB8AC3E}">
        <p14:creationId xmlns:p14="http://schemas.microsoft.com/office/powerpoint/2010/main" val="1314891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8F9C73-D3C2-4D1D-BE1A-64EF358B0269}"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4CB4DF-C93E-466B-BE0D-44CF39FC60A5}" type="slidenum">
              <a:rPr lang="en-US" smtClean="0"/>
              <a:t>‹#›</a:t>
            </a:fld>
            <a:endParaRPr lang="en-US"/>
          </a:p>
        </p:txBody>
      </p:sp>
    </p:spTree>
    <p:extLst>
      <p:ext uri="{BB962C8B-B14F-4D97-AF65-F5344CB8AC3E}">
        <p14:creationId xmlns:p14="http://schemas.microsoft.com/office/powerpoint/2010/main" val="361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8F9C73-D3C2-4D1D-BE1A-64EF358B0269}"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4CB4DF-C93E-466B-BE0D-44CF39FC60A5}" type="slidenum">
              <a:rPr lang="en-US" smtClean="0"/>
              <a:t>‹#›</a:t>
            </a:fld>
            <a:endParaRPr lang="en-US"/>
          </a:p>
        </p:txBody>
      </p:sp>
    </p:spTree>
    <p:extLst>
      <p:ext uri="{BB962C8B-B14F-4D97-AF65-F5344CB8AC3E}">
        <p14:creationId xmlns:p14="http://schemas.microsoft.com/office/powerpoint/2010/main" val="2193855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9"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6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9"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8F9C73-D3C2-4D1D-BE1A-64EF358B0269}"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4CB4DF-C93E-466B-BE0D-44CF39FC60A5}" type="slidenum">
              <a:rPr lang="en-US" smtClean="0"/>
              <a:t>‹#›</a:t>
            </a:fld>
            <a:endParaRPr lang="en-US"/>
          </a:p>
        </p:txBody>
      </p:sp>
    </p:spTree>
    <p:extLst>
      <p:ext uri="{BB962C8B-B14F-4D97-AF65-F5344CB8AC3E}">
        <p14:creationId xmlns:p14="http://schemas.microsoft.com/office/powerpoint/2010/main" val="359958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8F9C73-D3C2-4D1D-BE1A-64EF358B0269}"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4CB4DF-C93E-466B-BE0D-44CF39FC60A5}" type="slidenum">
              <a:rPr lang="en-US" smtClean="0"/>
              <a:t>‹#›</a:t>
            </a:fld>
            <a:endParaRPr lang="en-US"/>
          </a:p>
        </p:txBody>
      </p:sp>
    </p:spTree>
    <p:extLst>
      <p:ext uri="{BB962C8B-B14F-4D97-AF65-F5344CB8AC3E}">
        <p14:creationId xmlns:p14="http://schemas.microsoft.com/office/powerpoint/2010/main" val="2741825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6"/>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6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F9C73-D3C2-4D1D-BE1A-64EF358B0269}" type="datetimeFigureOut">
              <a:rPr lang="en-US" smtClean="0"/>
              <a:t>5/27/2021</a:t>
            </a:fld>
            <a:endParaRPr lang="en-US"/>
          </a:p>
        </p:txBody>
      </p:sp>
      <p:sp>
        <p:nvSpPr>
          <p:cNvPr id="5" name="Footer Placeholder 4"/>
          <p:cNvSpPr>
            <a:spLocks noGrp="1"/>
          </p:cNvSpPr>
          <p:nvPr>
            <p:ph type="ftr" sz="quarter" idx="3"/>
          </p:nvPr>
        </p:nvSpPr>
        <p:spPr>
          <a:xfrm>
            <a:off x="4164515" y="635636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6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4CB4DF-C93E-466B-BE0D-44CF39FC60A5}" type="slidenum">
              <a:rPr lang="en-US" smtClean="0"/>
              <a:t>‹#›</a:t>
            </a:fld>
            <a:endParaRPr lang="en-US"/>
          </a:p>
        </p:txBody>
      </p:sp>
    </p:spTree>
    <p:extLst>
      <p:ext uri="{BB962C8B-B14F-4D97-AF65-F5344CB8AC3E}">
        <p14:creationId xmlns:p14="http://schemas.microsoft.com/office/powerpoint/2010/main" val="117409471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
          <p:cNvSpPr>
            <a:spLocks noChangeArrowheads="1"/>
          </p:cNvSpPr>
          <p:nvPr/>
        </p:nvSpPr>
        <p:spPr bwMode="auto">
          <a:xfrm>
            <a:off x="4" y="25362"/>
            <a:ext cx="12190413" cy="689419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zh-TW" sz="800" b="1" dirty="0" smtClean="0">
              <a:solidFill>
                <a:srgbClr val="FFFF00"/>
              </a:solidFill>
              <a:ea typeface="DFKai-SB" pitchFamily="65" charset="-120"/>
            </a:endParaRPr>
          </a:p>
          <a:p>
            <a:endParaRPr lang="en-US" altLang="zh-TW" sz="800" b="1" dirty="0" smtClean="0">
              <a:solidFill>
                <a:srgbClr val="FFFF00"/>
              </a:solidFill>
              <a:ea typeface="DFKai-SB" pitchFamily="65" charset="-120"/>
            </a:endParaRPr>
          </a:p>
          <a:p>
            <a:r>
              <a:rPr lang="zh-CN" altLang="en-US" sz="8000" b="1" dirty="0" smtClean="0">
                <a:solidFill>
                  <a:srgbClr val="FFFF00"/>
                </a:solidFill>
                <a:latin typeface="DFKai-SB" pitchFamily="65" charset="-120"/>
                <a:ea typeface="DFKai-SB" pitchFamily="65" charset="-120"/>
              </a:rPr>
              <a:t>死</a:t>
            </a:r>
            <a:r>
              <a:rPr lang="zh-CN" altLang="en-US" sz="8000" b="1" dirty="0">
                <a:solidFill>
                  <a:srgbClr val="FFFF00"/>
                </a:solidFill>
                <a:latin typeface="DFKai-SB" pitchFamily="65" charset="-120"/>
                <a:ea typeface="DFKai-SB" pitchFamily="65" charset="-120"/>
              </a:rPr>
              <a:t>海古</a:t>
            </a:r>
            <a:r>
              <a:rPr lang="zh-CN" altLang="en-US" sz="8000" b="1" dirty="0" smtClean="0">
                <a:solidFill>
                  <a:srgbClr val="FFFF00"/>
                </a:solidFill>
                <a:latin typeface="DFKai-SB" pitchFamily="65" charset="-120"/>
                <a:ea typeface="DFKai-SB" pitchFamily="65" charset="-120"/>
              </a:rPr>
              <a:t>卷中的</a:t>
            </a:r>
            <a:endParaRPr lang="en-US" altLang="zh-TW" sz="8000" b="1" dirty="0" smtClean="0">
              <a:solidFill>
                <a:srgbClr val="FFFF00"/>
              </a:solidFill>
              <a:latin typeface="DFKai-SB" pitchFamily="65" charset="-120"/>
              <a:ea typeface="DFKai-SB" pitchFamily="65" charset="-120"/>
            </a:endParaRPr>
          </a:p>
          <a:p>
            <a:endParaRPr lang="en-US" altLang="zh-TW" sz="1200" b="1" dirty="0" smtClean="0">
              <a:solidFill>
                <a:srgbClr val="FFFF00"/>
              </a:solidFill>
              <a:latin typeface="DFKai-SB" pitchFamily="65" charset="-120"/>
              <a:ea typeface="DFKai-SB" pitchFamily="65" charset="-120"/>
            </a:endParaRPr>
          </a:p>
          <a:p>
            <a:pPr algn="ctr"/>
            <a:r>
              <a:rPr lang="zh-CN" altLang="en-US" sz="8800" b="1" dirty="0" smtClean="0">
                <a:solidFill>
                  <a:srgbClr val="FFFF00"/>
                </a:solidFill>
                <a:latin typeface="DFKai-SB" pitchFamily="65" charset="-120"/>
                <a:ea typeface="DFKai-SB" pitchFamily="65" charset="-120"/>
              </a:rPr>
              <a:t>古代希</a:t>
            </a:r>
            <a:r>
              <a:rPr lang="zh-CN" altLang="en-US" sz="8800" b="1" dirty="0">
                <a:solidFill>
                  <a:srgbClr val="FFFF00"/>
                </a:solidFill>
                <a:latin typeface="DFKai-SB" pitchFamily="65" charset="-120"/>
                <a:ea typeface="DFKai-SB" pitchFamily="65" charset="-120"/>
              </a:rPr>
              <a:t>伯</a:t>
            </a:r>
            <a:r>
              <a:rPr lang="zh-CN" altLang="en-US" sz="8800" b="1" dirty="0" smtClean="0">
                <a:solidFill>
                  <a:srgbClr val="FFFF00"/>
                </a:solidFill>
                <a:latin typeface="DFKai-SB" pitchFamily="65" charset="-120"/>
                <a:ea typeface="DFKai-SB" pitchFamily="65" charset="-120"/>
              </a:rPr>
              <a:t>來語字</a:t>
            </a:r>
            <a:r>
              <a:rPr lang="zh-CN" altLang="en-US" sz="8800" b="1" dirty="0">
                <a:solidFill>
                  <a:srgbClr val="FFFF00"/>
                </a:solidFill>
                <a:latin typeface="DFKai-SB" pitchFamily="65" charset="-120"/>
                <a:ea typeface="DFKai-SB" pitchFamily="65" charset="-120"/>
              </a:rPr>
              <a:t>體</a:t>
            </a:r>
            <a:r>
              <a:rPr lang="zh-TW" altLang="en-US" sz="8800" b="1" dirty="0">
                <a:solidFill>
                  <a:srgbClr val="FFFF00"/>
                </a:solidFill>
                <a:latin typeface="DFKai-SB" pitchFamily="65" charset="-120"/>
                <a:ea typeface="DFKai-SB" pitchFamily="65" charset="-120"/>
              </a:rPr>
              <a:t>書</a:t>
            </a:r>
            <a:r>
              <a:rPr lang="zh-TW" altLang="en-US" sz="8800" b="1" dirty="0" smtClean="0">
                <a:solidFill>
                  <a:srgbClr val="FFFF00"/>
                </a:solidFill>
                <a:latin typeface="DFKai-SB" pitchFamily="65" charset="-120"/>
                <a:ea typeface="DFKai-SB" pitchFamily="65" charset="-120"/>
              </a:rPr>
              <a:t>卷</a:t>
            </a:r>
            <a:endParaRPr lang="en-US" sz="8800" b="1" dirty="0" smtClean="0">
              <a:solidFill>
                <a:srgbClr val="FFFF00"/>
              </a:solidFill>
              <a:latin typeface="DFKai-SB" pitchFamily="65" charset="-120"/>
              <a:ea typeface="DFKai-SB" pitchFamily="65" charset="-120"/>
            </a:endParaRPr>
          </a:p>
          <a:p>
            <a:pPr algn="ctr"/>
            <a:endParaRPr lang="en-US" sz="1400" b="1" dirty="0" smtClean="0">
              <a:solidFill>
                <a:schemeClr val="bg1"/>
              </a:solidFill>
            </a:endParaRPr>
          </a:p>
          <a:p>
            <a:pPr algn="ctr"/>
            <a:endParaRPr lang="en-US" sz="1400" b="1" dirty="0">
              <a:solidFill>
                <a:schemeClr val="bg1"/>
              </a:solidFill>
            </a:endParaRPr>
          </a:p>
          <a:p>
            <a:pPr algn="ctr"/>
            <a:endParaRPr lang="en-US" sz="1400" b="1" dirty="0" smtClean="0">
              <a:solidFill>
                <a:schemeClr val="bg1"/>
              </a:solidFill>
            </a:endParaRPr>
          </a:p>
          <a:p>
            <a:pPr algn="ctr"/>
            <a:r>
              <a:rPr lang="en-US" sz="4800" b="1" dirty="0" err="1" smtClean="0">
                <a:solidFill>
                  <a:schemeClr val="bg1"/>
                </a:solidFill>
              </a:rPr>
              <a:t>Palaeo</a:t>
            </a:r>
            <a:r>
              <a:rPr lang="en-US" sz="4800" b="1" dirty="0" smtClean="0">
                <a:solidFill>
                  <a:schemeClr val="bg1"/>
                </a:solidFill>
              </a:rPr>
              <a:t>-Hebrew </a:t>
            </a:r>
            <a:r>
              <a:rPr lang="en-US" sz="4800" b="1" dirty="0">
                <a:solidFill>
                  <a:schemeClr val="bg1"/>
                </a:solidFill>
              </a:rPr>
              <a:t>Script </a:t>
            </a:r>
            <a:r>
              <a:rPr lang="en-US" sz="4800" b="1" dirty="0" smtClean="0">
                <a:solidFill>
                  <a:schemeClr val="bg1"/>
                </a:solidFill>
              </a:rPr>
              <a:t>Scrolls </a:t>
            </a:r>
            <a:r>
              <a:rPr lang="en-US" sz="4800" b="1" dirty="0">
                <a:solidFill>
                  <a:schemeClr val="bg1"/>
                </a:solidFill>
              </a:rPr>
              <a:t>from Qumran </a:t>
            </a:r>
            <a:endParaRPr lang="en-US" sz="4800" dirty="0" smtClean="0">
              <a:solidFill>
                <a:schemeClr val="bg1"/>
              </a:solidFill>
            </a:endParaRPr>
          </a:p>
          <a:p>
            <a:endParaRPr lang="en-US" sz="900" dirty="0" smtClean="0">
              <a:solidFill>
                <a:schemeClr val="bg1"/>
              </a:solidFill>
            </a:endParaRPr>
          </a:p>
          <a:p>
            <a:endParaRPr lang="en-US" sz="900" dirty="0" smtClean="0">
              <a:solidFill>
                <a:schemeClr val="bg1"/>
              </a:solidFill>
            </a:endParaRPr>
          </a:p>
          <a:p>
            <a:endParaRPr lang="en-US" sz="900" dirty="0" smtClean="0">
              <a:solidFill>
                <a:schemeClr val="bg1"/>
              </a:solidFill>
            </a:endParaRPr>
          </a:p>
          <a:p>
            <a:endParaRPr lang="en-US" sz="900" dirty="0" smtClean="0">
              <a:solidFill>
                <a:schemeClr val="bg1"/>
              </a:solidFill>
            </a:endParaRPr>
          </a:p>
          <a:p>
            <a:pPr algn="ctr"/>
            <a:endParaRPr lang="en-US" sz="1000" b="1" dirty="0">
              <a:solidFill>
                <a:schemeClr val="bg1"/>
              </a:solidFill>
            </a:endParaRPr>
          </a:p>
          <a:p>
            <a:r>
              <a:rPr lang="zh-TW" altLang="en-US" sz="4000" b="1" dirty="0">
                <a:solidFill>
                  <a:schemeClr val="bg1"/>
                </a:solidFill>
                <a:latin typeface="DFKai-SB" pitchFamily="65" charset="-120"/>
                <a:ea typeface="DFKai-SB" pitchFamily="65" charset="-120"/>
              </a:rPr>
              <a:t>        金京來博士</a:t>
            </a:r>
            <a:r>
              <a:rPr lang="zh-TW" altLang="en-US" sz="4000" b="1" dirty="0">
                <a:solidFill>
                  <a:schemeClr val="bg1"/>
                </a:solidFill>
                <a:latin typeface="SimSun" pitchFamily="2" charset="-122"/>
                <a:ea typeface="SimSun" pitchFamily="2" charset="-122"/>
              </a:rPr>
              <a:t> </a:t>
            </a:r>
            <a:r>
              <a:rPr lang="en-US" sz="4000" b="1" dirty="0">
                <a:solidFill>
                  <a:schemeClr val="bg1"/>
                </a:solidFill>
                <a:latin typeface="SimSun" pitchFamily="2" charset="-122"/>
                <a:ea typeface="SimSun" pitchFamily="2" charset="-122"/>
              </a:rPr>
              <a:t>  </a:t>
            </a:r>
            <a:r>
              <a:rPr lang="en-US" sz="4000" b="1" dirty="0" err="1">
                <a:solidFill>
                  <a:schemeClr val="bg1"/>
                </a:solidFill>
              </a:rPr>
              <a:t>Kyungrae</a:t>
            </a:r>
            <a:r>
              <a:rPr lang="en-US" sz="4000" b="1" dirty="0">
                <a:solidFill>
                  <a:schemeClr val="bg1"/>
                </a:solidFill>
              </a:rPr>
              <a:t> Kim, Ph.D.</a:t>
            </a:r>
          </a:p>
          <a:p>
            <a:endParaRPr lang="en-US" sz="1000" b="1" dirty="0">
              <a:solidFill>
                <a:schemeClr val="bg1"/>
              </a:solidFill>
            </a:endParaRPr>
          </a:p>
          <a:p>
            <a:endParaRPr lang="en-US" sz="1000" b="1" dirty="0" smtClean="0">
              <a:solidFill>
                <a:schemeClr val="bg1"/>
              </a:solidFill>
            </a:endParaRPr>
          </a:p>
          <a:p>
            <a:endParaRPr lang="en-US" sz="1000" b="1" dirty="0">
              <a:solidFill>
                <a:schemeClr val="bg1"/>
              </a:solidFill>
            </a:endParaRPr>
          </a:p>
          <a:p>
            <a:endParaRPr lang="en-US" sz="1000" b="1" dirty="0" smtClean="0">
              <a:solidFill>
                <a:schemeClr val="bg1"/>
              </a:solidFill>
            </a:endParaRPr>
          </a:p>
          <a:p>
            <a:endParaRPr lang="en-US" sz="1000" b="1" dirty="0" smtClean="0">
              <a:solidFill>
                <a:schemeClr val="bg1"/>
              </a:solidFill>
            </a:endParaRPr>
          </a:p>
          <a:p>
            <a:endParaRPr lang="en-US" sz="1000" b="1" dirty="0">
              <a:solidFill>
                <a:schemeClr val="bg1"/>
              </a:solidFill>
            </a:endParaRPr>
          </a:p>
          <a:p>
            <a:pPr algn="ctr"/>
            <a:endParaRPr lang="en-US" sz="1000" dirty="0">
              <a:solidFill>
                <a:schemeClr val="bg1"/>
              </a:solidFill>
            </a:endParaRPr>
          </a:p>
        </p:txBody>
      </p:sp>
    </p:spTree>
    <p:extLst>
      <p:ext uri="{BB962C8B-B14F-4D97-AF65-F5344CB8AC3E}">
        <p14:creationId xmlns:p14="http://schemas.microsoft.com/office/powerpoint/2010/main" val="31858646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Lachish and Signal Fires – Elliot Ritze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4" y="-2628"/>
            <a:ext cx="6593656" cy="65836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Lachish letters - Wikipe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Lachish letters - Wikiped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70" name="Picture 10" descr="Real Discoveries Blogger.: The Lachish Letters or Lachish Ostrak or Ostracon  Reveals The Name of G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8009" y="2133600"/>
            <a:ext cx="6338296" cy="3566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7183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95841018"/>
              </p:ext>
            </p:extLst>
          </p:nvPr>
        </p:nvGraphicFramePr>
        <p:xfrm>
          <a:off x="8922" y="931589"/>
          <a:ext cx="12139448" cy="5423583"/>
        </p:xfrm>
        <a:graphic>
          <a:graphicData uri="http://schemas.openxmlformats.org/drawingml/2006/table">
            <a:tbl>
              <a:tblPr firstRow="1" firstCol="1" bandRow="1">
                <a:tableStyleId>{5C22544A-7EE6-4342-B048-85BDC9FD1C3A}</a:tableStyleId>
              </a:tblPr>
              <a:tblGrid>
                <a:gridCol w="410603"/>
                <a:gridCol w="2483409"/>
                <a:gridCol w="9245436"/>
              </a:tblGrid>
              <a:tr h="140558">
                <a:tc>
                  <a:txBody>
                    <a:bodyPr/>
                    <a:lstStyle/>
                    <a:p>
                      <a:pPr marL="0" marR="0">
                        <a:spcBef>
                          <a:spcPts val="0"/>
                        </a:spcBef>
                        <a:spcAft>
                          <a:spcPts val="0"/>
                        </a:spcAft>
                      </a:pPr>
                      <a:r>
                        <a:rPr lang="en-US" sz="2000" dirty="0">
                          <a:effectLst/>
                        </a:rPr>
                        <a:t> </a:t>
                      </a:r>
                      <a:endParaRPr lang="en-US" sz="2000" dirty="0">
                        <a:effectLst/>
                        <a:latin typeface="Times New Roman"/>
                        <a:ea typeface="PMingLiU"/>
                      </a:endParaRPr>
                    </a:p>
                  </a:txBody>
                  <a:tcPr marL="63251" marR="63251" marT="0" marB="0" anchor="ctr"/>
                </a:tc>
                <a:tc>
                  <a:txBody>
                    <a:bodyPr/>
                    <a:lstStyle/>
                    <a:p>
                      <a:pPr marL="0" marR="0">
                        <a:spcBef>
                          <a:spcPts val="0"/>
                        </a:spcBef>
                        <a:spcAft>
                          <a:spcPts val="0"/>
                        </a:spcAft>
                      </a:pPr>
                      <a:r>
                        <a:rPr lang="en-US" sz="2000" dirty="0">
                          <a:effectLst/>
                        </a:rPr>
                        <a:t>Name</a:t>
                      </a:r>
                      <a:endParaRPr lang="en-US" sz="2000" dirty="0">
                        <a:effectLst/>
                        <a:latin typeface="Times New Roman"/>
                        <a:ea typeface="PMingLiU"/>
                      </a:endParaRPr>
                    </a:p>
                  </a:txBody>
                  <a:tcPr marL="63251" marR="63251" marT="0" marB="0" anchor="ctr"/>
                </a:tc>
                <a:tc>
                  <a:txBody>
                    <a:bodyPr/>
                    <a:lstStyle/>
                    <a:p>
                      <a:pPr marL="0" marR="0">
                        <a:spcBef>
                          <a:spcPts val="0"/>
                        </a:spcBef>
                        <a:spcAft>
                          <a:spcPts val="0"/>
                        </a:spcAft>
                      </a:pPr>
                      <a:r>
                        <a:rPr lang="en-US" sz="2000" dirty="0">
                          <a:effectLst/>
                        </a:rPr>
                        <a:t>Contents (Biblical Passages)</a:t>
                      </a:r>
                      <a:endParaRPr lang="en-US" sz="2000" dirty="0">
                        <a:effectLst/>
                        <a:latin typeface="Times New Roman"/>
                        <a:ea typeface="PMingLiU"/>
                      </a:endParaRPr>
                    </a:p>
                  </a:txBody>
                  <a:tcPr marL="63251" marR="63251" marT="0" marB="0" anchor="ctr"/>
                </a:tc>
              </a:tr>
              <a:tr h="337339">
                <a:tc>
                  <a:txBody>
                    <a:bodyPr/>
                    <a:lstStyle/>
                    <a:p>
                      <a:pPr marL="0" marR="0">
                        <a:spcBef>
                          <a:spcPts val="0"/>
                        </a:spcBef>
                        <a:spcAft>
                          <a:spcPts val="0"/>
                        </a:spcAft>
                      </a:pPr>
                      <a:r>
                        <a:rPr lang="en-US" sz="2000" b="1" kern="100">
                          <a:solidFill>
                            <a:srgbClr val="FFFF00"/>
                          </a:solidFill>
                          <a:effectLst/>
                        </a:rPr>
                        <a:t>1</a:t>
                      </a:r>
                      <a:endParaRPr lang="en-US" sz="2000" b="1" kern="100">
                        <a:solidFill>
                          <a:srgbClr val="FFFF00"/>
                        </a:solidFill>
                        <a:effectLst/>
                        <a:latin typeface="Times New Roman"/>
                        <a:ea typeface="PMingLiU"/>
                      </a:endParaRPr>
                    </a:p>
                  </a:txBody>
                  <a:tcPr marL="63251" marR="63251" marT="0" marB="0" anchor="ctr">
                    <a:solidFill>
                      <a:srgbClr val="002060"/>
                    </a:solidFill>
                  </a:tcPr>
                </a:tc>
                <a:tc>
                  <a:txBody>
                    <a:bodyPr/>
                    <a:lstStyle/>
                    <a:p>
                      <a:pPr marL="0" marR="0">
                        <a:spcBef>
                          <a:spcPts val="0"/>
                        </a:spcBef>
                        <a:spcAft>
                          <a:spcPts val="0"/>
                        </a:spcAft>
                      </a:pPr>
                      <a:r>
                        <a:rPr lang="en-US" sz="2400" b="1" kern="100" dirty="0">
                          <a:solidFill>
                            <a:srgbClr val="FFFF00"/>
                          </a:solidFill>
                          <a:effectLst/>
                        </a:rPr>
                        <a:t>1QpaleoLev</a:t>
                      </a:r>
                      <a:r>
                        <a:rPr lang="en-US" sz="2400" b="1" kern="100" baseline="30000" dirty="0">
                          <a:solidFill>
                            <a:srgbClr val="FFFF00"/>
                          </a:solidFill>
                          <a:effectLst/>
                        </a:rPr>
                        <a:t> </a:t>
                      </a:r>
                      <a:r>
                        <a:rPr lang="en-US" sz="2400" b="1" kern="100" dirty="0">
                          <a:solidFill>
                            <a:srgbClr val="FFFF00"/>
                          </a:solidFill>
                          <a:effectLst/>
                        </a:rPr>
                        <a:t>(1Q3)</a:t>
                      </a:r>
                      <a:endParaRPr lang="en-US" sz="2400" b="1" kern="100" dirty="0">
                        <a:solidFill>
                          <a:srgbClr val="FFFF00"/>
                        </a:solidFill>
                        <a:effectLst/>
                        <a:latin typeface="Times New Roman"/>
                        <a:ea typeface="PMingLiU"/>
                      </a:endParaRPr>
                    </a:p>
                  </a:txBody>
                  <a:tcPr marL="63251" marR="63251" marT="0" marB="0" anchor="ctr">
                    <a:solidFill>
                      <a:srgbClr val="002060"/>
                    </a:solidFill>
                  </a:tcPr>
                </a:tc>
                <a:tc>
                  <a:txBody>
                    <a:bodyPr/>
                    <a:lstStyle/>
                    <a:p>
                      <a:pPr marL="0" marR="0">
                        <a:spcBef>
                          <a:spcPts val="0"/>
                        </a:spcBef>
                        <a:spcAft>
                          <a:spcPts val="0"/>
                        </a:spcAft>
                      </a:pPr>
                      <a:r>
                        <a:rPr lang="en-US" sz="2000" b="1" kern="100" dirty="0">
                          <a:solidFill>
                            <a:schemeClr val="bg1"/>
                          </a:solidFill>
                          <a:effectLst/>
                        </a:rPr>
                        <a:t>Leviticus 11:10–11; 19:30–34; 20:20–24; </a:t>
                      </a:r>
                      <a:endParaRPr lang="en-US" sz="2000" b="1" kern="100" dirty="0" smtClean="0">
                        <a:solidFill>
                          <a:schemeClr val="bg1"/>
                        </a:solidFill>
                        <a:effectLst/>
                      </a:endParaRPr>
                    </a:p>
                    <a:p>
                      <a:pPr marL="0" marR="0">
                        <a:spcBef>
                          <a:spcPts val="0"/>
                        </a:spcBef>
                        <a:spcAft>
                          <a:spcPts val="0"/>
                        </a:spcAft>
                      </a:pPr>
                      <a:r>
                        <a:rPr lang="en-US" sz="2000" b="1" kern="100" dirty="0" smtClean="0">
                          <a:solidFill>
                            <a:schemeClr val="bg1"/>
                          </a:solidFill>
                          <a:effectLst/>
                        </a:rPr>
                        <a:t>21:24–22:6</a:t>
                      </a:r>
                      <a:r>
                        <a:rPr lang="en-US" sz="2000" b="1" kern="100" dirty="0">
                          <a:solidFill>
                            <a:schemeClr val="bg1"/>
                          </a:solidFill>
                          <a:effectLst/>
                        </a:rPr>
                        <a:t>; </a:t>
                      </a:r>
                      <a:r>
                        <a:rPr lang="en-US" sz="2000" b="1" kern="100" dirty="0" smtClean="0">
                          <a:solidFill>
                            <a:schemeClr val="bg1"/>
                          </a:solidFill>
                          <a:effectLst/>
                        </a:rPr>
                        <a:t>23:4–8;</a:t>
                      </a:r>
                      <a:r>
                        <a:rPr lang="en-US" sz="2000" b="1" kern="100" baseline="0" dirty="0" smtClean="0">
                          <a:solidFill>
                            <a:schemeClr val="bg1"/>
                          </a:solidFill>
                          <a:effectLst/>
                        </a:rPr>
                        <a:t> </a:t>
                      </a:r>
                      <a:r>
                        <a:rPr lang="en-US" sz="2000" b="1" kern="100" dirty="0" smtClean="0">
                          <a:solidFill>
                            <a:schemeClr val="bg1"/>
                          </a:solidFill>
                          <a:effectLst/>
                        </a:rPr>
                        <a:t>Numbers</a:t>
                      </a:r>
                      <a:r>
                        <a:rPr lang="en-US" sz="2000" b="1" kern="100" dirty="0">
                          <a:solidFill>
                            <a:schemeClr val="bg1"/>
                          </a:solidFill>
                          <a:effectLst/>
                        </a:rPr>
                        <a:t> 1:48–50</a:t>
                      </a:r>
                      <a:endParaRPr lang="en-US" sz="2000" b="1" kern="100" dirty="0">
                        <a:solidFill>
                          <a:schemeClr val="bg1"/>
                        </a:solidFill>
                        <a:effectLst/>
                        <a:latin typeface="Times New Roman"/>
                        <a:ea typeface="PMingLiU"/>
                      </a:endParaRPr>
                    </a:p>
                  </a:txBody>
                  <a:tcPr marL="63251" marR="63251" marT="0" marB="0">
                    <a:solidFill>
                      <a:schemeClr val="accent3">
                        <a:lumMod val="50000"/>
                      </a:schemeClr>
                    </a:solidFill>
                  </a:tcPr>
                </a:tc>
              </a:tr>
              <a:tr h="168669">
                <a:tc>
                  <a:txBody>
                    <a:bodyPr/>
                    <a:lstStyle/>
                    <a:p>
                      <a:pPr marL="0" marR="0">
                        <a:spcBef>
                          <a:spcPts val="0"/>
                        </a:spcBef>
                        <a:spcAft>
                          <a:spcPts val="0"/>
                        </a:spcAft>
                      </a:pPr>
                      <a:r>
                        <a:rPr lang="en-US" sz="2000" b="1" kern="100">
                          <a:solidFill>
                            <a:srgbClr val="FFFF00"/>
                          </a:solidFill>
                          <a:effectLst/>
                        </a:rPr>
                        <a:t>2</a:t>
                      </a:r>
                      <a:endParaRPr lang="en-US" sz="2000" b="1" kern="100">
                        <a:solidFill>
                          <a:srgbClr val="FFFF00"/>
                        </a:solidFill>
                        <a:effectLst/>
                        <a:latin typeface="Times New Roman"/>
                        <a:ea typeface="PMingLiU"/>
                      </a:endParaRPr>
                    </a:p>
                  </a:txBody>
                  <a:tcPr marL="63251" marR="63251" marT="0" marB="0" anchor="ctr">
                    <a:solidFill>
                      <a:srgbClr val="002060"/>
                    </a:solidFill>
                  </a:tcPr>
                </a:tc>
                <a:tc>
                  <a:txBody>
                    <a:bodyPr/>
                    <a:lstStyle/>
                    <a:p>
                      <a:pPr marL="0" marR="0">
                        <a:spcBef>
                          <a:spcPts val="0"/>
                        </a:spcBef>
                        <a:spcAft>
                          <a:spcPts val="0"/>
                        </a:spcAft>
                      </a:pPr>
                      <a:r>
                        <a:rPr lang="en-US" sz="2400" b="1" kern="100" dirty="0">
                          <a:solidFill>
                            <a:srgbClr val="FFFF00"/>
                          </a:solidFill>
                          <a:effectLst/>
                        </a:rPr>
                        <a:t>2QpaleoLev</a:t>
                      </a:r>
                      <a:r>
                        <a:rPr lang="en-US" sz="2400" b="1" kern="100" baseline="30000" dirty="0">
                          <a:solidFill>
                            <a:srgbClr val="FFFF00"/>
                          </a:solidFill>
                          <a:effectLst/>
                        </a:rPr>
                        <a:t> </a:t>
                      </a:r>
                      <a:r>
                        <a:rPr lang="en-US" sz="2400" b="1" kern="100" dirty="0">
                          <a:solidFill>
                            <a:srgbClr val="FFFF00"/>
                          </a:solidFill>
                          <a:effectLst/>
                        </a:rPr>
                        <a:t>(2Q5)</a:t>
                      </a:r>
                      <a:endParaRPr lang="en-US" sz="2400" b="1" kern="100" dirty="0">
                        <a:solidFill>
                          <a:srgbClr val="FFFF00"/>
                        </a:solidFill>
                        <a:effectLst/>
                        <a:latin typeface="Times New Roman"/>
                        <a:ea typeface="PMingLiU"/>
                      </a:endParaRPr>
                    </a:p>
                  </a:txBody>
                  <a:tcPr marL="63251" marR="63251" marT="0" marB="0" anchor="ctr">
                    <a:solidFill>
                      <a:srgbClr val="002060"/>
                    </a:solidFill>
                  </a:tcPr>
                </a:tc>
                <a:tc>
                  <a:txBody>
                    <a:bodyPr/>
                    <a:lstStyle/>
                    <a:p>
                      <a:pPr marL="0" marR="0">
                        <a:spcBef>
                          <a:spcPts val="0"/>
                        </a:spcBef>
                        <a:spcAft>
                          <a:spcPts val="0"/>
                        </a:spcAft>
                      </a:pPr>
                      <a:r>
                        <a:rPr lang="en-US" sz="2000" b="1" kern="100" dirty="0">
                          <a:solidFill>
                            <a:schemeClr val="bg1"/>
                          </a:solidFill>
                          <a:effectLst/>
                        </a:rPr>
                        <a:t>Leviticus  11:22-29</a:t>
                      </a:r>
                      <a:endParaRPr lang="en-US" sz="2000" b="1" kern="100" dirty="0">
                        <a:solidFill>
                          <a:schemeClr val="bg1"/>
                        </a:solidFill>
                        <a:effectLst/>
                        <a:latin typeface="Times New Roman"/>
                        <a:ea typeface="PMingLiU"/>
                      </a:endParaRPr>
                    </a:p>
                  </a:txBody>
                  <a:tcPr marL="63251" marR="63251" marT="0" marB="0">
                    <a:solidFill>
                      <a:schemeClr val="accent3">
                        <a:lumMod val="50000"/>
                      </a:schemeClr>
                    </a:solidFill>
                  </a:tcPr>
                </a:tc>
              </a:tr>
              <a:tr h="1180686">
                <a:tc>
                  <a:txBody>
                    <a:bodyPr/>
                    <a:lstStyle/>
                    <a:p>
                      <a:pPr marL="0" marR="0">
                        <a:spcBef>
                          <a:spcPts val="0"/>
                        </a:spcBef>
                        <a:spcAft>
                          <a:spcPts val="0"/>
                        </a:spcAft>
                      </a:pPr>
                      <a:r>
                        <a:rPr lang="en-US" sz="2000" b="1" kern="100">
                          <a:solidFill>
                            <a:srgbClr val="FFFF00"/>
                          </a:solidFill>
                          <a:effectLst/>
                        </a:rPr>
                        <a:t>3</a:t>
                      </a:r>
                      <a:endParaRPr lang="en-US" sz="2000" b="1" kern="100">
                        <a:solidFill>
                          <a:srgbClr val="FFFF00"/>
                        </a:solidFill>
                        <a:effectLst/>
                        <a:latin typeface="Times New Roman"/>
                        <a:ea typeface="PMingLiU"/>
                      </a:endParaRPr>
                    </a:p>
                  </a:txBody>
                  <a:tcPr marL="63251" marR="63251" marT="0" marB="0" anchor="ctr">
                    <a:solidFill>
                      <a:srgbClr val="002060"/>
                    </a:solidFill>
                  </a:tcPr>
                </a:tc>
                <a:tc>
                  <a:txBody>
                    <a:bodyPr/>
                    <a:lstStyle/>
                    <a:p>
                      <a:pPr marL="0" marR="0">
                        <a:spcBef>
                          <a:spcPts val="0"/>
                        </a:spcBef>
                        <a:spcAft>
                          <a:spcPts val="0"/>
                        </a:spcAft>
                      </a:pPr>
                      <a:r>
                        <a:rPr lang="en-US" sz="2400" b="1" kern="100" dirty="0">
                          <a:solidFill>
                            <a:srgbClr val="FFFF00"/>
                          </a:solidFill>
                          <a:effectLst/>
                        </a:rPr>
                        <a:t>4QpaleoGen-Exod</a:t>
                      </a:r>
                      <a:r>
                        <a:rPr lang="en-US" sz="2400" b="1" kern="100" baseline="30000" dirty="0">
                          <a:solidFill>
                            <a:srgbClr val="FFFF00"/>
                          </a:solidFill>
                          <a:effectLst/>
                        </a:rPr>
                        <a:t>l </a:t>
                      </a:r>
                      <a:r>
                        <a:rPr lang="en-US" sz="2400" b="1" kern="100" dirty="0">
                          <a:solidFill>
                            <a:srgbClr val="FFFF00"/>
                          </a:solidFill>
                          <a:effectLst/>
                        </a:rPr>
                        <a:t>(4Q11)</a:t>
                      </a:r>
                      <a:endParaRPr lang="en-US" sz="2400" b="1" kern="100" dirty="0">
                        <a:solidFill>
                          <a:srgbClr val="FFFF00"/>
                        </a:solidFill>
                        <a:effectLst/>
                        <a:latin typeface="Times New Roman"/>
                        <a:ea typeface="PMingLiU"/>
                      </a:endParaRPr>
                    </a:p>
                  </a:txBody>
                  <a:tcPr marL="63251" marR="63251" marT="0" marB="0" anchor="ctr">
                    <a:solidFill>
                      <a:srgbClr val="002060"/>
                    </a:solidFill>
                  </a:tcPr>
                </a:tc>
                <a:tc>
                  <a:txBody>
                    <a:bodyPr/>
                    <a:lstStyle/>
                    <a:p>
                      <a:pPr marL="0" marR="0">
                        <a:spcBef>
                          <a:spcPts val="0"/>
                        </a:spcBef>
                        <a:spcAft>
                          <a:spcPts val="0"/>
                        </a:spcAft>
                      </a:pPr>
                      <a:r>
                        <a:rPr lang="en-US" sz="2000" b="1" kern="100" dirty="0">
                          <a:solidFill>
                            <a:schemeClr val="bg1"/>
                          </a:solidFill>
                          <a:effectLst/>
                        </a:rPr>
                        <a:t>Genesis 50:26; Exodus 1:1–5; 2:10,22–25; 3:1–4,17–21; 8:13–15, 19–21; 9:25–29, 33–35; 10:1–5; 11:4–10; 12:1–11, 42–46; 14:15–24; 16:2–7, 13–14,18–20,23–25,26–31,33–35; 17:1–3,5–11; 18:17–24; 19:24–25; 20:1–2; 22:23–24; 23:5–16; 25:7–20; 26:29–37; 27:1, 6–14; 28:33–35,40–42; 36:34–36</a:t>
                      </a:r>
                      <a:endParaRPr lang="en-US" sz="2000" b="1" kern="100" dirty="0">
                        <a:solidFill>
                          <a:schemeClr val="bg1"/>
                        </a:solidFill>
                        <a:effectLst/>
                        <a:latin typeface="Times New Roman"/>
                        <a:ea typeface="PMingLiU"/>
                      </a:endParaRPr>
                    </a:p>
                  </a:txBody>
                  <a:tcPr marL="63251" marR="63251" marT="0" marB="0">
                    <a:solidFill>
                      <a:schemeClr val="accent3">
                        <a:lumMod val="50000"/>
                      </a:schemeClr>
                    </a:solidFill>
                  </a:tcPr>
                </a:tc>
              </a:tr>
              <a:tr h="2192703">
                <a:tc>
                  <a:txBody>
                    <a:bodyPr/>
                    <a:lstStyle/>
                    <a:p>
                      <a:pPr marL="0" marR="0">
                        <a:spcBef>
                          <a:spcPts val="0"/>
                        </a:spcBef>
                        <a:spcAft>
                          <a:spcPts val="0"/>
                        </a:spcAft>
                      </a:pPr>
                      <a:r>
                        <a:rPr lang="en-US" sz="2000" b="1" kern="100">
                          <a:solidFill>
                            <a:srgbClr val="FFFF00"/>
                          </a:solidFill>
                          <a:effectLst/>
                        </a:rPr>
                        <a:t>4</a:t>
                      </a:r>
                      <a:endParaRPr lang="en-US" sz="2000" b="1" kern="100">
                        <a:solidFill>
                          <a:srgbClr val="FFFF00"/>
                        </a:solidFill>
                        <a:effectLst/>
                        <a:latin typeface="Times New Roman"/>
                        <a:ea typeface="PMingLiU"/>
                      </a:endParaRPr>
                    </a:p>
                  </a:txBody>
                  <a:tcPr marL="63251" marR="63251" marT="0" marB="0">
                    <a:solidFill>
                      <a:srgbClr val="002060"/>
                    </a:solidFill>
                  </a:tcPr>
                </a:tc>
                <a:tc>
                  <a:txBody>
                    <a:bodyPr/>
                    <a:lstStyle/>
                    <a:p>
                      <a:pPr marL="0" marR="0">
                        <a:spcBef>
                          <a:spcPts val="0"/>
                        </a:spcBef>
                        <a:spcAft>
                          <a:spcPts val="0"/>
                        </a:spcAft>
                      </a:pPr>
                      <a:r>
                        <a:rPr lang="en-US" sz="2400" b="1" kern="100" dirty="0">
                          <a:solidFill>
                            <a:srgbClr val="FFFF00"/>
                          </a:solidFill>
                          <a:effectLst/>
                        </a:rPr>
                        <a:t>4QpaleoGen</a:t>
                      </a:r>
                      <a:r>
                        <a:rPr lang="en-US" sz="2400" b="1" kern="100" baseline="30000" dirty="0">
                          <a:solidFill>
                            <a:srgbClr val="FFFF00"/>
                          </a:solidFill>
                          <a:effectLst/>
                        </a:rPr>
                        <a:t>m</a:t>
                      </a:r>
                      <a:r>
                        <a:rPr lang="en-US" sz="2400" b="1" kern="100" dirty="0">
                          <a:solidFill>
                            <a:srgbClr val="FFFF00"/>
                          </a:solidFill>
                          <a:effectLst/>
                        </a:rPr>
                        <a:t>  (4Q12)</a:t>
                      </a:r>
                      <a:endParaRPr lang="en-US" sz="2400" b="1" kern="100" dirty="0">
                        <a:solidFill>
                          <a:srgbClr val="FFFF00"/>
                        </a:solidFill>
                        <a:effectLst/>
                        <a:latin typeface="Times New Roman"/>
                        <a:ea typeface="PMingLiU"/>
                      </a:endParaRPr>
                    </a:p>
                  </a:txBody>
                  <a:tcPr marL="63251" marR="63251" marT="0" marB="0" anchor="ctr">
                    <a:solidFill>
                      <a:srgbClr val="002060"/>
                    </a:solidFill>
                  </a:tcPr>
                </a:tc>
                <a:tc>
                  <a:txBody>
                    <a:bodyPr/>
                    <a:lstStyle/>
                    <a:p>
                      <a:pPr marL="0" marR="0">
                        <a:spcBef>
                          <a:spcPts val="0"/>
                        </a:spcBef>
                        <a:spcAft>
                          <a:spcPts val="0"/>
                        </a:spcAft>
                      </a:pPr>
                      <a:r>
                        <a:rPr lang="en-US" sz="2000" b="1" kern="100" dirty="0">
                          <a:solidFill>
                            <a:schemeClr val="bg1"/>
                          </a:solidFill>
                          <a:effectLst/>
                        </a:rPr>
                        <a:t>Genesis 26:21–28; Exodus 6:25–30; 7:1–19,29; 8:1,5,12–26; 9:5–16,19–21,35; 10:1–12,19–28; 11:8–10; 12:1–2,6–8,13–15,17–22,31–32,34–39; 13:3–7,12–13; 14:3–5,8–9,25–26; 15:23–27; 16:1,4–5,7–8,31–35; 17:1–16; 18:1–27; 19:1,7–17,23–25; 20:1,18–19; 21:5–6, 13–14,22–32; 22:3–4,6–7,11–13,16–30; 23:15–16,19–31; 24:1–4,6–11; 25:11–12,20–29,31–34; 26:8,15,21–30; 27:1–3,9–14,18–19; 28:3–4,8–12,22–24,26–28,30–43; 29:1–5,20,22–25,31–41; 30:10,12–18,29–31,34–38; 31:1–8,13–15; 32:2–19,25–30; 33:12–23; 34:1–3,10–13,15–18,20–24,27–28; 35:1; 36:21–24; 37:9–16</a:t>
                      </a:r>
                      <a:endParaRPr lang="en-US" sz="2000" b="1" kern="100" dirty="0">
                        <a:solidFill>
                          <a:schemeClr val="bg1"/>
                        </a:solidFill>
                        <a:effectLst/>
                        <a:latin typeface="Times New Roman"/>
                        <a:ea typeface="PMingLiU"/>
                      </a:endParaRPr>
                    </a:p>
                  </a:txBody>
                  <a:tcPr marL="63251" marR="63251" marT="0" marB="0" anchor="ctr">
                    <a:solidFill>
                      <a:schemeClr val="accent3">
                        <a:lumMod val="50000"/>
                      </a:schemeClr>
                    </a:solidFill>
                  </a:tcPr>
                </a:tc>
              </a:tr>
              <a:tr h="506008">
                <a:tc>
                  <a:txBody>
                    <a:bodyPr/>
                    <a:lstStyle/>
                    <a:p>
                      <a:pPr marL="0" marR="0">
                        <a:spcBef>
                          <a:spcPts val="0"/>
                        </a:spcBef>
                        <a:spcAft>
                          <a:spcPts val="0"/>
                        </a:spcAft>
                      </a:pPr>
                      <a:r>
                        <a:rPr lang="en-US" sz="2000" b="1" kern="100">
                          <a:solidFill>
                            <a:srgbClr val="FFFF00"/>
                          </a:solidFill>
                          <a:effectLst/>
                        </a:rPr>
                        <a:t>5</a:t>
                      </a:r>
                      <a:endParaRPr lang="en-US" sz="2000" b="1" kern="100">
                        <a:solidFill>
                          <a:srgbClr val="FFFF00"/>
                        </a:solidFill>
                        <a:effectLst/>
                        <a:latin typeface="Times New Roman"/>
                        <a:ea typeface="PMingLiU"/>
                      </a:endParaRPr>
                    </a:p>
                  </a:txBody>
                  <a:tcPr marL="63251" marR="63251" marT="0" marB="0">
                    <a:solidFill>
                      <a:srgbClr val="002060"/>
                    </a:solidFill>
                  </a:tcPr>
                </a:tc>
                <a:tc>
                  <a:txBody>
                    <a:bodyPr/>
                    <a:lstStyle/>
                    <a:p>
                      <a:pPr marL="0" marR="0">
                        <a:spcBef>
                          <a:spcPts val="0"/>
                        </a:spcBef>
                        <a:spcAft>
                          <a:spcPts val="0"/>
                        </a:spcAft>
                      </a:pPr>
                      <a:r>
                        <a:rPr lang="en-US" sz="2400" b="1" kern="100" dirty="0">
                          <a:solidFill>
                            <a:srgbClr val="FFFF00"/>
                          </a:solidFill>
                          <a:effectLst/>
                        </a:rPr>
                        <a:t>4QpaleoExod</a:t>
                      </a:r>
                      <a:r>
                        <a:rPr lang="en-US" sz="2400" b="1" kern="100" baseline="30000" dirty="0">
                          <a:solidFill>
                            <a:srgbClr val="FFFF00"/>
                          </a:solidFill>
                          <a:effectLst/>
                        </a:rPr>
                        <a:t>m</a:t>
                      </a:r>
                      <a:r>
                        <a:rPr lang="en-US" sz="2400" b="1" kern="100" dirty="0">
                          <a:solidFill>
                            <a:srgbClr val="FFFF00"/>
                          </a:solidFill>
                          <a:effectLst/>
                        </a:rPr>
                        <a:t> (4Q12)</a:t>
                      </a:r>
                      <a:endParaRPr lang="en-US" sz="2400" b="1" kern="100" dirty="0">
                        <a:solidFill>
                          <a:srgbClr val="FFFF00"/>
                        </a:solidFill>
                        <a:effectLst/>
                        <a:latin typeface="Times New Roman"/>
                        <a:ea typeface="PMingLiU"/>
                      </a:endParaRPr>
                    </a:p>
                  </a:txBody>
                  <a:tcPr marL="63251" marR="63251" marT="0" marB="0" anchor="ctr">
                    <a:solidFill>
                      <a:srgbClr val="002060"/>
                    </a:solidFill>
                  </a:tcPr>
                </a:tc>
                <a:tc>
                  <a:txBody>
                    <a:bodyPr/>
                    <a:lstStyle/>
                    <a:p>
                      <a:pPr marL="0" marR="0">
                        <a:spcBef>
                          <a:spcPts val="0"/>
                        </a:spcBef>
                        <a:spcAft>
                          <a:spcPts val="0"/>
                        </a:spcAft>
                      </a:pPr>
                      <a:r>
                        <a:rPr lang="en-US" sz="2000" b="1" kern="100" dirty="0">
                          <a:solidFill>
                            <a:schemeClr val="bg1"/>
                          </a:solidFill>
                          <a:effectLst/>
                        </a:rPr>
                        <a:t>Exodus 6:25–7:19,29–8:1,[5],12–22; 9:5–16, 19–21, 35–10:12, 19–28; 11:8–12:2,6–8, 13–15, 17–22, 31–32, 34–39; 13:3–8, 12–13; ... 37:9–16</a:t>
                      </a:r>
                      <a:endParaRPr lang="en-US" sz="2000" b="1" kern="100" dirty="0">
                        <a:solidFill>
                          <a:schemeClr val="bg1"/>
                        </a:solidFill>
                        <a:effectLst/>
                        <a:latin typeface="Times New Roman"/>
                        <a:ea typeface="PMingLiU"/>
                      </a:endParaRPr>
                    </a:p>
                  </a:txBody>
                  <a:tcPr marL="63251" marR="63251" marT="0" marB="0" anchor="ctr">
                    <a:solidFill>
                      <a:schemeClr val="accent3">
                        <a:lumMod val="50000"/>
                      </a:schemeClr>
                    </a:solidFill>
                  </a:tcPr>
                </a:tc>
              </a:tr>
            </a:tbl>
          </a:graphicData>
        </a:graphic>
      </p:graphicFrame>
      <p:sp>
        <p:nvSpPr>
          <p:cNvPr id="3" name="Rectangle 2"/>
          <p:cNvSpPr/>
          <p:nvPr/>
        </p:nvSpPr>
        <p:spPr>
          <a:xfrm>
            <a:off x="150812" y="0"/>
            <a:ext cx="9372600" cy="907941"/>
          </a:xfrm>
          <a:prstGeom prst="rect">
            <a:avLst/>
          </a:prstGeom>
          <a:solidFill>
            <a:srgbClr val="002060"/>
          </a:solidFill>
        </p:spPr>
        <p:txBody>
          <a:bodyPr wrap="square">
            <a:spAutoFit/>
          </a:bodyPr>
          <a:lstStyle/>
          <a:p>
            <a:r>
              <a:rPr lang="zh-CN" altLang="en-US" sz="2800" b="1" dirty="0">
                <a:solidFill>
                  <a:srgbClr val="FFFF00"/>
                </a:solidFill>
                <a:latin typeface="DFKai-SB" pitchFamily="65" charset="-120"/>
                <a:ea typeface="DFKai-SB" pitchFamily="65" charset="-120"/>
              </a:rPr>
              <a:t>死海古卷中</a:t>
            </a:r>
            <a:r>
              <a:rPr lang="zh-CN" altLang="en-US" sz="2800" b="1" dirty="0" smtClean="0">
                <a:solidFill>
                  <a:srgbClr val="FFFF00"/>
                </a:solidFill>
                <a:latin typeface="DFKai-SB" pitchFamily="65" charset="-120"/>
                <a:ea typeface="DFKai-SB" pitchFamily="65" charset="-120"/>
              </a:rPr>
              <a:t>的</a:t>
            </a:r>
            <a:r>
              <a:rPr lang="zh-TW" altLang="en-US" sz="2800" b="1" dirty="0">
                <a:solidFill>
                  <a:srgbClr val="FFFF00"/>
                </a:solidFill>
                <a:latin typeface="DFKai-SB" pitchFamily="65" charset="-120"/>
                <a:ea typeface="DFKai-SB" pitchFamily="65" charset="-120"/>
              </a:rPr>
              <a:t>古代希伯來語字體</a:t>
            </a:r>
            <a:r>
              <a:rPr lang="zh-CN" altLang="en-US" sz="2800" b="1" dirty="0">
                <a:solidFill>
                  <a:srgbClr val="FFFF00"/>
                </a:solidFill>
                <a:latin typeface="DFKai-SB" pitchFamily="65" charset="-120"/>
                <a:ea typeface="DFKai-SB" pitchFamily="65" charset="-120"/>
              </a:rPr>
              <a:t>聖經</a:t>
            </a:r>
            <a:r>
              <a:rPr lang="zh-TW" altLang="en-US" sz="2800" b="1" dirty="0">
                <a:solidFill>
                  <a:srgbClr val="FFFF00"/>
                </a:solidFill>
                <a:latin typeface="DFKai-SB" pitchFamily="65" charset="-120"/>
                <a:ea typeface="DFKai-SB" pitchFamily="65" charset="-120"/>
              </a:rPr>
              <a:t>書</a:t>
            </a:r>
            <a:r>
              <a:rPr lang="zh-TW" altLang="en-US" sz="2800" b="1" dirty="0" smtClean="0">
                <a:solidFill>
                  <a:srgbClr val="FFFF00"/>
                </a:solidFill>
                <a:latin typeface="DFKai-SB" pitchFamily="65" charset="-120"/>
                <a:ea typeface="DFKai-SB" pitchFamily="65" charset="-120"/>
              </a:rPr>
              <a:t>卷</a:t>
            </a:r>
            <a:r>
              <a:rPr lang="en-US" altLang="zh-CN" sz="2800" b="1" dirty="0">
                <a:solidFill>
                  <a:srgbClr val="FFFF00"/>
                </a:solidFill>
                <a:latin typeface="DFKai-SB" pitchFamily="65" charset="-120"/>
                <a:ea typeface="DFKai-SB" pitchFamily="65" charset="-120"/>
              </a:rPr>
              <a:t>: </a:t>
            </a:r>
            <a:r>
              <a:rPr lang="zh-CN" altLang="en-US" sz="2800" b="1" dirty="0">
                <a:solidFill>
                  <a:srgbClr val="FFFF00"/>
                </a:solidFill>
                <a:latin typeface="DFKai-SB" pitchFamily="65" charset="-120"/>
                <a:ea typeface="DFKai-SB" pitchFamily="65" charset="-120"/>
              </a:rPr>
              <a:t>一共</a:t>
            </a:r>
            <a:r>
              <a:rPr lang="en-US" altLang="zh-CN" sz="2800" b="1" dirty="0">
                <a:solidFill>
                  <a:srgbClr val="FFFF00"/>
                </a:solidFill>
                <a:ea typeface="DFKai-SB" pitchFamily="65" charset="-120"/>
              </a:rPr>
              <a:t>11</a:t>
            </a:r>
            <a:r>
              <a:rPr lang="zh-CN" altLang="en-US" sz="2800" b="1" dirty="0">
                <a:solidFill>
                  <a:srgbClr val="FFFF00"/>
                </a:solidFill>
                <a:latin typeface="DFKai-SB" pitchFamily="65" charset="-120"/>
                <a:ea typeface="DFKai-SB" pitchFamily="65" charset="-120"/>
              </a:rPr>
              <a:t>卷 </a:t>
            </a:r>
            <a:r>
              <a:rPr lang="en-US" altLang="zh-CN" sz="2800" b="1" dirty="0">
                <a:solidFill>
                  <a:srgbClr val="FFFF00"/>
                </a:solidFill>
                <a:latin typeface="DFKai-SB" pitchFamily="65" charset="-120"/>
                <a:ea typeface="DFKai-SB" pitchFamily="65" charset="-120"/>
              </a:rPr>
              <a:t>(</a:t>
            </a:r>
            <a:r>
              <a:rPr lang="en-US" sz="2800" b="1" dirty="0">
                <a:solidFill>
                  <a:srgbClr val="FFFF00"/>
                </a:solidFill>
              </a:rPr>
              <a:t>1-5</a:t>
            </a:r>
            <a:r>
              <a:rPr lang="en-US" altLang="zh-CN" sz="2800" b="1" dirty="0">
                <a:solidFill>
                  <a:srgbClr val="FFFF00"/>
                </a:solidFill>
                <a:latin typeface="DFKai-SB" pitchFamily="65" charset="-120"/>
                <a:ea typeface="DFKai-SB" pitchFamily="65" charset="-120"/>
              </a:rPr>
              <a:t>)</a:t>
            </a:r>
          </a:p>
          <a:p>
            <a:r>
              <a:rPr lang="en-US" sz="2500" b="1" dirty="0" smtClean="0"/>
              <a:t> </a:t>
            </a:r>
            <a:r>
              <a:rPr lang="en-US" sz="2500" b="1" dirty="0" err="1" smtClean="0">
                <a:solidFill>
                  <a:schemeClr val="bg1"/>
                </a:solidFill>
              </a:rPr>
              <a:t>Paleo</a:t>
            </a:r>
            <a:r>
              <a:rPr lang="en-US" sz="2500" b="1" dirty="0" smtClean="0">
                <a:solidFill>
                  <a:schemeClr val="bg1"/>
                </a:solidFill>
              </a:rPr>
              <a:t>-Hebrew </a:t>
            </a:r>
            <a:r>
              <a:rPr lang="en-US" sz="2500" b="1" dirty="0">
                <a:solidFill>
                  <a:schemeClr val="bg1"/>
                </a:solidFill>
              </a:rPr>
              <a:t>Script Bible Scrolls from </a:t>
            </a:r>
            <a:r>
              <a:rPr lang="en-US" sz="2500" b="1" dirty="0" smtClean="0">
                <a:solidFill>
                  <a:schemeClr val="bg1"/>
                </a:solidFill>
              </a:rPr>
              <a:t>Qumran: total 11 copies (1-5)</a:t>
            </a:r>
            <a:endParaRPr lang="en-US" sz="2500" dirty="0">
              <a:solidFill>
                <a:schemeClr val="bg1"/>
              </a:solidFill>
            </a:endParaRPr>
          </a:p>
        </p:txBody>
      </p:sp>
    </p:spTree>
    <p:extLst>
      <p:ext uri="{BB962C8B-B14F-4D97-AF65-F5344CB8AC3E}">
        <p14:creationId xmlns:p14="http://schemas.microsoft.com/office/powerpoint/2010/main" val="4283870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550" y="21021"/>
            <a:ext cx="9372600" cy="907941"/>
          </a:xfrm>
          <a:prstGeom prst="rect">
            <a:avLst/>
          </a:prstGeom>
          <a:solidFill>
            <a:srgbClr val="002060"/>
          </a:solidFill>
        </p:spPr>
        <p:txBody>
          <a:bodyPr wrap="square">
            <a:spAutoFit/>
          </a:bodyPr>
          <a:lstStyle/>
          <a:p>
            <a:r>
              <a:rPr lang="zh-CN" altLang="en-US" sz="2800" b="1" dirty="0">
                <a:solidFill>
                  <a:srgbClr val="FFFF00"/>
                </a:solidFill>
                <a:latin typeface="DFKai-SB" pitchFamily="65" charset="-120"/>
                <a:ea typeface="DFKai-SB" pitchFamily="65" charset="-120"/>
              </a:rPr>
              <a:t>死海古卷中</a:t>
            </a:r>
            <a:r>
              <a:rPr lang="zh-CN" altLang="en-US" sz="2800" b="1" dirty="0" smtClean="0">
                <a:solidFill>
                  <a:srgbClr val="FFFF00"/>
                </a:solidFill>
                <a:latin typeface="DFKai-SB" pitchFamily="65" charset="-120"/>
                <a:ea typeface="DFKai-SB" pitchFamily="65" charset="-120"/>
              </a:rPr>
              <a:t>的</a:t>
            </a:r>
            <a:r>
              <a:rPr lang="zh-TW" altLang="en-US" sz="2800" b="1" dirty="0">
                <a:solidFill>
                  <a:srgbClr val="FFFF00"/>
                </a:solidFill>
                <a:latin typeface="DFKai-SB" pitchFamily="65" charset="-120"/>
                <a:ea typeface="DFKai-SB" pitchFamily="65" charset="-120"/>
              </a:rPr>
              <a:t>古代希伯來語字體</a:t>
            </a:r>
            <a:r>
              <a:rPr lang="zh-CN" altLang="en-US" sz="2800" b="1" dirty="0">
                <a:solidFill>
                  <a:srgbClr val="FFFF00"/>
                </a:solidFill>
                <a:latin typeface="DFKai-SB" pitchFamily="65" charset="-120"/>
                <a:ea typeface="DFKai-SB" pitchFamily="65" charset="-120"/>
              </a:rPr>
              <a:t>聖經</a:t>
            </a:r>
            <a:r>
              <a:rPr lang="zh-TW" altLang="en-US" sz="2800" b="1" dirty="0">
                <a:solidFill>
                  <a:srgbClr val="FFFF00"/>
                </a:solidFill>
                <a:latin typeface="DFKai-SB" pitchFamily="65" charset="-120"/>
                <a:ea typeface="DFKai-SB" pitchFamily="65" charset="-120"/>
              </a:rPr>
              <a:t>書</a:t>
            </a:r>
            <a:r>
              <a:rPr lang="zh-TW" altLang="en-US" sz="2800" b="1" dirty="0" smtClean="0">
                <a:solidFill>
                  <a:srgbClr val="FFFF00"/>
                </a:solidFill>
                <a:latin typeface="DFKai-SB" pitchFamily="65" charset="-120"/>
                <a:ea typeface="DFKai-SB" pitchFamily="65" charset="-120"/>
              </a:rPr>
              <a:t>卷</a:t>
            </a:r>
            <a:r>
              <a:rPr lang="en-US" altLang="zh-CN" sz="2800" b="1" dirty="0">
                <a:solidFill>
                  <a:srgbClr val="FFFF00"/>
                </a:solidFill>
                <a:latin typeface="DFKai-SB" pitchFamily="65" charset="-120"/>
                <a:ea typeface="DFKai-SB" pitchFamily="65" charset="-120"/>
              </a:rPr>
              <a:t>: </a:t>
            </a:r>
            <a:r>
              <a:rPr lang="zh-CN" altLang="en-US" sz="2800" b="1" dirty="0">
                <a:solidFill>
                  <a:srgbClr val="FFFF00"/>
                </a:solidFill>
                <a:latin typeface="DFKai-SB" pitchFamily="65" charset="-120"/>
                <a:ea typeface="DFKai-SB" pitchFamily="65" charset="-120"/>
              </a:rPr>
              <a:t>一共</a:t>
            </a:r>
            <a:r>
              <a:rPr lang="en-US" altLang="zh-CN" sz="2800" b="1" dirty="0">
                <a:solidFill>
                  <a:srgbClr val="FFFF00"/>
                </a:solidFill>
                <a:ea typeface="DFKai-SB" pitchFamily="65" charset="-120"/>
              </a:rPr>
              <a:t>11</a:t>
            </a:r>
            <a:r>
              <a:rPr lang="zh-CN" altLang="en-US" sz="2800" b="1" dirty="0" smtClean="0">
                <a:solidFill>
                  <a:srgbClr val="FFFF00"/>
                </a:solidFill>
                <a:latin typeface="DFKai-SB" pitchFamily="65" charset="-120"/>
                <a:ea typeface="DFKai-SB" pitchFamily="65" charset="-120"/>
              </a:rPr>
              <a:t>卷</a:t>
            </a:r>
            <a:r>
              <a:rPr lang="en-US" altLang="zh-CN" sz="2800" b="1" dirty="0" smtClean="0">
                <a:solidFill>
                  <a:srgbClr val="FFFF00"/>
                </a:solidFill>
                <a:latin typeface="DFKai-SB" pitchFamily="65" charset="-120"/>
                <a:ea typeface="DFKai-SB" pitchFamily="65" charset="-120"/>
              </a:rPr>
              <a:t>(</a:t>
            </a:r>
            <a:r>
              <a:rPr lang="en-US" altLang="zh-CN" sz="2800" b="1" dirty="0" smtClean="0">
                <a:solidFill>
                  <a:srgbClr val="FFFF00"/>
                </a:solidFill>
              </a:rPr>
              <a:t>6-11</a:t>
            </a:r>
            <a:r>
              <a:rPr lang="en-US" altLang="zh-CN" sz="2800" b="1" dirty="0" smtClean="0">
                <a:solidFill>
                  <a:srgbClr val="FFFF00"/>
                </a:solidFill>
                <a:latin typeface="DFKai-SB" pitchFamily="65" charset="-120"/>
                <a:ea typeface="DFKai-SB" pitchFamily="65" charset="-120"/>
              </a:rPr>
              <a:t>)</a:t>
            </a:r>
            <a:endParaRPr lang="en-US" altLang="zh-CN" sz="2800" b="1" dirty="0">
              <a:solidFill>
                <a:srgbClr val="FFFF00"/>
              </a:solidFill>
              <a:latin typeface="DFKai-SB" pitchFamily="65" charset="-120"/>
              <a:ea typeface="DFKai-SB" pitchFamily="65" charset="-120"/>
            </a:endParaRPr>
          </a:p>
          <a:p>
            <a:r>
              <a:rPr lang="en-US" sz="2500" b="1" dirty="0" err="1" smtClean="0">
                <a:solidFill>
                  <a:schemeClr val="bg1"/>
                </a:solidFill>
              </a:rPr>
              <a:t>Paleo</a:t>
            </a:r>
            <a:r>
              <a:rPr lang="en-US" sz="2500" b="1" dirty="0" smtClean="0">
                <a:solidFill>
                  <a:schemeClr val="bg1"/>
                </a:solidFill>
              </a:rPr>
              <a:t>-Hebrew </a:t>
            </a:r>
            <a:r>
              <a:rPr lang="en-US" sz="2500" b="1" dirty="0">
                <a:solidFill>
                  <a:schemeClr val="bg1"/>
                </a:solidFill>
              </a:rPr>
              <a:t>Script Bible Scrolls from </a:t>
            </a:r>
            <a:r>
              <a:rPr lang="en-US" sz="2500" b="1" dirty="0" smtClean="0">
                <a:solidFill>
                  <a:schemeClr val="bg1"/>
                </a:solidFill>
              </a:rPr>
              <a:t>Qumran: total 11 copies (6-11)</a:t>
            </a:r>
            <a:endParaRPr lang="en-US" sz="2500"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897491053"/>
              </p:ext>
            </p:extLst>
          </p:nvPr>
        </p:nvGraphicFramePr>
        <p:xfrm>
          <a:off x="27315" y="1066800"/>
          <a:ext cx="11963400" cy="3444240"/>
        </p:xfrm>
        <a:graphic>
          <a:graphicData uri="http://schemas.openxmlformats.org/drawingml/2006/table">
            <a:tbl>
              <a:tblPr firstRow="1" firstCol="1" bandRow="1">
                <a:tableStyleId>{5C22544A-7EE6-4342-B048-85BDC9FD1C3A}</a:tableStyleId>
              </a:tblPr>
              <a:tblGrid>
                <a:gridCol w="504497"/>
                <a:gridCol w="1905000"/>
                <a:gridCol w="9553903"/>
              </a:tblGrid>
              <a:tr h="0">
                <a:tc>
                  <a:txBody>
                    <a:bodyPr/>
                    <a:lstStyle/>
                    <a:p>
                      <a:pPr marL="0" marR="0">
                        <a:spcBef>
                          <a:spcPts val="0"/>
                        </a:spcBef>
                        <a:spcAft>
                          <a:spcPts val="0"/>
                        </a:spcAft>
                      </a:pPr>
                      <a:r>
                        <a:rPr lang="en-US" sz="2300" b="1" kern="100" dirty="0">
                          <a:solidFill>
                            <a:srgbClr val="FFFF00"/>
                          </a:solidFill>
                          <a:effectLst/>
                        </a:rPr>
                        <a:t>6</a:t>
                      </a:r>
                      <a:endParaRPr lang="en-US" sz="2300" b="1" kern="100" dirty="0">
                        <a:solidFill>
                          <a:srgbClr val="FFFF00"/>
                        </a:solidFill>
                        <a:effectLst/>
                        <a:latin typeface="Times New Roman"/>
                        <a:ea typeface="PMingLiU"/>
                      </a:endParaRPr>
                    </a:p>
                  </a:txBody>
                  <a:tcPr marL="68580" marR="68580" marT="0" marB="0">
                    <a:solidFill>
                      <a:srgbClr val="002060"/>
                    </a:solidFill>
                  </a:tcPr>
                </a:tc>
                <a:tc>
                  <a:txBody>
                    <a:bodyPr/>
                    <a:lstStyle/>
                    <a:p>
                      <a:pPr marL="0" marR="0">
                        <a:spcBef>
                          <a:spcPts val="0"/>
                        </a:spcBef>
                        <a:spcAft>
                          <a:spcPts val="0"/>
                        </a:spcAft>
                      </a:pPr>
                      <a:r>
                        <a:rPr lang="en-US" sz="2300" b="1" kern="100" dirty="0">
                          <a:solidFill>
                            <a:srgbClr val="FFFF00"/>
                          </a:solidFill>
                          <a:effectLst/>
                        </a:rPr>
                        <a:t>4QpaleoDeut</a:t>
                      </a:r>
                      <a:r>
                        <a:rPr lang="en-US" sz="2300" b="1" kern="100" baseline="30000" dirty="0">
                          <a:solidFill>
                            <a:srgbClr val="FFFF00"/>
                          </a:solidFill>
                          <a:effectLst/>
                        </a:rPr>
                        <a:t>r</a:t>
                      </a:r>
                      <a:r>
                        <a:rPr lang="en-US" sz="2300" b="1" kern="100" dirty="0">
                          <a:solidFill>
                            <a:srgbClr val="FFFF00"/>
                          </a:solidFill>
                          <a:effectLst/>
                        </a:rPr>
                        <a:t> </a:t>
                      </a:r>
                    </a:p>
                    <a:p>
                      <a:pPr marL="0" marR="0">
                        <a:spcBef>
                          <a:spcPts val="0"/>
                        </a:spcBef>
                        <a:spcAft>
                          <a:spcPts val="0"/>
                        </a:spcAft>
                      </a:pPr>
                      <a:r>
                        <a:rPr lang="en-US" sz="2300" b="1" kern="100" dirty="0">
                          <a:solidFill>
                            <a:srgbClr val="FFFF00"/>
                          </a:solidFill>
                          <a:effectLst/>
                        </a:rPr>
                        <a:t>(4Q45)</a:t>
                      </a:r>
                      <a:endParaRPr lang="en-US" sz="2300" b="1" kern="100" dirty="0">
                        <a:solidFill>
                          <a:srgbClr val="FFFF00"/>
                        </a:solidFill>
                        <a:effectLst/>
                        <a:latin typeface="Times New Roman"/>
                        <a:ea typeface="PMingLiU"/>
                      </a:endParaRPr>
                    </a:p>
                  </a:txBody>
                  <a:tcPr marL="68580" marR="68580" marT="0" marB="0" anchor="ctr">
                    <a:solidFill>
                      <a:srgbClr val="002060"/>
                    </a:solidFill>
                  </a:tcPr>
                </a:tc>
                <a:tc>
                  <a:txBody>
                    <a:bodyPr/>
                    <a:lstStyle/>
                    <a:p>
                      <a:pPr marL="0" marR="0">
                        <a:spcBef>
                          <a:spcPts val="0"/>
                        </a:spcBef>
                        <a:spcAft>
                          <a:spcPts val="0"/>
                        </a:spcAft>
                      </a:pPr>
                      <a:r>
                        <a:rPr lang="en-US" sz="2200" b="1" kern="100" dirty="0">
                          <a:solidFill>
                            <a:schemeClr val="bg1"/>
                          </a:solidFill>
                          <a:effectLst/>
                        </a:rPr>
                        <a:t>Deuteronomy 7:2–7, 16–25; 11:28,30–12:1,11–12; 13:19; </a:t>
                      </a:r>
                      <a:endParaRPr lang="en-US" sz="2200" b="1" kern="100" dirty="0" smtClean="0">
                        <a:solidFill>
                          <a:schemeClr val="bg1"/>
                        </a:solidFill>
                        <a:effectLst/>
                      </a:endParaRPr>
                    </a:p>
                    <a:p>
                      <a:pPr marL="0" marR="0">
                        <a:spcBef>
                          <a:spcPts val="0"/>
                        </a:spcBef>
                        <a:spcAft>
                          <a:spcPts val="0"/>
                        </a:spcAft>
                      </a:pPr>
                      <a:r>
                        <a:rPr lang="en-US" sz="2200" b="1" kern="100" dirty="0" smtClean="0">
                          <a:solidFill>
                            <a:schemeClr val="bg1"/>
                          </a:solidFill>
                          <a:effectLst/>
                        </a:rPr>
                        <a:t>14:19–22</a:t>
                      </a:r>
                      <a:r>
                        <a:rPr lang="en-US" sz="2200" b="1" kern="100" dirty="0">
                          <a:solidFill>
                            <a:schemeClr val="bg1"/>
                          </a:solidFill>
                          <a:effectLst/>
                        </a:rPr>
                        <a:t>, </a:t>
                      </a:r>
                      <a:r>
                        <a:rPr lang="en-US" sz="2200" b="1" kern="100" dirty="0" smtClean="0">
                          <a:solidFill>
                            <a:schemeClr val="bg1"/>
                          </a:solidFill>
                          <a:effectLst/>
                        </a:rPr>
                        <a:t>26–29</a:t>
                      </a:r>
                      <a:r>
                        <a:rPr lang="en-US" sz="2200" b="1" kern="100" dirty="0">
                          <a:solidFill>
                            <a:schemeClr val="bg1"/>
                          </a:solidFill>
                          <a:effectLst/>
                        </a:rPr>
                        <a:t>; 15:5–6, 8–10; 19:2–3; 21:8–9; 22:3–6,12–15; </a:t>
                      </a:r>
                      <a:endParaRPr lang="en-US" sz="2200" b="1" kern="100" dirty="0" smtClean="0">
                        <a:solidFill>
                          <a:schemeClr val="bg1"/>
                        </a:solidFill>
                        <a:effectLst/>
                      </a:endParaRPr>
                    </a:p>
                    <a:p>
                      <a:pPr marL="0" marR="0">
                        <a:spcBef>
                          <a:spcPts val="0"/>
                        </a:spcBef>
                        <a:spcAft>
                          <a:spcPts val="0"/>
                        </a:spcAft>
                      </a:pPr>
                      <a:r>
                        <a:rPr lang="en-US" sz="2200" b="1" kern="100" dirty="0" smtClean="0">
                          <a:solidFill>
                            <a:schemeClr val="bg1"/>
                          </a:solidFill>
                          <a:effectLst/>
                        </a:rPr>
                        <a:t>28:15–18</a:t>
                      </a:r>
                      <a:r>
                        <a:rPr lang="en-US" sz="2200" b="1" kern="100" dirty="0">
                          <a:solidFill>
                            <a:schemeClr val="bg1"/>
                          </a:solidFill>
                          <a:effectLst/>
                        </a:rPr>
                        <a:t>, 20; </a:t>
                      </a:r>
                      <a:r>
                        <a:rPr lang="en-US" sz="2200" b="1" kern="100" dirty="0" smtClean="0">
                          <a:solidFill>
                            <a:schemeClr val="bg1"/>
                          </a:solidFill>
                          <a:effectLst/>
                        </a:rPr>
                        <a:t>30:7–8</a:t>
                      </a:r>
                      <a:r>
                        <a:rPr lang="en-US" sz="2200" b="1" kern="100" dirty="0">
                          <a:solidFill>
                            <a:schemeClr val="bg1"/>
                          </a:solidFill>
                          <a:effectLst/>
                        </a:rPr>
                        <a:t>; 32:2–8,10–11,13–14, 33–35; 33:2–8, 29; 34:1–2</a:t>
                      </a:r>
                      <a:endParaRPr lang="en-US" sz="2200" b="1" kern="100" dirty="0">
                        <a:solidFill>
                          <a:schemeClr val="bg1"/>
                        </a:solidFill>
                        <a:effectLst/>
                        <a:latin typeface="Times New Roman"/>
                        <a:ea typeface="PMingLiU"/>
                      </a:endParaRPr>
                    </a:p>
                  </a:txBody>
                  <a:tcPr marL="68580" marR="68580" marT="0" marB="0" anchor="ctr">
                    <a:solidFill>
                      <a:schemeClr val="accent3">
                        <a:lumMod val="50000"/>
                      </a:schemeClr>
                    </a:solidFill>
                  </a:tcPr>
                </a:tc>
              </a:tr>
              <a:tr h="0">
                <a:tc>
                  <a:txBody>
                    <a:bodyPr/>
                    <a:lstStyle/>
                    <a:p>
                      <a:pPr marL="0" marR="0">
                        <a:spcBef>
                          <a:spcPts val="0"/>
                        </a:spcBef>
                        <a:spcAft>
                          <a:spcPts val="0"/>
                        </a:spcAft>
                      </a:pPr>
                      <a:r>
                        <a:rPr lang="en-US" sz="2300" b="1" kern="100">
                          <a:solidFill>
                            <a:srgbClr val="FFFF00"/>
                          </a:solidFill>
                          <a:effectLst/>
                        </a:rPr>
                        <a:t>7</a:t>
                      </a:r>
                      <a:endParaRPr lang="en-US" sz="2300" b="1" kern="100">
                        <a:solidFill>
                          <a:srgbClr val="FFFF00"/>
                        </a:solidFill>
                        <a:effectLst/>
                        <a:latin typeface="Times New Roman"/>
                        <a:ea typeface="PMingLiU"/>
                      </a:endParaRPr>
                    </a:p>
                  </a:txBody>
                  <a:tcPr marL="68580" marR="68580" marT="0" marB="0">
                    <a:solidFill>
                      <a:srgbClr val="002060"/>
                    </a:solidFill>
                  </a:tcPr>
                </a:tc>
                <a:tc>
                  <a:txBody>
                    <a:bodyPr/>
                    <a:lstStyle/>
                    <a:p>
                      <a:pPr marL="0" marR="0">
                        <a:spcBef>
                          <a:spcPts val="0"/>
                        </a:spcBef>
                        <a:spcAft>
                          <a:spcPts val="0"/>
                        </a:spcAft>
                      </a:pPr>
                      <a:r>
                        <a:rPr lang="en-US" sz="2300" b="1" kern="100" dirty="0" smtClean="0">
                          <a:solidFill>
                            <a:srgbClr val="FFFF00"/>
                          </a:solidFill>
                          <a:effectLst/>
                        </a:rPr>
                        <a:t>4QpaleoDeut</a:t>
                      </a:r>
                      <a:r>
                        <a:rPr lang="en-US" sz="2300" b="1" kern="100" baseline="30000" dirty="0" smtClean="0">
                          <a:solidFill>
                            <a:srgbClr val="FFFF00"/>
                          </a:solidFill>
                          <a:effectLst/>
                        </a:rPr>
                        <a:t>s</a:t>
                      </a:r>
                      <a:endParaRPr lang="en-US" sz="2300" b="1" kern="100" dirty="0">
                        <a:solidFill>
                          <a:srgbClr val="FFFF00"/>
                        </a:solidFill>
                        <a:effectLst/>
                        <a:latin typeface="Times New Roman"/>
                        <a:ea typeface="PMingLiU"/>
                      </a:endParaRPr>
                    </a:p>
                  </a:txBody>
                  <a:tcPr marL="68580" marR="68580" marT="0" marB="0" anchor="ctr">
                    <a:solidFill>
                      <a:srgbClr val="00206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kern="100" dirty="0" smtClean="0">
                          <a:solidFill>
                            <a:schemeClr val="bg1"/>
                          </a:solidFill>
                          <a:effectLst/>
                        </a:rPr>
                        <a:t>(4Q46)</a:t>
                      </a:r>
                      <a:r>
                        <a:rPr lang="en-US" sz="2200" b="1" kern="100" baseline="0" dirty="0" smtClean="0">
                          <a:solidFill>
                            <a:schemeClr val="bg1"/>
                          </a:solidFill>
                          <a:effectLst/>
                          <a:latin typeface="Times New Roman"/>
                          <a:ea typeface="PMingLiU"/>
                        </a:rPr>
                        <a:t>  </a:t>
                      </a:r>
                      <a:r>
                        <a:rPr lang="en-US" sz="2200" b="1" kern="100" dirty="0" smtClean="0">
                          <a:solidFill>
                            <a:schemeClr val="bg1"/>
                          </a:solidFill>
                          <a:effectLst/>
                        </a:rPr>
                        <a:t>    Deuteronomy </a:t>
                      </a:r>
                      <a:r>
                        <a:rPr lang="en-US" sz="2200" b="1" kern="100" dirty="0">
                          <a:solidFill>
                            <a:schemeClr val="bg1"/>
                          </a:solidFill>
                          <a:effectLst/>
                        </a:rPr>
                        <a:t>26:14–15</a:t>
                      </a:r>
                      <a:endParaRPr lang="en-US" sz="2200" b="1" kern="100" dirty="0">
                        <a:solidFill>
                          <a:schemeClr val="bg1"/>
                        </a:solidFill>
                        <a:effectLst/>
                        <a:latin typeface="Times New Roman"/>
                        <a:ea typeface="PMingLiU"/>
                      </a:endParaRPr>
                    </a:p>
                  </a:txBody>
                  <a:tcPr marL="68580" marR="68580" marT="0" marB="0" anchor="ctr">
                    <a:solidFill>
                      <a:schemeClr val="accent3">
                        <a:lumMod val="50000"/>
                      </a:schemeClr>
                    </a:solidFill>
                  </a:tcPr>
                </a:tc>
              </a:tr>
              <a:tr h="0">
                <a:tc>
                  <a:txBody>
                    <a:bodyPr/>
                    <a:lstStyle/>
                    <a:p>
                      <a:pPr marL="0" marR="0">
                        <a:spcBef>
                          <a:spcPts val="0"/>
                        </a:spcBef>
                        <a:spcAft>
                          <a:spcPts val="0"/>
                        </a:spcAft>
                      </a:pPr>
                      <a:r>
                        <a:rPr lang="en-US" sz="2300" b="1" kern="100">
                          <a:solidFill>
                            <a:srgbClr val="FFFF00"/>
                          </a:solidFill>
                          <a:effectLst/>
                        </a:rPr>
                        <a:t>8</a:t>
                      </a:r>
                      <a:endParaRPr lang="en-US" sz="2300" b="1" kern="100">
                        <a:solidFill>
                          <a:srgbClr val="FFFF00"/>
                        </a:solidFill>
                        <a:effectLst/>
                        <a:latin typeface="Times New Roman"/>
                        <a:ea typeface="PMingLiU"/>
                      </a:endParaRPr>
                    </a:p>
                  </a:txBody>
                  <a:tcPr marL="68580" marR="68580" marT="0" marB="0">
                    <a:solidFill>
                      <a:srgbClr val="002060"/>
                    </a:solidFill>
                  </a:tcPr>
                </a:tc>
                <a:tc>
                  <a:txBody>
                    <a:bodyPr/>
                    <a:lstStyle/>
                    <a:p>
                      <a:pPr marL="0" marR="0">
                        <a:spcBef>
                          <a:spcPts val="0"/>
                        </a:spcBef>
                        <a:spcAft>
                          <a:spcPts val="0"/>
                        </a:spcAft>
                      </a:pPr>
                      <a:r>
                        <a:rPr lang="en-US" sz="2300" b="1" kern="100" dirty="0" smtClean="0">
                          <a:solidFill>
                            <a:srgbClr val="FFFF00"/>
                          </a:solidFill>
                          <a:effectLst/>
                        </a:rPr>
                        <a:t>4QpaleoJob</a:t>
                      </a:r>
                      <a:r>
                        <a:rPr lang="en-US" sz="2300" b="1" kern="100" baseline="30000" dirty="0" smtClean="0">
                          <a:solidFill>
                            <a:srgbClr val="FFFF00"/>
                          </a:solidFill>
                          <a:effectLst/>
                        </a:rPr>
                        <a:t>c</a:t>
                      </a:r>
                      <a:endParaRPr lang="en-US" sz="2300" b="1" kern="100" dirty="0">
                        <a:solidFill>
                          <a:srgbClr val="FFFF00"/>
                        </a:solidFill>
                        <a:effectLst/>
                        <a:latin typeface="Times New Roman"/>
                        <a:ea typeface="PMingLiU"/>
                      </a:endParaRPr>
                    </a:p>
                  </a:txBody>
                  <a:tcPr marL="68580" marR="68580" marT="0" marB="0" anchor="ctr">
                    <a:solidFill>
                      <a:srgbClr val="00206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kern="100" dirty="0" smtClean="0">
                          <a:solidFill>
                            <a:schemeClr val="bg1"/>
                          </a:solidFill>
                          <a:effectLst/>
                        </a:rPr>
                        <a:t>(4Q101)    Job </a:t>
                      </a:r>
                      <a:r>
                        <a:rPr lang="en-US" sz="2200" b="1" kern="100" dirty="0">
                          <a:solidFill>
                            <a:schemeClr val="bg1"/>
                          </a:solidFill>
                          <a:effectLst/>
                        </a:rPr>
                        <a:t>13:18–20, 23–27; 14:13–18</a:t>
                      </a:r>
                      <a:endParaRPr lang="en-US" sz="2200" b="1" kern="100" dirty="0">
                        <a:solidFill>
                          <a:schemeClr val="bg1"/>
                        </a:solidFill>
                        <a:effectLst/>
                        <a:latin typeface="Times New Roman"/>
                        <a:ea typeface="PMingLiU"/>
                      </a:endParaRPr>
                    </a:p>
                  </a:txBody>
                  <a:tcPr marL="68580" marR="68580" marT="0" marB="0" anchor="ctr">
                    <a:solidFill>
                      <a:schemeClr val="accent3">
                        <a:lumMod val="50000"/>
                      </a:schemeClr>
                    </a:solidFill>
                  </a:tcPr>
                </a:tc>
              </a:tr>
              <a:tr h="229235">
                <a:tc>
                  <a:txBody>
                    <a:bodyPr/>
                    <a:lstStyle/>
                    <a:p>
                      <a:pPr marL="0" marR="0">
                        <a:spcBef>
                          <a:spcPts val="0"/>
                        </a:spcBef>
                        <a:spcAft>
                          <a:spcPts val="0"/>
                        </a:spcAft>
                      </a:pPr>
                      <a:r>
                        <a:rPr lang="en-US" sz="2300" b="1" kern="100">
                          <a:solidFill>
                            <a:srgbClr val="FFFF00"/>
                          </a:solidFill>
                          <a:effectLst/>
                        </a:rPr>
                        <a:t>9</a:t>
                      </a:r>
                      <a:endParaRPr lang="en-US" sz="2300" b="1" kern="100">
                        <a:solidFill>
                          <a:srgbClr val="FFFF00"/>
                        </a:solidFill>
                        <a:effectLst/>
                        <a:latin typeface="Times New Roman"/>
                        <a:ea typeface="PMingLiU"/>
                      </a:endParaRPr>
                    </a:p>
                  </a:txBody>
                  <a:tcPr marL="68580" marR="68580" marT="0" marB="0">
                    <a:solidFill>
                      <a:srgbClr val="002060"/>
                    </a:solidFill>
                  </a:tcPr>
                </a:tc>
                <a:tc>
                  <a:txBody>
                    <a:bodyPr/>
                    <a:lstStyle/>
                    <a:p>
                      <a:pPr marL="0" marR="0">
                        <a:spcBef>
                          <a:spcPts val="0"/>
                        </a:spcBef>
                        <a:spcAft>
                          <a:spcPts val="0"/>
                        </a:spcAft>
                      </a:pPr>
                      <a:r>
                        <a:rPr lang="en-US" sz="2300" b="1" kern="100" dirty="0" smtClean="0">
                          <a:solidFill>
                            <a:srgbClr val="FFFF00"/>
                          </a:solidFill>
                          <a:effectLst/>
                        </a:rPr>
                        <a:t>6QpaleoGen</a:t>
                      </a:r>
                      <a:endParaRPr lang="en-US" sz="2300" b="1" kern="100" dirty="0">
                        <a:solidFill>
                          <a:srgbClr val="FFFF00"/>
                        </a:solidFill>
                        <a:effectLst/>
                        <a:latin typeface="Times New Roman"/>
                        <a:ea typeface="PMingLiU"/>
                      </a:endParaRPr>
                    </a:p>
                  </a:txBody>
                  <a:tcPr marL="68580" marR="68580" marT="0" marB="0" anchor="ctr">
                    <a:solidFill>
                      <a:srgbClr val="00206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kern="100" dirty="0" smtClean="0">
                          <a:solidFill>
                            <a:schemeClr val="bg1"/>
                          </a:solidFill>
                          <a:effectLst/>
                        </a:rPr>
                        <a:t>(6Q1)</a:t>
                      </a:r>
                      <a:r>
                        <a:rPr lang="en-US" sz="2200" b="1" kern="100" baseline="0" dirty="0" smtClean="0">
                          <a:solidFill>
                            <a:schemeClr val="bg1"/>
                          </a:solidFill>
                          <a:effectLst/>
                          <a:latin typeface="Times New Roman"/>
                          <a:ea typeface="PMingLiU"/>
                        </a:rPr>
                        <a:t>   </a:t>
                      </a:r>
                      <a:r>
                        <a:rPr lang="en-US" sz="2200" b="1" kern="100" dirty="0" smtClean="0">
                          <a:solidFill>
                            <a:schemeClr val="bg1"/>
                          </a:solidFill>
                          <a:effectLst/>
                        </a:rPr>
                        <a:t>     Genesis</a:t>
                      </a:r>
                      <a:r>
                        <a:rPr lang="en-US" sz="2200" b="1" kern="100" dirty="0">
                          <a:solidFill>
                            <a:schemeClr val="bg1"/>
                          </a:solidFill>
                          <a:effectLst/>
                        </a:rPr>
                        <a:t> 6:13–21</a:t>
                      </a:r>
                      <a:endParaRPr lang="en-US" sz="2200" b="1" kern="100" dirty="0">
                        <a:solidFill>
                          <a:schemeClr val="bg1"/>
                        </a:solidFill>
                        <a:effectLst/>
                        <a:latin typeface="Times New Roman"/>
                        <a:ea typeface="PMingLiU"/>
                      </a:endParaRPr>
                    </a:p>
                  </a:txBody>
                  <a:tcPr marL="68580" marR="68580" marT="0" marB="0" anchor="ctr">
                    <a:solidFill>
                      <a:schemeClr val="accent3">
                        <a:lumMod val="50000"/>
                      </a:schemeClr>
                    </a:solidFill>
                  </a:tcPr>
                </a:tc>
              </a:tr>
              <a:tr h="381000">
                <a:tc>
                  <a:txBody>
                    <a:bodyPr/>
                    <a:lstStyle/>
                    <a:p>
                      <a:pPr marL="0" marR="0">
                        <a:spcBef>
                          <a:spcPts val="0"/>
                        </a:spcBef>
                        <a:spcAft>
                          <a:spcPts val="0"/>
                        </a:spcAft>
                      </a:pPr>
                      <a:r>
                        <a:rPr lang="en-US" sz="2300" b="1" kern="100">
                          <a:solidFill>
                            <a:srgbClr val="FFFF00"/>
                          </a:solidFill>
                          <a:effectLst/>
                        </a:rPr>
                        <a:t>10</a:t>
                      </a:r>
                      <a:endParaRPr lang="en-US" sz="2300" b="1" kern="100">
                        <a:solidFill>
                          <a:srgbClr val="FFFF00"/>
                        </a:solidFill>
                        <a:effectLst/>
                        <a:latin typeface="Times New Roman"/>
                        <a:ea typeface="PMingLiU"/>
                      </a:endParaRPr>
                    </a:p>
                  </a:txBody>
                  <a:tcPr marL="68580" marR="68580" marT="0" marB="0">
                    <a:solidFill>
                      <a:srgbClr val="002060"/>
                    </a:solidFill>
                  </a:tcPr>
                </a:tc>
                <a:tc>
                  <a:txBody>
                    <a:bodyPr/>
                    <a:lstStyle/>
                    <a:p>
                      <a:pPr marL="0" marR="0">
                        <a:spcBef>
                          <a:spcPts val="0"/>
                        </a:spcBef>
                        <a:spcAft>
                          <a:spcPts val="0"/>
                        </a:spcAft>
                      </a:pPr>
                      <a:r>
                        <a:rPr lang="en-US" sz="2300" b="1" kern="100" dirty="0" smtClean="0">
                          <a:solidFill>
                            <a:srgbClr val="FFFF00"/>
                          </a:solidFill>
                          <a:effectLst/>
                        </a:rPr>
                        <a:t>6QpaleoLev</a:t>
                      </a:r>
                      <a:endParaRPr lang="en-US" sz="2300" b="1" kern="100" dirty="0">
                        <a:solidFill>
                          <a:srgbClr val="FFFF00"/>
                        </a:solidFill>
                        <a:effectLst/>
                        <a:latin typeface="Times New Roman"/>
                        <a:ea typeface="PMingLiU"/>
                      </a:endParaRPr>
                    </a:p>
                  </a:txBody>
                  <a:tcPr marL="68580" marR="68580" marT="0" marB="0" anchor="ctr">
                    <a:solidFill>
                      <a:srgbClr val="00206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kern="100" dirty="0" smtClean="0">
                          <a:solidFill>
                            <a:schemeClr val="bg1"/>
                          </a:solidFill>
                          <a:effectLst/>
                        </a:rPr>
                        <a:t>(6Q2)</a:t>
                      </a:r>
                      <a:r>
                        <a:rPr lang="en-US" sz="2200" b="1" kern="100" baseline="0" dirty="0" smtClean="0">
                          <a:solidFill>
                            <a:schemeClr val="bg1"/>
                          </a:solidFill>
                          <a:effectLst/>
                          <a:latin typeface="Times New Roman"/>
                          <a:ea typeface="PMingLiU"/>
                        </a:rPr>
                        <a:t>   </a:t>
                      </a:r>
                      <a:r>
                        <a:rPr lang="en-US" sz="2200" b="1" kern="100" dirty="0" smtClean="0">
                          <a:solidFill>
                            <a:schemeClr val="bg1"/>
                          </a:solidFill>
                          <a:effectLst/>
                        </a:rPr>
                        <a:t>     Leviticus</a:t>
                      </a:r>
                      <a:r>
                        <a:rPr lang="en-US" sz="2200" b="1" kern="100" dirty="0">
                          <a:solidFill>
                            <a:schemeClr val="bg1"/>
                          </a:solidFill>
                          <a:effectLst/>
                        </a:rPr>
                        <a:t> 8:12–13</a:t>
                      </a:r>
                      <a:endParaRPr lang="en-US" sz="2200" b="1" kern="100" dirty="0">
                        <a:solidFill>
                          <a:schemeClr val="bg1"/>
                        </a:solidFill>
                        <a:effectLst/>
                        <a:latin typeface="Times New Roman"/>
                        <a:ea typeface="PMingLiU"/>
                      </a:endParaRPr>
                    </a:p>
                  </a:txBody>
                  <a:tcPr marL="68580" marR="68580" marT="0" marB="0" anchor="ctr">
                    <a:solidFill>
                      <a:schemeClr val="accent3">
                        <a:lumMod val="50000"/>
                      </a:schemeClr>
                    </a:solidFill>
                  </a:tcPr>
                </a:tc>
              </a:tr>
              <a:tr h="0">
                <a:tc>
                  <a:txBody>
                    <a:bodyPr/>
                    <a:lstStyle/>
                    <a:p>
                      <a:pPr marL="0" marR="0">
                        <a:spcBef>
                          <a:spcPts val="0"/>
                        </a:spcBef>
                        <a:spcAft>
                          <a:spcPts val="0"/>
                        </a:spcAft>
                      </a:pPr>
                      <a:r>
                        <a:rPr lang="en-US" sz="2300" b="1" kern="100">
                          <a:solidFill>
                            <a:srgbClr val="FFFF00"/>
                          </a:solidFill>
                          <a:effectLst/>
                        </a:rPr>
                        <a:t>11</a:t>
                      </a:r>
                      <a:endParaRPr lang="en-US" sz="2300" b="1" kern="100">
                        <a:solidFill>
                          <a:srgbClr val="FFFF00"/>
                        </a:solidFill>
                        <a:effectLst/>
                        <a:latin typeface="Times New Roman"/>
                        <a:ea typeface="PMingLiU"/>
                      </a:endParaRPr>
                    </a:p>
                  </a:txBody>
                  <a:tcPr marL="68580" marR="68580" marT="0" marB="0">
                    <a:solidFill>
                      <a:srgbClr val="002060"/>
                    </a:solidFill>
                  </a:tcPr>
                </a:tc>
                <a:tc>
                  <a:txBody>
                    <a:bodyPr/>
                    <a:lstStyle/>
                    <a:p>
                      <a:pPr marL="0" marR="0">
                        <a:spcBef>
                          <a:spcPts val="0"/>
                        </a:spcBef>
                        <a:spcAft>
                          <a:spcPts val="0"/>
                        </a:spcAft>
                      </a:pPr>
                      <a:r>
                        <a:rPr lang="en-US" sz="2300" b="1" kern="100" dirty="0">
                          <a:solidFill>
                            <a:srgbClr val="FFFF00"/>
                          </a:solidFill>
                          <a:effectLst/>
                        </a:rPr>
                        <a:t>11QpaleoLev</a:t>
                      </a:r>
                      <a:r>
                        <a:rPr lang="en-US" sz="2300" b="1" kern="100" baseline="30000" dirty="0">
                          <a:solidFill>
                            <a:srgbClr val="FFFF00"/>
                          </a:solidFill>
                          <a:effectLst/>
                        </a:rPr>
                        <a:t>a</a:t>
                      </a:r>
                      <a:r>
                        <a:rPr lang="en-US" sz="2300" b="1" kern="100" dirty="0">
                          <a:solidFill>
                            <a:srgbClr val="FFFF00"/>
                          </a:solidFill>
                          <a:effectLst/>
                        </a:rPr>
                        <a:t> (11Q1)</a:t>
                      </a:r>
                      <a:endParaRPr lang="en-US" sz="2300" b="1" kern="100" dirty="0">
                        <a:solidFill>
                          <a:srgbClr val="FFFF00"/>
                        </a:solidFill>
                        <a:effectLst/>
                        <a:latin typeface="Times New Roman"/>
                        <a:ea typeface="PMingLiU"/>
                      </a:endParaRPr>
                    </a:p>
                  </a:txBody>
                  <a:tcPr marL="68580" marR="68580" marT="0" marB="0" anchor="ctr">
                    <a:solidFill>
                      <a:srgbClr val="002060"/>
                    </a:solidFill>
                  </a:tcPr>
                </a:tc>
                <a:tc>
                  <a:txBody>
                    <a:bodyPr/>
                    <a:lstStyle/>
                    <a:p>
                      <a:pPr marL="0" marR="0">
                        <a:spcBef>
                          <a:spcPts val="0"/>
                        </a:spcBef>
                        <a:spcAft>
                          <a:spcPts val="0"/>
                        </a:spcAft>
                      </a:pPr>
                      <a:r>
                        <a:rPr lang="en-US" sz="2200" b="1" kern="100" dirty="0">
                          <a:solidFill>
                            <a:schemeClr val="bg1"/>
                          </a:solidFill>
                          <a:effectLst/>
                        </a:rPr>
                        <a:t>Leviticus 4:24–26; 10:4–7; 11:27–32; 13:3–9, 39-43; 14:16–21; 14:52–15:5; 16:2–4; 16:34–17:5; 18:27–19:4; 20:1–6; 21:6–11; 22:21–27; 23:22–29; 24:9–14; 25:28–36; 26:17–26; 27:11–19</a:t>
                      </a:r>
                      <a:endParaRPr lang="en-US" sz="2200" b="1" kern="100" dirty="0">
                        <a:solidFill>
                          <a:schemeClr val="bg1"/>
                        </a:solidFill>
                        <a:effectLst/>
                        <a:latin typeface="Times New Roman"/>
                        <a:ea typeface="PMingLiU"/>
                      </a:endParaRPr>
                    </a:p>
                  </a:txBody>
                  <a:tcPr marL="68580" marR="68580" marT="0" marB="0" anchor="ctr">
                    <a:solidFill>
                      <a:schemeClr val="accent3">
                        <a:lumMod val="50000"/>
                      </a:schemeClr>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940182452"/>
              </p:ext>
            </p:extLst>
          </p:nvPr>
        </p:nvGraphicFramePr>
        <p:xfrm>
          <a:off x="150812" y="5181600"/>
          <a:ext cx="11887200" cy="1038860"/>
        </p:xfrm>
        <a:graphic>
          <a:graphicData uri="http://schemas.openxmlformats.org/drawingml/2006/table">
            <a:tbl>
              <a:tblPr firstRow="1" firstCol="1" bandRow="1">
                <a:tableStyleId>{5C22544A-7EE6-4342-B048-85BDC9FD1C3A}</a:tableStyleId>
              </a:tblPr>
              <a:tblGrid>
                <a:gridCol w="457200"/>
                <a:gridCol w="2971800"/>
                <a:gridCol w="8458200"/>
              </a:tblGrid>
              <a:tr h="429260">
                <a:tc>
                  <a:txBody>
                    <a:bodyPr/>
                    <a:lstStyle/>
                    <a:p>
                      <a:pPr marL="0" marR="0">
                        <a:spcBef>
                          <a:spcPts val="0"/>
                        </a:spcBef>
                        <a:spcAft>
                          <a:spcPts val="0"/>
                        </a:spcAft>
                      </a:pPr>
                      <a:r>
                        <a:rPr lang="en-US" sz="2000" b="1" kern="100" dirty="0">
                          <a:solidFill>
                            <a:srgbClr val="FFFF00"/>
                          </a:solidFill>
                          <a:effectLst/>
                        </a:rPr>
                        <a:t>1</a:t>
                      </a:r>
                      <a:endParaRPr lang="en-US" sz="2000" b="1" kern="100" dirty="0">
                        <a:solidFill>
                          <a:srgbClr val="FFFF00"/>
                        </a:solidFill>
                        <a:effectLst/>
                        <a:latin typeface="Times New Roman"/>
                        <a:ea typeface="PMingLiU"/>
                      </a:endParaRPr>
                    </a:p>
                  </a:txBody>
                  <a:tcPr marL="68580" marR="68580" marT="0" marB="0">
                    <a:solidFill>
                      <a:srgbClr val="002060"/>
                    </a:solidFill>
                  </a:tcPr>
                </a:tc>
                <a:tc>
                  <a:txBody>
                    <a:bodyPr/>
                    <a:lstStyle/>
                    <a:p>
                      <a:pPr marL="0" marR="0">
                        <a:spcBef>
                          <a:spcPts val="0"/>
                        </a:spcBef>
                        <a:spcAft>
                          <a:spcPts val="0"/>
                        </a:spcAft>
                      </a:pPr>
                      <a:r>
                        <a:rPr lang="en-US" sz="2000" b="1" kern="100">
                          <a:solidFill>
                            <a:srgbClr val="FFFF00"/>
                          </a:solidFill>
                          <a:effectLst/>
                        </a:rPr>
                        <a:t>4QpaleoparaJosh (4Q123)</a:t>
                      </a:r>
                      <a:endParaRPr lang="en-US" sz="2000" b="1" kern="100">
                        <a:solidFill>
                          <a:srgbClr val="FFFF00"/>
                        </a:solidFill>
                        <a:effectLst/>
                        <a:latin typeface="Times New Roman"/>
                        <a:ea typeface="PMingLiU"/>
                      </a:endParaRPr>
                    </a:p>
                  </a:txBody>
                  <a:tcPr marL="68580" marR="68580" marT="0" marB="0" anchor="ctr">
                    <a:solidFill>
                      <a:srgbClr val="002060"/>
                    </a:solidFill>
                  </a:tcPr>
                </a:tc>
                <a:tc>
                  <a:txBody>
                    <a:bodyPr/>
                    <a:lstStyle/>
                    <a:p>
                      <a:pPr marL="0" marR="0">
                        <a:spcBef>
                          <a:spcPts val="0"/>
                        </a:spcBef>
                        <a:spcAft>
                          <a:spcPts val="0"/>
                        </a:spcAft>
                      </a:pPr>
                      <a:r>
                        <a:rPr lang="en-US" sz="2000" kern="100" dirty="0">
                          <a:effectLst/>
                        </a:rPr>
                        <a:t>Parts of Joshua 21 (Paraphrase on Joshua, Rewritten Joshua)</a:t>
                      </a:r>
                      <a:endParaRPr lang="en-US" sz="2000" kern="100" dirty="0">
                        <a:effectLst/>
                        <a:latin typeface="Times New Roman"/>
                        <a:ea typeface="PMingLiU"/>
                      </a:endParaRPr>
                    </a:p>
                  </a:txBody>
                  <a:tcPr marL="68580" marR="68580" marT="0" marB="0" anchor="ctr">
                    <a:solidFill>
                      <a:schemeClr val="accent3">
                        <a:lumMod val="50000"/>
                      </a:schemeClr>
                    </a:solidFill>
                  </a:tcPr>
                </a:tc>
              </a:tr>
              <a:tr h="0">
                <a:tc>
                  <a:txBody>
                    <a:bodyPr/>
                    <a:lstStyle/>
                    <a:p>
                      <a:pPr marL="0" marR="0">
                        <a:spcBef>
                          <a:spcPts val="0"/>
                        </a:spcBef>
                        <a:spcAft>
                          <a:spcPts val="0"/>
                        </a:spcAft>
                      </a:pPr>
                      <a:r>
                        <a:rPr lang="en-US" sz="2000" b="1" kern="100">
                          <a:solidFill>
                            <a:srgbClr val="FFFF00"/>
                          </a:solidFill>
                          <a:effectLst/>
                        </a:rPr>
                        <a:t>2</a:t>
                      </a:r>
                      <a:endParaRPr lang="en-US" sz="2000" b="1" kern="100">
                        <a:solidFill>
                          <a:srgbClr val="FFFF00"/>
                        </a:solidFill>
                        <a:effectLst/>
                        <a:latin typeface="Times New Roman"/>
                        <a:ea typeface="PMingLiU"/>
                      </a:endParaRPr>
                    </a:p>
                  </a:txBody>
                  <a:tcPr marL="68580" marR="68580" marT="0" marB="0">
                    <a:solidFill>
                      <a:srgbClr val="002060"/>
                    </a:solidFill>
                  </a:tcPr>
                </a:tc>
                <a:tc>
                  <a:txBody>
                    <a:bodyPr/>
                    <a:lstStyle/>
                    <a:p>
                      <a:pPr marL="0" marR="0">
                        <a:spcBef>
                          <a:spcPts val="0"/>
                        </a:spcBef>
                        <a:spcAft>
                          <a:spcPts val="0"/>
                        </a:spcAft>
                      </a:pPr>
                      <a:r>
                        <a:rPr lang="en-US" sz="2000" b="1" kern="100" dirty="0">
                          <a:solidFill>
                            <a:srgbClr val="FFFF00"/>
                          </a:solidFill>
                          <a:effectLst/>
                        </a:rPr>
                        <a:t>4Q124</a:t>
                      </a:r>
                      <a:endParaRPr lang="en-US" sz="2000" b="1" kern="100" dirty="0">
                        <a:solidFill>
                          <a:srgbClr val="FFFF00"/>
                        </a:solidFill>
                        <a:effectLst/>
                        <a:latin typeface="Times New Roman"/>
                        <a:ea typeface="PMingLiU"/>
                      </a:endParaRPr>
                    </a:p>
                  </a:txBody>
                  <a:tcPr marL="68580" marR="68580" marT="0" marB="0" anchor="ctr">
                    <a:solidFill>
                      <a:srgbClr val="002060"/>
                    </a:solidFill>
                  </a:tcPr>
                </a:tc>
                <a:tc>
                  <a:txBody>
                    <a:bodyPr/>
                    <a:lstStyle/>
                    <a:p>
                      <a:pPr marL="0" marR="0">
                        <a:spcBef>
                          <a:spcPts val="0"/>
                        </a:spcBef>
                        <a:spcAft>
                          <a:spcPts val="0"/>
                        </a:spcAft>
                      </a:pPr>
                      <a:r>
                        <a:rPr lang="en-US" sz="2000" kern="100">
                          <a:effectLst/>
                        </a:rPr>
                        <a:t>Unidentified</a:t>
                      </a:r>
                      <a:endParaRPr lang="en-US" sz="2000" kern="100">
                        <a:effectLst/>
                        <a:latin typeface="Times New Roman"/>
                        <a:ea typeface="PMingLiU"/>
                      </a:endParaRPr>
                    </a:p>
                  </a:txBody>
                  <a:tcPr marL="68580" marR="68580" marT="0" marB="0" anchor="ctr">
                    <a:solidFill>
                      <a:schemeClr val="accent3">
                        <a:lumMod val="50000"/>
                      </a:schemeClr>
                    </a:solidFill>
                  </a:tcPr>
                </a:tc>
              </a:tr>
              <a:tr h="0">
                <a:tc>
                  <a:txBody>
                    <a:bodyPr/>
                    <a:lstStyle/>
                    <a:p>
                      <a:pPr marL="0" marR="0">
                        <a:spcBef>
                          <a:spcPts val="0"/>
                        </a:spcBef>
                        <a:spcAft>
                          <a:spcPts val="0"/>
                        </a:spcAft>
                      </a:pPr>
                      <a:r>
                        <a:rPr lang="en-US" sz="2000" b="1" kern="100">
                          <a:solidFill>
                            <a:srgbClr val="FFFF00"/>
                          </a:solidFill>
                          <a:effectLst/>
                        </a:rPr>
                        <a:t>3</a:t>
                      </a:r>
                      <a:endParaRPr lang="en-US" sz="2000" b="1" kern="100">
                        <a:solidFill>
                          <a:srgbClr val="FFFF00"/>
                        </a:solidFill>
                        <a:effectLst/>
                        <a:latin typeface="Times New Roman"/>
                        <a:ea typeface="PMingLiU"/>
                      </a:endParaRPr>
                    </a:p>
                  </a:txBody>
                  <a:tcPr marL="68580" marR="68580" marT="0" marB="0">
                    <a:solidFill>
                      <a:srgbClr val="002060"/>
                    </a:solidFill>
                  </a:tcPr>
                </a:tc>
                <a:tc>
                  <a:txBody>
                    <a:bodyPr/>
                    <a:lstStyle/>
                    <a:p>
                      <a:pPr marL="0" marR="0">
                        <a:spcBef>
                          <a:spcPts val="0"/>
                        </a:spcBef>
                        <a:spcAft>
                          <a:spcPts val="0"/>
                        </a:spcAft>
                      </a:pPr>
                      <a:r>
                        <a:rPr lang="en-US" sz="2000" b="1" kern="100" dirty="0">
                          <a:solidFill>
                            <a:srgbClr val="FFFF00"/>
                          </a:solidFill>
                          <a:effectLst/>
                        </a:rPr>
                        <a:t>4Q125</a:t>
                      </a:r>
                      <a:endParaRPr lang="en-US" sz="2000" b="1" kern="100" dirty="0">
                        <a:solidFill>
                          <a:srgbClr val="FFFF00"/>
                        </a:solidFill>
                        <a:effectLst/>
                        <a:latin typeface="Times New Roman"/>
                        <a:ea typeface="PMingLiU"/>
                      </a:endParaRPr>
                    </a:p>
                  </a:txBody>
                  <a:tcPr marL="68580" marR="68580" marT="0" marB="0" anchor="ctr">
                    <a:solidFill>
                      <a:srgbClr val="002060"/>
                    </a:solidFill>
                  </a:tcPr>
                </a:tc>
                <a:tc>
                  <a:txBody>
                    <a:bodyPr/>
                    <a:lstStyle/>
                    <a:p>
                      <a:pPr marL="0" marR="0">
                        <a:spcBef>
                          <a:spcPts val="0"/>
                        </a:spcBef>
                        <a:spcAft>
                          <a:spcPts val="0"/>
                        </a:spcAft>
                      </a:pPr>
                      <a:r>
                        <a:rPr lang="en-US" sz="2000" kern="100" dirty="0">
                          <a:effectLst/>
                        </a:rPr>
                        <a:t>Unidentified</a:t>
                      </a:r>
                      <a:endParaRPr lang="en-US" sz="2000" kern="100" dirty="0">
                        <a:effectLst/>
                        <a:latin typeface="Times New Roman"/>
                        <a:ea typeface="PMingLiU"/>
                      </a:endParaRPr>
                    </a:p>
                  </a:txBody>
                  <a:tcPr marL="68580" marR="68580" marT="0" marB="0" anchor="ctr">
                    <a:solidFill>
                      <a:schemeClr val="accent3">
                        <a:lumMod val="50000"/>
                      </a:schemeClr>
                    </a:solidFill>
                  </a:tcPr>
                </a:tc>
              </a:tr>
            </a:tbl>
          </a:graphicData>
        </a:graphic>
      </p:graphicFrame>
      <p:sp>
        <p:nvSpPr>
          <p:cNvPr id="5" name="Rectangle 1"/>
          <p:cNvSpPr>
            <a:spLocks noChangeArrowheads="1"/>
          </p:cNvSpPr>
          <p:nvPr/>
        </p:nvSpPr>
        <p:spPr bwMode="auto">
          <a:xfrm>
            <a:off x="2055812" y="4558530"/>
            <a:ext cx="6476999" cy="523220"/>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rgbClr val="FFFF00"/>
                </a:solidFill>
                <a:effectLst/>
                <a:latin typeface="Times New Roman" pitchFamily="18" charset="0"/>
                <a:ea typeface="SimSun" pitchFamily="2" charset="-122"/>
                <a:cs typeface="Times New Roman" pitchFamily="18" charset="0"/>
              </a:rPr>
              <a:t>Other Fragments in </a:t>
            </a:r>
            <a:r>
              <a:rPr kumimoji="0" lang="en-US" altLang="zh-CN" sz="2800" b="1" i="0" u="none" strike="noStrike" cap="none" normalizeH="0" baseline="0" dirty="0" err="1" smtClean="0">
                <a:ln>
                  <a:noFill/>
                </a:ln>
                <a:solidFill>
                  <a:srgbClr val="FFFF00"/>
                </a:solidFill>
                <a:effectLst/>
                <a:latin typeface="Times New Roman" pitchFamily="18" charset="0"/>
                <a:ea typeface="SimSun" pitchFamily="2" charset="-122"/>
                <a:cs typeface="Times New Roman" pitchFamily="18" charset="0"/>
              </a:rPr>
              <a:t>paleo</a:t>
            </a:r>
            <a:r>
              <a:rPr kumimoji="0" lang="en-US" altLang="zh-CN" sz="2800" b="1" i="0" u="none" strike="noStrike" cap="none" normalizeH="0" baseline="0" dirty="0" smtClean="0">
                <a:ln>
                  <a:noFill/>
                </a:ln>
                <a:solidFill>
                  <a:srgbClr val="FFFF00"/>
                </a:solidFill>
                <a:effectLst/>
                <a:latin typeface="Times New Roman" pitchFamily="18" charset="0"/>
                <a:ea typeface="SimSun" pitchFamily="2" charset="-122"/>
                <a:cs typeface="Times New Roman" pitchFamily="18" charset="0"/>
              </a:rPr>
              <a:t>-Hebrew script</a:t>
            </a:r>
            <a:endParaRPr kumimoji="0" lang="en-US" altLang="zh-CN" sz="2800" b="0" i="0" u="none" strike="noStrike" cap="none" normalizeH="0" baseline="0" dirty="0" smtClean="0">
              <a:ln>
                <a:noFill/>
              </a:ln>
              <a:solidFill>
                <a:srgbClr val="FFFF00"/>
              </a:solidFill>
              <a:effectLst/>
              <a:latin typeface="Arial" pitchFamily="34" charset="0"/>
              <a:cs typeface="Arial" pitchFamily="34" charset="0"/>
            </a:endParaRPr>
          </a:p>
        </p:txBody>
      </p:sp>
    </p:spTree>
    <p:extLst>
      <p:ext uri="{BB962C8B-B14F-4D97-AF65-F5344CB8AC3E}">
        <p14:creationId xmlns:p14="http://schemas.microsoft.com/office/powerpoint/2010/main" val="237354161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90895404"/>
              </p:ext>
            </p:extLst>
          </p:nvPr>
        </p:nvGraphicFramePr>
        <p:xfrm>
          <a:off x="104555" y="1637224"/>
          <a:ext cx="10832497" cy="2564122"/>
        </p:xfrm>
        <a:graphic>
          <a:graphicData uri="http://schemas.openxmlformats.org/drawingml/2006/table">
            <a:tbl>
              <a:tblPr/>
              <a:tblGrid>
                <a:gridCol w="2283712"/>
                <a:gridCol w="1213222"/>
                <a:gridCol w="2426444"/>
                <a:gridCol w="1141856"/>
                <a:gridCol w="2090863"/>
                <a:gridCol w="1676400"/>
              </a:tblGrid>
              <a:tr h="4305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FFFF"/>
                          </a:solidFill>
                          <a:effectLst/>
                          <a:latin typeface="Calibri" pitchFamily="34" charset="0"/>
                          <a:cs typeface="Arial" charset="0"/>
                        </a:rPr>
                        <a:t>Books </a:t>
                      </a:r>
                      <a:endParaRPr kumimoji="0" lang="en-US" sz="2800" b="1" i="0" u="none" strike="noStrike" cap="none" normalizeH="0" baseline="0" dirty="0" smtClean="0">
                        <a:ln>
                          <a:noFill/>
                        </a:ln>
                        <a:solidFill>
                          <a:srgbClr val="FFFFFF"/>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FFFF"/>
                          </a:solidFill>
                          <a:effectLst/>
                          <a:latin typeface="Calibri" pitchFamily="34" charset="0"/>
                          <a:cs typeface="Arial" charset="0"/>
                        </a:rPr>
                        <a:t>Found </a:t>
                      </a:r>
                      <a:endParaRPr kumimoji="0" lang="en-US" sz="2800" b="1" i="0" u="none" strike="noStrike" cap="none" normalizeH="0" baseline="0" dirty="0" smtClean="0">
                        <a:ln>
                          <a:noFill/>
                        </a:ln>
                        <a:solidFill>
                          <a:srgbClr val="FFFFFF"/>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FFFF"/>
                          </a:solidFill>
                          <a:effectLst/>
                          <a:latin typeface="Calibri" pitchFamily="34" charset="0"/>
                          <a:cs typeface="Arial" charset="0"/>
                        </a:rPr>
                        <a:t>Books </a:t>
                      </a:r>
                      <a:endParaRPr kumimoji="0" lang="en-US" sz="2800" b="1" i="0" u="none" strike="noStrike" cap="none" normalizeH="0" baseline="0" dirty="0" smtClean="0">
                        <a:ln>
                          <a:noFill/>
                        </a:ln>
                        <a:solidFill>
                          <a:srgbClr val="FFFFFF"/>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FFFF"/>
                          </a:solidFill>
                          <a:effectLst/>
                          <a:latin typeface="Calibri" pitchFamily="34" charset="0"/>
                          <a:cs typeface="Arial" charset="0"/>
                        </a:rPr>
                        <a:t>Found</a:t>
                      </a:r>
                      <a:endParaRPr kumimoji="0" lang="en-US" sz="2800" b="1" i="0" u="none" strike="noStrike" cap="none" normalizeH="0" baseline="0" dirty="0" smtClean="0">
                        <a:ln>
                          <a:noFill/>
                        </a:ln>
                        <a:solidFill>
                          <a:srgbClr val="FFFFFF"/>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FFFF"/>
                          </a:solidFill>
                          <a:effectLst/>
                          <a:latin typeface="Calibri" pitchFamily="34" charset="0"/>
                          <a:cs typeface="Arial" charset="0"/>
                        </a:rPr>
                        <a:t>Books </a:t>
                      </a:r>
                      <a:endParaRPr kumimoji="0" lang="en-US" sz="2800" b="1" i="0" u="none" strike="noStrike" cap="none" normalizeH="0" baseline="0" dirty="0" smtClean="0">
                        <a:ln>
                          <a:noFill/>
                        </a:ln>
                        <a:solidFill>
                          <a:srgbClr val="FFFFFF"/>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FFFF"/>
                          </a:solidFill>
                          <a:effectLst/>
                          <a:latin typeface="Calibri" pitchFamily="34" charset="0"/>
                          <a:cs typeface="Arial" charset="0"/>
                        </a:rPr>
                        <a:t>Found </a:t>
                      </a:r>
                      <a:endParaRPr kumimoji="0" lang="en-US" sz="2800" b="1" i="0" u="none" strike="noStrike" cap="none" normalizeH="0" baseline="0" dirty="0" smtClean="0">
                        <a:ln>
                          <a:noFill/>
                        </a:ln>
                        <a:solidFill>
                          <a:srgbClr val="FFFFFF"/>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r>
              <a:tr h="375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chemeClr val="tx1"/>
                          </a:solidFill>
                          <a:effectLst/>
                          <a:latin typeface="Calibri" pitchFamily="34" charset="0"/>
                          <a:cs typeface="Arial" charset="0"/>
                        </a:rPr>
                        <a:t>Psalms</a:t>
                      </a:r>
                      <a:endParaRPr kumimoji="0" lang="en-US" sz="2800" b="1" i="0" u="none" strike="noStrike" cap="none" normalizeH="0" baseline="0" dirty="0" smtClean="0">
                        <a:ln>
                          <a:noFill/>
                        </a:ln>
                        <a:solidFill>
                          <a:schemeClr val="tx1"/>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Calibri" pitchFamily="34" charset="0"/>
                          <a:cs typeface="Arial" charset="0"/>
                        </a:rPr>
                        <a:t>39</a:t>
                      </a:r>
                      <a:endParaRPr kumimoji="0" lang="en-US" sz="2800" b="1" i="0" u="none" strike="noStrike" cap="none" normalizeH="0" baseline="0" dirty="0" smtClean="0">
                        <a:ln>
                          <a:noFill/>
                        </a:ln>
                        <a:solidFill>
                          <a:schemeClr val="tx1"/>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chemeClr val="tx1"/>
                          </a:solidFill>
                          <a:effectLst/>
                          <a:latin typeface="Calibri" pitchFamily="34" charset="0"/>
                          <a:cs typeface="Arial" charset="0"/>
                        </a:rPr>
                        <a:t>Jubilees</a:t>
                      </a:r>
                      <a:endParaRPr kumimoji="0" lang="en-US" sz="2800" b="1" i="0" u="none" strike="noStrike" cap="none" normalizeH="0" baseline="0" dirty="0" smtClean="0">
                        <a:ln>
                          <a:noFill/>
                        </a:ln>
                        <a:solidFill>
                          <a:schemeClr val="tx1"/>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Calibri" pitchFamily="34" charset="0"/>
                          <a:cs typeface="Arial" charset="0"/>
                        </a:rPr>
                        <a:t>21</a:t>
                      </a:r>
                      <a:endParaRPr kumimoji="0" lang="en-US" sz="2800" b="1" i="0" u="none" strike="noStrike" cap="none" normalizeH="0" baseline="0" dirty="0" smtClean="0">
                        <a:ln>
                          <a:noFill/>
                        </a:ln>
                        <a:solidFill>
                          <a:srgbClr val="0000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chemeClr val="tx1"/>
                          </a:solidFill>
                          <a:effectLst/>
                          <a:latin typeface="Calibri" pitchFamily="34" charset="0"/>
                          <a:cs typeface="Arial" charset="0"/>
                        </a:rPr>
                        <a:t>Daniel</a:t>
                      </a:r>
                      <a:endParaRPr kumimoji="0" lang="en-US" sz="2800" b="1" i="0" u="none" strike="noStrike" cap="none" normalizeH="0" baseline="0" dirty="0" smtClean="0">
                        <a:ln>
                          <a:noFill/>
                        </a:ln>
                        <a:solidFill>
                          <a:srgbClr val="0000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00"/>
                          </a:solidFill>
                          <a:effectLst/>
                          <a:latin typeface="Calibri" pitchFamily="34" charset="0"/>
                          <a:cs typeface="Arial" charset="0"/>
                        </a:rPr>
                        <a:t>8</a:t>
                      </a:r>
                      <a:endParaRPr kumimoji="0" lang="en-US" sz="2800" b="1" i="0" u="none" strike="noStrike" cap="none" normalizeH="0" baseline="0" smtClean="0">
                        <a:ln>
                          <a:noFill/>
                        </a:ln>
                        <a:solidFill>
                          <a:srgbClr val="0000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r>
              <a:tr h="375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rgbClr val="FFFF00"/>
                          </a:solidFill>
                          <a:effectLst/>
                          <a:latin typeface="Calibri" pitchFamily="34" charset="0"/>
                          <a:cs typeface="Arial" charset="0"/>
                        </a:rPr>
                        <a:t>Deuteronomy</a:t>
                      </a:r>
                      <a:endParaRPr kumimoji="0" lang="en-US" sz="2800" b="1" i="0" u="sng" strike="noStrike" cap="none" normalizeH="0" baseline="0" dirty="0" smtClean="0">
                        <a:ln>
                          <a:noFill/>
                        </a:ln>
                        <a:solidFill>
                          <a:srgbClr val="FFFF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FF00"/>
                          </a:solidFill>
                          <a:effectLst/>
                          <a:latin typeface="Calibri" pitchFamily="34" charset="0"/>
                          <a:cs typeface="Arial" charset="0"/>
                        </a:rPr>
                        <a:t>33</a:t>
                      </a:r>
                      <a:endParaRPr kumimoji="0" lang="en-US" sz="2800" b="1" i="0" u="none" strike="noStrike" cap="none" normalizeH="0" baseline="0" dirty="0" smtClean="0">
                        <a:ln>
                          <a:noFill/>
                        </a:ln>
                        <a:solidFill>
                          <a:srgbClr val="FFFF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rgbClr val="FFFF00"/>
                          </a:solidFill>
                          <a:effectLst/>
                          <a:latin typeface="Calibri" pitchFamily="34" charset="0"/>
                          <a:cs typeface="Arial" charset="0"/>
                        </a:rPr>
                        <a:t>Exodus</a:t>
                      </a:r>
                      <a:endParaRPr kumimoji="0" lang="en-US" sz="2800" b="1" i="0" u="none" strike="noStrike" cap="none" normalizeH="0" baseline="0" dirty="0" smtClean="0">
                        <a:ln>
                          <a:noFill/>
                        </a:ln>
                        <a:solidFill>
                          <a:srgbClr val="FFFF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00"/>
                          </a:solidFill>
                          <a:effectLst/>
                          <a:latin typeface="Calibri" pitchFamily="34" charset="0"/>
                          <a:cs typeface="Arial" charset="0"/>
                        </a:rPr>
                        <a:t>18</a:t>
                      </a:r>
                      <a:endParaRPr kumimoji="0" lang="en-US" sz="2800" b="1" i="0" u="none" strike="noStrike" cap="none" normalizeH="0" baseline="0" smtClean="0">
                        <a:ln>
                          <a:noFill/>
                        </a:ln>
                        <a:solidFill>
                          <a:srgbClr val="FFFF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chemeClr val="tx1"/>
                          </a:solidFill>
                          <a:effectLst/>
                          <a:latin typeface="Calibri" pitchFamily="34" charset="0"/>
                          <a:cs typeface="Arial" charset="0"/>
                        </a:rPr>
                        <a:t>Jeremiah</a:t>
                      </a:r>
                      <a:endParaRPr kumimoji="0" lang="en-US" sz="2800" b="1" i="0" u="none" strike="noStrike" cap="none" normalizeH="0" baseline="0" dirty="0" smtClean="0">
                        <a:ln>
                          <a:noFill/>
                        </a:ln>
                        <a:solidFill>
                          <a:srgbClr val="0000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00"/>
                          </a:solidFill>
                          <a:effectLst/>
                          <a:latin typeface="Calibri" pitchFamily="34" charset="0"/>
                          <a:cs typeface="Arial" charset="0"/>
                        </a:rPr>
                        <a:t>6</a:t>
                      </a:r>
                      <a:endParaRPr kumimoji="0" lang="en-US" sz="2800" b="1" i="0" u="none" strike="noStrike" cap="none" normalizeH="0" baseline="0" smtClean="0">
                        <a:ln>
                          <a:noFill/>
                        </a:ln>
                        <a:solidFill>
                          <a:srgbClr val="0000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r>
              <a:tr h="375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chemeClr val="tx1"/>
                          </a:solidFill>
                          <a:effectLst/>
                          <a:latin typeface="Calibri" pitchFamily="34" charset="0"/>
                          <a:cs typeface="Arial" charset="0"/>
                        </a:rPr>
                        <a:t>1 Enoch</a:t>
                      </a:r>
                      <a:endParaRPr kumimoji="0" lang="en-US" sz="2800" b="1" i="0" u="none" strike="noStrike" cap="none" normalizeH="0" baseline="0" dirty="0" smtClean="0">
                        <a:ln>
                          <a:noFill/>
                        </a:ln>
                        <a:solidFill>
                          <a:schemeClr val="tx1"/>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Calibri" pitchFamily="34" charset="0"/>
                          <a:cs typeface="Arial" charset="0"/>
                        </a:rPr>
                        <a:t>25</a:t>
                      </a:r>
                      <a:endParaRPr kumimoji="0" lang="en-US" sz="2800" b="1" i="0" u="none" strike="noStrike" cap="none" normalizeH="0" baseline="0" dirty="0" smtClean="0">
                        <a:ln>
                          <a:noFill/>
                        </a:ln>
                        <a:solidFill>
                          <a:srgbClr val="0000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err="1" smtClean="0">
                          <a:ln>
                            <a:noFill/>
                          </a:ln>
                          <a:solidFill>
                            <a:srgbClr val="FFFF00"/>
                          </a:solidFill>
                          <a:effectLst/>
                          <a:latin typeface="Calibri" pitchFamily="34" charset="0"/>
                          <a:cs typeface="Arial" charset="0"/>
                        </a:rPr>
                        <a:t>Leivicus</a:t>
                      </a:r>
                      <a:endParaRPr kumimoji="0" lang="en-US" sz="2800" b="1" i="0" u="none" strike="noStrike" cap="none" normalizeH="0" baseline="0" dirty="0" smtClean="0">
                        <a:ln>
                          <a:noFill/>
                        </a:ln>
                        <a:solidFill>
                          <a:srgbClr val="FFFF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00"/>
                          </a:solidFill>
                          <a:effectLst/>
                          <a:latin typeface="Calibri" pitchFamily="34" charset="0"/>
                          <a:cs typeface="Arial" charset="0"/>
                        </a:rPr>
                        <a:t>17</a:t>
                      </a:r>
                      <a:endParaRPr kumimoji="0" lang="en-US" sz="2800" b="1" i="0" u="none" strike="noStrike" cap="none" normalizeH="0" baseline="0" smtClean="0">
                        <a:ln>
                          <a:noFill/>
                        </a:ln>
                        <a:solidFill>
                          <a:srgbClr val="FFFF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chemeClr val="tx1"/>
                          </a:solidFill>
                          <a:effectLst/>
                          <a:latin typeface="Calibri" pitchFamily="34" charset="0"/>
                          <a:cs typeface="Arial" charset="0"/>
                        </a:rPr>
                        <a:t>Ezekiel</a:t>
                      </a:r>
                      <a:endParaRPr kumimoji="0" lang="en-US" sz="2800" b="1" i="0" u="none" strike="noStrike" cap="none" normalizeH="0" baseline="0" dirty="0" smtClean="0">
                        <a:ln>
                          <a:noFill/>
                        </a:ln>
                        <a:solidFill>
                          <a:srgbClr val="0000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Calibri" pitchFamily="34" charset="0"/>
                          <a:cs typeface="Arial" charset="0"/>
                        </a:rPr>
                        <a:t>6</a:t>
                      </a:r>
                      <a:endParaRPr kumimoji="0" lang="en-US" sz="2800" b="1" i="0" u="none" strike="noStrike" cap="none" normalizeH="0" baseline="0" dirty="0" smtClean="0">
                        <a:ln>
                          <a:noFill/>
                        </a:ln>
                        <a:solidFill>
                          <a:srgbClr val="0000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r>
              <a:tr h="375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rgbClr val="FFFF00"/>
                          </a:solidFill>
                          <a:effectLst/>
                          <a:latin typeface="Calibri" pitchFamily="34" charset="0"/>
                          <a:cs typeface="Arial" charset="0"/>
                        </a:rPr>
                        <a:t>Genesis</a:t>
                      </a:r>
                      <a:endParaRPr kumimoji="0" lang="en-US" sz="2800" b="1" i="0" u="sng" strike="noStrike" cap="none" normalizeH="0" baseline="0" dirty="0" smtClean="0">
                        <a:ln>
                          <a:noFill/>
                        </a:ln>
                        <a:solidFill>
                          <a:srgbClr val="FFFF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FF00"/>
                          </a:solidFill>
                          <a:effectLst/>
                          <a:latin typeface="Calibri" pitchFamily="34" charset="0"/>
                          <a:cs typeface="Arial" charset="0"/>
                        </a:rPr>
                        <a:t>24</a:t>
                      </a:r>
                      <a:endParaRPr kumimoji="0" lang="en-US" sz="2800" b="1" i="0" u="none" strike="noStrike" cap="none" normalizeH="0" baseline="0" dirty="0" smtClean="0">
                        <a:ln>
                          <a:noFill/>
                        </a:ln>
                        <a:solidFill>
                          <a:srgbClr val="FFFF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rgbClr val="FFFF00"/>
                          </a:solidFill>
                          <a:effectLst/>
                          <a:latin typeface="Calibri" pitchFamily="34" charset="0"/>
                          <a:cs typeface="Arial" charset="0"/>
                        </a:rPr>
                        <a:t>Numbers</a:t>
                      </a:r>
                      <a:endParaRPr kumimoji="0" lang="en-US" sz="2800" b="1" i="0" u="none" strike="noStrike" cap="none" normalizeH="0" baseline="0" dirty="0" smtClean="0">
                        <a:ln>
                          <a:noFill/>
                        </a:ln>
                        <a:solidFill>
                          <a:srgbClr val="FFFF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FF00"/>
                          </a:solidFill>
                          <a:effectLst/>
                          <a:latin typeface="Calibri" pitchFamily="34" charset="0"/>
                          <a:cs typeface="Arial" charset="0"/>
                        </a:rPr>
                        <a:t>11</a:t>
                      </a:r>
                      <a:endParaRPr kumimoji="0" lang="en-US" sz="2800" b="1" i="0" u="none" strike="noStrike" cap="none" normalizeH="0" baseline="0" dirty="0" smtClean="0">
                        <a:ln>
                          <a:noFill/>
                        </a:ln>
                        <a:solidFill>
                          <a:srgbClr val="FFFF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rgbClr val="FFFF00"/>
                          </a:solidFill>
                          <a:effectLst/>
                          <a:latin typeface="Calibri" pitchFamily="34" charset="0"/>
                          <a:cs typeface="Arial" charset="0"/>
                        </a:rPr>
                        <a:t>Job</a:t>
                      </a:r>
                      <a:endParaRPr kumimoji="0" lang="en-US" sz="2800" b="1" i="0" u="none" strike="noStrike" cap="none" normalizeH="0" baseline="0" dirty="0" smtClean="0">
                        <a:ln>
                          <a:noFill/>
                        </a:ln>
                        <a:solidFill>
                          <a:srgbClr val="FFFF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FF00"/>
                          </a:solidFill>
                          <a:effectLst/>
                          <a:latin typeface="Calibri" pitchFamily="34" charset="0"/>
                          <a:cs typeface="Arial" charset="0"/>
                        </a:rPr>
                        <a:t>6</a:t>
                      </a:r>
                      <a:endParaRPr kumimoji="0" lang="en-US" sz="2800" b="1" i="0" u="none" strike="noStrike" cap="none" normalizeH="0" baseline="0" dirty="0" smtClean="0">
                        <a:ln>
                          <a:noFill/>
                        </a:ln>
                        <a:solidFill>
                          <a:srgbClr val="FFFF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r>
              <a:tr h="4114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chemeClr val="tx1"/>
                          </a:solidFill>
                          <a:effectLst/>
                          <a:latin typeface="Calibri" pitchFamily="34" charset="0"/>
                          <a:cs typeface="Arial" charset="0"/>
                        </a:rPr>
                        <a:t>Isaiah</a:t>
                      </a:r>
                      <a:endParaRPr kumimoji="0" lang="en-US" sz="2800" b="1" i="0" u="none" strike="noStrike" cap="none" normalizeH="0" baseline="0" dirty="0" smtClean="0">
                        <a:ln>
                          <a:noFill/>
                        </a:ln>
                        <a:solidFill>
                          <a:schemeClr val="tx1"/>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Calibri" pitchFamily="34" charset="0"/>
                          <a:cs typeface="Arial" charset="0"/>
                        </a:rPr>
                        <a:t>22</a:t>
                      </a:r>
                      <a:endParaRPr kumimoji="0" lang="en-US" sz="2800" b="1" i="0" u="none" strike="noStrike" cap="none" normalizeH="0" baseline="0" dirty="0" smtClean="0">
                        <a:ln>
                          <a:noFill/>
                        </a:ln>
                        <a:solidFill>
                          <a:schemeClr val="tx1"/>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600" b="1" i="0" u="none" strike="noStrike" cap="none" normalizeH="0" baseline="0" dirty="0" smtClean="0">
                          <a:ln>
                            <a:noFill/>
                          </a:ln>
                          <a:solidFill>
                            <a:schemeClr val="tx1"/>
                          </a:solidFill>
                          <a:effectLst/>
                          <a:latin typeface="Calibri" pitchFamily="34" charset="0"/>
                          <a:cs typeface="Arial" charset="0"/>
                        </a:rPr>
                        <a:t>Minor Prophets</a:t>
                      </a:r>
                      <a:endParaRPr kumimoji="0" lang="en-US" sz="2600" b="1" i="0" u="none" strike="noStrike" cap="none" normalizeH="0" baseline="0" dirty="0" smtClean="0">
                        <a:ln>
                          <a:noFill/>
                        </a:ln>
                        <a:solidFill>
                          <a:srgbClr val="0000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Calibri" pitchFamily="34" charset="0"/>
                          <a:cs typeface="Arial" charset="0"/>
                        </a:rPr>
                        <a:t>10</a:t>
                      </a:r>
                      <a:endParaRPr kumimoji="0" lang="en-US" sz="2800" b="1" i="0" u="none" strike="noStrike" cap="none" normalizeH="0" baseline="0" dirty="0" smtClean="0">
                        <a:ln>
                          <a:noFill/>
                        </a:ln>
                        <a:solidFill>
                          <a:srgbClr val="0000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chemeClr val="tx1"/>
                          </a:solidFill>
                          <a:effectLst/>
                          <a:latin typeface="Calibri" pitchFamily="34" charset="0"/>
                          <a:cs typeface="Arial" charset="0"/>
                        </a:rPr>
                        <a:t>1&amp;2 Samuel</a:t>
                      </a:r>
                      <a:endParaRPr kumimoji="0" lang="en-US" sz="2800" b="1" i="0" u="none" strike="noStrike" cap="none" normalizeH="0" baseline="0" dirty="0" smtClean="0">
                        <a:ln>
                          <a:noFill/>
                        </a:ln>
                        <a:solidFill>
                          <a:srgbClr val="000000"/>
                        </a:solidFill>
                        <a:effectLst/>
                        <a:latin typeface="Times New Roman" pitchFamily="18" charset="0"/>
                        <a:ea typeface="新細明體" pitchFamily="18" charset="-120"/>
                        <a:cs typeface="Arial" charset="0"/>
                      </a:endParaRP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Calibri" pitchFamily="34" charset="0"/>
                          <a:cs typeface="Arial" charset="0"/>
                        </a:rPr>
                        <a:t>4</a:t>
                      </a:r>
                    </a:p>
                  </a:txBody>
                  <a:tcPr marL="91416" marR="9141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r>
            </a:tbl>
          </a:graphicData>
        </a:graphic>
      </p:graphicFrame>
      <p:sp>
        <p:nvSpPr>
          <p:cNvPr id="53301" name="Rectangle 3"/>
          <p:cNvSpPr>
            <a:spLocks noChangeArrowheads="1"/>
          </p:cNvSpPr>
          <p:nvPr/>
        </p:nvSpPr>
        <p:spPr bwMode="auto">
          <a:xfrm>
            <a:off x="1141412" y="0"/>
            <a:ext cx="7848600" cy="1600438"/>
          </a:xfrm>
          <a:prstGeom prst="rect">
            <a:avLst/>
          </a:prstGeom>
          <a:solidFill>
            <a:srgbClr val="002060"/>
          </a:solidFill>
          <a:ln>
            <a:noFill/>
          </a:ln>
        </p:spPr>
        <p:txBody>
          <a:bodyPr wrap="square">
            <a:spAutoFit/>
          </a:bodyPr>
          <a:lstStyle/>
          <a:p>
            <a:pPr>
              <a:defRPr/>
            </a:pPr>
            <a:r>
              <a:rPr lang="zh-TW" altLang="en-US" sz="3400" b="1" dirty="0">
                <a:solidFill>
                  <a:srgbClr val="FFFF00"/>
                </a:solidFill>
                <a:latin typeface="DFKai-SB" pitchFamily="65" charset="-120"/>
                <a:ea typeface="DFKai-SB" pitchFamily="65" charset="-120"/>
              </a:rPr>
              <a:t>根據發現的</a:t>
            </a:r>
            <a:r>
              <a:rPr lang="zh-CN" altLang="en-US" sz="3400" b="1" dirty="0">
                <a:solidFill>
                  <a:srgbClr val="FFFF00"/>
                </a:solidFill>
                <a:latin typeface="DFKai-SB" pitchFamily="65" charset="-120"/>
                <a:ea typeface="DFKai-SB" pitchFamily="65" charset="-120"/>
              </a:rPr>
              <a:t>抄本</a:t>
            </a:r>
            <a:r>
              <a:rPr lang="zh-TW" altLang="en-US" sz="3400" b="1" dirty="0">
                <a:solidFill>
                  <a:srgbClr val="FFFF00"/>
                </a:solidFill>
                <a:latin typeface="DFKai-SB" pitchFamily="65" charset="-120"/>
                <a:ea typeface="DFKai-SB" pitchFamily="65" charset="-120"/>
              </a:rPr>
              <a:t>數量排名的</a:t>
            </a:r>
            <a:r>
              <a:rPr lang="zh-CN" altLang="en-US" sz="3400" b="1" dirty="0">
                <a:solidFill>
                  <a:srgbClr val="FFFF00"/>
                </a:solidFill>
                <a:latin typeface="DFKai-SB" pitchFamily="65" charset="-120"/>
                <a:ea typeface="DFKai-SB" pitchFamily="65" charset="-120"/>
              </a:rPr>
              <a:t>書</a:t>
            </a:r>
            <a:r>
              <a:rPr lang="zh-TW" altLang="en-US" sz="3400" b="1" dirty="0">
                <a:solidFill>
                  <a:srgbClr val="FFFF00"/>
                </a:solidFill>
                <a:latin typeface="DFKai-SB" pitchFamily="65" charset="-120"/>
                <a:ea typeface="DFKai-SB" pitchFamily="65" charset="-120"/>
              </a:rPr>
              <a:t>（前</a:t>
            </a:r>
            <a:r>
              <a:rPr lang="en-US" altLang="zh-TW" sz="3400" b="1" dirty="0" smtClean="0">
                <a:solidFill>
                  <a:srgbClr val="FFFF00"/>
                </a:solidFill>
                <a:latin typeface="+mj-lt"/>
                <a:ea typeface="DFKai-SB" pitchFamily="65" charset="-120"/>
              </a:rPr>
              <a:t>15</a:t>
            </a:r>
            <a:r>
              <a:rPr lang="zh-TW" altLang="en-US" sz="3400" b="1" dirty="0" smtClean="0">
                <a:solidFill>
                  <a:srgbClr val="FFFF00"/>
                </a:solidFill>
                <a:latin typeface="DFKai-SB" pitchFamily="65" charset="-120"/>
                <a:ea typeface="DFKai-SB" pitchFamily="65" charset="-120"/>
              </a:rPr>
              <a:t>名</a:t>
            </a:r>
            <a:r>
              <a:rPr lang="zh-TW" altLang="en-US" sz="3400" b="1" dirty="0">
                <a:solidFill>
                  <a:srgbClr val="FFFF00"/>
                </a:solidFill>
                <a:latin typeface="DFKai-SB" pitchFamily="65" charset="-120"/>
                <a:ea typeface="DFKai-SB" pitchFamily="65" charset="-120"/>
              </a:rPr>
              <a:t>）</a:t>
            </a:r>
            <a:endParaRPr lang="en-US" altLang="zh-TW" sz="3400" b="1" dirty="0">
              <a:solidFill>
                <a:srgbClr val="FFFF00"/>
              </a:solidFill>
              <a:latin typeface="DFKai-SB" pitchFamily="65" charset="-120"/>
              <a:ea typeface="DFKai-SB" pitchFamily="65" charset="-120"/>
            </a:endParaRPr>
          </a:p>
          <a:p>
            <a:pPr algn="ctr">
              <a:defRPr/>
            </a:pPr>
            <a:r>
              <a:rPr lang="en-US" altLang="zh-TW" sz="3200" b="1" dirty="0">
                <a:solidFill>
                  <a:schemeClr val="bg1"/>
                </a:solidFill>
                <a:latin typeface="Times New Roman" pitchFamily="18" charset="0"/>
              </a:rPr>
              <a:t>Books Ranked According to Number of </a:t>
            </a:r>
          </a:p>
          <a:p>
            <a:pPr algn="ctr">
              <a:defRPr/>
            </a:pPr>
            <a:r>
              <a:rPr lang="en-US" altLang="zh-TW" sz="3200" b="1" dirty="0">
                <a:solidFill>
                  <a:schemeClr val="bg1"/>
                </a:solidFill>
                <a:latin typeface="Times New Roman" pitchFamily="18" charset="0"/>
              </a:rPr>
              <a:t>Manuscripts found (top </a:t>
            </a:r>
            <a:r>
              <a:rPr lang="en-US" altLang="zh-TW" sz="3200" b="1" dirty="0" smtClean="0">
                <a:solidFill>
                  <a:schemeClr val="bg1"/>
                </a:solidFill>
                <a:latin typeface="Times New Roman" pitchFamily="18" charset="0"/>
              </a:rPr>
              <a:t>1</a:t>
            </a:r>
            <a:r>
              <a:rPr lang="en-US" altLang="zh-CN" sz="3200" b="1" dirty="0" smtClean="0">
                <a:solidFill>
                  <a:schemeClr val="bg1"/>
                </a:solidFill>
                <a:latin typeface="Times New Roman" pitchFamily="18" charset="0"/>
              </a:rPr>
              <a:t>5</a:t>
            </a:r>
            <a:r>
              <a:rPr lang="en-US" altLang="zh-TW" sz="3200" b="1" dirty="0" smtClean="0">
                <a:solidFill>
                  <a:schemeClr val="bg1"/>
                </a:solidFill>
                <a:latin typeface="Times New Roman" pitchFamily="18" charset="0"/>
              </a:rPr>
              <a:t>)</a:t>
            </a:r>
            <a:endParaRPr lang="en-US" altLang="zh-TW" sz="3200" b="1" dirty="0">
              <a:solidFill>
                <a:srgbClr val="FFFF00"/>
              </a:solidFill>
              <a:latin typeface="DFKai-SB" pitchFamily="65" charset="-120"/>
              <a:ea typeface="DFKai-SB" pitchFamily="65" charset="-120"/>
            </a:endParaRPr>
          </a:p>
        </p:txBody>
      </p:sp>
      <p:sp>
        <p:nvSpPr>
          <p:cNvPr id="3" name="Rectangle 2"/>
          <p:cNvSpPr/>
          <p:nvPr/>
        </p:nvSpPr>
        <p:spPr>
          <a:xfrm>
            <a:off x="74612" y="4267200"/>
            <a:ext cx="12125763" cy="2616101"/>
          </a:xfrm>
          <a:prstGeom prst="rect">
            <a:avLst/>
          </a:prstGeom>
          <a:solidFill>
            <a:srgbClr val="00B050"/>
          </a:solidFill>
        </p:spPr>
        <p:txBody>
          <a:bodyPr wrap="square">
            <a:spAutoFit/>
          </a:bodyPr>
          <a:lstStyle/>
          <a:p>
            <a:pPr algn="ctr"/>
            <a:r>
              <a:rPr lang="zh-TW" altLang="en-US" sz="2800" b="1" dirty="0">
                <a:solidFill>
                  <a:srgbClr val="FFFF00"/>
                </a:solidFill>
                <a:latin typeface="DFKai-SB" pitchFamily="65" charset="-120"/>
                <a:ea typeface="DFKai-SB" pitchFamily="65" charset="-120"/>
              </a:rPr>
              <a:t>死海古卷中的古代希伯來語字體</a:t>
            </a:r>
            <a:r>
              <a:rPr lang="zh-CN" altLang="en-US" sz="2800" b="1" dirty="0">
                <a:solidFill>
                  <a:srgbClr val="FFFF00"/>
                </a:solidFill>
                <a:latin typeface="DFKai-SB" pitchFamily="65" charset="-120"/>
                <a:ea typeface="DFKai-SB" pitchFamily="65" charset="-120"/>
              </a:rPr>
              <a:t>聖經</a:t>
            </a:r>
            <a:r>
              <a:rPr lang="zh-TW" altLang="en-US" sz="2800" b="1" dirty="0">
                <a:solidFill>
                  <a:srgbClr val="FFFF00"/>
                </a:solidFill>
                <a:latin typeface="DFKai-SB" pitchFamily="65" charset="-120"/>
                <a:ea typeface="DFKai-SB" pitchFamily="65" charset="-120"/>
              </a:rPr>
              <a:t>書</a:t>
            </a:r>
            <a:r>
              <a:rPr lang="zh-TW" altLang="en-US" sz="2800" b="1" dirty="0" smtClean="0">
                <a:solidFill>
                  <a:srgbClr val="FFFF00"/>
                </a:solidFill>
                <a:latin typeface="DFKai-SB" pitchFamily="65" charset="-120"/>
                <a:ea typeface="DFKai-SB" pitchFamily="65" charset="-120"/>
              </a:rPr>
              <a:t>卷</a:t>
            </a:r>
            <a:endParaRPr lang="en-US" sz="2800" b="1" dirty="0">
              <a:solidFill>
                <a:srgbClr val="FFFF00"/>
              </a:solidFill>
            </a:endParaRPr>
          </a:p>
          <a:p>
            <a:r>
              <a:rPr lang="en-US" sz="2400" dirty="0"/>
              <a:t>-These scrolls contain only texts of the Torah (= the Pentateuch) and Job, all of which are traditionally ascribed to Moses.</a:t>
            </a:r>
          </a:p>
          <a:p>
            <a:r>
              <a:rPr lang="en-US" sz="2400" dirty="0"/>
              <a:t>-The two longest text written in the </a:t>
            </a:r>
            <a:r>
              <a:rPr lang="en-US" sz="2400" dirty="0" err="1"/>
              <a:t>paleo</a:t>
            </a:r>
            <a:r>
              <a:rPr lang="en-US" sz="2400" dirty="0"/>
              <a:t>-Hebrew script are 11QpaleoLev</a:t>
            </a:r>
            <a:r>
              <a:rPr lang="en-US" sz="2400" baseline="30000" dirty="0"/>
              <a:t>a</a:t>
            </a:r>
            <a:r>
              <a:rPr lang="en-US" sz="2400" dirty="0"/>
              <a:t> and 4Qpaleo-Exod</a:t>
            </a:r>
            <a:r>
              <a:rPr lang="en-US" sz="2400" baseline="30000" dirty="0"/>
              <a:t> m</a:t>
            </a:r>
            <a:r>
              <a:rPr lang="en-US" sz="2400" dirty="0"/>
              <a:t>.</a:t>
            </a:r>
          </a:p>
          <a:p>
            <a:r>
              <a:rPr lang="en-US" sz="2400" dirty="0"/>
              <a:t>-Similarity between the Samaritan Pentateuch and </a:t>
            </a:r>
            <a:r>
              <a:rPr lang="en-US" sz="2400" b="1" dirty="0">
                <a:solidFill>
                  <a:srgbClr val="FFFF00"/>
                </a:solidFill>
              </a:rPr>
              <a:t>4Qpaleo-Exod</a:t>
            </a:r>
            <a:r>
              <a:rPr lang="en-US" sz="2400" b="1" baseline="30000" dirty="0">
                <a:solidFill>
                  <a:srgbClr val="FFFF00"/>
                </a:solidFill>
              </a:rPr>
              <a:t> m</a:t>
            </a:r>
            <a:r>
              <a:rPr lang="en-US" sz="2400" b="1" dirty="0">
                <a:solidFill>
                  <a:srgbClr val="FFFF00"/>
                </a:solidFill>
              </a:rPr>
              <a:t> (the pre-Samaritan Text</a:t>
            </a:r>
            <a:r>
              <a:rPr lang="en-US" sz="2400" b="1" dirty="0" smtClean="0">
                <a:solidFill>
                  <a:srgbClr val="FFFF00"/>
                </a:solidFill>
              </a:rPr>
              <a:t>)</a:t>
            </a:r>
          </a:p>
          <a:p>
            <a:endParaRPr lang="en-US" sz="800" dirty="0" smtClean="0"/>
          </a:p>
          <a:p>
            <a:endParaRPr lang="en-US" sz="800" dirty="0"/>
          </a:p>
          <a:p>
            <a:endParaRPr lang="en-US" sz="800" dirty="0" smtClean="0"/>
          </a:p>
          <a:p>
            <a:endParaRPr lang="en-US" sz="800" dirty="0" smtClean="0"/>
          </a:p>
          <a:p>
            <a:endParaRPr lang="en-US" sz="800" dirty="0"/>
          </a:p>
        </p:txBody>
      </p:sp>
    </p:spTree>
    <p:extLst>
      <p:ext uri="{BB962C8B-B14F-4D97-AF65-F5344CB8AC3E}">
        <p14:creationId xmlns:p14="http://schemas.microsoft.com/office/powerpoint/2010/main" val="13376353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blical Archaeology: Exploring The Dead Sea Scrolls (Paleo Genesis – Exodus)  – Dust Off The 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4" y="838200"/>
            <a:ext cx="12268804" cy="539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5258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88825" cy="6801862"/>
          </a:xfrm>
          <a:prstGeom prst="rect">
            <a:avLst/>
          </a:prstGeom>
          <a:solidFill>
            <a:srgbClr val="00B050"/>
          </a:solidFill>
        </p:spPr>
        <p:txBody>
          <a:bodyPr wrap="square">
            <a:spAutoFit/>
          </a:bodyPr>
          <a:lstStyle/>
          <a:p>
            <a:r>
              <a:rPr lang="en-US" sz="3200" b="1" dirty="0" err="1">
                <a:solidFill>
                  <a:srgbClr val="FFFF00"/>
                </a:solidFill>
              </a:rPr>
              <a:t>Paleo</a:t>
            </a:r>
            <a:r>
              <a:rPr lang="en-US" sz="3200" b="1" dirty="0">
                <a:solidFill>
                  <a:srgbClr val="FFFF00"/>
                </a:solidFill>
              </a:rPr>
              <a:t>-Hebrew Leviticus scroll  (11QpaleoLev = 11Q1) </a:t>
            </a:r>
          </a:p>
          <a:p>
            <a:endParaRPr lang="en-US" sz="800" dirty="0"/>
          </a:p>
          <a:p>
            <a:r>
              <a:rPr lang="en-US" sz="2800" b="1" dirty="0" smtClean="0">
                <a:solidFill>
                  <a:schemeClr val="bg1"/>
                </a:solidFill>
              </a:rPr>
              <a:t>     -</a:t>
            </a:r>
            <a:r>
              <a:rPr lang="en-US" sz="2800" b="1" dirty="0">
                <a:solidFill>
                  <a:schemeClr val="bg1"/>
                </a:solidFill>
              </a:rPr>
              <a:t>Discovered in cave 11 in January of 1956 by local Bedouins: </a:t>
            </a:r>
            <a:endParaRPr lang="en-US" sz="2800" b="1" dirty="0" smtClean="0">
              <a:solidFill>
                <a:schemeClr val="bg1"/>
              </a:solidFill>
            </a:endParaRPr>
          </a:p>
          <a:p>
            <a:r>
              <a:rPr lang="en-US" sz="2800" b="1" dirty="0" smtClean="0"/>
              <a:t>The </a:t>
            </a:r>
            <a:r>
              <a:rPr lang="en-US" sz="2800" b="1" dirty="0"/>
              <a:t>cave 11 also </a:t>
            </a:r>
            <a:r>
              <a:rPr lang="en-US" sz="2800" b="1" dirty="0" smtClean="0"/>
              <a:t>yielded the </a:t>
            </a:r>
            <a:r>
              <a:rPr lang="en-US" sz="2800" b="1" dirty="0"/>
              <a:t>Great Psalms Scroll (11QPs) and the </a:t>
            </a:r>
            <a:endParaRPr lang="en-US" sz="2800" b="1" dirty="0" smtClean="0"/>
          </a:p>
          <a:p>
            <a:r>
              <a:rPr lang="en-US" sz="2800" b="1" dirty="0" smtClean="0"/>
              <a:t>Temple </a:t>
            </a:r>
            <a:r>
              <a:rPr lang="en-US" sz="2800" b="1" dirty="0"/>
              <a:t>Scroll (11QT) (being the longest of the Dead Sea Scrolls).</a:t>
            </a:r>
          </a:p>
          <a:p>
            <a:r>
              <a:rPr lang="en-US" sz="2800" b="1" dirty="0" smtClean="0"/>
              <a:t>     -</a:t>
            </a:r>
            <a:r>
              <a:rPr lang="en-US" sz="2800" b="1" dirty="0"/>
              <a:t>The </a:t>
            </a:r>
            <a:r>
              <a:rPr lang="en-US" sz="2800" b="1" dirty="0" smtClean="0"/>
              <a:t>Leviticus </a:t>
            </a:r>
            <a:r>
              <a:rPr lang="en-US" sz="2800" b="1" dirty="0"/>
              <a:t>scroll consists of </a:t>
            </a:r>
            <a:r>
              <a:rPr lang="en-US" sz="2800" b="1" dirty="0">
                <a:solidFill>
                  <a:schemeClr val="bg1"/>
                </a:solidFill>
              </a:rPr>
              <a:t>fifteen fragments and one scroll of seven columns, measuring 100.5 </a:t>
            </a:r>
            <a:r>
              <a:rPr lang="en-US" sz="2800" b="1" dirty="0" smtClean="0">
                <a:solidFill>
                  <a:schemeClr val="bg1"/>
                </a:solidFill>
              </a:rPr>
              <a:t>cm </a:t>
            </a:r>
            <a:r>
              <a:rPr lang="en-US" sz="2800" b="1" dirty="0">
                <a:solidFill>
                  <a:schemeClr val="bg1"/>
                </a:solidFill>
              </a:rPr>
              <a:t>(39.6 in) in length</a:t>
            </a:r>
            <a:r>
              <a:rPr lang="en-US" sz="2800" b="1" dirty="0"/>
              <a:t>. The surviving scroll, showing portions of the Book of Leviticus, shows only </a:t>
            </a:r>
            <a:r>
              <a:rPr lang="en-US" sz="2800" b="1" dirty="0">
                <a:solidFill>
                  <a:schemeClr val="bg1"/>
                </a:solidFill>
              </a:rPr>
              <a:t>the bottom portion of two sheets of parchment (ca. one-fifth of its original height), now measuring 10.9 cm (4.3 in) in height</a:t>
            </a:r>
            <a:r>
              <a:rPr lang="en-US" sz="2800" b="1" dirty="0"/>
              <a:t>. The two sheets of parchment are shown sewn together; one containing three columns, and the other four columns, for a total of </a:t>
            </a:r>
            <a:r>
              <a:rPr lang="en-US" sz="2800" b="1" dirty="0">
                <a:solidFill>
                  <a:schemeClr val="bg1"/>
                </a:solidFill>
              </a:rPr>
              <a:t>seven extant columns</a:t>
            </a:r>
            <a:r>
              <a:rPr lang="en-US" sz="2800" b="1" dirty="0"/>
              <a:t>. </a:t>
            </a:r>
          </a:p>
          <a:p>
            <a:r>
              <a:rPr lang="en-US" sz="2800" b="1" dirty="0" smtClean="0"/>
              <a:t>     -</a:t>
            </a:r>
            <a:r>
              <a:rPr lang="en-US" sz="2800" b="1" dirty="0"/>
              <a:t>The scroll is thought to have been penned by the scribe </a:t>
            </a:r>
            <a:r>
              <a:rPr lang="en-US" sz="2800" b="1" dirty="0">
                <a:solidFill>
                  <a:schemeClr val="bg1"/>
                </a:solidFill>
              </a:rPr>
              <a:t>between the late 2nd-century </a:t>
            </a:r>
            <a:r>
              <a:rPr lang="en-US" sz="2800" b="1" dirty="0" smtClean="0">
                <a:solidFill>
                  <a:schemeClr val="bg1"/>
                </a:solidFill>
              </a:rPr>
              <a:t>BC </a:t>
            </a:r>
            <a:r>
              <a:rPr lang="en-US" sz="2800" b="1" dirty="0">
                <a:solidFill>
                  <a:schemeClr val="bg1"/>
                </a:solidFill>
              </a:rPr>
              <a:t>to early 1st-century </a:t>
            </a:r>
            <a:r>
              <a:rPr lang="en-US" sz="2800" b="1" dirty="0" smtClean="0">
                <a:solidFill>
                  <a:schemeClr val="bg1"/>
                </a:solidFill>
              </a:rPr>
              <a:t>BC</a:t>
            </a:r>
            <a:r>
              <a:rPr lang="en-US" sz="2800" b="1" dirty="0" smtClean="0"/>
              <a:t>.</a:t>
            </a:r>
            <a:endParaRPr lang="en-US" sz="2800" b="1" dirty="0"/>
          </a:p>
          <a:p>
            <a:r>
              <a:rPr lang="en-US" sz="2800" b="1" dirty="0" smtClean="0">
                <a:solidFill>
                  <a:schemeClr val="bg1"/>
                </a:solidFill>
              </a:rPr>
              <a:t>     -Individual </a:t>
            </a:r>
            <a:r>
              <a:rPr lang="en-US" sz="2800" b="1" dirty="0">
                <a:solidFill>
                  <a:schemeClr val="bg1"/>
                </a:solidFill>
              </a:rPr>
              <a:t>words are divided by dots.</a:t>
            </a:r>
          </a:p>
          <a:p>
            <a:r>
              <a:rPr lang="en-US" sz="2800" b="1" dirty="0" smtClean="0"/>
              <a:t>     -</a:t>
            </a:r>
            <a:r>
              <a:rPr lang="en-US" sz="2800" b="1" dirty="0"/>
              <a:t>The 11QpaleoLev scroll is </a:t>
            </a:r>
            <a:r>
              <a:rPr lang="en-US" sz="2800" b="1" dirty="0">
                <a:solidFill>
                  <a:schemeClr val="bg1"/>
                </a:solidFill>
              </a:rPr>
              <a:t>close to the Masoretic Text</a:t>
            </a:r>
            <a:r>
              <a:rPr lang="en-US" sz="2800" b="1" dirty="0" smtClean="0"/>
              <a:t>.</a:t>
            </a:r>
          </a:p>
          <a:p>
            <a:endParaRPr lang="en-US" sz="800" dirty="0">
              <a:solidFill>
                <a:schemeClr val="bg1"/>
              </a:solidFill>
            </a:endParaRPr>
          </a:p>
          <a:p>
            <a:endParaRPr lang="en-US" sz="800" dirty="0" smtClean="0">
              <a:solidFill>
                <a:schemeClr val="bg1"/>
              </a:solidFill>
            </a:endParaRPr>
          </a:p>
          <a:p>
            <a:endParaRPr lang="en-US" sz="800" dirty="0">
              <a:solidFill>
                <a:schemeClr val="bg1"/>
              </a:solidFill>
            </a:endParaRPr>
          </a:p>
        </p:txBody>
      </p:sp>
    </p:spTree>
    <p:extLst>
      <p:ext uri="{BB962C8B-B14F-4D97-AF65-F5344CB8AC3E}">
        <p14:creationId xmlns:p14="http://schemas.microsoft.com/office/powerpoint/2010/main" val="39196824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60338" y="228600"/>
            <a:ext cx="1527176" cy="1384995"/>
          </a:xfrm>
          <a:prstGeom prst="rect">
            <a:avLst/>
          </a:prstGeom>
          <a:solidFill>
            <a:srgbClr val="002060"/>
          </a:solidFill>
        </p:spPr>
        <p:txBody>
          <a:bodyPr wrap="square">
            <a:spAutoFit/>
          </a:bodyPr>
          <a:lstStyle/>
          <a:p>
            <a:r>
              <a:rPr lang="en-US" sz="2800" b="1" dirty="0" smtClean="0">
                <a:solidFill>
                  <a:srgbClr val="FFFF00"/>
                </a:solidFill>
              </a:rPr>
              <a:t>Qumran </a:t>
            </a:r>
            <a:r>
              <a:rPr lang="en-US" sz="2800" b="1" dirty="0">
                <a:solidFill>
                  <a:srgbClr val="FFFF00"/>
                </a:solidFill>
              </a:rPr>
              <a:t>Cave 11 Entrance</a:t>
            </a:r>
          </a:p>
        </p:txBody>
      </p:sp>
      <p:pic>
        <p:nvPicPr>
          <p:cNvPr id="1026" name="Picture 2" descr="Cave 11 The last Dead Sea Scrolls found to date were found in this cave.  Thirty scrolls were found including Levitic… | Bible land, Ancient israel,  Israel his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012" y="204130"/>
            <a:ext cx="3810000"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mran Cave 11, entrance | Entrance to Qumran Cave 11. This … | Flick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0212" y="2637179"/>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DSS-Images\Cave_Ma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403" y="66017"/>
            <a:ext cx="3590298"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Qumran Caves (BiblePlaces.com) Cave 11 The last Dead Sea Scrolls found to  date were found in this cave. Thirty scrolls were found inclu… | Cave, Sea  cave, Pictur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9746" y="3185819"/>
            <a:ext cx="4675128" cy="310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8353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QUMRAN LIBRARY: SCROLLS: Scrolls from the Dead Sea (Library of Congress  Exhib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07" y="1521629"/>
            <a:ext cx="11756559" cy="16459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05324" y="136634"/>
            <a:ext cx="4096955" cy="1384995"/>
          </a:xfrm>
          <a:prstGeom prst="rect">
            <a:avLst/>
          </a:prstGeom>
          <a:solidFill>
            <a:srgbClr val="002060"/>
          </a:solidFill>
        </p:spPr>
        <p:txBody>
          <a:bodyPr wrap="none">
            <a:spAutoFit/>
          </a:bodyPr>
          <a:lstStyle/>
          <a:p>
            <a:r>
              <a:rPr lang="en-US" sz="3600" b="1" dirty="0">
                <a:solidFill>
                  <a:srgbClr val="FFFF00"/>
                </a:solidFill>
              </a:rPr>
              <a:t>11QpaleoLev </a:t>
            </a:r>
            <a:r>
              <a:rPr lang="en-US" sz="3600" b="1" dirty="0" smtClean="0">
                <a:solidFill>
                  <a:srgbClr val="FFFF00"/>
                </a:solidFill>
              </a:rPr>
              <a:t>(11Q1)</a:t>
            </a:r>
          </a:p>
          <a:p>
            <a:pPr algn="ctr"/>
            <a:r>
              <a:rPr lang="en-US" sz="2400" dirty="0">
                <a:solidFill>
                  <a:schemeClr val="bg1"/>
                </a:solidFill>
              </a:rPr>
              <a:t>Height 10.9 cm (4 1/4 in</a:t>
            </a:r>
            <a:r>
              <a:rPr lang="en-US" sz="2400" dirty="0" smtClean="0">
                <a:solidFill>
                  <a:schemeClr val="bg1"/>
                </a:solidFill>
              </a:rPr>
              <a:t>.)</a:t>
            </a:r>
          </a:p>
          <a:p>
            <a:pPr algn="ctr"/>
            <a:r>
              <a:rPr lang="en-US" sz="2400" dirty="0" smtClean="0">
                <a:solidFill>
                  <a:schemeClr val="bg1"/>
                </a:solidFill>
              </a:rPr>
              <a:t>length 100.5 </a:t>
            </a:r>
            <a:r>
              <a:rPr lang="en-US" sz="2400" dirty="0">
                <a:solidFill>
                  <a:schemeClr val="bg1"/>
                </a:solidFill>
              </a:rPr>
              <a:t>cm (39 1/2 in</a:t>
            </a:r>
            <a:r>
              <a:rPr lang="en-US" sz="2400" dirty="0" smtClean="0">
                <a:solidFill>
                  <a:schemeClr val="bg1"/>
                </a:solidFill>
              </a:rPr>
              <a:t>.)</a:t>
            </a:r>
            <a:endParaRPr lang="en-US" sz="2400" b="1" dirty="0">
              <a:solidFill>
                <a:schemeClr val="bg1"/>
              </a:solidFill>
            </a:endParaRPr>
          </a:p>
        </p:txBody>
      </p:sp>
      <p:pic>
        <p:nvPicPr>
          <p:cNvPr id="1030" name="Picture 6" descr="PaleoLeviticus Scroll Fragm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802" y="3385908"/>
            <a:ext cx="11570152" cy="34747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894011" y="3505200"/>
            <a:ext cx="5539915" cy="584775"/>
          </a:xfrm>
          <a:prstGeom prst="rect">
            <a:avLst/>
          </a:prstGeom>
          <a:solidFill>
            <a:srgbClr val="002060"/>
          </a:solidFill>
        </p:spPr>
        <p:txBody>
          <a:bodyPr wrap="none">
            <a:spAutoFit/>
          </a:bodyPr>
          <a:lstStyle/>
          <a:p>
            <a:r>
              <a:rPr lang="en-US" sz="3200" b="1" dirty="0">
                <a:solidFill>
                  <a:srgbClr val="FFFF00"/>
                </a:solidFill>
              </a:rPr>
              <a:t>11QpaleoLev </a:t>
            </a:r>
            <a:r>
              <a:rPr lang="en-US" sz="3200" b="1" dirty="0" smtClean="0">
                <a:solidFill>
                  <a:srgbClr val="FFFF00"/>
                </a:solidFill>
              </a:rPr>
              <a:t>(11Q1) Fragments</a:t>
            </a:r>
            <a:endParaRPr lang="en-US" sz="3200" b="1" dirty="0">
              <a:solidFill>
                <a:srgbClr val="FFFF00"/>
              </a:solidFill>
            </a:endParaRPr>
          </a:p>
        </p:txBody>
      </p:sp>
    </p:spTree>
    <p:extLst>
      <p:ext uri="{BB962C8B-B14F-4D97-AF65-F5344CB8AC3E}">
        <p14:creationId xmlns:p14="http://schemas.microsoft.com/office/powerpoint/2010/main" val="2513180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iblical Archaeology: Exploring The Dead Sea Scrolls (Paleo Leviticus) –  Dust Off The Bi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412" y="0"/>
            <a:ext cx="9228585" cy="676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5182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Dead Sea Scrolls - B-2952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67" y="182880"/>
            <a:ext cx="6675119" cy="66751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551612" y="1577602"/>
            <a:ext cx="5474303" cy="4893647"/>
          </a:xfrm>
          <a:prstGeom prst="rect">
            <a:avLst/>
          </a:prstGeom>
          <a:solidFill>
            <a:srgbClr val="00B050"/>
          </a:solidFill>
        </p:spPr>
        <p:txBody>
          <a:bodyPr wrap="square">
            <a:spAutoFit/>
          </a:bodyPr>
          <a:lstStyle/>
          <a:p>
            <a:pPr algn="ctr"/>
            <a:r>
              <a:rPr lang="he-IL" sz="2400" dirty="0" smtClean="0"/>
              <a:t>וַיְדַבֵּ֥ר </a:t>
            </a:r>
            <a:r>
              <a:rPr lang="he-IL" sz="2400" dirty="0"/>
              <a:t>יְה</a:t>
            </a:r>
            <a:r>
              <a:rPr lang="he-IL" sz="2400" dirty="0">
                <a:solidFill>
                  <a:schemeClr val="bg1"/>
                </a:solidFill>
              </a:rPr>
              <a:t>וָ֖ה אֶל־מֹשֶׁ֥ה לֵּאמֹֽר</a:t>
            </a:r>
            <a:r>
              <a:rPr lang="he-IL" sz="2400" dirty="0"/>
              <a:t>׃ </a:t>
            </a:r>
            <a:r>
              <a:rPr lang="en-US" sz="2400" dirty="0" smtClean="0"/>
              <a:t>   </a:t>
            </a:r>
            <a:r>
              <a:rPr lang="en-US" sz="2400" b="1" dirty="0" smtClean="0"/>
              <a:t>1 </a:t>
            </a:r>
            <a:endParaRPr lang="en-US" sz="2400" dirty="0" smtClean="0"/>
          </a:p>
          <a:p>
            <a:pPr algn="ctr" rtl="1"/>
            <a:r>
              <a:rPr lang="en-US" sz="2400" dirty="0" smtClean="0"/>
              <a:t>‎</a:t>
            </a:r>
            <a:r>
              <a:rPr lang="en-US" sz="2400" b="1" dirty="0" smtClean="0"/>
              <a:t> 2 </a:t>
            </a:r>
            <a:r>
              <a:rPr lang="he-IL" sz="2400" dirty="0" smtClean="0">
                <a:solidFill>
                  <a:schemeClr val="bg1"/>
                </a:solidFill>
              </a:rPr>
              <a:t>וְאֶל־בְּנֵ</a:t>
            </a:r>
            <a:r>
              <a:rPr lang="he-IL" sz="2400" dirty="0" smtClean="0"/>
              <a:t>֣י יִשְׂרָאֵ֨ל </a:t>
            </a:r>
            <a:r>
              <a:rPr lang="he-IL" sz="2400" dirty="0"/>
              <a:t>תֹּאמַר֒ אִ֣ישׁ אִישׁ֩ מִבְּנֵ֙י יִשְׂרָאֵ֜ל </a:t>
            </a:r>
            <a:r>
              <a:rPr lang="he-IL" sz="2400" dirty="0" smtClean="0"/>
              <a:t>וּ</a:t>
            </a:r>
            <a:r>
              <a:rPr lang="he-IL" sz="2400" dirty="0" smtClean="0">
                <a:solidFill>
                  <a:schemeClr val="bg1"/>
                </a:solidFill>
              </a:rPr>
              <a:t>מִן־הַגֵּ֣ר </a:t>
            </a:r>
            <a:r>
              <a:rPr lang="he-IL" sz="2400" dirty="0">
                <a:solidFill>
                  <a:schemeClr val="bg1"/>
                </a:solidFill>
              </a:rPr>
              <a:t>הַגָּ֣ר בְּיִשְׂרָאֵ֗ל אֲשֶׁ֙ר יִתֵּ֧ן </a:t>
            </a:r>
            <a:r>
              <a:rPr lang="he-IL" sz="2400" dirty="0"/>
              <a:t>מִזַּרְע֛וֹ לַמֹּ֖לֶךְ מ֣וֹת יוּמָ֑ת עַ֥ם הָאָ֖רֶץ יִרְ</a:t>
            </a:r>
            <a:r>
              <a:rPr lang="he-IL" sz="2400" dirty="0">
                <a:solidFill>
                  <a:schemeClr val="bg1"/>
                </a:solidFill>
              </a:rPr>
              <a:t>גְּמֻ֥הוּ בָאָֽבֶן</a:t>
            </a:r>
            <a:r>
              <a:rPr lang="he-IL" sz="2400" dirty="0"/>
              <a:t>׃</a:t>
            </a:r>
          </a:p>
          <a:p>
            <a:pPr algn="ctr" rtl="1"/>
            <a:r>
              <a:rPr lang="en-US" sz="2400" dirty="0" smtClean="0"/>
              <a:t>‎ </a:t>
            </a:r>
            <a:r>
              <a:rPr lang="en-US" sz="2400" b="1" dirty="0" smtClean="0"/>
              <a:t>3 </a:t>
            </a:r>
            <a:r>
              <a:rPr lang="he-IL" sz="2400" dirty="0">
                <a:solidFill>
                  <a:schemeClr val="bg1"/>
                </a:solidFill>
              </a:rPr>
              <a:t>וַאֲנִ֞י אֶתֵּ֤ן אֶת־פָּנַי֙ </a:t>
            </a:r>
            <a:r>
              <a:rPr lang="he-IL" sz="2400" dirty="0"/>
              <a:t>בָּאִ֣ישׁ הַה֔וּא וְהִכְרַתִּ֥י אֹת֖וֹ מִקֶּ֣רֶב עַמּ֑וֹ </a:t>
            </a:r>
            <a:r>
              <a:rPr lang="he-IL" sz="2400" dirty="0">
                <a:solidFill>
                  <a:schemeClr val="bg1"/>
                </a:solidFill>
              </a:rPr>
              <a:t>כִּ֤י מִזַּרְעוֹ֙ נָתַ֣ן לַמֹּ֔לֶךְ לְמַ֗עַן ט</a:t>
            </a:r>
            <a:r>
              <a:rPr lang="he-IL" sz="2400" dirty="0"/>
              <a:t>ַמֵּא֙ אֶת־מִקְדָּשִׁ֔י וּלְחַלֵּ֖ל אֶת־שֵׁ֥ם קָדְשִֽׁי׃</a:t>
            </a:r>
          </a:p>
          <a:p>
            <a:pPr algn="ctr" rtl="1"/>
            <a:r>
              <a:rPr lang="en-US" sz="2400" dirty="0"/>
              <a:t>‎</a:t>
            </a:r>
            <a:r>
              <a:rPr lang="en-US" sz="2400" b="1" dirty="0"/>
              <a:t> </a:t>
            </a:r>
            <a:r>
              <a:rPr lang="en-US" sz="2400" b="1" dirty="0" smtClean="0"/>
              <a:t>4 </a:t>
            </a:r>
            <a:r>
              <a:rPr lang="he-IL" sz="2400" dirty="0"/>
              <a:t>וְ</a:t>
            </a:r>
            <a:r>
              <a:rPr lang="he-IL" sz="2400" dirty="0">
                <a:solidFill>
                  <a:schemeClr val="bg1"/>
                </a:solidFill>
              </a:rPr>
              <a:t>אִ֡ם הַעְלֵ֣ם יַעְלִימֽוּ֩ עַ֙ם הָא</a:t>
            </a:r>
            <a:r>
              <a:rPr lang="he-IL" sz="2400" dirty="0"/>
              <a:t>ָ֜רֶץ אֶת־עֵֽינֵיהֶם֙ מִן־הָאִ֣ישׁ הַה֔וּא בְּתִתּ֥וֹ </a:t>
            </a:r>
            <a:r>
              <a:rPr lang="he-IL" sz="2400" dirty="0">
                <a:solidFill>
                  <a:schemeClr val="bg1"/>
                </a:solidFill>
              </a:rPr>
              <a:t>מִזַּרְ</a:t>
            </a:r>
            <a:r>
              <a:rPr lang="he-IL" sz="2400" dirty="0"/>
              <a:t>ע</a:t>
            </a:r>
            <a:r>
              <a:rPr lang="he-IL" sz="2400" dirty="0">
                <a:solidFill>
                  <a:schemeClr val="bg1"/>
                </a:solidFill>
              </a:rPr>
              <a:t>֖וֹ לַמֹּ֑לֶךְ לְבִלְתִּ֖י הָמִ֥ית</a:t>
            </a:r>
            <a:r>
              <a:rPr lang="he-IL" sz="2400" dirty="0"/>
              <a:t> אֹתֽוֹ׃</a:t>
            </a:r>
          </a:p>
          <a:p>
            <a:pPr algn="ctr" rtl="1"/>
            <a:r>
              <a:rPr lang="en-US" sz="2400" dirty="0" smtClean="0"/>
              <a:t>‎ </a:t>
            </a:r>
            <a:r>
              <a:rPr lang="en-US" sz="2400" b="1" dirty="0" smtClean="0"/>
              <a:t>5 </a:t>
            </a:r>
            <a:r>
              <a:rPr lang="he-IL" sz="2400" dirty="0"/>
              <a:t>וְשַׂמְתִּ֙י אֲנִ֧י אֶת־פָּנַ֛י בָּאִ֥ישׁ הַה֖וּא וּבְ</a:t>
            </a:r>
            <a:r>
              <a:rPr lang="he-IL" sz="2400" dirty="0">
                <a:solidFill>
                  <a:schemeClr val="bg1"/>
                </a:solidFill>
              </a:rPr>
              <a:t>מִשְׁפַּחְתּ֑וֹ וְהִכְרַתִּ֙י אֹת֜וֹ </a:t>
            </a:r>
            <a:r>
              <a:rPr lang="he-IL" sz="2400" dirty="0" smtClean="0"/>
              <a:t>וְאֵ֣ת </a:t>
            </a:r>
            <a:r>
              <a:rPr lang="he-IL" sz="2400" dirty="0"/>
              <a:t>כָּל־הַזֹּנִ֣ים אַחֲרָ֗יו לִזְנ֛וֹת </a:t>
            </a:r>
            <a:r>
              <a:rPr lang="he-IL" sz="2400" dirty="0" smtClean="0"/>
              <a:t>אַחֲרֵ֥י</a:t>
            </a:r>
            <a:endParaRPr lang="he-IL" sz="2400" dirty="0"/>
          </a:p>
          <a:p>
            <a:pPr algn="ctr" rtl="1"/>
            <a:r>
              <a:rPr lang="he-IL" sz="2400" dirty="0"/>
              <a:t>הַמֹּ֖לֶךְ מִקֶּ֥</a:t>
            </a:r>
            <a:r>
              <a:rPr lang="he-IL" sz="2400" dirty="0">
                <a:solidFill>
                  <a:schemeClr val="bg1"/>
                </a:solidFill>
              </a:rPr>
              <a:t>רֶב עַמָּֽם</a:t>
            </a:r>
            <a:r>
              <a:rPr lang="he-IL" sz="2400" dirty="0"/>
              <a:t>׃</a:t>
            </a:r>
            <a:r>
              <a:rPr lang="en-US" sz="2400" dirty="0" smtClean="0"/>
              <a:t> ‎</a:t>
            </a:r>
            <a:r>
              <a:rPr lang="en-US" sz="2400" dirty="0" smtClean="0">
                <a:solidFill>
                  <a:schemeClr val="bg1"/>
                </a:solidFill>
              </a:rPr>
              <a:t> </a:t>
            </a:r>
            <a:r>
              <a:rPr lang="en-US" sz="2400" b="1" dirty="0" smtClean="0"/>
              <a:t>6   </a:t>
            </a:r>
            <a:r>
              <a:rPr lang="en-US" sz="2400" b="1" dirty="0" smtClean="0">
                <a:solidFill>
                  <a:schemeClr val="bg1"/>
                </a:solidFill>
              </a:rPr>
              <a:t> </a:t>
            </a:r>
            <a:r>
              <a:rPr lang="he-IL" sz="2400" dirty="0">
                <a:solidFill>
                  <a:schemeClr val="bg1"/>
                </a:solidFill>
              </a:rPr>
              <a:t>וְהַנֶּ֗פֶש</a:t>
            </a:r>
            <a:r>
              <a:rPr lang="he-IL" sz="2400" dirty="0"/>
              <a:t>ׁ </a:t>
            </a:r>
            <a:r>
              <a:rPr lang="he-IL" sz="2400" dirty="0">
                <a:solidFill>
                  <a:schemeClr val="bg1"/>
                </a:solidFill>
              </a:rPr>
              <a:t>אֲ</a:t>
            </a:r>
            <a:r>
              <a:rPr lang="he-IL" sz="2400" dirty="0"/>
              <a:t>שֶׁ֙ר </a:t>
            </a:r>
            <a:r>
              <a:rPr lang="en-US" sz="2400" dirty="0" smtClean="0"/>
              <a:t>….. </a:t>
            </a:r>
            <a:endParaRPr lang="en-US" sz="2400" dirty="0"/>
          </a:p>
        </p:txBody>
      </p:sp>
      <p:sp>
        <p:nvSpPr>
          <p:cNvPr id="4" name="Rectangle 3"/>
          <p:cNvSpPr/>
          <p:nvPr/>
        </p:nvSpPr>
        <p:spPr>
          <a:xfrm>
            <a:off x="6489050" y="182880"/>
            <a:ext cx="2799713" cy="1077218"/>
          </a:xfrm>
          <a:prstGeom prst="rect">
            <a:avLst/>
          </a:prstGeom>
          <a:solidFill>
            <a:srgbClr val="002060"/>
          </a:solidFill>
        </p:spPr>
        <p:txBody>
          <a:bodyPr wrap="square">
            <a:spAutoFit/>
          </a:bodyPr>
          <a:lstStyle/>
          <a:p>
            <a:pPr algn="ctr"/>
            <a:r>
              <a:rPr lang="en-US" sz="3600" b="1" dirty="0">
                <a:solidFill>
                  <a:srgbClr val="FFFF00"/>
                </a:solidFill>
              </a:rPr>
              <a:t>11QpaleoLev </a:t>
            </a:r>
            <a:endParaRPr lang="en-US" sz="3600" b="1" dirty="0" smtClean="0">
              <a:solidFill>
                <a:srgbClr val="FFFF00"/>
              </a:solidFill>
            </a:endParaRPr>
          </a:p>
          <a:p>
            <a:pPr algn="ctr"/>
            <a:r>
              <a:rPr lang="en-US" sz="2800" b="1" dirty="0" smtClean="0">
                <a:solidFill>
                  <a:schemeClr val="bg1"/>
                </a:solidFill>
              </a:rPr>
              <a:t>Leviticus 20:1-6</a:t>
            </a:r>
            <a:endParaRPr lang="en-US" sz="2800" dirty="0">
              <a:solidFill>
                <a:schemeClr val="bg1"/>
              </a:solidFill>
            </a:endParaRPr>
          </a:p>
        </p:txBody>
      </p:sp>
    </p:spTree>
    <p:extLst>
      <p:ext uri="{BB962C8B-B14F-4D97-AF65-F5344CB8AC3E}">
        <p14:creationId xmlns:p14="http://schemas.microsoft.com/office/powerpoint/2010/main" val="25291391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Placeholder 3"/>
          <p:cNvSpPr>
            <a:spLocks noGrp="1"/>
          </p:cNvSpPr>
          <p:nvPr>
            <p:ph type="body" sz="half" idx="2"/>
          </p:nvPr>
        </p:nvSpPr>
        <p:spPr>
          <a:xfrm>
            <a:off x="150812" y="152400"/>
            <a:ext cx="8883869" cy="663575"/>
          </a:xfrm>
          <a:solidFill>
            <a:srgbClr val="002060"/>
          </a:solidFill>
        </p:spPr>
        <p:txBody>
          <a:bodyPr>
            <a:noAutofit/>
          </a:bodyPr>
          <a:lstStyle/>
          <a:p>
            <a:r>
              <a:rPr lang="zh-CN" altLang="en-US" sz="3200" b="1" dirty="0" smtClean="0">
                <a:solidFill>
                  <a:srgbClr val="FFFF00"/>
                </a:solidFill>
                <a:latin typeface="DFKai-SB" pitchFamily="65" charset="-120"/>
                <a:ea typeface="DFKai-SB" pitchFamily="65" charset="-120"/>
              </a:rPr>
              <a:t>現代希</a:t>
            </a:r>
            <a:r>
              <a:rPr lang="zh-CN" altLang="en-US" sz="3200" b="1" dirty="0">
                <a:solidFill>
                  <a:srgbClr val="FFFF00"/>
                </a:solidFill>
                <a:latin typeface="DFKai-SB" pitchFamily="65" charset="-120"/>
                <a:ea typeface="DFKai-SB" pitchFamily="65" charset="-120"/>
              </a:rPr>
              <a:t>伯來語字</a:t>
            </a:r>
            <a:r>
              <a:rPr lang="zh-CN" altLang="en-US" sz="3200" b="1" dirty="0" smtClean="0">
                <a:solidFill>
                  <a:srgbClr val="FFFF00"/>
                </a:solidFill>
                <a:latin typeface="DFKai-SB" pitchFamily="65" charset="-120"/>
                <a:ea typeface="DFKai-SB" pitchFamily="65" charset="-120"/>
              </a:rPr>
              <a:t>體  </a:t>
            </a:r>
            <a:r>
              <a:rPr lang="en-US" sz="3200" b="1" dirty="0" smtClean="0">
                <a:solidFill>
                  <a:srgbClr val="FFFF00"/>
                </a:solidFill>
              </a:rPr>
              <a:t>Hebrew Alphabet (22 Letters)</a:t>
            </a:r>
          </a:p>
        </p:txBody>
      </p:sp>
      <p:pic>
        <p:nvPicPr>
          <p:cNvPr id="99331"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4546" r="4546"/>
          <a:stretch>
            <a:fillRect/>
          </a:stretch>
        </p:blipFill>
        <p:spPr>
          <a:xfrm>
            <a:off x="608012" y="990600"/>
            <a:ext cx="8938004" cy="5029200"/>
          </a:xfrm>
          <a:noFill/>
        </p:spPr>
      </p:pic>
    </p:spTree>
    <p:extLst>
      <p:ext uri="{BB962C8B-B14F-4D97-AF65-F5344CB8AC3E}">
        <p14:creationId xmlns:p14="http://schemas.microsoft.com/office/powerpoint/2010/main" val="2333412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11QpaleoLev - Qumran Cave 11.jpg - Wikim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8" y="1120765"/>
            <a:ext cx="12093837" cy="53035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98613" y="105102"/>
            <a:ext cx="6858000" cy="1015663"/>
          </a:xfrm>
          <a:prstGeom prst="rect">
            <a:avLst/>
          </a:prstGeom>
          <a:solidFill>
            <a:srgbClr val="002060"/>
          </a:solidFill>
        </p:spPr>
        <p:txBody>
          <a:bodyPr wrap="square">
            <a:spAutoFit/>
          </a:bodyPr>
          <a:lstStyle/>
          <a:p>
            <a:pPr algn="ctr"/>
            <a:r>
              <a:rPr lang="en-US" sz="3200" b="1" dirty="0">
                <a:solidFill>
                  <a:srgbClr val="FFFF00"/>
                </a:solidFill>
              </a:rPr>
              <a:t>11QpaleoLev (11Q1)</a:t>
            </a:r>
          </a:p>
          <a:p>
            <a:r>
              <a:rPr lang="en-US" sz="2800" b="1" dirty="0" smtClean="0">
                <a:solidFill>
                  <a:schemeClr val="bg1"/>
                </a:solidFill>
              </a:rPr>
              <a:t>Photograph</a:t>
            </a:r>
            <a:r>
              <a:rPr lang="en-US" sz="2800" b="1" dirty="0">
                <a:solidFill>
                  <a:schemeClr val="bg1"/>
                </a:solidFill>
              </a:rPr>
              <a:t>: </a:t>
            </a:r>
            <a:r>
              <a:rPr lang="en-US" sz="2800" b="1" dirty="0" err="1">
                <a:solidFill>
                  <a:schemeClr val="bg1"/>
                </a:solidFill>
              </a:rPr>
              <a:t>Shai</a:t>
            </a:r>
            <a:r>
              <a:rPr lang="en-US" sz="2800" b="1" dirty="0">
                <a:solidFill>
                  <a:schemeClr val="bg1"/>
                </a:solidFill>
              </a:rPr>
              <a:t> </a:t>
            </a:r>
            <a:r>
              <a:rPr lang="en-US" sz="2800" b="1" dirty="0" err="1">
                <a:solidFill>
                  <a:schemeClr val="bg1"/>
                </a:solidFill>
              </a:rPr>
              <a:t>Halevi</a:t>
            </a:r>
            <a:r>
              <a:rPr lang="en-US" sz="2800" b="1" dirty="0">
                <a:solidFill>
                  <a:schemeClr val="bg1"/>
                </a:solidFill>
              </a:rPr>
              <a:t>, courtesy of the IAA </a:t>
            </a:r>
          </a:p>
        </p:txBody>
      </p:sp>
    </p:spTree>
    <p:extLst>
      <p:ext uri="{BB962C8B-B14F-4D97-AF65-F5344CB8AC3E}">
        <p14:creationId xmlns:p14="http://schemas.microsoft.com/office/powerpoint/2010/main" val="31613707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the evolutionary history of English letters? - Quo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612" y="2819400"/>
            <a:ext cx="7698340" cy="3840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cient Alphabets, Including Hebrew, Phoenician, Greek-English Characters  2nd From Right' Photographic Print | AllPosters.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93" y="-633248"/>
            <a:ext cx="5247314" cy="78638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History of Hebrew Part 7: Old Hebrew to Greek and Aramaic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5612" y="-15240"/>
            <a:ext cx="3779519" cy="28346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p:cNvSpPr>
            <a:spLocks noChangeArrowheads="1"/>
          </p:cNvSpPr>
          <p:nvPr/>
        </p:nvSpPr>
        <p:spPr bwMode="auto">
          <a:xfrm>
            <a:off x="8139470" y="1776680"/>
            <a:ext cx="3962400" cy="1015663"/>
          </a:xfrm>
          <a:prstGeom prst="rect">
            <a:avLst/>
          </a:prstGeom>
          <a:solidFill>
            <a:srgbClr val="002060"/>
          </a:solidFill>
          <a:ln>
            <a:noFill/>
          </a:ln>
        </p:spPr>
        <p:txBody>
          <a:bodyPr wrap="square">
            <a:spAutoFit/>
          </a:bodyPr>
          <a:lstStyle/>
          <a:p>
            <a:pPr algn="ctr"/>
            <a:r>
              <a:rPr lang="en-US" sz="3200" b="1" dirty="0" smtClean="0">
                <a:solidFill>
                  <a:srgbClr val="FFFF00"/>
                </a:solidFill>
              </a:rPr>
              <a:t>Alphabet: </a:t>
            </a:r>
            <a:r>
              <a:rPr lang="en-US" sz="2800" b="1" dirty="0" smtClean="0">
                <a:solidFill>
                  <a:srgbClr val="FFFF00"/>
                </a:solidFill>
              </a:rPr>
              <a:t>from Hebrew to Greek, then to Latin</a:t>
            </a:r>
            <a:endParaRPr lang="en-US" sz="2800" dirty="0">
              <a:solidFill>
                <a:srgbClr val="FFFF00"/>
              </a:solidFill>
            </a:endParaRPr>
          </a:p>
        </p:txBody>
      </p:sp>
    </p:spTree>
    <p:extLst>
      <p:ext uri="{BB962C8B-B14F-4D97-AF65-F5344CB8AC3E}">
        <p14:creationId xmlns:p14="http://schemas.microsoft.com/office/powerpoint/2010/main" val="36129902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ur Hebrew Scripts: Mosaic, Hieroglyphic, Paleo, Aramaic, square,  Masoretic Hebrew scrip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812" y="233855"/>
            <a:ext cx="6567759" cy="60350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05527" y="1905000"/>
            <a:ext cx="5102225" cy="4185761"/>
          </a:xfrm>
          <a:prstGeom prst="rect">
            <a:avLst/>
          </a:prstGeom>
          <a:solidFill>
            <a:srgbClr val="00B050"/>
          </a:solidFill>
        </p:spPr>
        <p:txBody>
          <a:bodyPr wrap="square">
            <a:spAutoFit/>
          </a:bodyPr>
          <a:lstStyle/>
          <a:p>
            <a:r>
              <a:rPr lang="zh-TW" altLang="en-US" sz="3000" b="1" dirty="0" smtClean="0">
                <a:latin typeface="DFKai-SB" pitchFamily="65" charset="-120"/>
                <a:ea typeface="DFKai-SB" pitchFamily="65" charset="-120"/>
              </a:rPr>
              <a:t>我</a:t>
            </a:r>
            <a:r>
              <a:rPr lang="zh-TW" altLang="en-US" sz="3000" b="1" dirty="0">
                <a:latin typeface="DFKai-SB" pitchFamily="65" charset="-120"/>
                <a:ea typeface="DFKai-SB" pitchFamily="65" charset="-120"/>
              </a:rPr>
              <a:t>實在告訴你們</a:t>
            </a:r>
            <a:r>
              <a:rPr lang="en-US" altLang="zh-TW" sz="3000" b="1" dirty="0">
                <a:latin typeface="DFKai-SB" pitchFamily="65" charset="-120"/>
                <a:ea typeface="DFKai-SB" pitchFamily="65" charset="-120"/>
              </a:rPr>
              <a:t>,</a:t>
            </a:r>
            <a:r>
              <a:rPr lang="zh-TW" altLang="en-US" sz="3000" b="1" dirty="0">
                <a:latin typeface="DFKai-SB" pitchFamily="65" charset="-120"/>
                <a:ea typeface="DFKai-SB" pitchFamily="65" charset="-120"/>
              </a:rPr>
              <a:t>就是到天地都廢去了</a:t>
            </a:r>
            <a:r>
              <a:rPr lang="en-US" altLang="zh-TW" sz="3000" b="1" dirty="0">
                <a:latin typeface="DFKai-SB" pitchFamily="65" charset="-120"/>
                <a:ea typeface="DFKai-SB" pitchFamily="65" charset="-120"/>
              </a:rPr>
              <a:t>,</a:t>
            </a:r>
            <a:r>
              <a:rPr lang="zh-TW" altLang="en-US" sz="3000" b="1" dirty="0">
                <a:latin typeface="DFKai-SB" pitchFamily="65" charset="-120"/>
                <a:ea typeface="DFKai-SB" pitchFamily="65" charset="-120"/>
              </a:rPr>
              <a:t>律法的</a:t>
            </a:r>
            <a:r>
              <a:rPr lang="zh-TW" altLang="en-US" sz="3000" b="1" dirty="0">
                <a:solidFill>
                  <a:schemeClr val="bg1"/>
                </a:solidFill>
                <a:latin typeface="DFKai-SB" pitchFamily="65" charset="-120"/>
                <a:ea typeface="DFKai-SB" pitchFamily="65" charset="-120"/>
              </a:rPr>
              <a:t>一點一畫</a:t>
            </a:r>
            <a:r>
              <a:rPr lang="zh-TW" altLang="en-US" sz="3000" b="1" dirty="0">
                <a:latin typeface="DFKai-SB" pitchFamily="65" charset="-120"/>
                <a:ea typeface="DFKai-SB" pitchFamily="65" charset="-120"/>
              </a:rPr>
              <a:t>也不能廢去</a:t>
            </a:r>
            <a:r>
              <a:rPr lang="en-US" altLang="zh-TW" sz="3000" b="1" dirty="0">
                <a:latin typeface="DFKai-SB" pitchFamily="65" charset="-120"/>
                <a:ea typeface="DFKai-SB" pitchFamily="65" charset="-120"/>
              </a:rPr>
              <a:t>,</a:t>
            </a:r>
            <a:r>
              <a:rPr lang="zh-TW" altLang="en-US" sz="3000" b="1" dirty="0">
                <a:latin typeface="DFKai-SB" pitchFamily="65" charset="-120"/>
                <a:ea typeface="DFKai-SB" pitchFamily="65" charset="-120"/>
              </a:rPr>
              <a:t>都要成全。</a:t>
            </a:r>
            <a:r>
              <a:rPr lang="en-US" sz="3000" dirty="0" smtClean="0"/>
              <a:t>     </a:t>
            </a:r>
            <a:r>
              <a:rPr lang="en-US" sz="3600" dirty="0" smtClean="0">
                <a:solidFill>
                  <a:srgbClr val="FFFF00"/>
                </a:solidFill>
              </a:rPr>
              <a:t>(</a:t>
            </a:r>
            <a:r>
              <a:rPr lang="el-GR" sz="3600" b="1" dirty="0">
                <a:solidFill>
                  <a:srgbClr val="FFFF00"/>
                </a:solidFill>
              </a:rPr>
              <a:t>ἰῶτα ἓν ἢ μία </a:t>
            </a:r>
            <a:r>
              <a:rPr lang="el-GR" sz="3600" b="1" dirty="0" smtClean="0">
                <a:solidFill>
                  <a:srgbClr val="FFFF00"/>
                </a:solidFill>
              </a:rPr>
              <a:t>κεραία</a:t>
            </a:r>
            <a:r>
              <a:rPr lang="en-US" sz="3600" dirty="0" smtClean="0">
                <a:solidFill>
                  <a:srgbClr val="FFFF00"/>
                </a:solidFill>
              </a:rPr>
              <a:t>)</a:t>
            </a:r>
            <a:endParaRPr lang="en-US" sz="3600" dirty="0">
              <a:solidFill>
                <a:srgbClr val="FFFF00"/>
              </a:solidFill>
            </a:endParaRPr>
          </a:p>
          <a:p>
            <a:r>
              <a:rPr lang="en-US" sz="2800" b="1" dirty="0" smtClean="0"/>
              <a:t>Matthew </a:t>
            </a:r>
            <a:r>
              <a:rPr lang="en-US" sz="2800" b="1" dirty="0"/>
              <a:t>5:18</a:t>
            </a:r>
            <a:r>
              <a:rPr lang="el-GR" sz="2800" dirty="0"/>
              <a:t> </a:t>
            </a:r>
            <a:r>
              <a:rPr lang="en-US" sz="2800" b="1" baseline="30000" dirty="0"/>
              <a:t>ESV</a:t>
            </a:r>
            <a:r>
              <a:rPr lang="en-US" sz="2800" baseline="30000" dirty="0"/>
              <a:t> </a:t>
            </a:r>
            <a:r>
              <a:rPr lang="en-US" sz="2800" dirty="0"/>
              <a:t>For truly, I say to you, until heaven and earth pass away, not </a:t>
            </a:r>
            <a:r>
              <a:rPr lang="en-US" sz="2800" b="1" dirty="0">
                <a:solidFill>
                  <a:schemeClr val="bg1"/>
                </a:solidFill>
              </a:rPr>
              <a:t>an iota</a:t>
            </a:r>
            <a:r>
              <a:rPr lang="en-US" sz="2800" dirty="0"/>
              <a:t>, not </a:t>
            </a:r>
            <a:r>
              <a:rPr lang="en-US" sz="2800" b="1" dirty="0">
                <a:solidFill>
                  <a:schemeClr val="bg1"/>
                </a:solidFill>
              </a:rPr>
              <a:t>a dot</a:t>
            </a:r>
            <a:r>
              <a:rPr lang="en-US" sz="2800" dirty="0"/>
              <a:t>, will pass from the Law until all is accomplished. </a:t>
            </a:r>
          </a:p>
        </p:txBody>
      </p:sp>
      <p:sp>
        <p:nvSpPr>
          <p:cNvPr id="4" name="Rectangle 3"/>
          <p:cNvSpPr/>
          <p:nvPr/>
        </p:nvSpPr>
        <p:spPr>
          <a:xfrm>
            <a:off x="6865334" y="228600"/>
            <a:ext cx="2398712" cy="1231106"/>
          </a:xfrm>
          <a:prstGeom prst="rect">
            <a:avLst/>
          </a:prstGeom>
          <a:solidFill>
            <a:srgbClr val="002060"/>
          </a:solidFill>
        </p:spPr>
        <p:txBody>
          <a:bodyPr wrap="square">
            <a:spAutoFit/>
          </a:bodyPr>
          <a:lstStyle/>
          <a:p>
            <a:r>
              <a:rPr lang="zh-TW" altLang="en-US" sz="3800" b="1" dirty="0">
                <a:solidFill>
                  <a:srgbClr val="FFFF00"/>
                </a:solidFill>
                <a:latin typeface="DFKai-SB" pitchFamily="65" charset="-120"/>
                <a:ea typeface="DFKai-SB" pitchFamily="65" charset="-120"/>
              </a:rPr>
              <a:t>一點一</a:t>
            </a:r>
            <a:r>
              <a:rPr lang="zh-TW" altLang="en-US" sz="3800" b="1" dirty="0" smtClean="0">
                <a:solidFill>
                  <a:srgbClr val="FFFF00"/>
                </a:solidFill>
                <a:latin typeface="DFKai-SB" pitchFamily="65" charset="-120"/>
                <a:ea typeface="DFKai-SB" pitchFamily="65" charset="-120"/>
              </a:rPr>
              <a:t>畫</a:t>
            </a:r>
            <a:endParaRPr lang="en-US" altLang="zh-TW" sz="3800" b="1" dirty="0" smtClean="0">
              <a:solidFill>
                <a:srgbClr val="FFFF00"/>
              </a:solidFill>
              <a:latin typeface="DFKai-SB" pitchFamily="65" charset="-120"/>
              <a:ea typeface="DFKai-SB" pitchFamily="65" charset="-120"/>
            </a:endParaRPr>
          </a:p>
          <a:p>
            <a:r>
              <a:rPr lang="en-US" altLang="zh-CN" sz="3600" b="1" dirty="0" smtClean="0">
                <a:solidFill>
                  <a:schemeClr val="bg1"/>
                </a:solidFill>
                <a:latin typeface="DFKai-SB" pitchFamily="65" charset="-120"/>
                <a:ea typeface="DFKai-SB" pitchFamily="65" charset="-120"/>
              </a:rPr>
              <a:t>(</a:t>
            </a:r>
            <a:r>
              <a:rPr lang="zh-CN" altLang="en-US" sz="3600" b="1" dirty="0" smtClean="0">
                <a:solidFill>
                  <a:schemeClr val="bg1"/>
                </a:solidFill>
                <a:latin typeface="DFKai-SB" pitchFamily="65" charset="-120"/>
                <a:ea typeface="DFKai-SB" pitchFamily="65" charset="-120"/>
              </a:rPr>
              <a:t>馬太</a:t>
            </a:r>
            <a:r>
              <a:rPr lang="en-US" sz="3600" b="1" dirty="0" smtClean="0">
                <a:solidFill>
                  <a:schemeClr val="bg1"/>
                </a:solidFill>
              </a:rPr>
              <a:t>5:18)</a:t>
            </a:r>
            <a:endParaRPr lang="en-US" altLang="zh-TW" sz="3600" b="1" dirty="0" smtClean="0">
              <a:solidFill>
                <a:schemeClr val="bg1"/>
              </a:solidFill>
              <a:latin typeface="DFKai-SB" pitchFamily="65" charset="-120"/>
              <a:ea typeface="DFKai-SB" pitchFamily="65" charset="-120"/>
            </a:endParaRPr>
          </a:p>
        </p:txBody>
      </p:sp>
    </p:spTree>
    <p:extLst>
      <p:ext uri="{BB962C8B-B14F-4D97-AF65-F5344CB8AC3E}">
        <p14:creationId xmlns:p14="http://schemas.microsoft.com/office/powerpoint/2010/main" val="13877291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484189" y="2971802"/>
            <a:ext cx="11233150" cy="3341539"/>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821" tIns="54411" rIns="108821" bIns="54411">
            <a:spAutoFit/>
          </a:bodyPr>
          <a:lstStyle/>
          <a:p>
            <a:pPr rtl="1"/>
            <a:r>
              <a:rPr lang="en-US" sz="4800" b="1" dirty="0">
                <a:solidFill>
                  <a:schemeClr val="bg1"/>
                </a:solidFill>
              </a:rPr>
              <a:t> </a:t>
            </a:r>
            <a:r>
              <a:rPr lang="en-US" sz="4800" dirty="0">
                <a:solidFill>
                  <a:schemeClr val="bg1"/>
                </a:solidFill>
              </a:rPr>
              <a:t>‎  </a:t>
            </a:r>
            <a:r>
              <a:rPr lang="he-IL" sz="5400" b="1" dirty="0">
                <a:solidFill>
                  <a:schemeClr val="bg1"/>
                </a:solidFill>
              </a:rPr>
              <a:t>יְבָרֶכְךָ יְהוָה וְיִשְׁמְרֶךָ׃</a:t>
            </a:r>
            <a:r>
              <a:rPr lang="en-US" sz="5400" b="1" dirty="0">
                <a:solidFill>
                  <a:schemeClr val="bg1"/>
                </a:solidFill>
              </a:rPr>
              <a:t>    </a:t>
            </a:r>
            <a:r>
              <a:rPr lang="he-IL" sz="5400" b="1" dirty="0">
                <a:solidFill>
                  <a:schemeClr val="bg1"/>
                </a:solidFill>
              </a:rPr>
              <a:t> </a:t>
            </a:r>
            <a:r>
              <a:rPr lang="en-US" sz="3600" b="1" dirty="0">
                <a:solidFill>
                  <a:srgbClr val="FFFF00"/>
                </a:solidFill>
              </a:rPr>
              <a:t>Numbers 6:24-26</a:t>
            </a:r>
            <a:r>
              <a:rPr lang="el-GR" sz="3600" b="1" dirty="0">
                <a:solidFill>
                  <a:srgbClr val="FFFF00"/>
                </a:solidFill>
              </a:rPr>
              <a:t> </a:t>
            </a:r>
            <a:endParaRPr lang="en-US" sz="3600" b="1" dirty="0">
              <a:solidFill>
                <a:srgbClr val="FFFF00"/>
              </a:solidFill>
            </a:endParaRPr>
          </a:p>
          <a:p>
            <a:pPr rtl="1"/>
            <a:r>
              <a:rPr lang="he-IL" sz="5400" b="1" dirty="0">
                <a:solidFill>
                  <a:schemeClr val="bg1"/>
                </a:solidFill>
              </a:rPr>
              <a:t>יָאֵר יְהוָה פָּנָיו אֵלֶיךָ וִיחֻנֶּךָּ׃</a:t>
            </a:r>
            <a:r>
              <a:rPr lang="en-US" sz="5400" b="1" dirty="0">
                <a:solidFill>
                  <a:schemeClr val="bg1"/>
                </a:solidFill>
              </a:rPr>
              <a:t>                  </a:t>
            </a:r>
          </a:p>
          <a:p>
            <a:pPr rtl="1"/>
            <a:r>
              <a:rPr lang="en-US" sz="5400" b="1" dirty="0">
                <a:solidFill>
                  <a:schemeClr val="bg1"/>
                </a:solidFill>
              </a:rPr>
              <a:t>‎</a:t>
            </a:r>
            <a:r>
              <a:rPr lang="he-IL" sz="5400" b="1" dirty="0">
                <a:solidFill>
                  <a:schemeClr val="bg1"/>
                </a:solidFill>
              </a:rPr>
              <a:t>יִשָּׂא יְהוָה פָּנָיו אֵלֶיךָ וְיָשֵׂם לְךָ שָׁלוֹם׃</a:t>
            </a:r>
            <a:r>
              <a:rPr lang="en-US" sz="5400" b="1" dirty="0">
                <a:solidFill>
                  <a:schemeClr val="bg1"/>
                </a:solidFill>
              </a:rPr>
              <a:t>     </a:t>
            </a:r>
            <a:r>
              <a:rPr lang="he-IL" sz="5400" b="1" dirty="0">
                <a:solidFill>
                  <a:schemeClr val="bg1"/>
                </a:solidFill>
              </a:rPr>
              <a:t> </a:t>
            </a:r>
            <a:endParaRPr lang="en-US" sz="5400" b="1" dirty="0">
              <a:solidFill>
                <a:schemeClr val="bg1"/>
              </a:solidFill>
            </a:endParaRPr>
          </a:p>
          <a:p>
            <a:pPr algn="ctr" rtl="1"/>
            <a:endParaRPr lang="en-US" altLang="ko-KR" sz="1600" dirty="0"/>
          </a:p>
          <a:p>
            <a:pPr algn="ctr" rtl="1"/>
            <a:endParaRPr lang="en-US" altLang="ko-KR" sz="1600" dirty="0"/>
          </a:p>
          <a:p>
            <a:pPr algn="ctr" rtl="1"/>
            <a:endParaRPr lang="en-US" altLang="ko-KR" sz="1600" dirty="0"/>
          </a:p>
        </p:txBody>
      </p:sp>
      <p:sp>
        <p:nvSpPr>
          <p:cNvPr id="92163" name="Rectangle 2"/>
          <p:cNvSpPr>
            <a:spLocks noChangeArrowheads="1"/>
          </p:cNvSpPr>
          <p:nvPr/>
        </p:nvSpPr>
        <p:spPr bwMode="auto">
          <a:xfrm>
            <a:off x="826557" y="141515"/>
            <a:ext cx="8763000" cy="273921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3600" b="1" dirty="0">
                <a:latin typeface="DFKai-SB" pitchFamily="65" charset="-120"/>
                <a:ea typeface="DFKai-SB" pitchFamily="65" charset="-120"/>
              </a:rPr>
              <a:t>民數記</a:t>
            </a:r>
            <a:r>
              <a:rPr lang="ko-KR" altLang="en-US" sz="3600" b="1" dirty="0">
                <a:latin typeface="新細明體" pitchFamily="18" charset="-120"/>
              </a:rPr>
              <a:t> </a:t>
            </a:r>
            <a:r>
              <a:rPr lang="en-US" sz="3600" b="1" dirty="0"/>
              <a:t>6:24-26</a:t>
            </a:r>
          </a:p>
          <a:p>
            <a:r>
              <a:rPr lang="zh-TW" altLang="en-US" sz="3400" b="1" dirty="0">
                <a:solidFill>
                  <a:srgbClr val="FF0000"/>
                </a:solidFill>
                <a:latin typeface="DFKai-SB" pitchFamily="65" charset="-120"/>
                <a:ea typeface="DFKai-SB" pitchFamily="65" charset="-120"/>
              </a:rPr>
              <a:t>  </a:t>
            </a:r>
            <a:r>
              <a:rPr lang="zh-TW" altLang="en-US" sz="4000" b="1" dirty="0">
                <a:solidFill>
                  <a:srgbClr val="FF0000"/>
                </a:solidFill>
                <a:latin typeface="DFKai-SB" pitchFamily="65" charset="-120"/>
                <a:ea typeface="DFKai-SB" pitchFamily="65" charset="-120"/>
              </a:rPr>
              <a:t>願耶和華賜福給你</a:t>
            </a:r>
            <a:r>
              <a:rPr lang="en-US" altLang="zh-TW" sz="4000" b="1" dirty="0">
                <a:solidFill>
                  <a:srgbClr val="FF0000"/>
                </a:solidFill>
                <a:latin typeface="DFKai-SB" pitchFamily="65" charset="-120"/>
                <a:ea typeface="DFKai-SB" pitchFamily="65" charset="-120"/>
              </a:rPr>
              <a:t>,</a:t>
            </a:r>
            <a:r>
              <a:rPr lang="zh-TW" altLang="en-US" sz="4000" b="1" dirty="0">
                <a:solidFill>
                  <a:srgbClr val="FF0000"/>
                </a:solidFill>
                <a:latin typeface="DFKai-SB" pitchFamily="65" charset="-120"/>
                <a:ea typeface="DFKai-SB" pitchFamily="65" charset="-120"/>
              </a:rPr>
              <a:t>保護你</a:t>
            </a:r>
            <a:r>
              <a:rPr lang="en-US" altLang="zh-TW" sz="4000" b="1" dirty="0">
                <a:solidFill>
                  <a:srgbClr val="FF0000"/>
                </a:solidFill>
                <a:latin typeface="DFKai-SB" pitchFamily="65" charset="-120"/>
                <a:ea typeface="DFKai-SB" pitchFamily="65" charset="-120"/>
              </a:rPr>
              <a:t>.  </a:t>
            </a:r>
          </a:p>
          <a:p>
            <a:endParaRPr lang="en-US" altLang="zh-TW" sz="800" b="1" dirty="0">
              <a:solidFill>
                <a:srgbClr val="FF0000"/>
              </a:solidFill>
              <a:latin typeface="DFKai-SB" pitchFamily="65" charset="-120"/>
              <a:ea typeface="DFKai-SB" pitchFamily="65" charset="-120"/>
            </a:endParaRPr>
          </a:p>
          <a:p>
            <a:r>
              <a:rPr lang="zh-TW" altLang="en-US" sz="3400" b="1" dirty="0">
                <a:solidFill>
                  <a:srgbClr val="FF0000"/>
                </a:solidFill>
                <a:latin typeface="DFKai-SB" pitchFamily="65" charset="-120"/>
                <a:ea typeface="DFKai-SB" pitchFamily="65" charset="-120"/>
              </a:rPr>
              <a:t>  </a:t>
            </a:r>
            <a:r>
              <a:rPr lang="zh-TW" altLang="en-US" sz="4000" b="1" dirty="0">
                <a:solidFill>
                  <a:srgbClr val="FF0000"/>
                </a:solidFill>
                <a:latin typeface="DFKai-SB" pitchFamily="65" charset="-120"/>
                <a:ea typeface="DFKai-SB" pitchFamily="65" charset="-120"/>
              </a:rPr>
              <a:t>願耶和華使他的臉光照你</a:t>
            </a:r>
            <a:r>
              <a:rPr lang="en-US" altLang="zh-TW" sz="4000" b="1" dirty="0">
                <a:solidFill>
                  <a:srgbClr val="FF0000"/>
                </a:solidFill>
                <a:latin typeface="DFKai-SB" pitchFamily="65" charset="-120"/>
                <a:ea typeface="DFKai-SB" pitchFamily="65" charset="-120"/>
              </a:rPr>
              <a:t>,</a:t>
            </a:r>
            <a:r>
              <a:rPr lang="zh-TW" altLang="en-US" sz="4000" b="1" dirty="0">
                <a:solidFill>
                  <a:srgbClr val="FF0000"/>
                </a:solidFill>
                <a:latin typeface="DFKai-SB" pitchFamily="65" charset="-120"/>
                <a:ea typeface="DFKai-SB" pitchFamily="65" charset="-120"/>
              </a:rPr>
              <a:t>賜恩給你</a:t>
            </a:r>
            <a:r>
              <a:rPr lang="en-US" altLang="zh-CN" sz="4000" b="1" dirty="0">
                <a:solidFill>
                  <a:srgbClr val="FF0000"/>
                </a:solidFill>
                <a:latin typeface="DFKai-SB" pitchFamily="65" charset="-120"/>
                <a:ea typeface="DFKai-SB" pitchFamily="65" charset="-120"/>
              </a:rPr>
              <a:t>.</a:t>
            </a:r>
          </a:p>
          <a:p>
            <a:r>
              <a:rPr lang="en-US" altLang="zh-CN" sz="800" b="1" dirty="0">
                <a:solidFill>
                  <a:srgbClr val="FF0000"/>
                </a:solidFill>
                <a:latin typeface="DFKai-SB" pitchFamily="65" charset="-120"/>
                <a:ea typeface="DFKai-SB" pitchFamily="65" charset="-120"/>
              </a:rPr>
              <a:t> </a:t>
            </a:r>
          </a:p>
          <a:p>
            <a:r>
              <a:rPr lang="en-US" altLang="zh-TW" sz="3400" b="1" dirty="0">
                <a:solidFill>
                  <a:srgbClr val="FF0000"/>
                </a:solidFill>
                <a:latin typeface="DFKai-SB" pitchFamily="65" charset="-120"/>
                <a:ea typeface="DFKai-SB" pitchFamily="65" charset="-120"/>
              </a:rPr>
              <a:t>  </a:t>
            </a:r>
            <a:r>
              <a:rPr lang="zh-TW" altLang="en-US" sz="4000" b="1" dirty="0">
                <a:solidFill>
                  <a:srgbClr val="FF0000"/>
                </a:solidFill>
                <a:latin typeface="DFKai-SB" pitchFamily="65" charset="-120"/>
                <a:ea typeface="DFKai-SB" pitchFamily="65" charset="-120"/>
              </a:rPr>
              <a:t>願耶和華向你仰臉</a:t>
            </a:r>
            <a:r>
              <a:rPr lang="en-US" altLang="zh-TW" sz="4000" b="1" dirty="0">
                <a:solidFill>
                  <a:srgbClr val="FF0000"/>
                </a:solidFill>
                <a:latin typeface="DFKai-SB" pitchFamily="65" charset="-120"/>
                <a:ea typeface="DFKai-SB" pitchFamily="65" charset="-120"/>
              </a:rPr>
              <a:t>,</a:t>
            </a:r>
            <a:r>
              <a:rPr lang="zh-TW" altLang="en-US" sz="4000" b="1" dirty="0">
                <a:solidFill>
                  <a:srgbClr val="FF0000"/>
                </a:solidFill>
                <a:latin typeface="DFKai-SB" pitchFamily="65" charset="-120"/>
                <a:ea typeface="DFKai-SB" pitchFamily="65" charset="-120"/>
              </a:rPr>
              <a:t>賜你平安</a:t>
            </a:r>
            <a:r>
              <a:rPr lang="en-US" altLang="zh-TW" sz="4000" b="1" dirty="0">
                <a:solidFill>
                  <a:srgbClr val="FF0000"/>
                </a:solidFill>
                <a:latin typeface="DFKai-SB" pitchFamily="65" charset="-120"/>
                <a:ea typeface="DFKai-SB" pitchFamily="65" charset="-120"/>
              </a:rPr>
              <a:t>.</a:t>
            </a:r>
            <a:endParaRPr lang="en-US" sz="4000" b="1" dirty="0">
              <a:solidFill>
                <a:srgbClr val="FF0000"/>
              </a:solidFill>
              <a:latin typeface="DFKai-SB" pitchFamily="65" charset="-120"/>
              <a:ea typeface="DFKai-SB" pitchFamily="65" charset="-120"/>
            </a:endParaRPr>
          </a:p>
        </p:txBody>
      </p:sp>
    </p:spTree>
    <p:extLst>
      <p:ext uri="{BB962C8B-B14F-4D97-AF65-F5344CB8AC3E}">
        <p14:creationId xmlns:p14="http://schemas.microsoft.com/office/powerpoint/2010/main" val="10135851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3938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948" y="97496"/>
            <a:ext cx="8754384" cy="1077218"/>
          </a:xfrm>
          <a:prstGeom prst="rect">
            <a:avLst/>
          </a:prstGeom>
          <a:solidFill>
            <a:srgbClr val="002060"/>
          </a:solidFill>
        </p:spPr>
        <p:txBody>
          <a:bodyPr wrap="none">
            <a:spAutoFit/>
          </a:bodyPr>
          <a:lstStyle/>
          <a:p>
            <a:pPr algn="ctr"/>
            <a:r>
              <a:rPr lang="zh-TW" altLang="en-US" sz="3200" b="1" dirty="0">
                <a:solidFill>
                  <a:srgbClr val="FFFF00"/>
                </a:solidFill>
                <a:latin typeface="DFKai-SB" pitchFamily="65" charset="-120"/>
                <a:ea typeface="DFKai-SB" pitchFamily="65" charset="-120"/>
              </a:rPr>
              <a:t>更早的古希伯來語史料 </a:t>
            </a:r>
            <a:endParaRPr lang="en-US" sz="3200" b="1" dirty="0" smtClean="0">
              <a:solidFill>
                <a:srgbClr val="FFFF00"/>
              </a:solidFill>
              <a:latin typeface="DFKai-SB" pitchFamily="65" charset="-120"/>
              <a:ea typeface="DFKai-SB" pitchFamily="65" charset="-120"/>
            </a:endParaRPr>
          </a:p>
          <a:p>
            <a:r>
              <a:rPr lang="en-US" sz="3200" b="1" dirty="0" smtClean="0">
                <a:solidFill>
                  <a:srgbClr val="FFFF00"/>
                </a:solidFill>
              </a:rPr>
              <a:t>Earlier Ancient </a:t>
            </a:r>
            <a:r>
              <a:rPr lang="en-US" sz="3200" b="1" dirty="0" err="1">
                <a:solidFill>
                  <a:srgbClr val="FFFF00"/>
                </a:solidFill>
              </a:rPr>
              <a:t>paleo</a:t>
            </a:r>
            <a:r>
              <a:rPr lang="en-US" sz="3200" b="1" dirty="0">
                <a:solidFill>
                  <a:srgbClr val="FFFF00"/>
                </a:solidFill>
              </a:rPr>
              <a:t>-Hebrew </a:t>
            </a:r>
            <a:r>
              <a:rPr lang="en-US" sz="3200" b="1" dirty="0" smtClean="0">
                <a:solidFill>
                  <a:srgbClr val="FFFF00"/>
                </a:solidFill>
              </a:rPr>
              <a:t>Epigraphic Materials</a:t>
            </a:r>
            <a:endParaRPr lang="en-US" sz="3200" b="1" dirty="0">
              <a:solidFill>
                <a:srgbClr val="FFFF00"/>
              </a:solidFill>
            </a:endParaRPr>
          </a:p>
        </p:txBody>
      </p:sp>
      <p:pic>
        <p:nvPicPr>
          <p:cNvPr id="10242" name="Picture 2" descr="Biblical Archaeology: Bonus 46 - Royal Steward Inscrip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6412" y="4008120"/>
            <a:ext cx="640080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hebna's Tomb and Isaiah's prophecy detailing future ruler Cyrus – Mark and  Jackie Pho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48" y="1228442"/>
            <a:ext cx="7063979" cy="530352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JOTIT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4323" y="1211500"/>
            <a:ext cx="2612677" cy="256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2927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File:Hebrew manuscript B.3 Wellcome L0063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1412" y="506138"/>
            <a:ext cx="4086225" cy="5705476"/>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Numbers – Michael Langlo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936" y="2286000"/>
            <a:ext cx="5162550" cy="3238501"/>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Missing Pages: Two Manuscripts of the Samaritan Torah at the Oriental  Institute – Liberation Philolo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13" y="366054"/>
            <a:ext cx="7690333"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5063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812" y="0"/>
            <a:ext cx="6191285" cy="658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1"/>
          <p:cNvSpPr>
            <a:spLocks noChangeArrowheads="1"/>
          </p:cNvSpPr>
          <p:nvPr/>
        </p:nvSpPr>
        <p:spPr bwMode="auto">
          <a:xfrm>
            <a:off x="7319907" y="2438400"/>
            <a:ext cx="3962400" cy="2554545"/>
          </a:xfrm>
          <a:prstGeom prst="rect">
            <a:avLst/>
          </a:prstGeom>
          <a:solidFill>
            <a:srgbClr val="002060"/>
          </a:solidFill>
          <a:ln>
            <a:noFill/>
          </a:ln>
        </p:spPr>
        <p:txBody>
          <a:bodyPr wrap="square">
            <a:spAutoFit/>
          </a:bodyPr>
          <a:lstStyle/>
          <a:p>
            <a:pPr algn="ctr"/>
            <a:r>
              <a:rPr lang="zh-CN" altLang="en-US" sz="4000" b="1" dirty="0">
                <a:solidFill>
                  <a:srgbClr val="FFFF00"/>
                </a:solidFill>
                <a:latin typeface="DFKai-SB" pitchFamily="65" charset="-120"/>
                <a:ea typeface="DFKai-SB" pitchFamily="65" charset="-120"/>
              </a:rPr>
              <a:t>希伯來語字</a:t>
            </a:r>
            <a:r>
              <a:rPr lang="zh-CN" altLang="en-US" sz="4000" b="1" dirty="0" smtClean="0">
                <a:solidFill>
                  <a:srgbClr val="FFFF00"/>
                </a:solidFill>
                <a:latin typeface="DFKai-SB" pitchFamily="65" charset="-120"/>
                <a:ea typeface="DFKai-SB" pitchFamily="65" charset="-120"/>
              </a:rPr>
              <a:t>體</a:t>
            </a:r>
            <a:endParaRPr lang="en-US" altLang="zh-CN" sz="4000" b="1" dirty="0" smtClean="0">
              <a:solidFill>
                <a:srgbClr val="FFFF00"/>
              </a:solidFill>
              <a:latin typeface="DFKai-SB" pitchFamily="65" charset="-120"/>
              <a:ea typeface="DFKai-SB" pitchFamily="65" charset="-120"/>
            </a:endParaRPr>
          </a:p>
          <a:p>
            <a:pPr algn="ctr"/>
            <a:r>
              <a:rPr lang="zh-CN" altLang="en-US" sz="4000" b="1" dirty="0" smtClean="0">
                <a:solidFill>
                  <a:srgbClr val="FFFF00"/>
                </a:solidFill>
                <a:latin typeface="DFKai-SB" pitchFamily="65" charset="-120"/>
                <a:ea typeface="DFKai-SB" pitchFamily="65" charset="-120"/>
              </a:rPr>
              <a:t>變化的歷史</a:t>
            </a:r>
            <a:endParaRPr lang="en-US" altLang="zh-CN" sz="4000" b="1" dirty="0" smtClean="0">
              <a:solidFill>
                <a:srgbClr val="FFFF00"/>
              </a:solidFill>
              <a:latin typeface="DFKai-SB" pitchFamily="65" charset="-120"/>
              <a:ea typeface="DFKai-SB" pitchFamily="65" charset="-120"/>
            </a:endParaRPr>
          </a:p>
          <a:p>
            <a:pPr algn="ctr"/>
            <a:r>
              <a:rPr lang="en-US" sz="4000" b="1" dirty="0" smtClean="0">
                <a:solidFill>
                  <a:srgbClr val="FFFF00"/>
                </a:solidFill>
              </a:rPr>
              <a:t>History of </a:t>
            </a:r>
            <a:endParaRPr lang="en-US" sz="4000" b="1" dirty="0">
              <a:solidFill>
                <a:srgbClr val="FFFF00"/>
              </a:solidFill>
            </a:endParaRPr>
          </a:p>
          <a:p>
            <a:pPr algn="ctr"/>
            <a:r>
              <a:rPr lang="en-US" sz="4000" b="1" dirty="0" smtClean="0">
                <a:solidFill>
                  <a:srgbClr val="FFFF00"/>
                </a:solidFill>
              </a:rPr>
              <a:t>Hebrew Alphabet </a:t>
            </a:r>
            <a:endParaRPr lang="en-US" sz="4000" dirty="0">
              <a:solidFill>
                <a:srgbClr val="FFFF00"/>
              </a:solidFill>
            </a:endParaRPr>
          </a:p>
        </p:txBody>
      </p:sp>
    </p:spTree>
    <p:extLst>
      <p:ext uri="{BB962C8B-B14F-4D97-AF65-F5344CB8AC3E}">
        <p14:creationId xmlns:p14="http://schemas.microsoft.com/office/powerpoint/2010/main" val="3065383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403225"/>
            <a:ext cx="96932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13" y="3581400"/>
            <a:ext cx="1045845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4676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150812" y="228600"/>
            <a:ext cx="9220200" cy="642938"/>
          </a:xfrm>
          <a:solidFill>
            <a:srgbClr val="002060"/>
          </a:solidFill>
        </p:spPr>
        <p:txBody>
          <a:bodyPr>
            <a:normAutofit fontScale="90000"/>
          </a:bodyPr>
          <a:lstStyle/>
          <a:p>
            <a:r>
              <a:rPr lang="zh-CN" altLang="en-US" sz="4400" dirty="0">
                <a:solidFill>
                  <a:srgbClr val="FFFF00"/>
                </a:solidFill>
                <a:latin typeface="DFKai-SB" pitchFamily="65" charset="-120"/>
                <a:ea typeface="DFKai-SB" pitchFamily="65" charset="-120"/>
              </a:rPr>
              <a:t>古代希伯來語字</a:t>
            </a:r>
            <a:r>
              <a:rPr lang="zh-CN" altLang="en-US" sz="4400" dirty="0" smtClean="0">
                <a:solidFill>
                  <a:srgbClr val="FFFF00"/>
                </a:solidFill>
                <a:latin typeface="DFKai-SB" pitchFamily="65" charset="-120"/>
                <a:ea typeface="DFKai-SB" pitchFamily="65" charset="-120"/>
              </a:rPr>
              <a:t>體  </a:t>
            </a:r>
            <a:r>
              <a:rPr lang="en-US" sz="4000" dirty="0" smtClean="0">
                <a:solidFill>
                  <a:srgbClr val="FFFF00"/>
                </a:solidFill>
              </a:rPr>
              <a:t>Ancient Hebrew Scripts</a:t>
            </a:r>
          </a:p>
        </p:txBody>
      </p:sp>
      <p:pic>
        <p:nvPicPr>
          <p:cNvPr id="102403"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9981" b="19981"/>
          <a:stretch>
            <a:fillRect/>
          </a:stretch>
        </p:blipFill>
        <p:spPr>
          <a:xfrm>
            <a:off x="760413" y="990600"/>
            <a:ext cx="9264650" cy="5211763"/>
          </a:xfrm>
          <a:noFill/>
        </p:spPr>
      </p:pic>
    </p:spTree>
    <p:extLst>
      <p:ext uri="{BB962C8B-B14F-4D97-AF65-F5344CB8AC3E}">
        <p14:creationId xmlns:p14="http://schemas.microsoft.com/office/powerpoint/2010/main" val="15365162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52400"/>
            <a:ext cx="6635750" cy="62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3474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ezer calendar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0" y="1272802"/>
            <a:ext cx="2804852" cy="39319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0812" y="117065"/>
            <a:ext cx="8754384" cy="1077218"/>
          </a:xfrm>
          <a:prstGeom prst="rect">
            <a:avLst/>
          </a:prstGeom>
          <a:solidFill>
            <a:srgbClr val="002060"/>
          </a:solidFill>
        </p:spPr>
        <p:txBody>
          <a:bodyPr wrap="none">
            <a:spAutoFit/>
          </a:bodyPr>
          <a:lstStyle/>
          <a:p>
            <a:pPr algn="ctr"/>
            <a:r>
              <a:rPr lang="zh-TW" altLang="en-US" sz="3200" b="1" dirty="0">
                <a:solidFill>
                  <a:srgbClr val="FFFF00"/>
                </a:solidFill>
                <a:latin typeface="DFKai-SB" pitchFamily="65" charset="-120"/>
                <a:ea typeface="DFKai-SB" pitchFamily="65" charset="-120"/>
              </a:rPr>
              <a:t>更早的古希伯來語史料 </a:t>
            </a:r>
            <a:endParaRPr lang="en-US" sz="3200" b="1" dirty="0" smtClean="0">
              <a:solidFill>
                <a:srgbClr val="FFFF00"/>
              </a:solidFill>
              <a:latin typeface="DFKai-SB" pitchFamily="65" charset="-120"/>
              <a:ea typeface="DFKai-SB" pitchFamily="65" charset="-120"/>
            </a:endParaRPr>
          </a:p>
          <a:p>
            <a:r>
              <a:rPr lang="en-US" sz="3200" b="1" dirty="0" smtClean="0">
                <a:solidFill>
                  <a:srgbClr val="FFFF00"/>
                </a:solidFill>
              </a:rPr>
              <a:t>Earlier Ancient </a:t>
            </a:r>
            <a:r>
              <a:rPr lang="en-US" sz="3200" b="1" dirty="0" err="1">
                <a:solidFill>
                  <a:srgbClr val="FFFF00"/>
                </a:solidFill>
              </a:rPr>
              <a:t>paleo</a:t>
            </a:r>
            <a:r>
              <a:rPr lang="en-US" sz="3200" b="1" dirty="0">
                <a:solidFill>
                  <a:srgbClr val="FFFF00"/>
                </a:solidFill>
              </a:rPr>
              <a:t>-Hebrew </a:t>
            </a:r>
            <a:r>
              <a:rPr lang="en-US" sz="3200" b="1" dirty="0" smtClean="0">
                <a:solidFill>
                  <a:srgbClr val="FFFF00"/>
                </a:solidFill>
              </a:rPr>
              <a:t>Epigraphic Materials</a:t>
            </a:r>
            <a:endParaRPr lang="en-US" sz="3200" b="1" dirty="0">
              <a:solidFill>
                <a:srgbClr val="FFFF00"/>
              </a:solidFill>
            </a:endParaRPr>
          </a:p>
        </p:txBody>
      </p:sp>
      <p:pic>
        <p:nvPicPr>
          <p:cNvPr id="9220" name="Picture 4" descr="Bible Resources: Archaeology Series 23: The Gezer Calen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172" y="1318522"/>
            <a:ext cx="2562611" cy="38404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07296" y="5410200"/>
            <a:ext cx="3244221" cy="954107"/>
          </a:xfrm>
          <a:prstGeom prst="rect">
            <a:avLst/>
          </a:prstGeom>
          <a:solidFill>
            <a:srgbClr val="002060"/>
          </a:solidFill>
        </p:spPr>
        <p:txBody>
          <a:bodyPr wrap="none">
            <a:spAutoFit/>
          </a:bodyPr>
          <a:lstStyle/>
          <a:p>
            <a:r>
              <a:rPr lang="en-US" sz="2800" b="1" dirty="0">
                <a:solidFill>
                  <a:schemeClr val="bg1"/>
                </a:solidFill>
              </a:rPr>
              <a:t>The Gezer Calendar  </a:t>
            </a:r>
            <a:endParaRPr lang="en-US" sz="2800" b="1" dirty="0" smtClean="0">
              <a:solidFill>
                <a:schemeClr val="bg1"/>
              </a:solidFill>
            </a:endParaRPr>
          </a:p>
          <a:p>
            <a:r>
              <a:rPr lang="en-US" sz="2800" b="1" dirty="0" smtClean="0">
                <a:solidFill>
                  <a:schemeClr val="bg1"/>
                </a:solidFill>
              </a:rPr>
              <a:t>(</a:t>
            </a:r>
            <a:r>
              <a:rPr lang="en-US" sz="2800" b="1" dirty="0">
                <a:solidFill>
                  <a:schemeClr val="bg1"/>
                </a:solidFill>
              </a:rPr>
              <a:t>ca. 950–918 BCE) </a:t>
            </a:r>
          </a:p>
        </p:txBody>
      </p:sp>
      <p:pic>
        <p:nvPicPr>
          <p:cNvPr id="9482" name="Picture 266" descr="Mesha Stele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9819" y="1272802"/>
            <a:ext cx="3436417" cy="5303520"/>
          </a:xfrm>
          <a:prstGeom prst="rect">
            <a:avLst/>
          </a:prstGeom>
          <a:noFill/>
          <a:extLst>
            <a:ext uri="{909E8E84-426E-40DD-AFC4-6F175D3DCCD1}">
              <a14:hiddenFill xmlns:a14="http://schemas.microsoft.com/office/drawing/2010/main">
                <a:solidFill>
                  <a:srgbClr val="FFFFFF"/>
                </a:solidFill>
              </a14:hiddenFill>
            </a:ext>
          </a:extLst>
        </p:spPr>
      </p:pic>
      <p:pic>
        <p:nvPicPr>
          <p:cNvPr id="9490" name="Picture 274" descr="Archeological Evidence For The Moabite Ston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0700" y="4016002"/>
            <a:ext cx="3433909" cy="2286000"/>
          </a:xfrm>
          <a:prstGeom prst="rect">
            <a:avLst/>
          </a:prstGeom>
          <a:noFill/>
          <a:extLst>
            <a:ext uri="{909E8E84-426E-40DD-AFC4-6F175D3DCCD1}">
              <a14:hiddenFill xmlns:a14="http://schemas.microsoft.com/office/drawing/2010/main">
                <a:solidFill>
                  <a:srgbClr val="FFFFFF"/>
                </a:solidFill>
              </a14:hiddenFill>
            </a:ext>
          </a:extLst>
        </p:spPr>
      </p:pic>
      <p:sp>
        <p:nvSpPr>
          <p:cNvPr id="9451" name="Rectangle 9450"/>
          <p:cNvSpPr/>
          <p:nvPr/>
        </p:nvSpPr>
        <p:spPr>
          <a:xfrm>
            <a:off x="8532812" y="2031593"/>
            <a:ext cx="3503613" cy="1754326"/>
          </a:xfrm>
          <a:prstGeom prst="rect">
            <a:avLst/>
          </a:prstGeom>
          <a:solidFill>
            <a:srgbClr val="002060"/>
          </a:solidFill>
        </p:spPr>
        <p:txBody>
          <a:bodyPr wrap="square">
            <a:spAutoFit/>
          </a:bodyPr>
          <a:lstStyle/>
          <a:p>
            <a:pPr lvl="0" algn="ctr"/>
            <a:r>
              <a:rPr lang="en-US" sz="2800" b="1" dirty="0" err="1">
                <a:solidFill>
                  <a:srgbClr val="FFFF00"/>
                </a:solidFill>
              </a:rPr>
              <a:t>Mesha</a:t>
            </a:r>
            <a:r>
              <a:rPr lang="en-US" sz="2800" b="1" dirty="0">
                <a:solidFill>
                  <a:srgbClr val="FFFF00"/>
                </a:solidFill>
              </a:rPr>
              <a:t> Inscription </a:t>
            </a:r>
            <a:endParaRPr lang="en-US" sz="2800" b="1" dirty="0" smtClean="0">
              <a:solidFill>
                <a:srgbClr val="FFFF00"/>
              </a:solidFill>
            </a:endParaRPr>
          </a:p>
          <a:p>
            <a:pPr lvl="0" algn="ctr"/>
            <a:r>
              <a:rPr lang="en-US" sz="2800" b="1" dirty="0" smtClean="0">
                <a:solidFill>
                  <a:srgbClr val="FFFF00"/>
                </a:solidFill>
              </a:rPr>
              <a:t>(</a:t>
            </a:r>
            <a:r>
              <a:rPr lang="en-US" sz="2800" b="1" dirty="0">
                <a:solidFill>
                  <a:srgbClr val="FFFF00"/>
                </a:solidFill>
              </a:rPr>
              <a:t>the Moabite Stone) </a:t>
            </a:r>
            <a:endParaRPr lang="en-US" sz="2800" b="1" dirty="0" smtClean="0">
              <a:solidFill>
                <a:srgbClr val="FFFF00"/>
              </a:solidFill>
            </a:endParaRPr>
          </a:p>
          <a:p>
            <a:pPr lvl="0" algn="ctr"/>
            <a:r>
              <a:rPr lang="en-US" sz="2800" b="1" dirty="0" smtClean="0">
                <a:solidFill>
                  <a:srgbClr val="FFFF00"/>
                </a:solidFill>
              </a:rPr>
              <a:t>(</a:t>
            </a:r>
            <a:r>
              <a:rPr lang="en-US" sz="2800" b="1" dirty="0">
                <a:solidFill>
                  <a:srgbClr val="FFFF00"/>
                </a:solidFill>
              </a:rPr>
              <a:t>ca. 840 BC</a:t>
            </a:r>
            <a:r>
              <a:rPr lang="en-US" sz="2800" b="1" dirty="0" smtClean="0">
                <a:solidFill>
                  <a:srgbClr val="FFFF00"/>
                </a:solidFill>
              </a:rPr>
              <a:t>)</a:t>
            </a:r>
          </a:p>
          <a:p>
            <a:pPr lvl="0"/>
            <a:r>
              <a:rPr lang="en-US" sz="2400" b="1" dirty="0" smtClean="0">
                <a:solidFill>
                  <a:schemeClr val="bg1"/>
                </a:solidFill>
              </a:rPr>
              <a:t>The Divine Name (</a:t>
            </a:r>
            <a:r>
              <a:rPr lang="en-US" sz="2400" b="1" dirty="0" smtClean="0">
                <a:solidFill>
                  <a:srgbClr val="FFFF00"/>
                </a:solidFill>
              </a:rPr>
              <a:t>YHWH</a:t>
            </a:r>
            <a:r>
              <a:rPr lang="en-US" sz="2400" b="1" dirty="0" smtClean="0">
                <a:solidFill>
                  <a:schemeClr val="bg1"/>
                </a:solidFill>
              </a:rPr>
              <a:t>)</a:t>
            </a:r>
            <a:endParaRPr lang="en-US" sz="2400" b="1" dirty="0">
              <a:solidFill>
                <a:schemeClr val="bg1"/>
              </a:solidFill>
            </a:endParaRPr>
          </a:p>
        </p:txBody>
      </p:sp>
    </p:spTree>
    <p:extLst>
      <p:ext uri="{BB962C8B-B14F-4D97-AF65-F5344CB8AC3E}">
        <p14:creationId xmlns:p14="http://schemas.microsoft.com/office/powerpoint/2010/main" val="18064197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hat your faith should not stand in the wisdom of men, but in the power of  God” 1 Corinthians 2:5. - ppt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3812" y="-152400"/>
            <a:ext cx="4632959" cy="347472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The Shiloah (Siloam) inscription or Silwan inscription. This is a passage  of inscribed text found in the Siloam tunnel which Stock Photo - Ala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010" y="3322320"/>
            <a:ext cx="5851222" cy="34747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s the Tel Dan Stele enough to prove King David existed? If it references  the House of David, how can we be certain it references The King David and  not some ot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12" y="-170793"/>
            <a:ext cx="4480559" cy="3840480"/>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High-tech study of ancient stone suggests new proof of King David's dynasty  | The Times of Isra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2" y="3733800"/>
            <a:ext cx="4681728" cy="292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3228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Ketef Hinnom - Alchetron, The Free Social Encyclo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9622" y="1600775"/>
            <a:ext cx="4499662"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80212" y="31115"/>
            <a:ext cx="2667000" cy="1692771"/>
          </a:xfrm>
          <a:prstGeom prst="rect">
            <a:avLst/>
          </a:prstGeom>
          <a:solidFill>
            <a:srgbClr val="002060"/>
          </a:solidFill>
        </p:spPr>
        <p:txBody>
          <a:bodyPr wrap="square">
            <a:spAutoFit/>
          </a:bodyPr>
          <a:lstStyle/>
          <a:p>
            <a:pPr lvl="0" algn="ctr"/>
            <a:r>
              <a:rPr lang="en-US" sz="2600" b="1" dirty="0" err="1">
                <a:solidFill>
                  <a:srgbClr val="FFFF00"/>
                </a:solidFill>
              </a:rPr>
              <a:t>Ketef</a:t>
            </a:r>
            <a:r>
              <a:rPr lang="en-US" sz="2600" b="1" dirty="0">
                <a:solidFill>
                  <a:srgbClr val="FFFF00"/>
                </a:solidFill>
              </a:rPr>
              <a:t> </a:t>
            </a:r>
            <a:r>
              <a:rPr lang="en-US" sz="2600" b="1" dirty="0" err="1">
                <a:solidFill>
                  <a:srgbClr val="FFFF00"/>
                </a:solidFill>
              </a:rPr>
              <a:t>Hinnom</a:t>
            </a:r>
            <a:r>
              <a:rPr lang="en-US" sz="2600" b="1" dirty="0">
                <a:solidFill>
                  <a:srgbClr val="FFFF00"/>
                </a:solidFill>
              </a:rPr>
              <a:t> Priestly Blessing </a:t>
            </a:r>
            <a:endParaRPr lang="en-US" sz="2600" b="1" dirty="0" smtClean="0">
              <a:solidFill>
                <a:srgbClr val="FFFF00"/>
              </a:solidFill>
            </a:endParaRPr>
          </a:p>
          <a:p>
            <a:pPr lvl="0" algn="ctr"/>
            <a:r>
              <a:rPr lang="en-US" sz="2400" b="1" dirty="0" smtClean="0">
                <a:solidFill>
                  <a:schemeClr val="bg1"/>
                </a:solidFill>
              </a:rPr>
              <a:t>Numbers 6:24-27</a:t>
            </a:r>
          </a:p>
          <a:p>
            <a:pPr lvl="0" algn="ctr"/>
            <a:r>
              <a:rPr lang="en-US" sz="2400" b="1" dirty="0" smtClean="0">
                <a:solidFill>
                  <a:schemeClr val="bg1"/>
                </a:solidFill>
              </a:rPr>
              <a:t>7</a:t>
            </a:r>
            <a:r>
              <a:rPr lang="en-US" sz="2400" b="1" baseline="30000" dirty="0" smtClean="0">
                <a:solidFill>
                  <a:schemeClr val="bg1"/>
                </a:solidFill>
              </a:rPr>
              <a:t>th </a:t>
            </a:r>
            <a:r>
              <a:rPr lang="en-US" sz="2400" b="1" dirty="0">
                <a:solidFill>
                  <a:schemeClr val="bg1"/>
                </a:solidFill>
              </a:rPr>
              <a:t>Century </a:t>
            </a:r>
            <a:r>
              <a:rPr lang="en-US" sz="2400" b="1" dirty="0" smtClean="0">
                <a:solidFill>
                  <a:schemeClr val="bg1"/>
                </a:solidFill>
              </a:rPr>
              <a:t>BC</a:t>
            </a:r>
            <a:endParaRPr lang="en-US" sz="2400" b="1" dirty="0">
              <a:solidFill>
                <a:schemeClr val="bg1"/>
              </a:solidFill>
            </a:endParaRPr>
          </a:p>
        </p:txBody>
      </p:sp>
      <p:pic>
        <p:nvPicPr>
          <p:cNvPr id="4" name="Picture 2" descr="Biblical Archaeology: Bonus 46 - Royal Steward Inscrip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41" y="4343400"/>
            <a:ext cx="7315200" cy="219456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20" name="Picture 8" descr="Shebna's Tomb and Isaiah's prophecy detailing future ruler Cyrus – Mark and  Jackie Phot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573" y="-31531"/>
            <a:ext cx="5724257" cy="429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3637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12543</TotalTime>
  <Words>1004</Words>
  <Application>Microsoft Office PowerPoint</Application>
  <PresentationFormat>Custom</PresentationFormat>
  <Paragraphs>180</Paragraphs>
  <Slides>26</Slides>
  <Notes>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古代希伯來語字體  Ancient Hebrew Scripts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Testament Greek 新約希臘文</dc:title>
  <dc:creator>Microsoft</dc:creator>
  <cp:lastModifiedBy>Microsoft</cp:lastModifiedBy>
  <cp:revision>949</cp:revision>
  <dcterms:created xsi:type="dcterms:W3CDTF">2020-03-18T13:47:21Z</dcterms:created>
  <dcterms:modified xsi:type="dcterms:W3CDTF">2021-05-28T02:44:19Z</dcterms:modified>
</cp:coreProperties>
</file>