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668" r:id="rId2"/>
    <p:sldId id="650" r:id="rId3"/>
    <p:sldId id="694" r:id="rId4"/>
    <p:sldId id="713" r:id="rId5"/>
    <p:sldId id="700" r:id="rId6"/>
    <p:sldId id="702" r:id="rId7"/>
    <p:sldId id="714" r:id="rId8"/>
    <p:sldId id="704" r:id="rId9"/>
    <p:sldId id="706" r:id="rId10"/>
    <p:sldId id="710" r:id="rId11"/>
    <p:sldId id="709" r:id="rId12"/>
    <p:sldId id="712" r:id="rId13"/>
    <p:sldId id="689" r:id="rId14"/>
    <p:sldId id="715" r:id="rId15"/>
    <p:sldId id="716" r:id="rId16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1" d="100"/>
          <a:sy n="81" d="100"/>
        </p:scale>
        <p:origin x="-852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7A74A-B007-44D8-BF40-2829ED27899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Vatican_City" TargetMode="External"/><Relationship Id="rId4" Type="http://schemas.openxmlformats.org/officeDocument/2006/relationships/hyperlink" Target="https://en.wikipedia.org/wiki/St_Peter's_Basili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5438" y="304800"/>
            <a:ext cx="2887662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solidFill>
                  <a:srgbClr val="C00000"/>
                </a:solidFill>
              </a:rPr>
              <a:t>מְקוֹר 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>
              <a:defRPr/>
            </a:pPr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La Fuente de Agua Viva </a:t>
            </a:r>
          </a:p>
          <a:p>
            <a:pPr algn="ctr">
              <a:defRPr/>
            </a:pPr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>
              <a:defRPr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03" y="152399"/>
            <a:ext cx="8991600" cy="40318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ko-KR" sz="10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8800" b="1" dirty="0" smtClean="0">
                <a:solidFill>
                  <a:srgbClr val="FFFF00"/>
                </a:solidFill>
              </a:rPr>
              <a:t>가장 자연스러운</a:t>
            </a:r>
            <a:endParaRPr lang="en-US" altLang="ko-KR" sz="8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9600" b="1" dirty="0" smtClean="0">
                <a:solidFill>
                  <a:srgbClr val="FFFF00"/>
                </a:solidFill>
              </a:rPr>
              <a:t>참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   </a:t>
            </a:r>
            <a:r>
              <a:rPr lang="ko-KR" altLang="en-US" sz="9600" b="1" dirty="0" smtClean="0">
                <a:solidFill>
                  <a:srgbClr val="FFFF00"/>
                </a:solidFill>
              </a:rPr>
              <a:t>예</a:t>
            </a:r>
            <a:r>
              <a:rPr lang="ko-KR" altLang="en-US" sz="1600" b="1" dirty="0" smtClean="0">
                <a:solidFill>
                  <a:srgbClr val="FFFF00"/>
                </a:solidFill>
              </a:rPr>
              <a:t>  </a:t>
            </a:r>
            <a:r>
              <a:rPr lang="ko-KR" altLang="en-US" sz="9600" b="1" dirty="0" smtClean="0">
                <a:solidFill>
                  <a:srgbClr val="FFFF00"/>
                </a:solidFill>
              </a:rPr>
              <a:t>배</a:t>
            </a:r>
            <a:endParaRPr lang="en-US" altLang="ko-KR" sz="96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200" b="1" dirty="0" smtClean="0">
                <a:solidFill>
                  <a:schemeClr val="bg1"/>
                </a:solidFill>
              </a:rPr>
              <a:t>The Most Natural True Worship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2892425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19428" y="4419600"/>
            <a:ext cx="8991600" cy="19383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  ‎</a:t>
            </a:r>
            <a:r>
              <a:rPr lang="he-IL" sz="2400" b="1" dirty="0">
                <a:solidFill>
                  <a:schemeClr val="bg1"/>
                </a:solidFill>
              </a:rPr>
              <a:t>כִּֽי־שְׁתַּ֥יִם רָע֖וֹת עָשָׂ֣ה עַמִּ֑י אֹתִ֙י עָזְב֜וּ </a:t>
            </a:r>
            <a:r>
              <a:rPr lang="he-IL" sz="2400" b="1" dirty="0">
                <a:solidFill>
                  <a:srgbClr val="FFFF00"/>
                </a:solidFill>
              </a:rPr>
              <a:t>מְק֣וֹר מַ֣יִם חַיִּ֗ים</a:t>
            </a:r>
            <a:endParaRPr lang="en-US" sz="2400" b="1" dirty="0">
              <a:solidFill>
                <a:srgbClr val="FFFF00"/>
              </a:solidFill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 לַחְצֹ֤ב לָהֶם֙ בֹּאר֔וֹת בֹּארֹת֙ נִשְׁבָּרִ֔ים אֲשֶׁ֥ר לֹא־יָכִ֖לוּ הַמָּֽיִם׃ </a:t>
            </a:r>
          </a:p>
          <a:p>
            <a:r>
              <a:rPr lang="en-US" altLang="en-US" sz="2400" b="1" dirty="0">
                <a:solidFill>
                  <a:srgbClr val="C00000"/>
                </a:solidFill>
              </a:rPr>
              <a:t>  (Jeremiah 2:13)</a:t>
            </a:r>
            <a:r>
              <a:rPr lang="en-US" altLang="en-US" sz="2400" b="1" dirty="0">
                <a:solidFill>
                  <a:srgbClr val="FFFF00"/>
                </a:solidFill>
              </a:rPr>
              <a:t>     </a:t>
            </a:r>
            <a:r>
              <a:rPr lang="en-US" altLang="en-US" sz="2400" b="1" dirty="0">
                <a:solidFill>
                  <a:schemeClr val="bg1"/>
                </a:solidFill>
              </a:rPr>
              <a:t>My people have committed two sins: They have 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                forsaken me, </a:t>
            </a:r>
            <a:r>
              <a:rPr lang="en-US" altLang="en-US" sz="2400" b="1" dirty="0">
                <a:solidFill>
                  <a:srgbClr val="FFFF00"/>
                </a:solidFill>
              </a:rPr>
              <a:t>the spring of living water</a:t>
            </a:r>
            <a:r>
              <a:rPr lang="en-US" altLang="en-US" sz="2400" b="1" dirty="0">
                <a:solidFill>
                  <a:schemeClr val="bg1"/>
                </a:solidFill>
              </a:rPr>
              <a:t>, and have dug their 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                own cisterns, broken cisterns that cannot hold water.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729" y="4385908"/>
            <a:ext cx="2414588" cy="4921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600" b="1" dirty="0">
                <a:solidFill>
                  <a:schemeClr val="bg1"/>
                </a:solidFill>
              </a:rPr>
              <a:t>김 경 래</a:t>
            </a:r>
            <a:r>
              <a:rPr lang="en-US" sz="2600" b="1" dirty="0">
                <a:solidFill>
                  <a:schemeClr val="bg1"/>
                </a:solidFill>
              </a:rPr>
              <a:t>  Ph.D. </a:t>
            </a:r>
          </a:p>
        </p:txBody>
      </p:sp>
    </p:spTree>
    <p:extLst>
      <p:ext uri="{BB962C8B-B14F-4D97-AF65-F5344CB8AC3E}">
        <p14:creationId xmlns:p14="http://schemas.microsoft.com/office/powerpoint/2010/main" val="16386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3264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성경에서 찾아보는 자연스러운 참 예배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경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200" b="1" dirty="0" smtClean="0"/>
              <a:t>    3.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주님의 영광을 보고 기쁨과 감사가 넘침</a:t>
            </a:r>
            <a:endParaRPr lang="en-US" sz="2800" dirty="0"/>
          </a:p>
          <a:p>
            <a:r>
              <a:rPr lang="en-US" altLang="ko-KR" sz="3000" b="1" dirty="0" smtClean="0"/>
              <a:t>     -</a:t>
            </a:r>
            <a:r>
              <a:rPr lang="ko-KR" altLang="en-US" sz="3000" b="1" dirty="0" smtClean="0"/>
              <a:t>레</a:t>
            </a:r>
            <a:r>
              <a:rPr lang="en-US" sz="3000" b="1" dirty="0" smtClean="0"/>
              <a:t>9:23-24</a:t>
            </a:r>
            <a:r>
              <a:rPr lang="en-US" sz="3000" dirty="0" smtClean="0"/>
              <a:t>. </a:t>
            </a:r>
            <a:r>
              <a:rPr lang="ko-KR" altLang="en-US" sz="3000" dirty="0" smtClean="0"/>
              <a:t>모세와 </a:t>
            </a:r>
            <a:r>
              <a:rPr lang="ko-KR" altLang="en-US" sz="3000" dirty="0"/>
              <a:t>아론이 회막에 들어갔다가 나와서 </a:t>
            </a:r>
            <a:endParaRPr lang="en-US" altLang="ko-KR" sz="3000" dirty="0" smtClean="0"/>
          </a:p>
          <a:p>
            <a:r>
              <a:rPr lang="ko-KR" altLang="en-US" sz="3000" dirty="0" smtClean="0"/>
              <a:t>백성에게 </a:t>
            </a:r>
            <a:r>
              <a:rPr lang="ko-KR" altLang="en-US" sz="3000" dirty="0"/>
              <a:t>축복하매 여호와의 영광이 온 백성에게 </a:t>
            </a:r>
            <a:r>
              <a:rPr lang="ko-KR" altLang="en-US" sz="3000" dirty="0" smtClean="0"/>
              <a:t>나타</a:t>
            </a:r>
            <a:endParaRPr lang="en-US" altLang="ko-KR" sz="3000" dirty="0" smtClean="0"/>
          </a:p>
          <a:p>
            <a:r>
              <a:rPr lang="ko-KR" altLang="en-US" sz="3000" dirty="0" smtClean="0"/>
              <a:t>나며</a:t>
            </a:r>
            <a:r>
              <a:rPr lang="en-US" sz="3000" dirty="0"/>
              <a:t>, </a:t>
            </a:r>
            <a:r>
              <a:rPr lang="ko-KR" altLang="en-US" sz="3000" dirty="0" smtClean="0"/>
              <a:t>불이 </a:t>
            </a:r>
            <a:r>
              <a:rPr lang="ko-KR" altLang="en-US" sz="3000" dirty="0"/>
              <a:t>여호와 앞에서 나와 제단 위의 번제물과 기름을 사른지라</a:t>
            </a:r>
            <a:r>
              <a:rPr lang="en-US" sz="3000" dirty="0"/>
              <a:t>. </a:t>
            </a:r>
            <a:endParaRPr lang="en-US" sz="3000" dirty="0" smtClean="0"/>
          </a:p>
          <a:p>
            <a:r>
              <a:rPr lang="ko-KR" altLang="en-US" sz="3000" b="1" dirty="0" smtClean="0">
                <a:solidFill>
                  <a:schemeClr val="bg1"/>
                </a:solidFill>
              </a:rPr>
              <a:t>온 </a:t>
            </a:r>
            <a:r>
              <a:rPr lang="ko-KR" altLang="en-US" sz="3000" b="1" dirty="0">
                <a:solidFill>
                  <a:schemeClr val="bg1"/>
                </a:solidFill>
              </a:rPr>
              <a:t>백성이 이를 보고 소리 지르며 </a:t>
            </a:r>
            <a:r>
              <a:rPr lang="en-US" altLang="ko-KR" sz="3000" dirty="0" smtClean="0"/>
              <a:t>(</a:t>
            </a:r>
            <a:r>
              <a:rPr lang="en-US" sz="3000" baseline="30000" dirty="0"/>
              <a:t>NIV </a:t>
            </a:r>
            <a:r>
              <a:rPr lang="en-US" sz="3000" b="1" dirty="0" smtClean="0">
                <a:solidFill>
                  <a:schemeClr val="bg1"/>
                </a:solidFill>
              </a:rPr>
              <a:t>they </a:t>
            </a:r>
            <a:r>
              <a:rPr lang="en-US" sz="3000" b="1" dirty="0">
                <a:solidFill>
                  <a:schemeClr val="bg1"/>
                </a:solidFill>
              </a:rPr>
              <a:t>shouted for </a:t>
            </a:r>
            <a:r>
              <a:rPr lang="en-US" sz="3000" b="1" dirty="0" smtClean="0">
                <a:solidFill>
                  <a:schemeClr val="bg1"/>
                </a:solidFill>
              </a:rPr>
              <a:t>joy</a:t>
            </a:r>
            <a:r>
              <a:rPr lang="en-US" altLang="ko-KR" sz="3000" dirty="0" smtClean="0"/>
              <a:t>)</a:t>
            </a:r>
            <a:r>
              <a:rPr lang="ko-KR" altLang="en-US" sz="3000" dirty="0" smtClean="0"/>
              <a:t>엎드렸더라</a:t>
            </a:r>
            <a:r>
              <a:rPr lang="en-US" sz="3000" dirty="0" smtClean="0"/>
              <a:t>.</a:t>
            </a:r>
          </a:p>
          <a:p>
            <a:r>
              <a:rPr lang="en-US" altLang="ko-KR" sz="3000" dirty="0" smtClean="0"/>
              <a:t>     </a:t>
            </a:r>
            <a:r>
              <a:rPr lang="en-US" altLang="ko-KR" sz="3000" b="1" dirty="0" smtClean="0"/>
              <a:t>-</a:t>
            </a:r>
            <a:r>
              <a:rPr lang="ko-KR" altLang="en-US" sz="3000" b="1" dirty="0" smtClean="0"/>
              <a:t>대하</a:t>
            </a:r>
            <a:r>
              <a:rPr lang="en-US" sz="3000" b="1" dirty="0" smtClean="0"/>
              <a:t>7:1-3</a:t>
            </a:r>
            <a:r>
              <a:rPr lang="en-US" sz="3000" dirty="0" smtClean="0"/>
              <a:t>.   1 </a:t>
            </a:r>
            <a:r>
              <a:rPr lang="ko-KR" altLang="en-US" sz="3000" dirty="0"/>
              <a:t>솔로몬이 기도를 마치매 불이 하늘에서부터 내려와서 그 번제물과 제물들을 사르고 </a:t>
            </a:r>
            <a:r>
              <a:rPr lang="ko-KR" altLang="en-US" sz="3000" b="1" dirty="0">
                <a:solidFill>
                  <a:schemeClr val="bg1"/>
                </a:solidFill>
              </a:rPr>
              <a:t>여호와의 영광이 그 성전에 가득하니</a:t>
            </a:r>
            <a:r>
              <a:rPr lang="en-US" sz="3000" dirty="0"/>
              <a:t>. 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2 </a:t>
            </a:r>
            <a:r>
              <a:rPr lang="ko-KR" altLang="en-US" sz="3000" b="1" dirty="0">
                <a:solidFill>
                  <a:schemeClr val="bg1"/>
                </a:solidFill>
              </a:rPr>
              <a:t>여호와의 영광이 여호와의 전에 가득하므로 </a:t>
            </a:r>
            <a:r>
              <a:rPr lang="ko-KR" altLang="en-US" sz="3000" dirty="0"/>
              <a:t>제사장들이 여호와의 전으로 능히 들어가지 못하였고</a:t>
            </a:r>
            <a:r>
              <a:rPr lang="en-US" sz="3000" dirty="0"/>
              <a:t>, </a:t>
            </a:r>
            <a:r>
              <a:rPr lang="en-US" sz="3000" dirty="0" smtClean="0"/>
              <a:t> 3 </a:t>
            </a:r>
            <a:r>
              <a:rPr lang="ko-KR" altLang="en-US" sz="3000" b="1" dirty="0">
                <a:solidFill>
                  <a:schemeClr val="bg1"/>
                </a:solidFill>
              </a:rPr>
              <a:t>이스라엘 모든 자손은 불이 내리는 것과 여호와의 영광이 성전 위에 있는 것을 보고 </a:t>
            </a:r>
            <a:r>
              <a:rPr lang="ko-KR" altLang="en-US" sz="3000" dirty="0"/>
              <a:t>돌을 깐 땅에 </a:t>
            </a:r>
            <a:r>
              <a:rPr lang="ko-KR" altLang="en-US" sz="3000" b="1" dirty="0">
                <a:solidFill>
                  <a:schemeClr val="bg1"/>
                </a:solidFill>
              </a:rPr>
              <a:t>엎드려 </a:t>
            </a:r>
            <a:r>
              <a:rPr lang="ko-KR" altLang="en-US" sz="3000" b="1" dirty="0">
                <a:solidFill>
                  <a:srgbClr val="FFFF00"/>
                </a:solidFill>
              </a:rPr>
              <a:t>경배하며</a:t>
            </a:r>
            <a:r>
              <a:rPr lang="ko-KR" altLang="en-US" sz="3000" b="1" dirty="0">
                <a:solidFill>
                  <a:schemeClr val="bg1"/>
                </a:solidFill>
              </a:rPr>
              <a:t> 여호와께 감사하여 </a:t>
            </a:r>
            <a:r>
              <a:rPr lang="ko-KR" altLang="en-US" sz="3000" dirty="0" smtClean="0"/>
              <a:t>이르되</a:t>
            </a:r>
            <a:r>
              <a:rPr lang="en-US" altLang="ko-KR" sz="3000" dirty="0" smtClean="0"/>
              <a:t>,</a:t>
            </a:r>
            <a:r>
              <a:rPr lang="ko-KR" altLang="en-US" sz="3000" dirty="0" smtClean="0"/>
              <a:t> </a:t>
            </a:r>
            <a:r>
              <a:rPr lang="ko-KR" altLang="en-US" sz="3000" dirty="0"/>
              <a:t>선하시도다 그의 인자하심이 영원하도다 하니라</a:t>
            </a:r>
            <a:r>
              <a:rPr lang="en-US" sz="3000" dirty="0"/>
              <a:t>. 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77108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성경에서 찾아보는 자연스러운 참 예배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경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200" b="1" dirty="0" smtClean="0"/>
              <a:t>    4.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주님의 영광을 보고 주님을 따름</a:t>
            </a:r>
            <a:endParaRPr lang="en-US" sz="2800" dirty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ko-KR" altLang="en-US" sz="3000" dirty="0" smtClean="0"/>
              <a:t>   </a:t>
            </a:r>
            <a:r>
              <a:rPr lang="en-US" altLang="ko-KR" sz="3000" b="1" dirty="0" smtClean="0"/>
              <a:t>-</a:t>
            </a:r>
            <a:r>
              <a:rPr lang="ko-KR" altLang="en-US" sz="3000" b="1" dirty="0" smtClean="0"/>
              <a:t>요한</a:t>
            </a:r>
            <a:r>
              <a:rPr lang="en-US" sz="3000" b="1" dirty="0" smtClean="0"/>
              <a:t>6:2</a:t>
            </a:r>
            <a:r>
              <a:rPr lang="en-US" sz="3000" dirty="0" smtClean="0"/>
              <a:t>. </a:t>
            </a:r>
            <a:r>
              <a:rPr lang="ko-KR" altLang="en-US" sz="3000" b="1" dirty="0">
                <a:solidFill>
                  <a:schemeClr val="bg1"/>
                </a:solidFill>
              </a:rPr>
              <a:t>큰 무리가 따르니 </a:t>
            </a:r>
            <a:r>
              <a:rPr lang="ko-KR" altLang="en-US" sz="3000" dirty="0"/>
              <a:t>이는 </a:t>
            </a:r>
            <a:r>
              <a:rPr lang="ko-KR" altLang="en-US" sz="3000" b="1" dirty="0">
                <a:solidFill>
                  <a:schemeClr val="bg1"/>
                </a:solidFill>
              </a:rPr>
              <a:t>병자들에게 행하시는 </a:t>
            </a:r>
            <a:endParaRPr lang="en-US" altLang="ko-KR" sz="3000" b="1" dirty="0" smtClean="0">
              <a:solidFill>
                <a:schemeClr val="bg1"/>
              </a:solidFill>
            </a:endParaRPr>
          </a:p>
          <a:p>
            <a:r>
              <a:rPr lang="en-US" altLang="ko-KR" sz="3000" b="1" dirty="0">
                <a:solidFill>
                  <a:schemeClr val="bg1"/>
                </a:solidFill>
              </a:rPr>
              <a:t>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                   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표적을 </a:t>
            </a:r>
            <a:r>
              <a:rPr lang="ko-KR" altLang="en-US" sz="3000" b="1" dirty="0">
                <a:solidFill>
                  <a:schemeClr val="bg1"/>
                </a:solidFill>
              </a:rPr>
              <a:t>보았음이러라</a:t>
            </a:r>
            <a:r>
              <a:rPr lang="en-US" sz="3000" dirty="0" smtClean="0"/>
              <a:t>.     </a:t>
            </a:r>
            <a:r>
              <a:rPr lang="en-US" sz="2800" dirty="0" smtClean="0"/>
              <a:t>(</a:t>
            </a:r>
            <a:r>
              <a:rPr lang="ko-KR" altLang="en-US" sz="2800" i="1" dirty="0" smtClean="0">
                <a:solidFill>
                  <a:srgbClr val="FFFF00"/>
                </a:solidFill>
              </a:rPr>
              <a:t>일반적인 추종자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000" b="1" dirty="0" smtClean="0"/>
              <a:t>    -</a:t>
            </a:r>
            <a:r>
              <a:rPr lang="ko-KR" altLang="en-US" sz="3000" b="1" dirty="0" smtClean="0"/>
              <a:t>누가 </a:t>
            </a:r>
            <a:r>
              <a:rPr lang="en-US" sz="3000" b="1" dirty="0" smtClean="0"/>
              <a:t>5:8-11</a:t>
            </a:r>
            <a:r>
              <a:rPr lang="en-US" sz="3000" dirty="0" smtClean="0"/>
              <a:t>.  8 </a:t>
            </a:r>
            <a:r>
              <a:rPr lang="ko-KR" altLang="en-US" sz="3000" dirty="0"/>
              <a:t>시몬 베드로가 이를 보고 예수의 </a:t>
            </a:r>
            <a:r>
              <a:rPr lang="ko-KR" altLang="en-US" sz="3000" dirty="0" smtClean="0"/>
              <a:t>무릎 아래에 </a:t>
            </a:r>
            <a:r>
              <a:rPr lang="ko-KR" altLang="en-US" sz="3000" dirty="0"/>
              <a:t>엎드려 이르되 주여 나를 떠나소서 나는 </a:t>
            </a:r>
            <a:r>
              <a:rPr lang="ko-KR" altLang="en-US" sz="3000" dirty="0" smtClean="0"/>
              <a:t>죄인이로소이다 </a:t>
            </a:r>
            <a:r>
              <a:rPr lang="ko-KR" altLang="en-US" sz="3000" dirty="0"/>
              <a:t>하니</a:t>
            </a:r>
            <a:r>
              <a:rPr lang="en-US" sz="3000" dirty="0" smtClean="0"/>
              <a:t>.  9 </a:t>
            </a:r>
            <a:r>
              <a:rPr lang="ko-KR" altLang="en-US" sz="3000" dirty="0"/>
              <a:t>이는 자기및 자기와 함께 있는 모든 사람이 </a:t>
            </a:r>
            <a:r>
              <a:rPr lang="ko-KR" altLang="en-US" sz="3000" b="1" dirty="0">
                <a:solidFill>
                  <a:schemeClr val="bg1"/>
                </a:solidFill>
              </a:rPr>
              <a:t>고기 잡힌 것으로 말미암아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놀라고</a:t>
            </a:r>
            <a:r>
              <a:rPr lang="en-US" altLang="ko-KR" sz="3000" dirty="0" smtClean="0"/>
              <a:t>,  </a:t>
            </a:r>
          </a:p>
          <a:p>
            <a:r>
              <a:rPr lang="en-US" sz="3000" dirty="0" smtClean="0"/>
              <a:t>10 </a:t>
            </a:r>
            <a:r>
              <a:rPr lang="ko-KR" altLang="en-US" sz="3000" dirty="0"/>
              <a:t>세베대의 아들로서 시몬의 동업자인 야고보와 요한도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놀랐음이라</a:t>
            </a:r>
            <a:r>
              <a:rPr lang="en-US" altLang="ko-KR" sz="3000" dirty="0" smtClean="0"/>
              <a:t>.</a:t>
            </a:r>
            <a:r>
              <a:rPr lang="ko-KR" altLang="en-US" sz="3000" dirty="0" smtClean="0"/>
              <a:t> </a:t>
            </a:r>
            <a:r>
              <a:rPr lang="ko-KR" altLang="en-US" sz="3000" dirty="0"/>
              <a:t>예수께서 시몬에게 이르시되 무서워하지 말라 이제 후로는 네가 사람을 취하리라 하시니</a:t>
            </a:r>
            <a:r>
              <a:rPr lang="en-US" sz="3000" dirty="0" smtClean="0"/>
              <a:t>.  11 </a:t>
            </a:r>
            <a:r>
              <a:rPr lang="ko-KR" altLang="en-US" sz="3000" dirty="0"/>
              <a:t>그들이 배들을 육지에 대고 </a:t>
            </a:r>
            <a:r>
              <a:rPr lang="ko-KR" altLang="en-US" sz="3000" b="1" dirty="0">
                <a:solidFill>
                  <a:schemeClr val="bg1"/>
                </a:solidFill>
              </a:rPr>
              <a:t>모든 것을 버려 두고 예수를 따르니라</a:t>
            </a:r>
            <a:r>
              <a:rPr lang="en-US" sz="3000" dirty="0" smtClean="0"/>
              <a:t>.       (</a:t>
            </a:r>
            <a:r>
              <a:rPr lang="ko-KR" altLang="en-US" sz="2800" b="1" i="1" dirty="0">
                <a:solidFill>
                  <a:srgbClr val="FFFF00"/>
                </a:solidFill>
              </a:rPr>
              <a:t>다 내려놓고 주님만 따름</a:t>
            </a:r>
            <a:r>
              <a:rPr lang="en-US" sz="3000" dirty="0" smtClean="0"/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8647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ko-KR" altLang="en-US" sz="3800" b="1" dirty="0" smtClean="0">
                <a:solidFill>
                  <a:srgbClr val="FFFF00"/>
                </a:solidFill>
              </a:rPr>
              <a:t>자연스러운 </a:t>
            </a:r>
            <a:r>
              <a:rPr lang="ko-KR" altLang="en-US" sz="3800" b="1" dirty="0">
                <a:solidFill>
                  <a:srgbClr val="FFFF00"/>
                </a:solidFill>
              </a:rPr>
              <a:t>참 예배를 </a:t>
            </a:r>
            <a:r>
              <a:rPr lang="ko-KR" altLang="en-US" sz="3800" b="1" dirty="0" smtClean="0">
                <a:solidFill>
                  <a:srgbClr val="FFFF00"/>
                </a:solidFill>
              </a:rPr>
              <a:t>드리고자 하는 마음</a:t>
            </a:r>
            <a:endParaRPr lang="en-US" altLang="zh-CN" sz="3800" b="1" dirty="0">
              <a:solidFill>
                <a:srgbClr val="FFFF00"/>
              </a:solidFill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ko-KR" altLang="en-US" sz="3000" b="1" dirty="0" smtClean="0">
                <a:latin typeface="+mj-ea"/>
              </a:rPr>
              <a:t> 요한 </a:t>
            </a:r>
            <a:r>
              <a:rPr lang="x-none" sz="3000" b="1"/>
              <a:t>4:23</a:t>
            </a:r>
            <a:r>
              <a:rPr lang="en-US" sz="3000" b="1" dirty="0"/>
              <a:t>-24</a:t>
            </a:r>
            <a:r>
              <a:rPr lang="en-US" sz="3000" dirty="0"/>
              <a:t>.</a:t>
            </a:r>
            <a:r>
              <a:rPr lang="x-none" sz="3000"/>
              <a:t> </a:t>
            </a:r>
            <a:r>
              <a:rPr lang="en-US" sz="3000" dirty="0" smtClean="0"/>
              <a:t> </a:t>
            </a:r>
            <a:r>
              <a:rPr lang="x-none" sz="3000" smtClean="0">
                <a:latin typeface="Malgun Gothic" pitchFamily="34" charset="-127"/>
                <a:ea typeface="Malgun Gothic" pitchFamily="34" charset="-127"/>
              </a:rPr>
              <a:t>아버지께 </a:t>
            </a:r>
            <a:r>
              <a:rPr lang="x-none" sz="30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참되게 </a:t>
            </a:r>
            <a:r>
              <a:rPr lang="x-none" sz="30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하는 자들은 </a:t>
            </a:r>
            <a:r>
              <a:rPr lang="x-none" sz="3000" smtClean="0">
                <a:latin typeface="Malgun Gothic" pitchFamily="34" charset="-127"/>
                <a:ea typeface="Malgun Gothic" pitchFamily="34" charset="-127"/>
              </a:rPr>
              <a:t>영과 </a:t>
            </a:r>
            <a:endParaRPr lang="en-US" sz="3000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3000" smtClean="0">
                <a:latin typeface="Malgun Gothic" pitchFamily="34" charset="-127"/>
                <a:ea typeface="Malgun Gothic" pitchFamily="34" charset="-127"/>
              </a:rPr>
              <a:t>진리로 </a:t>
            </a:r>
            <a:r>
              <a:rPr lang="x-none" sz="30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할 때가 오나니 곧 이 때라</a:t>
            </a:r>
            <a:r>
              <a:rPr lang="en-US" sz="3000" dirty="0"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 아버지께서는 </a:t>
            </a:r>
            <a:endParaRPr lang="en-US" sz="3000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3000" smtClean="0">
                <a:latin typeface="Malgun Gothic" pitchFamily="34" charset="-127"/>
                <a:ea typeface="Malgun Gothic" pitchFamily="34" charset="-127"/>
              </a:rPr>
              <a:t>자기에게 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이렇게 </a:t>
            </a:r>
            <a:r>
              <a:rPr lang="x-none" sz="30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하는 자들을 </a:t>
            </a:r>
            <a:r>
              <a:rPr lang="x-none" sz="30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찾으시느니라</a:t>
            </a:r>
            <a:r>
              <a:rPr lang="x-none" sz="3000"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zh-TW" altLang="en-US" sz="30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n-US" altLang="zh-TW" sz="3000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zh-TW" altLang="en-US" sz="3000" dirty="0" smtClean="0">
                <a:latin typeface="Malgun Gothic" pitchFamily="34" charset="-127"/>
                <a:ea typeface="Malgun Gothic" pitchFamily="34" charset="-127"/>
              </a:rPr>
              <a:t>하</a:t>
            </a:r>
            <a:r>
              <a:rPr lang="zh-TW" altLang="en-US" sz="3000" dirty="0">
                <a:latin typeface="Malgun Gothic" pitchFamily="34" charset="-127"/>
                <a:ea typeface="Malgun Gothic" pitchFamily="34" charset="-127"/>
              </a:rPr>
              <a:t>나님은 영이시니 </a:t>
            </a:r>
            <a:r>
              <a:rPr lang="zh-TW" altLang="en-US" sz="30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예배하는 자가 영과 진리로 예배할지니라</a:t>
            </a: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endParaRPr lang="en-US" sz="800" dirty="0" smtClean="0">
              <a:latin typeface="Malgun Gothic" pitchFamily="34" charset="-127"/>
              <a:ea typeface="Malgun Gothic" pitchFamily="34" charset="-127"/>
            </a:endParaRPr>
          </a:p>
          <a:p>
            <a:endParaRPr lang="en-US" sz="800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예배자</a:t>
            </a:r>
            <a:r>
              <a:rPr lang="en-US" altLang="ko-KR" sz="3300" b="1" dirty="0" smtClean="0"/>
              <a:t>: </a:t>
            </a:r>
            <a:r>
              <a:rPr lang="ko-KR" altLang="en-US" sz="3300" b="1" dirty="0"/>
              <a:t>하나님이 </a:t>
            </a:r>
            <a:r>
              <a:rPr lang="ko-KR" altLang="en-US" sz="3300" b="1" dirty="0" smtClean="0"/>
              <a:t>찾으시는 예배자가 되기 원합니다</a:t>
            </a:r>
            <a:r>
              <a:rPr lang="en-US" altLang="ko-KR" sz="3300" b="1" dirty="0" smtClean="0"/>
              <a:t>.</a:t>
            </a:r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참 예배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하나님이 기쁘게 받으시는 예배를 드리기 원합니다</a:t>
            </a:r>
            <a:r>
              <a:rPr lang="en-US" altLang="ko-KR" sz="3300" b="1" dirty="0" smtClean="0"/>
              <a:t>.</a:t>
            </a:r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참 예배의 결과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성도로서 늘 승리의 삶을 누리기 원합니다</a:t>
            </a:r>
            <a:r>
              <a:rPr lang="en-US" altLang="ko-KR" sz="3300" b="1" dirty="0" smtClean="0"/>
              <a:t>.</a:t>
            </a:r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자연스러운 참 예배의 열쇠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예배 중에 반드시 하나님의 임재를 보게 해주세요</a:t>
            </a:r>
            <a:r>
              <a:rPr lang="en-US" altLang="ko-KR" sz="3300" b="1" dirty="0" smtClean="0"/>
              <a:t>.</a:t>
            </a:r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7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55613" y="3124200"/>
            <a:ext cx="11277600" cy="30337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2800"/>
          </a:p>
        </p:txBody>
      </p:sp>
      <p:sp>
        <p:nvSpPr>
          <p:cNvPr id="3" name="Rectangle 2"/>
          <p:cNvSpPr/>
          <p:nvPr/>
        </p:nvSpPr>
        <p:spPr>
          <a:xfrm>
            <a:off x="150813" y="228600"/>
            <a:ext cx="9525000" cy="2554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dirty="0"/>
              <a:t>민수기 </a:t>
            </a:r>
            <a:r>
              <a:rPr lang="en-US" sz="3200" b="1" dirty="0"/>
              <a:t>6:24-26</a:t>
            </a:r>
          </a:p>
          <a:p>
            <a:pPr>
              <a:defRPr/>
            </a:pPr>
            <a:r>
              <a:rPr lang="ko-KR" altLang="en-US" sz="3200" dirty="0">
                <a:solidFill>
                  <a:schemeClr val="bg1"/>
                </a:solidFill>
              </a:rPr>
              <a:t>여호와는 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50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ns of thousands gather for Easter Mass at Vatican | News | DW | 05.04.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9" y="152400"/>
            <a:ext cx="56859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85" y="3472636"/>
            <a:ext cx="1816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Tens of thousands gather for </a:t>
            </a:r>
            <a:r>
              <a:rPr lang="en-US" sz="2800" b="1" dirty="0" smtClean="0"/>
              <a:t>Mass </a:t>
            </a:r>
            <a:r>
              <a:rPr lang="en-US" sz="2800" b="1" dirty="0"/>
              <a:t>at Vatican</a:t>
            </a:r>
          </a:p>
        </p:txBody>
      </p:sp>
      <p:pic>
        <p:nvPicPr>
          <p:cNvPr id="1032" name="Picture 8" descr="File:PapalMass1.JP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61" y="563880"/>
            <a:ext cx="372119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09212" y="1918364"/>
            <a:ext cx="1752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Solemn Pontifical Mass by Pope John XXIII in </a:t>
            </a:r>
            <a:r>
              <a:rPr lang="en-US" sz="2800" dirty="0">
                <a:hlinkClick r:id="rId4"/>
              </a:rPr>
              <a:t>St Peter's Basilica</a:t>
            </a:r>
            <a:r>
              <a:rPr lang="en-US" sz="2800" dirty="0"/>
              <a:t>, </a:t>
            </a:r>
            <a:endParaRPr lang="en-US" sz="2800" dirty="0" smtClean="0"/>
          </a:p>
          <a:p>
            <a:r>
              <a:rPr lang="en-US" sz="2800" dirty="0" smtClean="0">
                <a:hlinkClick r:id="rId5" tooltip="Vatican City"/>
              </a:rPr>
              <a:t>Vatican </a:t>
            </a:r>
            <a:r>
              <a:rPr lang="en-US" sz="2800" dirty="0">
                <a:hlinkClick r:id="rId5" tooltip="Vatican City"/>
              </a:rPr>
              <a:t>City</a:t>
            </a:r>
            <a:r>
              <a:rPr lang="en-US" sz="2800" dirty="0"/>
              <a:t>, Rome.</a:t>
            </a:r>
          </a:p>
        </p:txBody>
      </p:sp>
      <p:pic>
        <p:nvPicPr>
          <p:cNvPr id="1036" name="Picture 12" descr="Palm sunday falls on the first day of spring quotes Happy easter sunday  2019 wishes quotes greetings messages sayings |  Dogtrainingobedienceschool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404164"/>
            <a:ext cx="493968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0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endParaRPr lang="en-US" altLang="zh-CN" sz="800" b="1" dirty="0" smtClean="0"/>
          </a:p>
          <a:p>
            <a:r>
              <a:rPr lang="zh-TW" altLang="en-US" sz="3600" b="1" dirty="0" smtClean="0">
                <a:latin typeface="DFKai-SB" pitchFamily="65" charset="-120"/>
                <a:ea typeface="DFKai-SB" pitchFamily="65" charset="-120"/>
              </a:rPr>
              <a:t>       </a:t>
            </a:r>
            <a:r>
              <a:rPr lang="ko-KR" altLang="en-US" sz="4000" b="1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ko-KR" altLang="en-US" sz="4000" b="1" dirty="0" smtClean="0">
                <a:solidFill>
                  <a:srgbClr val="FFFF00"/>
                </a:solidFill>
                <a:latin typeface="+mj-ea"/>
                <a:ea typeface="+mj-ea"/>
              </a:rPr>
              <a:t>       </a:t>
            </a:r>
            <a:r>
              <a:rPr lang="ko-KR" altLang="en-US" sz="4400" b="1" dirty="0" smtClean="0">
                <a:solidFill>
                  <a:srgbClr val="FFFF00"/>
                </a:solidFill>
                <a:latin typeface="+mj-ea"/>
                <a:ea typeface="+mj-ea"/>
              </a:rPr>
              <a:t>성도와 참된 예배</a:t>
            </a:r>
            <a:endParaRPr lang="en-US" altLang="zh-TW" sz="4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예배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성도의 삶에서 가장 중요한 일 중 하나</a:t>
            </a:r>
            <a:endParaRPr lang="en-US" altLang="ko-KR" sz="3300" b="1" dirty="0" smtClean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참 예배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하나님이 기쁘게 받으시는 예배</a:t>
            </a:r>
            <a:endParaRPr lang="en-US" altLang="ko-KR" sz="3300" b="1" dirty="0" smtClean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참 예배의 결과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성도는 승리의 삶을 누리게 됨</a:t>
            </a:r>
            <a:endParaRPr lang="en-US" altLang="ko-KR" sz="3300" b="1" dirty="0" smtClean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자연스러운 참 예배의 열쇠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예배를 받으시는 하나님의 임재 </a:t>
            </a:r>
            <a:endParaRPr lang="en-US" altLang="ko-KR" sz="3300" b="1" dirty="0" smtClean="0"/>
          </a:p>
          <a:p>
            <a:pPr>
              <a:defRPr/>
            </a:pPr>
            <a:endParaRPr lang="en-US" altLang="ko-KR" sz="800" b="1" dirty="0" smtClean="0"/>
          </a:p>
          <a:p>
            <a:endParaRPr lang="en-US" sz="800" dirty="0" smtClean="0"/>
          </a:p>
          <a:p>
            <a:r>
              <a:rPr lang="en-US" altLang="ko-KR" sz="3600" b="1" dirty="0" smtClean="0"/>
              <a:t>             *</a:t>
            </a:r>
            <a:r>
              <a:rPr lang="ko-KR" altLang="en-US" sz="3600" b="1" dirty="0" smtClean="0">
                <a:latin typeface="+mj-ea"/>
                <a:ea typeface="+mj-ea"/>
              </a:rPr>
              <a:t>요한 </a:t>
            </a:r>
            <a:r>
              <a:rPr lang="x-none" sz="3600" b="1" smtClean="0"/>
              <a:t>4:23</a:t>
            </a:r>
            <a:r>
              <a:rPr lang="en-US" sz="3600" dirty="0" smtClean="0"/>
              <a:t>.</a:t>
            </a:r>
            <a:r>
              <a:rPr lang="x-none" sz="3600" smtClean="0"/>
              <a:t> 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아버지께 </a:t>
            </a:r>
            <a:r>
              <a:rPr lang="x-none" sz="36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참되게 </a:t>
            </a:r>
            <a:r>
              <a:rPr lang="x-none" sz="36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하는 자들은 영과 진리로 </a:t>
            </a:r>
            <a:r>
              <a:rPr lang="x-none" sz="36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600" smtClean="0">
                <a:latin typeface="Malgun Gothic" pitchFamily="34" charset="-127"/>
                <a:ea typeface="Malgun Gothic" pitchFamily="34" charset="-127"/>
              </a:rPr>
              <a:t>할 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때가 오나니 곧 이 </a:t>
            </a:r>
            <a:r>
              <a:rPr lang="x-none" sz="3600" smtClean="0">
                <a:latin typeface="Malgun Gothic" pitchFamily="34" charset="-127"/>
                <a:ea typeface="Malgun Gothic" pitchFamily="34" charset="-127"/>
              </a:rPr>
              <a:t>때라</a:t>
            </a:r>
            <a:r>
              <a:rPr lang="en-US" sz="3600" dirty="0" smtClean="0"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x-none" sz="360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아버지께서는 자기에게 이렇게 </a:t>
            </a:r>
            <a:r>
              <a:rPr lang="x-none" sz="36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예배</a:t>
            </a:r>
            <a:r>
              <a:rPr lang="x-none" sz="3600" smtClean="0">
                <a:latin typeface="Malgun Gothic" pitchFamily="34" charset="-127"/>
                <a:ea typeface="Malgun Gothic" pitchFamily="34" charset="-127"/>
              </a:rPr>
              <a:t>하는 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자들을 </a:t>
            </a:r>
            <a:r>
              <a:rPr lang="x-none" sz="36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찾으시느니라</a:t>
            </a:r>
            <a:r>
              <a:rPr lang="x-none" sz="3600">
                <a:latin typeface="Malgun Gothic" pitchFamily="34" charset="-127"/>
                <a:ea typeface="Malgun Gothic" pitchFamily="34" charset="-127"/>
              </a:rPr>
              <a:t>.</a:t>
            </a:r>
            <a:endParaRPr lang="en-US" sz="3600" dirty="0">
              <a:latin typeface="Malgun Gothic" pitchFamily="34" charset="-127"/>
              <a:ea typeface="Malgun Gothic" pitchFamily="34" charset="-127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7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1725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성경에서 예배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경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란 무엇인가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？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 smtClean="0"/>
              <a:t>1.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경배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예배</a:t>
            </a:r>
            <a:r>
              <a:rPr lang="en-US" sz="3200" b="1" dirty="0" smtClean="0">
                <a:solidFill>
                  <a:srgbClr val="FFFF00"/>
                </a:solidFill>
              </a:rPr>
              <a:t>)  </a:t>
            </a:r>
            <a:r>
              <a:rPr lang="en-US" sz="3200" b="1" dirty="0" smtClean="0"/>
              <a:t>(</a:t>
            </a:r>
            <a:r>
              <a:rPr lang="he-IL" sz="3200" dirty="0" smtClean="0"/>
              <a:t>שׁחה</a:t>
            </a:r>
            <a:r>
              <a:rPr lang="en-US" sz="3200" b="1" dirty="0" smtClean="0"/>
              <a:t> / </a:t>
            </a:r>
            <a:r>
              <a:rPr lang="el-GR" sz="3200" b="1" dirty="0" smtClean="0"/>
              <a:t>προσκυνέω</a:t>
            </a:r>
            <a:r>
              <a:rPr lang="en-US" sz="3200" b="1" dirty="0"/>
              <a:t>) </a:t>
            </a:r>
            <a:r>
              <a:rPr lang="en-US" sz="3200" b="1" dirty="0" smtClean="0"/>
              <a:t>= to Bow Down </a:t>
            </a:r>
          </a:p>
          <a:p>
            <a:r>
              <a:rPr lang="en-US" altLang="zh-CN" sz="3200" b="1" dirty="0" smtClean="0"/>
              <a:t>2.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섬김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사역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) </a:t>
            </a:r>
            <a:r>
              <a:rPr lang="en-US" altLang="zh-CN" sz="3200" b="1" dirty="0" smtClean="0"/>
              <a:t>(</a:t>
            </a:r>
            <a:r>
              <a:rPr lang="he-IL" sz="3200" dirty="0" smtClean="0"/>
              <a:t>עבד</a:t>
            </a:r>
            <a:r>
              <a:rPr lang="en-US" altLang="zh-CN" sz="3200" b="1" dirty="0" smtClean="0"/>
              <a:t> / </a:t>
            </a:r>
            <a:r>
              <a:rPr lang="el-GR" sz="3200" b="1" dirty="0" smtClean="0"/>
              <a:t>λατρεύω</a:t>
            </a:r>
            <a:r>
              <a:rPr lang="en-US" altLang="zh-CN" sz="3200" b="1" dirty="0"/>
              <a:t>) </a:t>
            </a:r>
            <a:r>
              <a:rPr lang="en-US" altLang="zh-CN" sz="3200" b="1" dirty="0" smtClean="0"/>
              <a:t>=  to Serve/Minister</a:t>
            </a:r>
            <a:endParaRPr lang="en-US" sz="3200" dirty="0" smtClean="0"/>
          </a:p>
          <a:p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3200" b="1" dirty="0" smtClean="0"/>
              <a:t>       -</a:t>
            </a:r>
            <a:r>
              <a:rPr lang="en-US" sz="3200" b="1" dirty="0" smtClean="0">
                <a:solidFill>
                  <a:srgbClr val="FFFF00"/>
                </a:solidFill>
              </a:rPr>
              <a:t>Exodus 20:5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r>
              <a:rPr lang="ko-KR" altLang="en-US" sz="3200" dirty="0" smtClean="0"/>
              <a:t>그것들에게 </a:t>
            </a:r>
            <a:r>
              <a:rPr lang="ko-KR" altLang="en-US" sz="3200" b="1" dirty="0">
                <a:solidFill>
                  <a:schemeClr val="bg1"/>
                </a:solidFill>
              </a:rPr>
              <a:t>절하지</a:t>
            </a:r>
            <a:r>
              <a:rPr lang="ko-KR" altLang="en-US" sz="3200" dirty="0"/>
              <a:t> 말며 그것들을 </a:t>
            </a:r>
            <a:r>
              <a:rPr lang="ko-KR" altLang="en-US" sz="3200" b="1" dirty="0">
                <a:solidFill>
                  <a:schemeClr val="bg1"/>
                </a:solidFill>
              </a:rPr>
              <a:t>섬기지</a:t>
            </a:r>
            <a:r>
              <a:rPr lang="ko-KR" altLang="en-US" sz="3200" dirty="0"/>
              <a:t> </a:t>
            </a:r>
            <a:r>
              <a:rPr lang="ko-KR" altLang="en-US" sz="3200" dirty="0" smtClean="0"/>
              <a:t>말라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……</a:t>
            </a:r>
            <a:endParaRPr lang="en-US" sz="3200" dirty="0"/>
          </a:p>
          <a:p>
            <a:r>
              <a:rPr lang="en-US" sz="3200" baseline="30000" dirty="0" smtClean="0"/>
              <a:t>                   NKJ = ESV  </a:t>
            </a:r>
            <a:r>
              <a:rPr lang="en-US" sz="3200" b="1" dirty="0" smtClean="0">
                <a:solidFill>
                  <a:schemeClr val="bg1"/>
                </a:solidFill>
              </a:rPr>
              <a:t>bow </a:t>
            </a:r>
            <a:r>
              <a:rPr lang="en-US" sz="3200" b="1" dirty="0">
                <a:solidFill>
                  <a:schemeClr val="bg1"/>
                </a:solidFill>
              </a:rPr>
              <a:t>down </a:t>
            </a:r>
            <a:r>
              <a:rPr lang="en-US" sz="3200" b="1" dirty="0" smtClean="0">
                <a:solidFill>
                  <a:schemeClr val="bg1"/>
                </a:solidFill>
              </a:rPr>
              <a:t>/ serve           </a:t>
            </a:r>
            <a:r>
              <a:rPr lang="en-US" sz="3200" baseline="30000" dirty="0" smtClean="0"/>
              <a:t>NIV  </a:t>
            </a:r>
            <a:r>
              <a:rPr lang="en-US" sz="3200" b="1" dirty="0" smtClean="0">
                <a:solidFill>
                  <a:schemeClr val="bg1"/>
                </a:solidFill>
              </a:rPr>
              <a:t>bow down / worship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smtClean="0"/>
              <a:t>         </a:t>
            </a:r>
            <a:r>
              <a:rPr lang="en-US" sz="3200" dirty="0" smtClean="0"/>
              <a:t>……..</a:t>
            </a:r>
            <a:r>
              <a:rPr lang="en-US" sz="3200" b="1" dirty="0" smtClean="0"/>
              <a:t>  </a:t>
            </a:r>
            <a:r>
              <a:rPr lang="he-IL" sz="3200" dirty="0"/>
              <a:t>‎</a:t>
            </a:r>
            <a:r>
              <a:rPr lang="he-IL" sz="3600" dirty="0"/>
              <a:t>לֹא־</a:t>
            </a:r>
            <a:r>
              <a:rPr lang="he-IL" sz="3600" dirty="0">
                <a:solidFill>
                  <a:schemeClr val="bg1"/>
                </a:solidFill>
              </a:rPr>
              <a:t>תִשְׁתַּחְוֶה </a:t>
            </a:r>
            <a:r>
              <a:rPr lang="he-IL" sz="3600" dirty="0"/>
              <a:t>לָהֶם וְלֹא </a:t>
            </a:r>
            <a:r>
              <a:rPr lang="he-IL" sz="3600" dirty="0">
                <a:solidFill>
                  <a:schemeClr val="bg1"/>
                </a:solidFill>
              </a:rPr>
              <a:t>תָעָבְדֵם</a:t>
            </a:r>
            <a:r>
              <a:rPr lang="he-IL" sz="3600" dirty="0"/>
              <a:t> כִּי אָנֹכִי יְהוָה אֱלֹהֶיךָ</a:t>
            </a:r>
            <a:endParaRPr lang="en-US" sz="3600" dirty="0"/>
          </a:p>
          <a:p>
            <a:r>
              <a:rPr lang="en-US" sz="3200" baseline="30000" dirty="0" smtClean="0"/>
              <a:t>                LXX </a:t>
            </a:r>
            <a:r>
              <a:rPr lang="el-GR" sz="3200" dirty="0" smtClean="0"/>
              <a:t>οὐ </a:t>
            </a:r>
            <a:r>
              <a:rPr lang="el-GR" sz="3200" dirty="0">
                <a:solidFill>
                  <a:schemeClr val="bg1"/>
                </a:solidFill>
              </a:rPr>
              <a:t>προσκυνήσεις </a:t>
            </a:r>
            <a:r>
              <a:rPr lang="el-GR" sz="3200" dirty="0"/>
              <a:t>αὐτοῖς οὐδὲ μὴ </a:t>
            </a:r>
            <a:r>
              <a:rPr lang="el-GR" sz="3200" dirty="0">
                <a:solidFill>
                  <a:schemeClr val="bg1"/>
                </a:solidFill>
              </a:rPr>
              <a:t>λατρεύσῃς </a:t>
            </a:r>
            <a:r>
              <a:rPr lang="el-GR" sz="3200" dirty="0"/>
              <a:t>αὐτοῖς ἐγὼ </a:t>
            </a:r>
            <a:r>
              <a:rPr lang="en-US" sz="3200" dirty="0" smtClean="0"/>
              <a:t>……..</a:t>
            </a:r>
            <a:endParaRPr lang="en-US" sz="3200" dirty="0"/>
          </a:p>
          <a:p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3200" b="1" dirty="0" smtClean="0"/>
              <a:t>       -</a:t>
            </a:r>
            <a:r>
              <a:rPr lang="en-US" sz="3200" b="1" dirty="0">
                <a:solidFill>
                  <a:srgbClr val="FFFF00"/>
                </a:solidFill>
              </a:rPr>
              <a:t>Matthew </a:t>
            </a:r>
            <a:r>
              <a:rPr lang="en-US" sz="3200" b="1" dirty="0" smtClean="0">
                <a:solidFill>
                  <a:srgbClr val="FFFF00"/>
                </a:solidFill>
              </a:rPr>
              <a:t>4:10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r>
              <a:rPr lang="ko-KR" altLang="en-US" sz="3200" dirty="0"/>
              <a:t>이에 예수께서 말씀하시되 사단아 </a:t>
            </a:r>
            <a:r>
              <a:rPr lang="ko-KR" altLang="en-US" sz="3200" dirty="0" smtClean="0"/>
              <a:t>물러가라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기록되었으되 </a:t>
            </a:r>
            <a:r>
              <a:rPr lang="ko-KR" altLang="en-US" sz="3200" b="1" dirty="0"/>
              <a:t>주 너의 하나님께 </a:t>
            </a:r>
            <a:r>
              <a:rPr lang="ko-KR" altLang="en-US" sz="3200" b="1" dirty="0">
                <a:solidFill>
                  <a:schemeClr val="bg1"/>
                </a:solidFill>
              </a:rPr>
              <a:t>경배하고</a:t>
            </a:r>
            <a:r>
              <a:rPr lang="ko-KR" altLang="en-US" sz="3200" b="1" dirty="0"/>
              <a:t> 다만 그를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섬기라</a:t>
            </a:r>
            <a:r>
              <a:rPr lang="en-US" altLang="ko-KR" sz="3200" b="1" dirty="0" smtClean="0"/>
              <a:t>.</a:t>
            </a:r>
            <a:r>
              <a:rPr lang="ko-KR" altLang="en-US" sz="3200" dirty="0" smtClean="0"/>
              <a:t> 하였느니라</a:t>
            </a:r>
            <a:r>
              <a:rPr lang="en-US" altLang="ko-KR" sz="3200" dirty="0" smtClean="0"/>
              <a:t>. </a:t>
            </a:r>
            <a:r>
              <a:rPr lang="en-US" sz="3200" dirty="0" smtClean="0"/>
              <a:t>(</a:t>
            </a:r>
            <a:r>
              <a:rPr lang="el-GR" sz="3200" b="1" dirty="0">
                <a:solidFill>
                  <a:schemeClr val="bg1"/>
                </a:solidFill>
              </a:rPr>
              <a:t>προσκυνήσεις</a:t>
            </a:r>
            <a:r>
              <a:rPr lang="en-US" sz="3200" b="1" dirty="0">
                <a:solidFill>
                  <a:schemeClr val="bg1"/>
                </a:solidFill>
              </a:rPr>
              <a:t> /</a:t>
            </a:r>
            <a:r>
              <a:rPr lang="el-GR" sz="3200" b="1" dirty="0">
                <a:solidFill>
                  <a:schemeClr val="bg1"/>
                </a:solidFill>
              </a:rPr>
              <a:t> λατρεύσεις</a:t>
            </a:r>
            <a:r>
              <a:rPr lang="en-US" sz="3200" dirty="0"/>
              <a:t>)</a:t>
            </a:r>
            <a:endParaRPr lang="en-US" sz="3200" b="1" dirty="0"/>
          </a:p>
          <a:p>
            <a:r>
              <a:rPr lang="en-US" sz="3200" baseline="30000" dirty="0" smtClean="0"/>
              <a:t>                       NKJ = NIV = ESV   </a:t>
            </a:r>
            <a:r>
              <a:rPr lang="en-US" sz="3200" b="1" dirty="0" smtClean="0">
                <a:solidFill>
                  <a:schemeClr val="bg1"/>
                </a:solidFill>
              </a:rPr>
              <a:t>worship</a:t>
            </a:r>
            <a:r>
              <a:rPr lang="en-US" sz="3200" dirty="0" smtClean="0">
                <a:solidFill>
                  <a:schemeClr val="bg1"/>
                </a:solidFill>
              </a:rPr>
              <a:t>  /  </a:t>
            </a:r>
            <a:r>
              <a:rPr lang="en-US" sz="3200" b="1" dirty="0" smtClean="0">
                <a:solidFill>
                  <a:schemeClr val="bg1"/>
                </a:solidFill>
              </a:rPr>
              <a:t>serve 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304800"/>
            <a:ext cx="8458200" cy="37856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돈이 드는 예배</a:t>
            </a:r>
            <a:r>
              <a:rPr lang="en-US" altLang="ko-KR" sz="7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7200" b="1" dirty="0">
                <a:solidFill>
                  <a:schemeClr val="bg1"/>
                </a:solidFill>
              </a:rPr>
              <a:t>숭</a:t>
            </a:r>
            <a:r>
              <a:rPr lang="ko-KR" altLang="en-US" sz="7200" b="1" dirty="0" smtClean="0">
                <a:solidFill>
                  <a:schemeClr val="bg1"/>
                </a:solidFill>
              </a:rPr>
              <a:t>배</a:t>
            </a:r>
            <a:r>
              <a:rPr lang="en-US" altLang="ko-KR" sz="72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레위기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1-3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; 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로마서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12:1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algn="ctr"/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 That Costs You Money</a:t>
            </a:r>
            <a:endParaRPr lang="en-US" altLang="ko-KR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212" y="4335208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082013" y="5743545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하늘에서의 참 예배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경배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sz="800" b="1" dirty="0" smtClean="0"/>
          </a:p>
          <a:p>
            <a:r>
              <a:rPr lang="en-US" sz="2800" b="1" dirty="0" smtClean="0"/>
              <a:t>        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계시록</a:t>
            </a:r>
            <a:r>
              <a:rPr lang="en-US" sz="2800" b="1" dirty="0" smtClean="0">
                <a:solidFill>
                  <a:srgbClr val="FFFF00"/>
                </a:solidFill>
              </a:rPr>
              <a:t> 4:1-11</a:t>
            </a:r>
            <a:r>
              <a:rPr lang="en-US" sz="2800" b="1" dirty="0" smtClean="0"/>
              <a:t>.</a:t>
            </a:r>
            <a:r>
              <a:rPr lang="en-US" sz="2800" dirty="0" smtClean="0"/>
              <a:t>  1 </a:t>
            </a:r>
            <a:r>
              <a:rPr lang="ko-KR" altLang="en-US" sz="2800" dirty="0"/>
              <a:t>이 일 후에 내가 보니 하늘에 열린 </a:t>
            </a:r>
            <a:endParaRPr lang="en-US" altLang="ko-KR" sz="2800" dirty="0" smtClean="0"/>
          </a:p>
          <a:p>
            <a:r>
              <a:rPr lang="ko-KR" altLang="en-US" sz="2800" dirty="0" smtClean="0"/>
              <a:t>문이 있는데 </a:t>
            </a:r>
            <a:r>
              <a:rPr lang="en-US" altLang="ko-KR" sz="2800" dirty="0" smtClean="0"/>
              <a:t>……</a:t>
            </a:r>
            <a:r>
              <a:rPr lang="en-US" sz="2800" dirty="0" smtClean="0"/>
              <a:t>. 2 </a:t>
            </a:r>
            <a:r>
              <a:rPr lang="ko-KR" altLang="en-US" sz="2800" dirty="0"/>
              <a:t>내가 곧 성령에 </a:t>
            </a:r>
            <a:r>
              <a:rPr lang="ko-KR" altLang="en-US" sz="2800" dirty="0" smtClean="0"/>
              <a:t>감동되었더니 </a:t>
            </a:r>
            <a:r>
              <a:rPr lang="ko-KR" altLang="en-US" sz="2800" b="1" dirty="0">
                <a:solidFill>
                  <a:schemeClr val="bg1"/>
                </a:solidFill>
              </a:rPr>
              <a:t>보라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하늘에 보좌를 </a:t>
            </a:r>
            <a:r>
              <a:rPr lang="ko-KR" altLang="en-US" sz="2800" b="1" dirty="0">
                <a:solidFill>
                  <a:schemeClr val="bg1"/>
                </a:solidFill>
              </a:rPr>
              <a:t>베풀었고 그 보좌 위에 앉으신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이가 </a:t>
            </a:r>
            <a:r>
              <a:rPr lang="ko-KR" altLang="en-US" sz="2800" b="1" dirty="0">
                <a:solidFill>
                  <a:schemeClr val="bg1"/>
                </a:solidFill>
              </a:rPr>
              <a:t>있는데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/>
              <a:t>3 </a:t>
            </a:r>
            <a:r>
              <a:rPr lang="ko-KR" altLang="en-US" sz="2800" b="1" dirty="0">
                <a:solidFill>
                  <a:schemeClr val="bg1"/>
                </a:solidFill>
              </a:rPr>
              <a:t>앉으신 이의 모양이 벽옥과 홍보석 같고 또 무지개가 있어 보좌에 둘렸는데 그 모양이 녹보석 같더라</a:t>
            </a:r>
            <a:r>
              <a:rPr lang="en-US" sz="2800" dirty="0" smtClean="0"/>
              <a:t>. 4 </a:t>
            </a:r>
            <a:r>
              <a:rPr lang="ko-KR" altLang="en-US" sz="2800" dirty="0"/>
              <a:t>또 보좌에 둘려 이십사 보좌들이 있고 그 보좌들 위에 이십사 장로들이 흰 옷을 입고 머리에 금관을 쓰고 앉았더라</a:t>
            </a:r>
            <a:r>
              <a:rPr lang="en-US" sz="2800" dirty="0" smtClean="0"/>
              <a:t>. 5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보좌로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부터 </a:t>
            </a:r>
            <a:r>
              <a:rPr lang="ko-KR" altLang="en-US" sz="2800" b="1" dirty="0">
                <a:solidFill>
                  <a:schemeClr val="bg1"/>
                </a:solidFill>
              </a:rPr>
              <a:t>번개와 음성과 우렛소리가 나고 보좌 앞에 켠 등불 일곱이 있으니 이는 하나님의 일곱 영이라</a:t>
            </a:r>
            <a:r>
              <a:rPr lang="en-US" sz="2800" dirty="0" smtClean="0"/>
              <a:t>. 6 </a:t>
            </a:r>
            <a:r>
              <a:rPr lang="en-US" sz="2800" dirty="0"/>
              <a:t>…...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네 생물이 있는데 앞뒤에 눈들이 </a:t>
            </a:r>
            <a:r>
              <a:rPr lang="ko-KR" altLang="en-US" sz="2800" dirty="0" smtClean="0"/>
              <a:t>가득하더라</a:t>
            </a:r>
            <a:r>
              <a:rPr lang="en-US" sz="2800" dirty="0" smtClean="0"/>
              <a:t>…... 8 …….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그들이 </a:t>
            </a:r>
            <a:r>
              <a:rPr lang="ko-KR" altLang="en-US" sz="2800" b="1" dirty="0">
                <a:solidFill>
                  <a:srgbClr val="FFFF00"/>
                </a:solidFill>
              </a:rPr>
              <a:t>밤낮 쉬지 않고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이르기를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거룩하다 거룩하다 거룩하다 주 하나님 곧 전능하신 이여 전에도 계셨고 이제도 계시고 장차 오실 이시라 하고</a:t>
            </a:r>
            <a:r>
              <a:rPr lang="en-US" sz="2800" dirty="0" smtClean="0"/>
              <a:t>, 9 </a:t>
            </a:r>
            <a:r>
              <a:rPr lang="ko-KR" altLang="en-US" sz="2800" dirty="0"/>
              <a:t>그 생물들이 보좌에 앉으사 </a:t>
            </a:r>
            <a:r>
              <a:rPr lang="ko-KR" altLang="en-US" sz="2800" b="1" dirty="0">
                <a:solidFill>
                  <a:schemeClr val="bg1"/>
                </a:solidFill>
              </a:rPr>
              <a:t>세세토록 살아 계시는 이에게 </a:t>
            </a:r>
            <a:r>
              <a:rPr lang="ko-KR" altLang="en-US" sz="2800" dirty="0"/>
              <a:t>영광과 존귀와 감사를 돌릴 때에</a:t>
            </a:r>
            <a:r>
              <a:rPr lang="en-US" sz="2800" dirty="0" smtClean="0"/>
              <a:t>, 10 </a:t>
            </a:r>
            <a:r>
              <a:rPr lang="ko-KR" altLang="en-US" sz="2800" dirty="0"/>
              <a:t>이십사 장로들이 보좌에 앉으신 이 앞에 엎드려 </a:t>
            </a:r>
            <a:r>
              <a:rPr lang="ko-KR" altLang="en-US" sz="2800" b="1" dirty="0">
                <a:solidFill>
                  <a:schemeClr val="bg1"/>
                </a:solidFill>
              </a:rPr>
              <a:t>세세토록 살아 계시는 이에게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경배하고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(</a:t>
            </a:r>
            <a:r>
              <a:rPr lang="el-GR" sz="2800" b="1" dirty="0" smtClean="0">
                <a:solidFill>
                  <a:srgbClr val="FFFF00"/>
                </a:solidFill>
              </a:rPr>
              <a:t>προσκυνήσουσιν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자기의 </a:t>
            </a:r>
            <a:r>
              <a:rPr lang="ko-KR" altLang="en-US" sz="2800" dirty="0"/>
              <a:t>관을 보좌 앞에 </a:t>
            </a:r>
            <a:r>
              <a:rPr lang="ko-KR" altLang="en-US" sz="2800" dirty="0" smtClean="0"/>
              <a:t>드리며</a:t>
            </a:r>
            <a:r>
              <a:rPr lang="en-US" sz="2800" dirty="0" smtClean="0"/>
              <a:t> </a:t>
            </a:r>
            <a:r>
              <a:rPr lang="en-US" sz="2800" dirty="0"/>
              <a:t>…….. 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7880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ko-KR" altLang="en-US" sz="4400" b="1" dirty="0" smtClean="0">
                <a:solidFill>
                  <a:srgbClr val="FFFF00"/>
                </a:solidFill>
              </a:rPr>
              <a:t>                 </a:t>
            </a:r>
            <a:r>
              <a:rPr lang="ko-KR" altLang="en-US" sz="4200" b="1" dirty="0" smtClean="0">
                <a:solidFill>
                  <a:srgbClr val="FFFF00"/>
                </a:solidFill>
              </a:rPr>
              <a:t>예배</a:t>
            </a:r>
            <a:r>
              <a:rPr lang="en-US" altLang="ko-KR" sz="4200" b="1" dirty="0">
                <a:solidFill>
                  <a:srgbClr val="FFFF00"/>
                </a:solidFill>
              </a:rPr>
              <a:t>(</a:t>
            </a:r>
            <a:r>
              <a:rPr lang="ko-KR" altLang="en-US" sz="4200" b="1" dirty="0">
                <a:solidFill>
                  <a:srgbClr val="FFFF00"/>
                </a:solidFill>
              </a:rPr>
              <a:t>경배</a:t>
            </a:r>
            <a:r>
              <a:rPr lang="en-US" altLang="ko-KR" sz="4200" b="1" dirty="0">
                <a:solidFill>
                  <a:srgbClr val="FFFF00"/>
                </a:solidFill>
              </a:rPr>
              <a:t>)</a:t>
            </a:r>
            <a:r>
              <a:rPr lang="ko-KR" altLang="en-US" sz="4200" b="1" dirty="0">
                <a:solidFill>
                  <a:srgbClr val="FFFF00"/>
                </a:solidFill>
              </a:rPr>
              <a:t>의 </a:t>
            </a:r>
            <a:r>
              <a:rPr lang="ko-KR" altLang="en-US" sz="4200" b="1" dirty="0" smtClean="0">
                <a:solidFill>
                  <a:srgbClr val="FFFF00"/>
                </a:solidFill>
              </a:rPr>
              <a:t>몇 가지 요소</a:t>
            </a:r>
            <a:endParaRPr lang="en-US" altLang="zh-TW" sz="42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3300" b="1" dirty="0" smtClean="0"/>
              <a:t>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예배자</a:t>
            </a:r>
            <a:r>
              <a:rPr lang="en-US" altLang="ko-KR" sz="3300" b="1" dirty="0" smtClean="0"/>
              <a:t>: 1) </a:t>
            </a:r>
            <a:r>
              <a:rPr lang="ko-KR" altLang="en-US" sz="3300" b="1" dirty="0" smtClean="0"/>
              <a:t>예배에 임하는 마음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태도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준비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계획</a:t>
            </a:r>
            <a:endParaRPr lang="en-US" altLang="ko-KR" sz="3300" b="1" dirty="0" smtClean="0"/>
          </a:p>
          <a:p>
            <a:r>
              <a:rPr lang="en-US" altLang="ko-KR" sz="3300" b="1" dirty="0"/>
              <a:t> </a:t>
            </a:r>
            <a:r>
              <a:rPr lang="en-US" altLang="ko-KR" sz="3300" b="1" dirty="0" smtClean="0"/>
              <a:t>                 </a:t>
            </a:r>
            <a:r>
              <a:rPr lang="ko-KR" altLang="en-US" sz="3300" b="1" dirty="0" smtClean="0"/>
              <a:t> </a:t>
            </a:r>
            <a:r>
              <a:rPr lang="en-US" altLang="ko-KR" sz="3300" b="1" dirty="0" smtClean="0"/>
              <a:t>2) </a:t>
            </a:r>
            <a:r>
              <a:rPr lang="ko-KR" altLang="en-US" sz="3300" b="1" dirty="0" smtClean="0"/>
              <a:t>직무 활용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말씀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찬양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사회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기도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안내 </a:t>
            </a:r>
            <a:r>
              <a:rPr lang="en-US" altLang="ko-KR" sz="3300" b="1" dirty="0" smtClean="0"/>
              <a:t>…….</a:t>
            </a:r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예배 환경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공간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시간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강단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각</a:t>
            </a:r>
            <a:r>
              <a:rPr lang="ko-KR" altLang="en-US" sz="3300" b="1" dirty="0"/>
              <a:t>종</a:t>
            </a:r>
            <a:r>
              <a:rPr lang="ko-KR" altLang="en-US" sz="3300" b="1" dirty="0" smtClean="0"/>
              <a:t> 설비 </a:t>
            </a:r>
            <a:r>
              <a:rPr lang="en-US" altLang="ko-KR" sz="3300" b="1" dirty="0" smtClean="0"/>
              <a:t>(</a:t>
            </a:r>
            <a:r>
              <a:rPr lang="ko-KR" altLang="en-US" sz="3300" b="1" dirty="0" smtClean="0"/>
              <a:t>음향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악기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조명</a:t>
            </a:r>
            <a:r>
              <a:rPr lang="en-US" altLang="ko-KR" sz="3300" b="1" dirty="0" smtClean="0"/>
              <a:t>)</a:t>
            </a:r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-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예배의 내용</a:t>
            </a:r>
            <a:r>
              <a:rPr lang="en-US" altLang="ko-KR" sz="3300" b="1" dirty="0" smtClean="0"/>
              <a:t>: </a:t>
            </a:r>
            <a:r>
              <a:rPr lang="ko-KR" altLang="en-US" sz="3300" b="1" dirty="0"/>
              <a:t>순서</a:t>
            </a:r>
            <a:r>
              <a:rPr lang="en-US" altLang="ko-KR" sz="3300" b="1" dirty="0"/>
              <a:t>, </a:t>
            </a:r>
            <a:r>
              <a:rPr lang="ko-KR" altLang="en-US" sz="3300" b="1" dirty="0" smtClean="0"/>
              <a:t>찬양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말씀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기도</a:t>
            </a:r>
            <a:r>
              <a:rPr lang="en-US" altLang="ko-KR" sz="3300" b="1" dirty="0" smtClean="0"/>
              <a:t>, </a:t>
            </a:r>
            <a:r>
              <a:rPr lang="ko-KR" altLang="en-US" sz="3300" b="1" dirty="0" smtClean="0"/>
              <a:t>성찬</a:t>
            </a:r>
            <a:r>
              <a:rPr lang="en-US" altLang="ko-KR" sz="3300" b="1" dirty="0" smtClean="0"/>
              <a:t>,  </a:t>
            </a:r>
            <a:r>
              <a:rPr lang="ko-KR" altLang="en-US" sz="3300" b="1" dirty="0" smtClean="0"/>
              <a:t>친교</a:t>
            </a:r>
            <a:endParaRPr lang="en-US" altLang="ko-KR" sz="3300" b="1" dirty="0" smtClean="0"/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altLang="ko-KR" sz="3300" b="1" dirty="0" smtClean="0"/>
              <a:t>  -</a:t>
            </a:r>
            <a:r>
              <a:rPr lang="ko-KR" altLang="en-US" sz="3300" b="1" dirty="0" smtClean="0">
                <a:solidFill>
                  <a:srgbClr val="FFFF00"/>
                </a:solidFill>
              </a:rPr>
              <a:t>예배의 대상</a:t>
            </a:r>
            <a:r>
              <a:rPr lang="en-US" altLang="ko-KR" sz="3300" b="1" dirty="0" smtClean="0"/>
              <a:t>: </a:t>
            </a:r>
            <a:r>
              <a:rPr lang="ko-KR" altLang="en-US" sz="3300" b="1" dirty="0" smtClean="0"/>
              <a:t>하나님의 임재 </a:t>
            </a:r>
            <a:r>
              <a:rPr lang="en-US" altLang="ko-KR" sz="3300" b="1" dirty="0" smtClean="0"/>
              <a:t>&gt; </a:t>
            </a:r>
            <a:r>
              <a:rPr lang="ko-KR" altLang="en-US" sz="3300" b="1" dirty="0" smtClean="0"/>
              <a:t>예배자의 표현 및 반응</a:t>
            </a:r>
            <a:endParaRPr lang="en-US" altLang="ko-KR" sz="3300" b="1" dirty="0" smtClean="0"/>
          </a:p>
          <a:p>
            <a:endParaRPr lang="en-US" sz="800" dirty="0" smtClean="0"/>
          </a:p>
          <a:p>
            <a:r>
              <a:rPr lang="en-US" altLang="ko-KR" sz="3200" b="1" dirty="0" smtClean="0"/>
              <a:t>             *</a:t>
            </a:r>
            <a:r>
              <a:rPr lang="ko-KR" altLang="en-US" sz="3200" b="1" dirty="0" smtClean="0"/>
              <a:t>마태</a:t>
            </a:r>
            <a:r>
              <a:rPr lang="en-US" sz="3200" b="1" dirty="0" smtClean="0"/>
              <a:t>2:1-2</a:t>
            </a:r>
            <a:r>
              <a:rPr lang="en-US" sz="3200" dirty="0" smtClean="0"/>
              <a:t>. </a:t>
            </a:r>
            <a:r>
              <a:rPr lang="ko-KR" altLang="en-US" sz="3200" dirty="0"/>
              <a:t>헤롯 왕 때에 </a:t>
            </a:r>
            <a:r>
              <a:rPr lang="ko-KR" altLang="en-US" sz="3200" b="1" dirty="0">
                <a:solidFill>
                  <a:schemeClr val="bg1"/>
                </a:solidFill>
              </a:rPr>
              <a:t>예수께서 </a:t>
            </a:r>
            <a:r>
              <a:rPr lang="ko-KR" altLang="en-US" sz="3200" dirty="0"/>
              <a:t>유대 베들레헴에서 나시매 동방으로부터 박사들이 예루살렘에 이르러 말하되</a:t>
            </a:r>
            <a:r>
              <a:rPr lang="en-US" sz="3200" dirty="0" smtClean="0"/>
              <a:t>,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유대인의 </a:t>
            </a:r>
            <a:r>
              <a:rPr lang="ko-KR" altLang="en-US" sz="3200" b="1" dirty="0">
                <a:solidFill>
                  <a:schemeClr val="bg1"/>
                </a:solidFill>
              </a:rPr>
              <a:t>왕으로 나신 이가 </a:t>
            </a:r>
            <a:r>
              <a:rPr lang="ko-KR" altLang="en-US" sz="3200" dirty="0"/>
              <a:t>어디 </a:t>
            </a:r>
            <a:r>
              <a:rPr lang="ko-KR" altLang="en-US" sz="3200" dirty="0" smtClean="0"/>
              <a:t>계시냐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r>
              <a:rPr lang="ko-KR" altLang="en-US" sz="3200" dirty="0"/>
              <a:t>우리가 동방에서 </a:t>
            </a:r>
            <a:r>
              <a:rPr lang="ko-KR" altLang="en-US" sz="3200" b="1" dirty="0">
                <a:solidFill>
                  <a:schemeClr val="bg1"/>
                </a:solidFill>
              </a:rPr>
              <a:t>그의 별을 보고 그에게 경배하러 </a:t>
            </a:r>
            <a:r>
              <a:rPr lang="ko-KR" altLang="en-US" sz="3200" dirty="0"/>
              <a:t>왔노라 하니</a:t>
            </a:r>
            <a:r>
              <a:rPr lang="en-US" sz="3200" dirty="0"/>
              <a:t>.</a:t>
            </a: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0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re Dame Cathedral: A symbol of France | News | DW | 16.04.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96" y="0"/>
            <a:ext cx="471124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athédrale Notre-Dame de Paris, 2012, interior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" y="762000"/>
            <a:ext cx="39787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051" y="152400"/>
            <a:ext cx="3737690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Cathédrale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Notre-Dame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Travel Photo: Sacré-Cœur - Paris, Fr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359332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w From the Top | Sacred architecture, Cathedral architecture, Par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31" y="1981200"/>
            <a:ext cx="30403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7612" y="2781204"/>
            <a:ext cx="3814634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Basilique</a:t>
            </a:r>
            <a:r>
              <a:rPr lang="en-US" sz="2800" b="1" dirty="0">
                <a:solidFill>
                  <a:srgbClr val="FFFF00"/>
                </a:solidFill>
              </a:rPr>
              <a:t> du </a:t>
            </a:r>
            <a:r>
              <a:rPr lang="en-US" sz="2800" b="1" dirty="0" err="1">
                <a:solidFill>
                  <a:srgbClr val="FFFF00"/>
                </a:solidFill>
              </a:rPr>
              <a:t>Sacré-Cœur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9419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성경에서 찾아보는 자연스러운 참 예배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경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200" b="1" dirty="0" smtClean="0"/>
              <a:t>    1.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주님의 영광을 보고 두려움에 사로잡힘</a:t>
            </a:r>
            <a:endParaRPr lang="en-US" sz="2800" dirty="0"/>
          </a:p>
          <a:p>
            <a:endParaRPr lang="en-US" altLang="ko-KR" sz="800" dirty="0" smtClean="0"/>
          </a:p>
          <a:p>
            <a:r>
              <a:rPr lang="en-US" altLang="ko-KR" sz="3200" dirty="0" smtClean="0"/>
              <a:t>    </a:t>
            </a:r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출</a:t>
            </a:r>
            <a:r>
              <a:rPr lang="en-US" sz="3200" b="1" dirty="0" smtClean="0"/>
              <a:t>19:16</a:t>
            </a:r>
            <a:r>
              <a:rPr lang="en-US" sz="3200" dirty="0" smtClean="0"/>
              <a:t>.  </a:t>
            </a:r>
            <a:r>
              <a:rPr lang="ko-KR" altLang="en-US" sz="3200" dirty="0" smtClean="0"/>
              <a:t>셋째 </a:t>
            </a:r>
            <a:r>
              <a:rPr lang="ko-KR" altLang="en-US" sz="3200" dirty="0"/>
              <a:t>날 아침에 우레와 번개와 빽빽한 </a:t>
            </a:r>
            <a:endParaRPr lang="en-US" altLang="ko-KR" sz="3200" dirty="0" smtClean="0"/>
          </a:p>
          <a:p>
            <a:r>
              <a:rPr lang="ko-KR" altLang="en-US" sz="3200" dirty="0" smtClean="0"/>
              <a:t>구름이 </a:t>
            </a:r>
            <a:r>
              <a:rPr lang="ko-KR" altLang="en-US" sz="3200" dirty="0"/>
              <a:t>산 위에 있고 나팔 소리가 매우 크게 들리니 </a:t>
            </a:r>
            <a:endParaRPr lang="en-US" altLang="ko-KR" sz="3200" dirty="0" smtClean="0"/>
          </a:p>
          <a:p>
            <a:r>
              <a:rPr lang="ko-KR" altLang="en-US" sz="3200" dirty="0" smtClean="0"/>
              <a:t>진중에 </a:t>
            </a:r>
            <a:r>
              <a:rPr lang="ko-KR" altLang="en-US" sz="3200" dirty="0"/>
              <a:t>있는 </a:t>
            </a:r>
            <a:r>
              <a:rPr lang="ko-KR" altLang="en-US" sz="3200" b="1" dirty="0">
                <a:solidFill>
                  <a:schemeClr val="bg1"/>
                </a:solidFill>
              </a:rPr>
              <a:t>모든 백성이 다 떨더라</a:t>
            </a:r>
            <a:r>
              <a:rPr lang="en-US" sz="3200" dirty="0"/>
              <a:t>. </a:t>
            </a:r>
            <a:r>
              <a:rPr lang="en-US" sz="3200" dirty="0" smtClean="0"/>
              <a:t> / </a:t>
            </a:r>
            <a:r>
              <a:rPr lang="en-US" altLang="ko-KR" sz="2800" b="1" dirty="0" smtClean="0"/>
              <a:t> </a:t>
            </a:r>
            <a:r>
              <a:rPr lang="en-US" altLang="ko-KR" sz="3000" b="1" dirty="0" smtClean="0"/>
              <a:t>-</a:t>
            </a:r>
            <a:r>
              <a:rPr lang="ko-KR" altLang="en-US" sz="3000" b="1" dirty="0" smtClean="0"/>
              <a:t>신</a:t>
            </a:r>
            <a:r>
              <a:rPr lang="en-US" sz="3000" b="1" dirty="0" smtClean="0"/>
              <a:t>18:16</a:t>
            </a:r>
            <a:r>
              <a:rPr lang="en-US" sz="3000" dirty="0" smtClean="0"/>
              <a:t>.  </a:t>
            </a:r>
            <a:r>
              <a:rPr lang="ko-KR" altLang="en-US" sz="3000" dirty="0" smtClean="0"/>
              <a:t>이것이 </a:t>
            </a:r>
            <a:r>
              <a:rPr lang="ko-KR" altLang="en-US" sz="3000" dirty="0"/>
              <a:t>곧 네가 </a:t>
            </a:r>
            <a:r>
              <a:rPr lang="ko-KR" altLang="en-US" sz="3000" dirty="0" smtClean="0"/>
              <a:t>총회 의 </a:t>
            </a:r>
            <a:r>
              <a:rPr lang="ko-KR" altLang="en-US" sz="3000" dirty="0"/>
              <a:t>날에 호렙 산에서 네 하나님 여호와께 구한 것이라</a:t>
            </a:r>
            <a:r>
              <a:rPr lang="en-US" sz="3000" dirty="0"/>
              <a:t>. </a:t>
            </a:r>
            <a:r>
              <a:rPr lang="ko-KR" altLang="en-US" sz="3000" dirty="0"/>
              <a:t>곧 네가 말하기를 내가 다시는 내 하나님 여호와의 음성을 듣지 않게 하시고 다시는 이 큰 불을 보지 않게 </a:t>
            </a:r>
            <a:r>
              <a:rPr lang="ko-KR" altLang="en-US" sz="3000" dirty="0" smtClean="0"/>
              <a:t>하소서</a:t>
            </a:r>
            <a:r>
              <a:rPr lang="en-US" altLang="ko-KR" sz="3000" dirty="0" smtClean="0"/>
              <a:t>.</a:t>
            </a:r>
            <a:r>
              <a:rPr lang="ko-KR" altLang="en-US" sz="3000" dirty="0" smtClean="0"/>
              <a:t> </a:t>
            </a:r>
            <a:r>
              <a:rPr lang="ko-KR" altLang="en-US" sz="3000" b="1" dirty="0">
                <a:solidFill>
                  <a:schemeClr val="bg1"/>
                </a:solidFill>
              </a:rPr>
              <a:t>두렵건대 내가 죽을까 하나이다 </a:t>
            </a:r>
            <a:r>
              <a:rPr lang="ko-KR" altLang="en-US" sz="3000" dirty="0"/>
              <a:t>하매</a:t>
            </a:r>
            <a:r>
              <a:rPr lang="en-US" sz="3000" dirty="0"/>
              <a:t>. </a:t>
            </a:r>
          </a:p>
          <a:p>
            <a:endParaRPr lang="en-US" altLang="ko-KR" sz="800" dirty="0" smtClean="0"/>
          </a:p>
          <a:p>
            <a:endParaRPr lang="en-US" altLang="ko-KR" sz="800" dirty="0" smtClean="0"/>
          </a:p>
          <a:p>
            <a:r>
              <a:rPr lang="ko-KR" altLang="en-US" sz="3200" dirty="0" smtClean="0"/>
              <a:t>    </a:t>
            </a:r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계 </a:t>
            </a:r>
            <a:r>
              <a:rPr lang="en-US" sz="3200" b="1" dirty="0" smtClean="0"/>
              <a:t>1:17. </a:t>
            </a:r>
            <a:r>
              <a:rPr lang="ko-KR" altLang="en-US" sz="3200" b="1" dirty="0">
                <a:solidFill>
                  <a:schemeClr val="bg1"/>
                </a:solidFill>
              </a:rPr>
              <a:t>내가 볼 때에 그의 발 앞에 엎드러져 죽은 자 같이 되매</a:t>
            </a:r>
            <a:r>
              <a:rPr lang="en-US" sz="3200" dirty="0"/>
              <a:t>, </a:t>
            </a:r>
            <a:r>
              <a:rPr lang="ko-KR" altLang="en-US" sz="3200" dirty="0"/>
              <a:t>그가 오른손을 내게 얹고 이르시되 </a:t>
            </a:r>
            <a:r>
              <a:rPr lang="ko-KR" altLang="en-US" sz="3200" b="1" dirty="0">
                <a:solidFill>
                  <a:schemeClr val="bg1"/>
                </a:solidFill>
              </a:rPr>
              <a:t>두려워하지 말라 </a:t>
            </a:r>
            <a:r>
              <a:rPr lang="ko-KR" altLang="en-US" sz="3200" dirty="0"/>
              <a:t>나는 처음이요 마지막이니</a:t>
            </a:r>
            <a:r>
              <a:rPr lang="en-US" sz="3200" dirty="0"/>
              <a:t>,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97113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성경에서 찾아보는 자연스러운 참 예배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</a:rPr>
              <a:t>경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배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zh-CN" sz="800" b="1" dirty="0" smtClean="0">
              <a:solidFill>
                <a:srgbClr val="FFFF00"/>
              </a:solidFill>
            </a:endParaRPr>
          </a:p>
          <a:p>
            <a:endParaRPr lang="en-US" altLang="zh-CN" sz="800" b="1" dirty="0" smtClean="0">
              <a:solidFill>
                <a:schemeClr val="bg1"/>
              </a:solidFill>
            </a:endParaRPr>
          </a:p>
          <a:p>
            <a:endParaRPr lang="en-US" sz="800" dirty="0"/>
          </a:p>
          <a:p>
            <a:r>
              <a:rPr lang="en-US" altLang="ko-KR" sz="3200" b="1" dirty="0" smtClean="0"/>
              <a:t>    2.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주님의 영광을 보고 </a:t>
            </a:r>
            <a:r>
              <a:rPr lang="ko-KR" altLang="en-US" sz="3200" b="1" dirty="0">
                <a:solidFill>
                  <a:srgbClr val="FFFF00"/>
                </a:solidFill>
              </a:rPr>
              <a:t>자신이 죄인임을 깨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달음</a:t>
            </a:r>
            <a:endParaRPr lang="en-US" sz="2800" dirty="0"/>
          </a:p>
          <a:p>
            <a:r>
              <a:rPr lang="en-US" altLang="ko-KR" sz="3000" b="1" dirty="0" smtClean="0"/>
              <a:t>    -</a:t>
            </a:r>
            <a:r>
              <a:rPr lang="ko-KR" altLang="en-US" sz="3000" b="1" dirty="0"/>
              <a:t>이사야 </a:t>
            </a:r>
            <a:r>
              <a:rPr lang="en-US" sz="3000" b="1" dirty="0" smtClean="0"/>
              <a:t>6:1-</a:t>
            </a:r>
            <a:r>
              <a:rPr lang="en-US" altLang="zh-CN" sz="3000" b="1" dirty="0" smtClean="0"/>
              <a:t>8</a:t>
            </a:r>
            <a:r>
              <a:rPr lang="en-US" sz="3000" dirty="0" smtClean="0"/>
              <a:t>.  </a:t>
            </a:r>
            <a:r>
              <a:rPr lang="en-US" sz="3000" dirty="0"/>
              <a:t>1 </a:t>
            </a:r>
            <a:r>
              <a:rPr lang="ko-KR" altLang="en-US" sz="3000" dirty="0"/>
              <a:t>웃시야 왕이 죽던 해에 </a:t>
            </a:r>
            <a:r>
              <a:rPr lang="ko-KR" altLang="en-US" sz="3000" b="1" dirty="0">
                <a:solidFill>
                  <a:schemeClr val="bg1"/>
                </a:solidFill>
              </a:rPr>
              <a:t>내가 본즉 </a:t>
            </a:r>
            <a:endParaRPr lang="en-US" altLang="ko-KR" sz="3000" b="1" dirty="0">
              <a:solidFill>
                <a:schemeClr val="bg1"/>
              </a:solidFill>
            </a:endParaRPr>
          </a:p>
          <a:p>
            <a:r>
              <a:rPr lang="ko-KR" altLang="en-US" sz="3000" b="1" dirty="0">
                <a:solidFill>
                  <a:schemeClr val="bg1"/>
                </a:solidFill>
              </a:rPr>
              <a:t>주께서 높이 들린 보좌에 앉으셨는데</a:t>
            </a:r>
            <a:r>
              <a:rPr lang="ko-KR" altLang="en-US" sz="3000" dirty="0"/>
              <a:t> 그 옷자락은 </a:t>
            </a:r>
            <a:endParaRPr lang="en-US" altLang="ko-KR" sz="3000" dirty="0"/>
          </a:p>
          <a:p>
            <a:r>
              <a:rPr lang="ko-KR" altLang="en-US" sz="3000" dirty="0"/>
              <a:t>성전에 가득하였고</a:t>
            </a:r>
            <a:r>
              <a:rPr lang="en-US" sz="3000" dirty="0"/>
              <a:t>, 2 </a:t>
            </a:r>
            <a:r>
              <a:rPr lang="ko-KR" altLang="en-US" sz="3000" dirty="0"/>
              <a:t>스랍들이 모시고 섰는데 </a:t>
            </a:r>
            <a:r>
              <a:rPr lang="en-US" altLang="ko-KR" sz="3000" dirty="0"/>
              <a:t>……. </a:t>
            </a:r>
          </a:p>
          <a:p>
            <a:r>
              <a:rPr lang="en-US" sz="3000" dirty="0"/>
              <a:t>3 </a:t>
            </a:r>
            <a:r>
              <a:rPr lang="ko-KR" altLang="en-US" sz="3000" dirty="0"/>
              <a:t>서로 불러 이르되 거룩하다 거룩하다 거룩하다 만군의 여호와여 그의 영광이 온 땅에 충만하도다 하더라</a:t>
            </a:r>
            <a:r>
              <a:rPr lang="en-US" sz="3000" dirty="0"/>
              <a:t>. </a:t>
            </a:r>
            <a:r>
              <a:rPr lang="en-US" altLang="ko-KR" sz="3000" dirty="0"/>
              <a:t>……. </a:t>
            </a:r>
            <a:r>
              <a:rPr lang="en-US" sz="3000" dirty="0"/>
              <a:t>5 </a:t>
            </a:r>
            <a:r>
              <a:rPr lang="ko-KR" altLang="en-US" sz="3000" dirty="0"/>
              <a:t>그 때에 내가 말하되 </a:t>
            </a:r>
            <a:r>
              <a:rPr lang="ko-KR" altLang="en-US" sz="3000" b="1" dirty="0">
                <a:solidFill>
                  <a:schemeClr val="bg1"/>
                </a:solidFill>
              </a:rPr>
              <a:t>화로다 나여 망하게 되었도다</a:t>
            </a:r>
            <a:r>
              <a:rPr lang="en-US" altLang="ko-KR" sz="3000" b="1" dirty="0">
                <a:solidFill>
                  <a:schemeClr val="bg1"/>
                </a:solidFill>
              </a:rPr>
              <a:t>.</a:t>
            </a:r>
            <a:r>
              <a:rPr lang="ko-KR" altLang="en-US" sz="3000" b="1" dirty="0">
                <a:solidFill>
                  <a:schemeClr val="bg1"/>
                </a:solidFill>
              </a:rPr>
              <a:t> 나는 입술이 부정한 사람이요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ko-KR" altLang="en-US" sz="3000" b="1" dirty="0">
                <a:solidFill>
                  <a:schemeClr val="bg1"/>
                </a:solidFill>
              </a:rPr>
              <a:t>나는 입술이 부정한 백성 중에 거주하면서 만군의 여호와이신 왕을 뵈었음이로다 </a:t>
            </a:r>
            <a:r>
              <a:rPr lang="ko-KR" altLang="en-US" sz="3000" dirty="0"/>
              <a:t>하였더라</a:t>
            </a:r>
            <a:r>
              <a:rPr lang="en-US" sz="3000" dirty="0"/>
              <a:t>. </a:t>
            </a:r>
            <a:r>
              <a:rPr lang="en-US" sz="3000" dirty="0" smtClean="0"/>
              <a:t>6 </a:t>
            </a:r>
            <a:r>
              <a:rPr lang="ko-KR" altLang="en-US" sz="3000" dirty="0"/>
              <a:t>때에 그 스랍 중의 하나가 부젓가락으로 제단에서 집은 바 핀 숯을 손에 가지고 내게로 날아와서</a:t>
            </a:r>
            <a:r>
              <a:rPr lang="en-US" sz="3000" dirty="0" smtClean="0"/>
              <a:t>, 7 </a:t>
            </a:r>
            <a:r>
              <a:rPr lang="ko-KR" altLang="en-US" sz="3000" dirty="0"/>
              <a:t>그것을 내 입술에 대며 이르되 보라 이것이 네 입에 닿았으니 네 악이 제하여졌고 네 죄가 사하여졌느니라 하더라</a:t>
            </a:r>
            <a:r>
              <a:rPr lang="en-US" sz="3000" dirty="0" smtClean="0"/>
              <a:t>. 8 </a:t>
            </a:r>
            <a:r>
              <a:rPr lang="ko-KR" altLang="en-US" sz="3000" dirty="0"/>
              <a:t>내가 또 주의 목소리를 들으니 주께서 이르시되 </a:t>
            </a:r>
            <a:r>
              <a:rPr lang="en-US" altLang="ko-KR" sz="3000" dirty="0" smtClean="0"/>
              <a:t>…….</a:t>
            </a:r>
            <a:endParaRPr lang="en-US" sz="3000" dirty="0"/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1392</Words>
  <Application>Microsoft Office PowerPoint</Application>
  <PresentationFormat>Custom</PresentationFormat>
  <Paragraphs>185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513</cp:revision>
  <dcterms:created xsi:type="dcterms:W3CDTF">2020-03-18T13:47:21Z</dcterms:created>
  <dcterms:modified xsi:type="dcterms:W3CDTF">2021-06-08T21:57:54Z</dcterms:modified>
</cp:coreProperties>
</file>