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715" r:id="rId2"/>
    <p:sldId id="650" r:id="rId3"/>
    <p:sldId id="694" r:id="rId4"/>
    <p:sldId id="717" r:id="rId5"/>
    <p:sldId id="700" r:id="rId6"/>
    <p:sldId id="702" r:id="rId7"/>
    <p:sldId id="714" r:id="rId8"/>
    <p:sldId id="704" r:id="rId9"/>
    <p:sldId id="706" r:id="rId10"/>
    <p:sldId id="710" r:id="rId11"/>
    <p:sldId id="709" r:id="rId12"/>
    <p:sldId id="712" r:id="rId13"/>
    <p:sldId id="716" r:id="rId14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4" y="25362"/>
            <a:ext cx="12190413" cy="683264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 sz="800" b="1" dirty="0">
              <a:solidFill>
                <a:srgbClr val="FFFF00"/>
              </a:solidFill>
              <a:ea typeface="DFKai-SB" pitchFamily="65" charset="-120"/>
            </a:endParaRPr>
          </a:p>
          <a:p>
            <a:endParaRPr lang="en-US" altLang="zh-TW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8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最自然</a:t>
            </a:r>
            <a:r>
              <a:rPr lang="zh-TW" altLang="en-US" sz="8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8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最真誠的</a:t>
            </a:r>
            <a:endParaRPr lang="en-US" altLang="zh-CN" sz="8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11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敬</a:t>
            </a:r>
            <a:r>
              <a:rPr lang="zh-CN" altLang="en-US" sz="4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CN" altLang="en-US" sz="11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拜</a:t>
            </a:r>
            <a:endParaRPr lang="en-US" sz="1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The Most Natural True Worship 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金京來博士</a:t>
            </a:r>
            <a:r>
              <a:rPr lang="zh-TW" alt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9249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聖經中自然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真誠的敬拜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endParaRPr lang="en-US" sz="800" dirty="0"/>
          </a:p>
          <a:p>
            <a:r>
              <a:rPr lang="en-US" altLang="ko-KR" sz="3600" b="1" dirty="0"/>
              <a:t>    </a:t>
            </a:r>
            <a:r>
              <a:rPr lang="en-US" altLang="ko-KR" sz="3600" b="1" dirty="0">
                <a:solidFill>
                  <a:srgbClr val="FFFF00"/>
                </a:solidFill>
              </a:rPr>
              <a:t>3.</a:t>
            </a:r>
            <a:r>
              <a:rPr lang="en-US" altLang="ko-KR" sz="3600" b="1" dirty="0"/>
              <a:t> 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看見</a:t>
            </a:r>
            <a:r>
              <a:rPr lang="en-US" altLang="zh-CN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經歷主的榮耀，充滿喜樂和感謝</a:t>
            </a:r>
            <a:endParaRPr lang="en-US" sz="3600" dirty="0"/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en-US" altLang="ko-KR" sz="3200" b="1" dirty="0"/>
              <a:t>     -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利未記 </a:t>
            </a:r>
            <a:r>
              <a:rPr lang="en-US" sz="3200" b="1" dirty="0"/>
              <a:t>9:23-24</a:t>
            </a:r>
            <a:r>
              <a:rPr lang="en-US" sz="3200" dirty="0"/>
              <a:t>.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摩西、亞倫進入會幕，又出來為百姓祝福，耶和華的榮光就向眾民顯現。有火從耶和華面前出來，在壇上燒盡燔祭和脂油；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眾民一見，就都歡呼， </a:t>
            </a:r>
            <a:r>
              <a:rPr lang="en-US" altLang="ko-KR" sz="3200" dirty="0"/>
              <a:t>(</a:t>
            </a:r>
            <a:r>
              <a:rPr lang="en-US" sz="3200" baseline="30000" dirty="0"/>
              <a:t>NIV </a:t>
            </a:r>
            <a:r>
              <a:rPr lang="en-US" sz="3200" b="1" dirty="0">
                <a:solidFill>
                  <a:schemeClr val="bg1"/>
                </a:solidFill>
              </a:rPr>
              <a:t>they shouted for joy</a:t>
            </a:r>
            <a:r>
              <a:rPr lang="en-US" altLang="ko-KR" sz="3200" dirty="0"/>
              <a:t>)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俯伏在地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200" dirty="0">
              <a:latin typeface="DFKai-SB" pitchFamily="65" charset="-120"/>
              <a:ea typeface="DFKai-SB" pitchFamily="65" charset="-120"/>
            </a:endParaRPr>
          </a:p>
          <a:p>
            <a:endParaRPr lang="en-US" sz="800" dirty="0">
              <a:latin typeface="DFKai-SB" pitchFamily="65" charset="-120"/>
              <a:ea typeface="DFKai-SB" pitchFamily="65" charset="-120"/>
            </a:endParaRPr>
          </a:p>
          <a:p>
            <a:endParaRPr lang="en-US" sz="800" dirty="0"/>
          </a:p>
          <a:p>
            <a:r>
              <a:rPr lang="en-US" altLang="ko-KR" sz="3200" dirty="0"/>
              <a:t>     </a:t>
            </a:r>
            <a:r>
              <a:rPr lang="en-US" altLang="ko-KR" sz="3200" b="1" dirty="0"/>
              <a:t>-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代下 </a:t>
            </a:r>
            <a:r>
              <a:rPr lang="en-US" sz="3200" b="1" dirty="0"/>
              <a:t>7:1-3</a:t>
            </a:r>
            <a:r>
              <a:rPr lang="en-US" sz="3200" dirty="0"/>
              <a:t>.  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 所羅門祈禱已畢，就有火從天上降下來，燒盡燔祭和別的祭。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耶和華的榮光充滿了殿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；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2 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因耶和華的榮光充滿了耶和華殿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，所以祭司不能進殿。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3 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那火降下、耶和華的榮光在殿上的時候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，以色列眾人看見，就在鋪石地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俯伏叩拜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稱謝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耶和華說：耶和華本為善，他的慈愛永遠長存！ </a:t>
            </a:r>
            <a:endParaRPr lang="en-US" sz="3200" dirty="0"/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01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聖經中自然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真誠的敬拜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endParaRPr lang="en-US" sz="800" dirty="0"/>
          </a:p>
          <a:p>
            <a:r>
              <a:rPr lang="en-US" altLang="ko-KR" sz="3200" b="1" dirty="0"/>
              <a:t>    </a:t>
            </a:r>
            <a:r>
              <a:rPr lang="en-US" altLang="ko-KR" sz="3200" b="1" dirty="0">
                <a:solidFill>
                  <a:srgbClr val="FFFF00"/>
                </a:solidFill>
              </a:rPr>
              <a:t>4. 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經歷榮耀的主，跟隨主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ko-KR" altLang="en-US" sz="3200" dirty="0"/>
              <a:t>   </a:t>
            </a:r>
            <a:r>
              <a:rPr lang="en-US" altLang="ko-KR" sz="3200" b="1" dirty="0"/>
              <a:t>-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約翰 </a:t>
            </a:r>
            <a:r>
              <a:rPr lang="en-US" sz="3200" b="1" dirty="0"/>
              <a:t>6:2</a:t>
            </a:r>
            <a:r>
              <a:rPr lang="en-US" sz="3200" dirty="0"/>
              <a:t>.  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有許多人因為看見他在病人身上所行的神蹟，</a:t>
            </a:r>
            <a:endParaRPr lang="en-US" altLang="zh-TW" sz="32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就跟隨他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3200" dirty="0"/>
              <a:t> (</a:t>
            </a:r>
            <a:r>
              <a:rPr lang="zh-CN" altLang="en-US" sz="3200" b="1" i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一般追隨者</a:t>
            </a:r>
            <a:r>
              <a:rPr lang="en-US" sz="3200" dirty="0"/>
              <a:t>)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 </a:t>
            </a:r>
            <a:endParaRPr lang="en-US" altLang="zh-TW" sz="3200" dirty="0">
              <a:latin typeface="DFKai-SB" pitchFamily="65" charset="-120"/>
              <a:ea typeface="DFKai-SB" pitchFamily="65" charset="-120"/>
            </a:endParaRPr>
          </a:p>
          <a:p>
            <a:endParaRPr lang="en-US" altLang="zh-TW" sz="800" dirty="0">
              <a:latin typeface="DFKai-SB" pitchFamily="65" charset="-120"/>
              <a:ea typeface="DFKai-SB" pitchFamily="65" charset="-120"/>
            </a:endParaRPr>
          </a:p>
          <a:p>
            <a:endParaRPr lang="zh-TW" altLang="en-US" sz="800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ko-KR" sz="3200" b="1" dirty="0"/>
              <a:t>   -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路加 </a:t>
            </a:r>
            <a:r>
              <a:rPr lang="en-US" sz="3200" b="1" dirty="0"/>
              <a:t>5:8-11</a:t>
            </a:r>
            <a:r>
              <a:rPr lang="en-US" sz="3200" dirty="0"/>
              <a:t>.  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8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西門彼得看見，就俯伏在耶穌膝前，說：「主啊！離開我，我是個罪人！」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9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他和一切同在的人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都驚訝這一網所打的魚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 </a:t>
            </a:r>
            <a:r>
              <a:rPr lang="en-US" altLang="zh-CN" sz="3200" dirty="0"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0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他的夥伴西庇太的兒子雅各、約翰，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也是這樣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。耶穌對西門說：「不要怕！從今以後，你要得人了。」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11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他們把兩隻船攏了岸，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就撇下所有的，跟從了耶穌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 </a:t>
            </a:r>
            <a:endParaRPr lang="en-US" altLang="zh-TW" sz="32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3200" dirty="0"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en-US" sz="3200" dirty="0"/>
              <a:t>(</a:t>
            </a:r>
            <a:r>
              <a:rPr lang="zh-TW" altLang="en-US" sz="3200" b="1" i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撇下所有</a:t>
            </a:r>
            <a:r>
              <a:rPr lang="zh-CN" altLang="en-US" sz="3200" b="1" i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，終身忠實的追隨者</a:t>
            </a:r>
            <a:r>
              <a:rPr lang="en-US" sz="3200" dirty="0"/>
              <a:t>)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 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78647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/>
          </a:p>
          <a:p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主啊，我要最自然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最真誠地敬拜你</a:t>
            </a:r>
            <a:endParaRPr lang="en-US" sz="4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CN" sz="800" dirty="0">
              <a:latin typeface="SimSun" pitchFamily="2" charset="-122"/>
              <a:ea typeface="SimSun" pitchFamily="2" charset="-122"/>
            </a:endParaRPr>
          </a:p>
          <a:p>
            <a:endParaRPr lang="en-US" altLang="zh-CN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altLang="zh-CN" sz="800" dirty="0">
              <a:latin typeface="SimSun" pitchFamily="2" charset="-122"/>
              <a:ea typeface="SimSun" pitchFamily="2" charset="-122"/>
            </a:endParaRPr>
          </a:p>
          <a:p>
            <a:endParaRPr lang="en-US" sz="800" dirty="0"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300" b="1" dirty="0">
                <a:latin typeface="DFKai-SB" pitchFamily="65" charset="-120"/>
                <a:ea typeface="DFKai-SB" pitchFamily="65" charset="-120"/>
              </a:rPr>
              <a:t>  約翰 </a:t>
            </a:r>
            <a:r>
              <a:rPr lang="x-none" sz="3300" b="1" dirty="0"/>
              <a:t>4:23</a:t>
            </a:r>
            <a:r>
              <a:rPr lang="en-US" altLang="zh-CN" sz="3300" b="1" dirty="0"/>
              <a:t>-24</a:t>
            </a:r>
            <a:r>
              <a:rPr lang="en-US" sz="3300" dirty="0"/>
              <a:t>.</a:t>
            </a:r>
            <a:r>
              <a:rPr lang="en-US" sz="3300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x-none" sz="3300" dirty="0">
                <a:latin typeface="DFKai-SB" pitchFamily="65" charset="-120"/>
                <a:ea typeface="DFKai-SB" pitchFamily="65" charset="-120"/>
              </a:rPr>
              <a:t>時候將到，如今就是了，</a:t>
            </a:r>
            <a:r>
              <a:rPr lang="x-none" sz="33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</a:t>
            </a:r>
            <a:r>
              <a:rPr lang="x-none" sz="33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真正</a:t>
            </a:r>
            <a:endParaRPr lang="en-US" sz="33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x-none" sz="33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拜父的</a:t>
            </a:r>
            <a:r>
              <a:rPr lang="x-none" sz="3300" dirty="0">
                <a:latin typeface="DFKai-SB" pitchFamily="65" charset="-120"/>
                <a:ea typeface="DFKai-SB" pitchFamily="65" charset="-120"/>
              </a:rPr>
              <a:t>，</a:t>
            </a:r>
            <a:r>
              <a:rPr lang="x-none" sz="3300">
                <a:latin typeface="DFKai-SB" pitchFamily="65" charset="-120"/>
                <a:ea typeface="DFKai-SB" pitchFamily="65" charset="-120"/>
              </a:rPr>
              <a:t>要用心靈和誠實</a:t>
            </a:r>
            <a:r>
              <a:rPr lang="x-none" sz="3300" b="1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拜他</a:t>
            </a:r>
            <a:r>
              <a:rPr lang="x-none" sz="3300" smtClean="0">
                <a:latin typeface="DFKai-SB" pitchFamily="65" charset="-120"/>
                <a:ea typeface="DFKai-SB" pitchFamily="65" charset="-120"/>
              </a:rPr>
              <a:t>， </a:t>
            </a:r>
            <a:r>
              <a:rPr lang="x-none" sz="3300">
                <a:latin typeface="DFKai-SB" pitchFamily="65" charset="-120"/>
                <a:ea typeface="DFKai-SB" pitchFamily="65" charset="-120"/>
              </a:rPr>
              <a:t>因為</a:t>
            </a:r>
            <a:r>
              <a:rPr lang="x-none" sz="3300" b="1">
                <a:latin typeface="DFKai-SB" pitchFamily="65" charset="-120"/>
                <a:ea typeface="DFKai-SB" pitchFamily="65" charset="-120"/>
              </a:rPr>
              <a:t>父</a:t>
            </a:r>
            <a:r>
              <a:rPr lang="x-none" sz="3300" b="1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en-US" altLang="zh-CN" sz="3300" b="1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el-GR" sz="3300" b="1" dirty="0">
                <a:solidFill>
                  <a:srgbClr val="FFFF00"/>
                </a:solidFill>
              </a:rPr>
              <a:t>ζητεῖ</a:t>
            </a:r>
            <a:r>
              <a:rPr lang="en-US" altLang="zh-CN" sz="3300" b="1" dirty="0">
                <a:latin typeface="DFKai-SB" pitchFamily="65" charset="-120"/>
                <a:ea typeface="DFKai-SB" pitchFamily="65" charset="-120"/>
              </a:rPr>
              <a:t>) </a:t>
            </a:r>
            <a:endParaRPr lang="en-US" altLang="zh-CN" sz="33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x-none" sz="3300" smtClean="0">
                <a:latin typeface="DFKai-SB" pitchFamily="65" charset="-120"/>
                <a:ea typeface="DFKai-SB" pitchFamily="65" charset="-120"/>
              </a:rPr>
              <a:t>這樣的人</a:t>
            </a:r>
            <a:r>
              <a:rPr lang="x-none" sz="3300" b="1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拜他</a:t>
            </a:r>
            <a:r>
              <a:rPr lang="x-none" sz="3300" smtClean="0">
                <a:latin typeface="DFKai-SB" pitchFamily="65" charset="-120"/>
                <a:ea typeface="DFKai-SB" pitchFamily="65" charset="-120"/>
              </a:rPr>
              <a:t>。神是個靈，</a:t>
            </a:r>
            <a:r>
              <a:rPr lang="x-none" sz="3300" b="1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所以拜他的必須用心靈和誠實拜他</a:t>
            </a:r>
            <a:r>
              <a:rPr lang="x-none" sz="330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x-none" sz="3300" smtClean="0"/>
              <a:t> </a:t>
            </a:r>
            <a:endParaRPr lang="en-US" altLang="zh-CN" sz="3300" b="1" dirty="0">
              <a:ea typeface="DFKai-SB" pitchFamily="65" charset="-120"/>
            </a:endParaRPr>
          </a:p>
          <a:p>
            <a:endParaRPr lang="en-US" sz="800" dirty="0">
              <a:latin typeface="Malgun Gothic" pitchFamily="34" charset="-127"/>
              <a:ea typeface="Malgun Gothic" pitchFamily="34" charset="-127"/>
            </a:endParaRPr>
          </a:p>
          <a:p>
            <a:endParaRPr lang="en-US" sz="800" dirty="0">
              <a:latin typeface="Malgun Gothic" pitchFamily="34" charset="-127"/>
              <a:ea typeface="Malgun Gothic" pitchFamily="34" charset="-127"/>
            </a:endParaRPr>
          </a:p>
          <a:p>
            <a:endParaRPr lang="en-US" sz="800" dirty="0">
              <a:latin typeface="Malgun Gothic" pitchFamily="34" charset="-127"/>
              <a:ea typeface="Malgun Gothic" pitchFamily="34" charset="-127"/>
            </a:endParaRPr>
          </a:p>
          <a:p>
            <a:endParaRPr lang="en-US" sz="800" dirty="0">
              <a:latin typeface="Malgun Gothic" pitchFamily="34" charset="-127"/>
              <a:ea typeface="Malgun Gothic" pitchFamily="34" charset="-127"/>
            </a:endParaRPr>
          </a:p>
          <a:p>
            <a:r>
              <a:rPr lang="en-US" altLang="ko-KR" sz="3300" b="1" dirty="0"/>
              <a:t>    -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敬拜者</a:t>
            </a:r>
            <a:r>
              <a:rPr lang="en-US" altLang="ko-KR" sz="3300" b="1" dirty="0"/>
              <a:t>: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讓我們成為神所尋找的敬拜者</a:t>
            </a:r>
            <a:endParaRPr lang="en-US" altLang="ko-KR" sz="3200" b="1" dirty="0"/>
          </a:p>
          <a:p>
            <a:endParaRPr lang="en-US" altLang="ko-KR" sz="800" b="1" dirty="0"/>
          </a:p>
          <a:p>
            <a:r>
              <a:rPr lang="en-US" altLang="ko-KR" sz="3300" b="1" dirty="0"/>
              <a:t>    -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真誠的敬拜</a:t>
            </a:r>
            <a:r>
              <a:rPr lang="en-US" altLang="ko-KR" sz="3300" b="1" dirty="0"/>
              <a:t>: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讓我們的敬拜蒙神悅納</a:t>
            </a:r>
            <a:endParaRPr lang="en-US" altLang="ko-KR" sz="3200" b="1" dirty="0"/>
          </a:p>
          <a:p>
            <a:endParaRPr lang="en-US" altLang="ko-KR" sz="800" b="1" dirty="0"/>
          </a:p>
          <a:p>
            <a:r>
              <a:rPr lang="en-US" altLang="ko-KR" sz="3300" b="1" dirty="0"/>
              <a:t>    -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真誠敬拜的結果</a:t>
            </a:r>
            <a:r>
              <a:rPr lang="en-US" altLang="ko-KR" sz="3300" b="1" dirty="0"/>
              <a:t>: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讓我們</a:t>
            </a:r>
            <a:r>
              <a:rPr lang="zh-TW" altLang="en-US" sz="3200" b="1" dirty="0"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生活中得勝和亨通</a:t>
            </a:r>
            <a:endParaRPr lang="en-US" altLang="ko-KR" sz="3200" b="1" dirty="0"/>
          </a:p>
          <a:p>
            <a:endParaRPr lang="en-US" altLang="ko-KR" sz="800" b="1" dirty="0"/>
          </a:p>
          <a:p>
            <a:r>
              <a:rPr lang="en-US" altLang="ko-KR" sz="3300" b="1" dirty="0"/>
              <a:t>    -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自然和真誠敬拜的關鍵</a:t>
            </a:r>
            <a:r>
              <a:rPr lang="en-US" altLang="ko-KR" sz="3300" b="1" dirty="0"/>
              <a:t>: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在敬拜中讓我們看見神榮耀的顯現</a:t>
            </a:r>
            <a:endParaRPr lang="en-US" altLang="ko-KR" sz="3200" b="1" dirty="0"/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7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484189" y="2971802"/>
            <a:ext cx="11233150" cy="3341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>
                <a:solidFill>
                  <a:schemeClr val="bg1"/>
                </a:solidFill>
              </a:rPr>
              <a:t>‎  </a:t>
            </a:r>
            <a:r>
              <a:rPr lang="he-IL" sz="5400" b="1" dirty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>
                <a:solidFill>
                  <a:schemeClr val="bg1"/>
                </a:solidFill>
              </a:rPr>
              <a:t>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6:24-26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 dirty="0">
                <a:solidFill>
                  <a:schemeClr val="bg1"/>
                </a:solidFill>
              </a:rPr>
              <a:t>‎</a:t>
            </a:r>
            <a:r>
              <a:rPr lang="he-IL" sz="5400" b="1" dirty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>
                <a:solidFill>
                  <a:schemeClr val="bg1"/>
                </a:solidFill>
              </a:rPr>
              <a:t>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826557" y="141515"/>
            <a:ext cx="8763000" cy="273921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DFKai-SB" pitchFamily="65" charset="-120"/>
                <a:ea typeface="DFKai-SB" pitchFamily="65" charset="-120"/>
              </a:rPr>
              <a:t>民數記</a:t>
            </a:r>
            <a:r>
              <a:rPr lang="ko-KR" altLang="en-US" sz="3600" b="1" dirty="0">
                <a:latin typeface="新細明體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願耶和華賜福給你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保護你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願耶和華使他的臉光照你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賜恩給你</a:t>
            </a:r>
            <a:r>
              <a:rPr lang="en-US" altLang="zh-CN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願耶和華向你仰臉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賜你平安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sz="40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9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/>
          </a:p>
          <a:p>
            <a:endParaRPr lang="en-US" altLang="zh-CN" sz="800" b="1" dirty="0"/>
          </a:p>
          <a:p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     </a:t>
            </a:r>
            <a:r>
              <a:rPr lang="ko-KR" altLang="en-US" sz="4000" b="1" dirty="0">
                <a:solidFill>
                  <a:srgbClr val="FFFF00"/>
                </a:solidFill>
                <a:latin typeface="+mj-ea"/>
                <a:ea typeface="+mj-ea"/>
              </a:rPr>
              <a:t>        </a:t>
            </a:r>
            <a:r>
              <a:rPr lang="zh-CN" altLang="en-US" sz="4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聖徒與真誠的敬拜</a:t>
            </a:r>
            <a:endParaRPr lang="en-US" sz="4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dirty="0">
              <a:latin typeface="SimSun" pitchFamily="2" charset="-122"/>
              <a:ea typeface="SimSun" pitchFamily="2" charset="-122"/>
            </a:endParaRPr>
          </a:p>
          <a:p>
            <a:endParaRPr lang="en-US" sz="800" dirty="0">
              <a:latin typeface="SimSun" pitchFamily="2" charset="-122"/>
              <a:ea typeface="SimSun" pitchFamily="2" charset="-122"/>
            </a:endParaRPr>
          </a:p>
          <a:p>
            <a:endParaRPr lang="en-US" sz="800" dirty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4000" b="1" dirty="0"/>
              <a:t>    -</a:t>
            </a:r>
            <a:r>
              <a:rPr lang="zh-CN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敬拜</a:t>
            </a:r>
            <a:r>
              <a:rPr lang="en-US" altLang="ko-KR" sz="4000" b="1" dirty="0"/>
              <a:t>: </a:t>
            </a:r>
            <a:r>
              <a:rPr lang="zh-CN" altLang="en-US" sz="4000" b="1" dirty="0">
                <a:latin typeface="DFKai-SB" pitchFamily="65" charset="-120"/>
                <a:ea typeface="DFKai-SB" pitchFamily="65" charset="-120"/>
              </a:rPr>
              <a:t>聖徒生活中最重要的事情之一</a:t>
            </a:r>
            <a:endParaRPr lang="en-US" altLang="ko-KR" sz="4000" b="1" dirty="0"/>
          </a:p>
          <a:p>
            <a:endParaRPr lang="en-US" altLang="ko-KR" sz="800" b="1" dirty="0"/>
          </a:p>
          <a:p>
            <a:r>
              <a:rPr lang="en-US" altLang="ko-KR" sz="4000" b="1" dirty="0"/>
              <a:t>    -</a:t>
            </a:r>
            <a:r>
              <a:rPr lang="zh-CN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真誠的敬拜</a:t>
            </a:r>
            <a:r>
              <a:rPr lang="en-US" altLang="ko-KR" sz="4000" b="1" dirty="0"/>
              <a:t>: </a:t>
            </a:r>
            <a:r>
              <a:rPr lang="zh-CN" altLang="en-US" sz="4000" b="1" dirty="0">
                <a:latin typeface="DFKai-SB" pitchFamily="65" charset="-120"/>
                <a:ea typeface="DFKai-SB" pitchFamily="65" charset="-120"/>
              </a:rPr>
              <a:t>神所悅納的敬</a:t>
            </a:r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拜</a:t>
            </a:r>
            <a:endParaRPr lang="en-US" altLang="ko-KR" sz="4000" b="1" dirty="0" smtClean="0"/>
          </a:p>
          <a:p>
            <a:endParaRPr lang="en-US" altLang="ko-KR" sz="800" b="1" dirty="0" smtClean="0"/>
          </a:p>
          <a:p>
            <a:r>
              <a:rPr lang="en-US" altLang="ko-KR" sz="4000" b="1" dirty="0" smtClean="0"/>
              <a:t>    </a:t>
            </a:r>
            <a:r>
              <a:rPr lang="en-US" altLang="ko-KR" sz="4000" b="1" dirty="0"/>
              <a:t>-</a:t>
            </a:r>
            <a:r>
              <a:rPr lang="zh-CN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真誠敬拜的結果</a:t>
            </a:r>
            <a:r>
              <a:rPr lang="en-US" altLang="ko-KR" sz="4000" b="1" dirty="0"/>
              <a:t>: </a:t>
            </a:r>
            <a:r>
              <a:rPr lang="zh-CN" altLang="en-US" sz="4000" b="1" dirty="0">
                <a:latin typeface="DFKai-SB" pitchFamily="65" charset="-120"/>
                <a:ea typeface="DFKai-SB" pitchFamily="65" charset="-120"/>
              </a:rPr>
              <a:t>聖徒生活中的得勝和亨通</a:t>
            </a:r>
            <a:endParaRPr lang="en-US" altLang="ko-KR" sz="4000" b="1" dirty="0"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en-US" altLang="ko-KR" sz="4000" b="1" dirty="0"/>
              <a:t>    -</a:t>
            </a:r>
            <a:r>
              <a:rPr lang="zh-CN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自然和真誠敬拜的關鍵</a:t>
            </a:r>
            <a:r>
              <a:rPr lang="en-US" altLang="ko-KR" sz="4000" b="1" dirty="0"/>
              <a:t>: </a:t>
            </a:r>
            <a:r>
              <a:rPr lang="zh-CN" altLang="en-US" sz="4000" b="1" dirty="0">
                <a:latin typeface="DFKai-SB" pitchFamily="65" charset="-120"/>
                <a:ea typeface="DFKai-SB" pitchFamily="65" charset="-120"/>
              </a:rPr>
              <a:t>在敬拜中神榮耀的顯現</a:t>
            </a:r>
            <a:endParaRPr lang="en-US" altLang="ko-KR" sz="4000" b="1" dirty="0"/>
          </a:p>
          <a:p>
            <a:pPr>
              <a:defRPr/>
            </a:pPr>
            <a:endParaRPr lang="en-US" altLang="ko-KR" sz="800" b="1" dirty="0"/>
          </a:p>
          <a:p>
            <a:endParaRPr lang="en-US" sz="800" dirty="0"/>
          </a:p>
          <a:p>
            <a:endParaRPr lang="en-US" sz="800" dirty="0"/>
          </a:p>
          <a:p>
            <a:r>
              <a:rPr lang="zh-TW" altLang="en-US" sz="3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約翰 </a:t>
            </a:r>
            <a:r>
              <a:rPr lang="x-none" sz="3800" b="1" dirty="0">
                <a:solidFill>
                  <a:srgbClr val="FFFF00"/>
                </a:solidFill>
              </a:rPr>
              <a:t>4:23</a:t>
            </a:r>
            <a:r>
              <a:rPr lang="en-US" sz="3800" dirty="0">
                <a:solidFill>
                  <a:srgbClr val="FFFF00"/>
                </a:solidFill>
              </a:rPr>
              <a:t>.</a:t>
            </a:r>
            <a:r>
              <a:rPr lang="en-US" sz="3800" dirty="0">
                <a:latin typeface="DFKai-SB" pitchFamily="65" charset="-120"/>
                <a:ea typeface="DFKai-SB" pitchFamily="65" charset="-120"/>
              </a:rPr>
              <a:t>  </a:t>
            </a:r>
            <a:r>
              <a:rPr lang="x-none" sz="3800" dirty="0">
                <a:latin typeface="DFKai-SB" pitchFamily="65" charset="-120"/>
                <a:ea typeface="DFKai-SB" pitchFamily="65" charset="-120"/>
              </a:rPr>
              <a:t>時候將到，如今就是了，</a:t>
            </a:r>
            <a:r>
              <a:rPr lang="x-none" sz="3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那真正拜父的</a:t>
            </a:r>
            <a:r>
              <a:rPr lang="x-none" sz="3800" dirty="0">
                <a:latin typeface="DFKai-SB" pitchFamily="65" charset="-120"/>
                <a:ea typeface="DFKai-SB" pitchFamily="65" charset="-120"/>
              </a:rPr>
              <a:t>，</a:t>
            </a:r>
            <a:endParaRPr lang="en-US" sz="38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38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x-none" sz="3800" smtClean="0">
                <a:latin typeface="DFKai-SB" pitchFamily="65" charset="-120"/>
                <a:ea typeface="DFKai-SB" pitchFamily="65" charset="-120"/>
              </a:rPr>
              <a:t>要用心靈和誠實</a:t>
            </a:r>
            <a:r>
              <a:rPr lang="x-none" sz="3800" b="1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拜他</a:t>
            </a:r>
            <a:r>
              <a:rPr lang="x-none" sz="3800">
                <a:latin typeface="DFKai-SB" pitchFamily="65" charset="-120"/>
                <a:ea typeface="DFKai-SB" pitchFamily="65" charset="-120"/>
              </a:rPr>
              <a:t>，</a:t>
            </a:r>
            <a:r>
              <a:rPr lang="x-none" sz="3800" smtClean="0">
                <a:latin typeface="DFKai-SB" pitchFamily="65" charset="-120"/>
                <a:ea typeface="DFKai-SB" pitchFamily="65" charset="-120"/>
              </a:rPr>
              <a:t>因為</a:t>
            </a:r>
            <a:r>
              <a:rPr lang="x-none" sz="3800" b="1" smtClean="0">
                <a:latin typeface="DFKai-SB" pitchFamily="65" charset="-120"/>
                <a:ea typeface="DFKai-SB" pitchFamily="65" charset="-120"/>
              </a:rPr>
              <a:t>父</a:t>
            </a:r>
            <a:r>
              <a:rPr lang="x-none" sz="3800" b="1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en-US" altLang="zh-CN" sz="3600" b="1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l-GR" sz="3600" b="1" dirty="0">
                <a:solidFill>
                  <a:srgbClr val="FFFF00"/>
                </a:solidFill>
              </a:rPr>
              <a:t>ζητεῖ</a:t>
            </a:r>
            <a:r>
              <a:rPr lang="en-US" altLang="zh-CN" sz="3600" b="1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x-none" sz="3800" smtClean="0">
                <a:latin typeface="DFKai-SB" pitchFamily="65" charset="-120"/>
                <a:ea typeface="DFKai-SB" pitchFamily="65" charset="-120"/>
              </a:rPr>
              <a:t>這樣的人</a:t>
            </a:r>
            <a:r>
              <a:rPr lang="x-none" sz="3800" b="1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拜他</a:t>
            </a:r>
            <a:r>
              <a:rPr lang="x-none" sz="3800" dirty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3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7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9249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什麽是聖經原文中的敬拜</a:t>
            </a:r>
            <a:r>
              <a:rPr lang="zh-CN" altLang="en-US" sz="4000" b="1" dirty="0">
                <a:solidFill>
                  <a:srgbClr val="FFFF00"/>
                </a:solidFill>
              </a:rPr>
              <a:t>？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r>
              <a:rPr lang="en-US" altLang="zh-CN" sz="3600" b="1" dirty="0"/>
              <a:t>1. 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敬拜</a:t>
            </a: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拜</a:t>
            </a:r>
            <a:r>
              <a:rPr lang="en-US" sz="3600" b="1" dirty="0">
                <a:solidFill>
                  <a:schemeClr val="bg1"/>
                </a:solidFill>
              </a:rPr>
              <a:t>) </a:t>
            </a:r>
            <a:r>
              <a:rPr lang="en-US" sz="3600" b="1" dirty="0"/>
              <a:t>(</a:t>
            </a:r>
            <a:r>
              <a:rPr lang="he-IL" sz="3600" dirty="0">
                <a:solidFill>
                  <a:schemeClr val="bg1"/>
                </a:solidFill>
              </a:rPr>
              <a:t>שׁחה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/>
              <a:t>/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l-GR" sz="3600" b="1" dirty="0">
                <a:solidFill>
                  <a:schemeClr val="bg1"/>
                </a:solidFill>
              </a:rPr>
              <a:t>προσκυνέω</a:t>
            </a:r>
            <a:r>
              <a:rPr lang="en-US" sz="3600" b="1" dirty="0"/>
              <a:t>) = to Bow Down </a:t>
            </a:r>
          </a:p>
          <a:p>
            <a:r>
              <a:rPr lang="en-US" altLang="zh-CN" sz="3600" b="1" dirty="0"/>
              <a:t>2. 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事奉</a:t>
            </a:r>
            <a:r>
              <a:rPr lang="en-US" altLang="zh-CN" sz="3600" b="1" dirty="0">
                <a:solidFill>
                  <a:schemeClr val="bg1"/>
                </a:solidFill>
              </a:rPr>
              <a:t> (</a:t>
            </a:r>
            <a:r>
              <a:rPr lang="zh-CN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服事</a:t>
            </a:r>
            <a:r>
              <a:rPr lang="en-US" altLang="zh-CN" sz="3600" b="1" dirty="0">
                <a:solidFill>
                  <a:schemeClr val="bg1"/>
                </a:solidFill>
              </a:rPr>
              <a:t>) </a:t>
            </a:r>
            <a:r>
              <a:rPr lang="en-US" altLang="zh-CN" sz="3600" b="1" dirty="0"/>
              <a:t>(</a:t>
            </a:r>
            <a:r>
              <a:rPr lang="he-IL" sz="3600" dirty="0">
                <a:solidFill>
                  <a:schemeClr val="bg1"/>
                </a:solidFill>
              </a:rPr>
              <a:t>עבד</a:t>
            </a:r>
            <a:r>
              <a:rPr lang="en-US" altLang="zh-CN" sz="3600" b="1" dirty="0"/>
              <a:t> / </a:t>
            </a:r>
            <a:r>
              <a:rPr lang="el-GR" sz="3600" b="1" dirty="0">
                <a:solidFill>
                  <a:schemeClr val="bg1"/>
                </a:solidFill>
              </a:rPr>
              <a:t>λατρεύω</a:t>
            </a:r>
            <a:r>
              <a:rPr lang="en-US" altLang="zh-CN" sz="3600" b="1" dirty="0"/>
              <a:t>) =  to Serve</a:t>
            </a:r>
            <a:endParaRPr lang="en-US" sz="3600" dirty="0"/>
          </a:p>
          <a:p>
            <a:endParaRPr lang="en-US" sz="800" b="1" dirty="0"/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3600" b="1" dirty="0"/>
              <a:t>       -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出 </a:t>
            </a:r>
            <a:r>
              <a:rPr lang="en-US" sz="3600" b="1" dirty="0">
                <a:solidFill>
                  <a:srgbClr val="FFFF00"/>
                </a:solidFill>
              </a:rPr>
              <a:t>20:5</a:t>
            </a:r>
            <a:r>
              <a:rPr lang="en-US" sz="3600" b="1" dirty="0"/>
              <a:t>. 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不可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跪拜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那些像，也不可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事奉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他</a:t>
            </a:r>
            <a:r>
              <a:rPr lang="en-US" altLang="ko-KR" sz="3600" dirty="0"/>
              <a:t>.</a:t>
            </a:r>
            <a:r>
              <a:rPr lang="ko-KR" altLang="en-US" sz="3600" dirty="0"/>
              <a:t> </a:t>
            </a:r>
            <a:r>
              <a:rPr lang="en-US" altLang="ko-KR" sz="3600" dirty="0"/>
              <a:t>……</a:t>
            </a:r>
            <a:endParaRPr lang="en-US" sz="3600" dirty="0"/>
          </a:p>
          <a:p>
            <a:r>
              <a:rPr lang="en-US" sz="3200" baseline="30000" dirty="0"/>
              <a:t>                   NKJ = ESV  </a:t>
            </a:r>
            <a:r>
              <a:rPr lang="en-US" sz="3200" b="1" dirty="0">
                <a:solidFill>
                  <a:schemeClr val="bg1"/>
                </a:solidFill>
              </a:rPr>
              <a:t>bow down / serve           </a:t>
            </a:r>
            <a:r>
              <a:rPr lang="en-US" sz="3200" baseline="30000" dirty="0"/>
              <a:t>NIV  </a:t>
            </a:r>
            <a:r>
              <a:rPr lang="en-US" sz="3200" b="1" dirty="0">
                <a:solidFill>
                  <a:schemeClr val="bg1"/>
                </a:solidFill>
              </a:rPr>
              <a:t>bow down / worship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/>
              <a:t>         </a:t>
            </a:r>
            <a:r>
              <a:rPr lang="en-US" sz="3200" dirty="0"/>
              <a:t>……..</a:t>
            </a:r>
            <a:r>
              <a:rPr lang="en-US" sz="3200" b="1" dirty="0"/>
              <a:t>  </a:t>
            </a:r>
            <a:r>
              <a:rPr lang="he-IL" sz="3200" dirty="0"/>
              <a:t>‎</a:t>
            </a:r>
            <a:r>
              <a:rPr lang="he-IL" sz="3600" dirty="0"/>
              <a:t>לֹא־</a:t>
            </a:r>
            <a:r>
              <a:rPr lang="he-IL" sz="3600" dirty="0">
                <a:solidFill>
                  <a:schemeClr val="bg1"/>
                </a:solidFill>
              </a:rPr>
              <a:t>תִשְׁתַּחְוֶה </a:t>
            </a:r>
            <a:r>
              <a:rPr lang="he-IL" sz="3600" dirty="0"/>
              <a:t>לָהֶם וְלֹא </a:t>
            </a:r>
            <a:r>
              <a:rPr lang="he-IL" sz="3600" dirty="0">
                <a:solidFill>
                  <a:schemeClr val="bg1"/>
                </a:solidFill>
              </a:rPr>
              <a:t>תָעָבְדֵם</a:t>
            </a:r>
            <a:r>
              <a:rPr lang="he-IL" sz="3600" dirty="0"/>
              <a:t> כִּי אָנֹכִי יְהוָה אֱלֹהֶיךָ</a:t>
            </a:r>
            <a:endParaRPr lang="en-US" sz="3600" dirty="0"/>
          </a:p>
          <a:p>
            <a:r>
              <a:rPr lang="en-US" sz="3200" baseline="30000" dirty="0"/>
              <a:t>                LXX </a:t>
            </a:r>
            <a:r>
              <a:rPr lang="el-GR" sz="3200" dirty="0"/>
              <a:t>οὐ </a:t>
            </a:r>
            <a:r>
              <a:rPr lang="el-GR" sz="3200" dirty="0">
                <a:solidFill>
                  <a:schemeClr val="bg1"/>
                </a:solidFill>
              </a:rPr>
              <a:t>προσκυνήσεις </a:t>
            </a:r>
            <a:r>
              <a:rPr lang="el-GR" sz="3200" dirty="0"/>
              <a:t>αὐτοῖς οὐδὲ μὴ </a:t>
            </a:r>
            <a:r>
              <a:rPr lang="el-GR" sz="3200" dirty="0">
                <a:solidFill>
                  <a:schemeClr val="bg1"/>
                </a:solidFill>
              </a:rPr>
              <a:t>λατρεύσῃς </a:t>
            </a:r>
            <a:r>
              <a:rPr lang="el-GR" sz="3200" dirty="0"/>
              <a:t>αὐτοῖς ἐγὼ </a:t>
            </a:r>
            <a:r>
              <a:rPr lang="en-US" sz="3200" dirty="0"/>
              <a:t>……..</a:t>
            </a:r>
          </a:p>
          <a:p>
            <a:endParaRPr lang="en-US" sz="800" b="1" dirty="0"/>
          </a:p>
          <a:p>
            <a:r>
              <a:rPr lang="en-US" sz="3600" b="1" dirty="0"/>
              <a:t>       -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馬太 </a:t>
            </a:r>
            <a:r>
              <a:rPr lang="en-US" sz="3600" b="1" dirty="0">
                <a:solidFill>
                  <a:srgbClr val="FFFF00"/>
                </a:solidFill>
              </a:rPr>
              <a:t>4:10</a:t>
            </a:r>
            <a:r>
              <a:rPr lang="en-US" sz="3600" b="1" dirty="0"/>
              <a:t>.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耶穌說：撒但，退去吧！因為經上記著說：當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拜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主你的神，單要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事奉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他。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 </a:t>
            </a:r>
            <a:r>
              <a:rPr lang="en-US" sz="3200" dirty="0"/>
              <a:t>(</a:t>
            </a:r>
            <a:r>
              <a:rPr lang="el-GR" sz="3200" b="1" dirty="0">
                <a:solidFill>
                  <a:schemeClr val="bg1"/>
                </a:solidFill>
              </a:rPr>
              <a:t>προσκυνήσεις</a:t>
            </a:r>
            <a:r>
              <a:rPr lang="en-US" sz="3200" b="1" dirty="0">
                <a:solidFill>
                  <a:schemeClr val="bg1"/>
                </a:solidFill>
              </a:rPr>
              <a:t> /</a:t>
            </a:r>
            <a:r>
              <a:rPr lang="el-GR" sz="3200" b="1" dirty="0">
                <a:solidFill>
                  <a:schemeClr val="bg1"/>
                </a:solidFill>
              </a:rPr>
              <a:t> λατρεύσεις</a:t>
            </a:r>
            <a:r>
              <a:rPr lang="en-US" sz="3200" dirty="0"/>
              <a:t>)</a:t>
            </a:r>
            <a:endParaRPr lang="en-US" sz="3200" b="1" dirty="0"/>
          </a:p>
          <a:p>
            <a:r>
              <a:rPr lang="en-US" sz="3200" baseline="30000" dirty="0"/>
              <a:t>                       NKJ = NIV = ESV   </a:t>
            </a:r>
            <a:r>
              <a:rPr lang="en-US" sz="3200" b="1" dirty="0">
                <a:solidFill>
                  <a:schemeClr val="bg1"/>
                </a:solidFill>
              </a:rPr>
              <a:t>worship</a:t>
            </a:r>
            <a:r>
              <a:rPr lang="en-US" sz="3200" dirty="0">
                <a:solidFill>
                  <a:schemeClr val="bg1"/>
                </a:solidFill>
              </a:rPr>
              <a:t>  /  </a:t>
            </a:r>
            <a:r>
              <a:rPr lang="en-US" sz="3200" b="1" dirty="0">
                <a:solidFill>
                  <a:schemeClr val="bg1"/>
                </a:solidFill>
              </a:rPr>
              <a:t>serve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60325"/>
            <a:ext cx="12190413" cy="683264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zh-CN" altLang="en-US" sz="8000" b="1" dirty="0">
                <a:solidFill>
                  <a:srgbClr val="FFFF00"/>
                </a:solidFill>
              </a:rPr>
              <a:t>         </a:t>
            </a:r>
            <a:r>
              <a:rPr lang="zh-CN" altLang="en-US" sz="80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讓你花錢的敬拜</a:t>
            </a:r>
            <a:endParaRPr lang="en-US" altLang="zh-CN" sz="80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6600" b="1" dirty="0">
                <a:solidFill>
                  <a:srgbClr val="FFFF00"/>
                </a:solidFill>
              </a:rPr>
              <a:t>   Worship That Costs You Money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            </a:t>
            </a:r>
            <a:r>
              <a:rPr lang="en-US" sz="3600" b="1" dirty="0">
                <a:solidFill>
                  <a:schemeClr val="bg1"/>
                </a:solidFill>
              </a:rPr>
              <a:t>(Leviticus 1-3; Romans 12:1)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             金京來博士 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63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                             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天上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真誠的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敬拜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2800" b="1" dirty="0"/>
              <a:t>    -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啟示錄 </a:t>
            </a:r>
            <a:r>
              <a:rPr lang="en-US" sz="2800" b="1" dirty="0">
                <a:solidFill>
                  <a:srgbClr val="FFFF00"/>
                </a:solidFill>
              </a:rPr>
              <a:t>4:1-11</a:t>
            </a:r>
            <a:r>
              <a:rPr lang="en-US" sz="2800" b="1" dirty="0"/>
              <a:t>.</a:t>
            </a:r>
            <a:r>
              <a:rPr lang="en-US" sz="2800" dirty="0"/>
              <a:t>  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此後，我觀看，見天上有門開了。我初次</a:t>
            </a:r>
            <a:endParaRPr lang="en-US" altLang="zh-TW" sz="2800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聽見好像吹號的聲音</a:t>
            </a:r>
            <a:r>
              <a:rPr lang="en-US" sz="2800" dirty="0"/>
              <a:t> ….. 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2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我立刻被聖靈感動，見有一個寶座</a:t>
            </a:r>
            <a:endParaRPr lang="en-US" altLang="zh-TW" sz="2800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安置在天上，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又有一位坐在寶座上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。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3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看那坐著的，好像碧玉</a:t>
            </a:r>
            <a:endParaRPr lang="en-US" altLang="zh-TW" sz="28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和紅寶石；又有虹圍著寶座，好像綠寶石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。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4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寶座的周圍又有二十四個座位；其上坐著二十四位長老，身穿白衣，頭上戴著金冠冕。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5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有閃電、聲音、雷轟從寶座中發出；又有七盞火燈在寶座前點著；這七燈就是神的七靈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。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6</a:t>
            </a:r>
            <a:r>
              <a:rPr lang="en-US" sz="2800" dirty="0"/>
              <a:t> …...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寶座中和寶座周圍有四個活物，前後遍體都滿了眼睛。</a:t>
            </a:r>
            <a:r>
              <a:rPr lang="en-US" sz="2800" dirty="0"/>
              <a:t> …... 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8</a:t>
            </a:r>
            <a:r>
              <a:rPr lang="en-US" sz="2800" dirty="0"/>
              <a:t> …... 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他們晝夜不住的說：聖哉！聖哉！聖哉！主神是昔在、今在、以後永在的全能者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。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9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每逢四活物將榮耀、尊貴、感謝歸給那坐在寶座上、活到永永遠遠者的時候，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10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那二十四位長老就俯伏在坐寶座的面前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敬拜</a:t>
            </a:r>
            <a:r>
              <a:rPr lang="en-US" altLang="ko-KR" sz="2800" dirty="0"/>
              <a:t>(</a:t>
            </a:r>
            <a:r>
              <a:rPr lang="el-GR" sz="2800" b="1" dirty="0">
                <a:solidFill>
                  <a:srgbClr val="FFFF00"/>
                </a:solidFill>
              </a:rPr>
              <a:t>προσκυνήσουσιν</a:t>
            </a:r>
            <a:r>
              <a:rPr lang="en-US" altLang="ko-KR" sz="2800" dirty="0"/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那活到永永遠遠的，又把他們的冠冕放在寶座前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，說： 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11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我們的主，我們的神，你是配得榮耀、尊貴、權柄的</a:t>
            </a:r>
            <a:r>
              <a:rPr lang="en-US" sz="2800" dirty="0"/>
              <a:t>…….. 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75569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/>
          </a:p>
          <a:p>
            <a:r>
              <a:rPr lang="zh-CN" altLang="en-US" sz="4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zh-CN" altLang="en-US" sz="4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敬拜的一些元素</a:t>
            </a:r>
            <a:endParaRPr lang="en-US" altLang="zh-TW" sz="4200" b="1" dirty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>
              <a:latin typeface="SimSun" pitchFamily="2" charset="-122"/>
              <a:ea typeface="SimSun" pitchFamily="2" charset="-122"/>
            </a:endParaRPr>
          </a:p>
          <a:p>
            <a:endParaRPr lang="en-US" sz="800" dirty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3300" b="1" dirty="0"/>
              <a:t>  -</a:t>
            </a:r>
            <a:r>
              <a:rPr lang="zh-CN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敬拜者</a:t>
            </a:r>
            <a:r>
              <a:rPr lang="en-US" altLang="ko-KR" sz="3300" b="1" dirty="0"/>
              <a:t>: </a:t>
            </a:r>
            <a:r>
              <a:rPr lang="en-US" altLang="ko-KR" sz="3200" b="1" dirty="0"/>
              <a:t>1)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敬拜者的心思，態度，準備，計劃</a:t>
            </a:r>
            <a:endParaRPr lang="en-US" altLang="ko-KR" sz="3200" b="1" dirty="0"/>
          </a:p>
          <a:p>
            <a:r>
              <a:rPr lang="en-US" altLang="ko-KR" sz="3200" b="1" dirty="0"/>
              <a:t>                  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2)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不同的職責</a:t>
            </a:r>
            <a:r>
              <a:rPr lang="en-US" altLang="ko-KR" sz="3200" b="1" dirty="0"/>
              <a:t>: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講道，讚美，禱告，領會</a:t>
            </a:r>
            <a:r>
              <a:rPr lang="en-US" altLang="ko-KR" sz="3200" b="1" dirty="0"/>
              <a:t>…….</a:t>
            </a:r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en-US" altLang="ko-KR" sz="3200" b="1" dirty="0"/>
              <a:t>  -</a:t>
            </a:r>
            <a:r>
              <a:rPr lang="zh-CN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敬拜環境</a:t>
            </a:r>
            <a:r>
              <a:rPr lang="en-US" altLang="ko-KR" sz="3200" b="1" dirty="0"/>
              <a:t>: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空間，時間，講台，各種設備 </a:t>
            </a:r>
            <a:r>
              <a:rPr lang="en-US" altLang="ko-KR" sz="3200" b="1" dirty="0"/>
              <a:t>(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音響，樂器，燈光</a:t>
            </a:r>
            <a:r>
              <a:rPr lang="en-US" altLang="ko-KR" sz="3200" b="1" dirty="0"/>
              <a:t>)</a:t>
            </a:r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en-US" altLang="ko-KR" sz="3200" b="1" dirty="0"/>
              <a:t>  -</a:t>
            </a:r>
            <a:r>
              <a:rPr lang="zh-CN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敬拜的內容</a:t>
            </a:r>
            <a:r>
              <a:rPr lang="en-US" altLang="ko-KR" sz="3200" b="1" dirty="0"/>
              <a:t>: 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順序，信息，詩歌，禱告，聖餐</a:t>
            </a:r>
            <a:r>
              <a:rPr lang="en-US" altLang="ko-KR" sz="3200" b="1" dirty="0"/>
              <a:t>…….</a:t>
            </a:r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en-US" altLang="ko-KR" sz="3300" b="1" dirty="0"/>
              <a:t>  -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敬拜的對象</a:t>
            </a:r>
            <a:r>
              <a:rPr lang="en-US" altLang="ko-KR" sz="3300" b="1" dirty="0"/>
              <a:t>: </a:t>
            </a:r>
            <a:r>
              <a:rPr lang="zh-CN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神榮耀的顯</a:t>
            </a:r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現 </a:t>
            </a:r>
            <a:r>
              <a:rPr lang="en-US" altLang="ko-KR" sz="3200" b="1" dirty="0" smtClean="0"/>
              <a:t> &gt;  </a:t>
            </a:r>
            <a:r>
              <a:rPr lang="zh-CN" altLang="en-US" sz="3200" b="1" dirty="0" smtClean="0">
                <a:latin typeface="DFKai-SB" pitchFamily="65" charset="-120"/>
                <a:ea typeface="DFKai-SB" pitchFamily="65" charset="-120"/>
              </a:rPr>
              <a:t>敬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拜者的表現和反應</a:t>
            </a:r>
            <a:endParaRPr lang="en-US" altLang="ko-KR" sz="3200" b="1" dirty="0"/>
          </a:p>
          <a:p>
            <a:endParaRPr lang="en-US" sz="800" dirty="0"/>
          </a:p>
          <a:p>
            <a:r>
              <a:rPr lang="en-US" altLang="ko-KR" sz="3200" b="1" dirty="0"/>
              <a:t>             *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馬太 </a:t>
            </a:r>
            <a:r>
              <a:rPr lang="en-US" sz="3200" b="1" dirty="0"/>
              <a:t>2:1-2</a:t>
            </a:r>
            <a:r>
              <a:rPr lang="en-US" sz="3200" dirty="0"/>
              <a:t>.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當希律王的時候，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耶穌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生在猶太的伯利恆。有幾個博士從東方來到耶路撒冷，說：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2 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「那生下來作猶太人之王的在那裡？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我們在東方看見他的星，特來拜他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」 </a:t>
            </a:r>
            <a:endParaRPr lang="en-US" sz="3200" dirty="0"/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80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re Dame Cathedral: A symbol of France | News | DW | 16.04.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96" y="0"/>
            <a:ext cx="4711245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athédrale Notre-Dame de Paris, 2012, interior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" y="762000"/>
            <a:ext cx="39787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051" y="152400"/>
            <a:ext cx="3737690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Cathédrale</a:t>
            </a:r>
            <a:r>
              <a:rPr lang="en-US" sz="2800" b="1" dirty="0">
                <a:solidFill>
                  <a:srgbClr val="FFFF00"/>
                </a:solidFill>
              </a:rPr>
              <a:t> Notre-Dame</a:t>
            </a:r>
          </a:p>
        </p:txBody>
      </p:sp>
      <p:pic>
        <p:nvPicPr>
          <p:cNvPr id="1030" name="Picture 6" descr="Travel Photo: Sacré-Cœur - Paris, Fr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3359332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ew From the Top | Sacred architecture, Cathedral architecture, Par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31" y="1981200"/>
            <a:ext cx="30403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7612" y="2781204"/>
            <a:ext cx="3814634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Basilique</a:t>
            </a:r>
            <a:r>
              <a:rPr lang="en-US" sz="2800" b="1" dirty="0">
                <a:solidFill>
                  <a:srgbClr val="FFFF00"/>
                </a:solidFill>
              </a:rPr>
              <a:t> du </a:t>
            </a:r>
            <a:r>
              <a:rPr lang="en-US" sz="2800" b="1" dirty="0" err="1">
                <a:solidFill>
                  <a:srgbClr val="FFFF00"/>
                </a:solidFill>
              </a:rPr>
              <a:t>Sacré-Cœur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941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endParaRPr lang="en-US" altLang="zh-CN" sz="8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聖經中自然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真誠的敬拜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endParaRPr lang="en-US" sz="800" dirty="0"/>
          </a:p>
          <a:p>
            <a:r>
              <a:rPr lang="en-US" altLang="ko-KR" sz="3600" b="1" dirty="0"/>
              <a:t>    </a:t>
            </a:r>
            <a:r>
              <a:rPr lang="en-US" altLang="ko-KR" sz="3600" b="1" dirty="0">
                <a:solidFill>
                  <a:srgbClr val="FFFF00"/>
                </a:solidFill>
              </a:rPr>
              <a:t>1.</a:t>
            </a:r>
            <a:r>
              <a:rPr lang="en-US" altLang="ko-KR" sz="3600" b="1" dirty="0"/>
              <a:t> 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看見</a:t>
            </a:r>
            <a:r>
              <a:rPr lang="en-US" altLang="zh-CN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經歷主的榮耀，大大的恐懼</a:t>
            </a:r>
            <a:endParaRPr lang="en-US" sz="3600" dirty="0"/>
          </a:p>
          <a:p>
            <a:endParaRPr lang="en-US" altLang="ko-KR" sz="800" dirty="0"/>
          </a:p>
          <a:p>
            <a:endParaRPr lang="en-US" altLang="ko-KR" sz="800" dirty="0"/>
          </a:p>
          <a:p>
            <a:r>
              <a:rPr lang="en-US" altLang="ko-KR" sz="3400" dirty="0"/>
              <a:t>    </a:t>
            </a:r>
            <a:r>
              <a:rPr lang="en-US" altLang="ko-KR" sz="3400" b="1" dirty="0"/>
              <a:t>-</a:t>
            </a:r>
            <a:r>
              <a:rPr lang="zh-CN" altLang="en-US" sz="3400" b="1" dirty="0">
                <a:latin typeface="DFKai-SB" pitchFamily="65" charset="-120"/>
                <a:ea typeface="DFKai-SB" pitchFamily="65" charset="-120"/>
              </a:rPr>
              <a:t>出</a:t>
            </a:r>
            <a:r>
              <a:rPr lang="en-US" sz="3400" b="1" dirty="0"/>
              <a:t>19:16</a:t>
            </a:r>
            <a:r>
              <a:rPr lang="en-US" sz="3400" dirty="0"/>
              <a:t>. 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到了第三天早晨，在山上有雷轟、</a:t>
            </a:r>
            <a:endParaRPr lang="en-US" altLang="zh-TW" sz="3400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400" dirty="0">
                <a:latin typeface="DFKai-SB" pitchFamily="65" charset="-120"/>
                <a:ea typeface="DFKai-SB" pitchFamily="65" charset="-120"/>
              </a:rPr>
              <a:t>      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閃電，和密雲，並且角聲甚大，</a:t>
            </a:r>
            <a:r>
              <a:rPr lang="zh-TW" altLang="en-US" sz="3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營中的百姓盡都發顫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 </a:t>
            </a:r>
            <a:r>
              <a:rPr lang="en-US" altLang="zh-TW" sz="3400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400" dirty="0"/>
              <a:t> </a:t>
            </a:r>
          </a:p>
          <a:p>
            <a:r>
              <a:rPr lang="en-US" sz="3400" dirty="0"/>
              <a:t>   </a:t>
            </a:r>
            <a:r>
              <a:rPr lang="en-US" altLang="ko-KR" sz="3400" b="1" dirty="0"/>
              <a:t> -</a:t>
            </a:r>
            <a:r>
              <a:rPr lang="zh-CN" altLang="en-US" sz="3400" b="1" dirty="0">
                <a:latin typeface="DFKai-SB" pitchFamily="65" charset="-120"/>
                <a:ea typeface="DFKai-SB" pitchFamily="65" charset="-120"/>
              </a:rPr>
              <a:t>申</a:t>
            </a:r>
            <a:r>
              <a:rPr lang="en-US" sz="3400" b="1" dirty="0"/>
              <a:t>18:16</a:t>
            </a:r>
            <a:r>
              <a:rPr lang="en-US" sz="3400" dirty="0"/>
              <a:t>. 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正如你在何烈山大會的日子求耶和華你神一切的話，</a:t>
            </a:r>
            <a:endParaRPr lang="en-US" altLang="zh-TW" sz="3400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400" dirty="0">
                <a:latin typeface="DFKai-SB" pitchFamily="65" charset="-120"/>
                <a:ea typeface="DFKai-SB" pitchFamily="65" charset="-120"/>
              </a:rPr>
              <a:t>          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說：</a:t>
            </a:r>
            <a:r>
              <a:rPr lang="en-US" altLang="zh-TW" sz="3400" dirty="0">
                <a:latin typeface="DFKai-SB" pitchFamily="65" charset="-120"/>
                <a:ea typeface="DFKai-SB" pitchFamily="65" charset="-120"/>
              </a:rPr>
              <a:t>『</a:t>
            </a:r>
            <a:r>
              <a:rPr lang="zh-TW" altLang="en-US" sz="3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求你不再叫我聽見耶和華我神的聲音，</a:t>
            </a:r>
            <a:endParaRPr lang="en-US" altLang="zh-TW" sz="34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  </a:t>
            </a:r>
            <a:r>
              <a:rPr lang="zh-TW" altLang="en-US" sz="3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也不再叫我看見這大火，免得我死亡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altLang="zh-TW" sz="3400" dirty="0">
                <a:latin typeface="DFKai-SB" pitchFamily="65" charset="-120"/>
                <a:ea typeface="DFKai-SB" pitchFamily="65" charset="-120"/>
              </a:rPr>
              <a:t>』 </a:t>
            </a:r>
            <a:r>
              <a:rPr lang="en-US" sz="3400" dirty="0"/>
              <a:t> </a:t>
            </a:r>
          </a:p>
          <a:p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3400" dirty="0"/>
              <a:t>    </a:t>
            </a:r>
            <a:r>
              <a:rPr lang="en-US" altLang="ko-KR" sz="3400" b="1" dirty="0"/>
              <a:t>-</a:t>
            </a:r>
            <a:r>
              <a:rPr lang="zh-CN" altLang="en-US" sz="3400" b="1" dirty="0"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sz="3400" b="1" dirty="0"/>
              <a:t>1:17. </a:t>
            </a:r>
            <a:r>
              <a:rPr lang="zh-TW" altLang="en-US" sz="3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我一看見，就仆倒在他腳前，像死了一樣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。他用右手</a:t>
            </a:r>
            <a:endParaRPr lang="en-US" altLang="zh-TW" sz="3400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400" dirty="0">
                <a:latin typeface="DFKai-SB" pitchFamily="65" charset="-120"/>
                <a:ea typeface="DFKai-SB" pitchFamily="65" charset="-120"/>
              </a:rPr>
              <a:t>      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按著我，說：「</a:t>
            </a:r>
            <a:r>
              <a:rPr lang="zh-TW" altLang="en-US" sz="3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不要懼怕</a:t>
            </a:r>
            <a:r>
              <a:rPr lang="zh-TW" altLang="en-US" sz="3400" dirty="0">
                <a:latin typeface="DFKai-SB" pitchFamily="65" charset="-120"/>
                <a:ea typeface="DFKai-SB" pitchFamily="65" charset="-120"/>
              </a:rPr>
              <a:t>！我是首先的，我是末後的， </a:t>
            </a:r>
            <a:endParaRPr lang="en-US" altLang="zh-TW" sz="3400" dirty="0">
              <a:latin typeface="DFKai-SB" pitchFamily="65" charset="-120"/>
              <a:ea typeface="DFKai-SB" pitchFamily="65" charset="-120"/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7710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聖經中自然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真誠的敬拜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r>
              <a:rPr lang="en-US" altLang="ko-KR" sz="3400" b="1" dirty="0"/>
              <a:t>    </a:t>
            </a:r>
            <a:r>
              <a:rPr lang="en-US" altLang="ko-KR" sz="3400" b="1" dirty="0">
                <a:solidFill>
                  <a:srgbClr val="FFFF00"/>
                </a:solidFill>
              </a:rPr>
              <a:t>2. </a:t>
            </a:r>
            <a:r>
              <a:rPr lang="zh-CN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看見</a:t>
            </a:r>
            <a:r>
              <a:rPr lang="en-US" altLang="zh-CN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經歷主的榮耀，意識到自己是一個罪人</a:t>
            </a:r>
            <a:endParaRPr lang="en-US" sz="3400" dirty="0"/>
          </a:p>
          <a:p>
            <a:r>
              <a:rPr lang="en-US" altLang="ko-KR" sz="3200" b="1" dirty="0"/>
              <a:t>    -</a:t>
            </a:r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以賽亞</a:t>
            </a:r>
            <a:r>
              <a:rPr lang="ko-KR" altLang="en-US" sz="3200" b="1" dirty="0">
                <a:latin typeface="DFKai-SB" pitchFamily="65" charset="-120"/>
              </a:rPr>
              <a:t> </a:t>
            </a:r>
            <a:r>
              <a:rPr lang="en-US" sz="3200" b="1" dirty="0"/>
              <a:t>6:1-</a:t>
            </a:r>
            <a:r>
              <a:rPr lang="en-US" altLang="zh-CN" sz="3200" b="1" dirty="0"/>
              <a:t>8</a:t>
            </a:r>
            <a:r>
              <a:rPr lang="en-US" sz="3200" dirty="0"/>
              <a:t>.   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當烏西雅王崩的那年，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我見主坐</a:t>
            </a:r>
            <a:endParaRPr lang="en-US" altLang="zh-TW" sz="32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在高高的寶座上。他的衣裳垂下，遮滿聖殿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2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其上有</a:t>
            </a:r>
            <a:endParaRPr lang="en-US" altLang="zh-TW" sz="3200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撒拉弗侍立，</a:t>
            </a:r>
            <a:r>
              <a:rPr lang="en-US" altLang="zh-TW" sz="3200" dirty="0">
                <a:latin typeface="+mj-lt"/>
                <a:ea typeface="DFKai-SB" pitchFamily="65" charset="-120"/>
              </a:rPr>
              <a:t>……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3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彼此呼喊說：聖哉！聖哉！聖哉！萬軍之耶和華；他的榮光充滿全地！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4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因呼喊者的聲音，門檻的根基震動，殿充滿了煙雲。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5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那時我說：「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禍哉！我滅亡了！因為我是嘴唇不潔的人，又住在嘴唇不潔的民中，又因我眼見大君王萬軍之耶和華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」 </a:t>
            </a:r>
            <a:endParaRPr lang="en-US" altLang="zh-TW" sz="3200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6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有一撒拉弗飛到我跟前，手裡拿著紅炭，是用火剪從壇上取下來的，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7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炭沾我的口，說：「看哪，這炭沾了你的嘴，你的罪孽便除掉，你的罪惡就赦免了。」 </a:t>
            </a:r>
            <a:r>
              <a:rPr lang="en-US" altLang="zh-TW" sz="3200" dirty="0">
                <a:latin typeface="DFKai-SB" pitchFamily="65" charset="-120"/>
                <a:ea typeface="DFKai-SB" pitchFamily="65" charset="-120"/>
              </a:rPr>
              <a:t>8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我又聽見主的聲音說：「我可以差遣誰呢？誰肯為我們去呢？」我說：「我在這裡，請差遣我！」 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</TotalTime>
  <Words>1040</Words>
  <Application>Microsoft Office PowerPoint</Application>
  <PresentationFormat>Custom</PresentationFormat>
  <Paragraphs>208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552</cp:revision>
  <dcterms:created xsi:type="dcterms:W3CDTF">2020-03-18T13:47:21Z</dcterms:created>
  <dcterms:modified xsi:type="dcterms:W3CDTF">2021-07-09T11:57:59Z</dcterms:modified>
</cp:coreProperties>
</file>