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670" r:id="rId2"/>
    <p:sldId id="677" r:id="rId3"/>
    <p:sldId id="681" r:id="rId4"/>
    <p:sldId id="686" r:id="rId5"/>
    <p:sldId id="680" r:id="rId6"/>
    <p:sldId id="689" r:id="rId7"/>
    <p:sldId id="678" r:id="rId8"/>
    <p:sldId id="691" r:id="rId9"/>
    <p:sldId id="679" r:id="rId10"/>
    <p:sldId id="694" r:id="rId11"/>
    <p:sldId id="676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7" y="3962400"/>
            <a:ext cx="3040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La Fuente de Agua </a:t>
            </a:r>
            <a:r>
              <a:rPr lang="en-US" sz="20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56" y="61901"/>
            <a:ext cx="9230255" cy="35086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altLang="en-US" sz="10000" b="1" dirty="0">
                <a:solidFill>
                  <a:srgbClr val="FFFF00"/>
                </a:solidFill>
              </a:rPr>
              <a:t>De Jacob a </a:t>
            </a:r>
            <a:r>
              <a:rPr lang="es-ES" altLang="en-US" sz="10000" b="1" dirty="0" smtClean="0">
                <a:solidFill>
                  <a:srgbClr val="FFFF00"/>
                </a:solidFill>
              </a:rPr>
              <a:t>Israel</a:t>
            </a:r>
          </a:p>
          <a:p>
            <a:pPr algn="ctr"/>
            <a:endParaRPr lang="en-US" sz="1100" b="1" dirty="0" smtClean="0">
              <a:solidFill>
                <a:srgbClr val="FFFF00"/>
              </a:solidFill>
            </a:endParaRPr>
          </a:p>
          <a:p>
            <a:pPr algn="ctr"/>
            <a:endParaRPr lang="en-US" sz="1100" dirty="0">
              <a:solidFill>
                <a:srgbClr val="FFFF00"/>
              </a:solidFill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From Jacob to </a:t>
            </a:r>
            <a:r>
              <a:rPr lang="en-US" sz="8000" b="1" dirty="0" smtClean="0">
                <a:solidFill>
                  <a:schemeClr val="bg1"/>
                </a:solidFill>
              </a:rPr>
              <a:t>Israel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41" y="22860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0712" y="4800600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Jeremías </a:t>
            </a:r>
            <a:r>
              <a:rPr lang="en-US" altLang="en-US" b="1" dirty="0" smtClean="0">
                <a:solidFill>
                  <a:srgbClr val="7030A0"/>
                </a:solidFill>
              </a:rPr>
              <a:t>2:13 </a:t>
            </a:r>
            <a:r>
              <a:rPr lang="es-ES" b="1" baseline="30000" dirty="0" smtClean="0"/>
              <a:t>R60 </a:t>
            </a:r>
            <a:r>
              <a:rPr lang="es-ES" b="1" dirty="0" smtClean="0"/>
              <a:t>Porque </a:t>
            </a:r>
            <a:r>
              <a:rPr lang="es-ES" b="1" dirty="0"/>
              <a:t>dos males ha hecho mi pueblo: me dejaron a mí, </a:t>
            </a:r>
            <a:r>
              <a:rPr lang="es-ES" b="1" dirty="0">
                <a:solidFill>
                  <a:srgbClr val="FF0000"/>
                </a:solidFill>
              </a:rPr>
              <a:t>fuente de agua viva</a:t>
            </a:r>
            <a:r>
              <a:rPr lang="es-ES" b="1" dirty="0"/>
              <a:t>, y cavaron para sí cisternas, cisternas rotas que no retienen agua.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656012" y="3733800"/>
            <a:ext cx="51054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Kyungrae</a:t>
            </a:r>
            <a:r>
              <a:rPr lang="en-US" sz="2800" b="1" dirty="0" smtClean="0">
                <a:solidFill>
                  <a:schemeClr val="bg1"/>
                </a:solidFill>
              </a:rPr>
              <a:t> (Ezra) Kim</a:t>
            </a:r>
            <a:r>
              <a:rPr lang="en-US" sz="2800" b="1" dirty="0">
                <a:solidFill>
                  <a:schemeClr val="bg1"/>
                </a:solidFill>
              </a:rPr>
              <a:t>, Ph.D</a:t>
            </a:r>
            <a:r>
              <a:rPr lang="en-US" sz="2800" b="1" dirty="0" smtClean="0">
                <a:solidFill>
                  <a:schemeClr val="bg1"/>
                </a:solidFill>
              </a:rPr>
              <a:t>. (</a:t>
            </a:r>
            <a:r>
              <a:rPr lang="en-US" sz="2800" b="1" dirty="0">
                <a:solidFill>
                  <a:schemeClr val="bg1"/>
                </a:solidFill>
              </a:rPr>
              <a:t>1995, Hebrew University of Jerusalem) </a:t>
            </a:r>
          </a:p>
        </p:txBody>
      </p:sp>
    </p:spTree>
    <p:extLst>
      <p:ext uri="{BB962C8B-B14F-4D97-AF65-F5344CB8AC3E}">
        <p14:creationId xmlns:p14="http://schemas.microsoft.com/office/powerpoint/2010/main" val="59875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786473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El Cambio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de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Nombre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de Jacob a Israel</a:t>
            </a:r>
            <a:endParaRPr lang="en-US" altLang="en-US" sz="4000" dirty="0">
              <a:solidFill>
                <a:srgbClr val="FFFF00"/>
              </a:solidFill>
              <a:latin typeface="+mj-lt"/>
            </a:endParaRPr>
          </a:p>
          <a:p>
            <a:endParaRPr lang="es-AR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s-AR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s-AR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s-AR" altLang="en-US" sz="35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 -Génesis </a:t>
            </a:r>
            <a:r>
              <a:rPr lang="es-AR" altLang="en-US" sz="35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32:27</a:t>
            </a:r>
            <a:r>
              <a:rPr lang="en-US" altLang="en-US" sz="35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-30</a:t>
            </a:r>
            <a:r>
              <a:rPr lang="en-US" altLang="en-US" sz="3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r>
              <a:rPr lang="es-ES" sz="3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</a:t>
            </a:r>
            <a:r>
              <a:rPr lang="es-AR" sz="3500" b="1" dirty="0" smtClean="0">
                <a:latin typeface="+mj-lt"/>
                <a:cs typeface="Times New Roman" pitchFamily="18" charset="0"/>
              </a:rPr>
              <a:t>27</a:t>
            </a:r>
            <a:r>
              <a:rPr lang="es-AR" sz="3500" dirty="0" smtClean="0">
                <a:latin typeface="+mj-lt"/>
                <a:cs typeface="Times New Roman" pitchFamily="18" charset="0"/>
              </a:rPr>
              <a:t> </a:t>
            </a:r>
            <a:r>
              <a:rPr lang="en-US" sz="3500" b="1" dirty="0">
                <a:latin typeface="+mj-lt"/>
                <a:cs typeface="Times New Roman" pitchFamily="18" charset="0"/>
              </a:rPr>
              <a:t>¿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Cómo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te</a:t>
            </a:r>
            <a:r>
              <a:rPr lang="en-US" sz="3500" b="1" dirty="0">
                <a:latin typeface="+mj-lt"/>
                <a:cs typeface="Times New Roman" pitchFamily="18" charset="0"/>
              </a:rPr>
              <a:t> llamas?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 -le </a:t>
            </a:r>
          </a:p>
          <a:p>
            <a:r>
              <a:rPr lang="en-US" sz="3500" b="1" dirty="0" err="1" smtClean="0">
                <a:latin typeface="+mj-lt"/>
                <a:cs typeface="Times New Roman" pitchFamily="18" charset="0"/>
              </a:rPr>
              <a:t>preguntó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 el </a:t>
            </a:r>
            <a:r>
              <a:rPr lang="en-US" sz="3500" b="1" dirty="0">
                <a:latin typeface="+mj-lt"/>
                <a:cs typeface="Times New Roman" pitchFamily="18" charset="0"/>
              </a:rPr>
              <a:t>hombre.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-</a:t>
            </a:r>
            <a:r>
              <a:rPr lang="en-US" sz="3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Me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llamo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Jacob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-</a:t>
            </a:r>
            <a:r>
              <a:rPr lang="en-US" sz="3500" b="1" dirty="0" err="1" smtClean="0">
                <a:latin typeface="+mj-lt"/>
                <a:cs typeface="Times New Roman" pitchFamily="18" charset="0"/>
              </a:rPr>
              <a:t>respondió</a:t>
            </a:r>
            <a:r>
              <a:rPr lang="en-US" sz="3500" b="1" dirty="0">
                <a:latin typeface="+mj-lt"/>
                <a:cs typeface="Times New Roman" pitchFamily="18" charset="0"/>
              </a:rPr>
              <a:t>. </a:t>
            </a:r>
            <a:endParaRPr lang="en-US" sz="3500" b="1" dirty="0" smtClean="0">
              <a:latin typeface="+mj-lt"/>
              <a:cs typeface="Times New Roman" pitchFamily="18" charset="0"/>
            </a:endParaRPr>
          </a:p>
          <a:p>
            <a:r>
              <a:rPr lang="en-US" sz="3500" b="1" dirty="0" smtClean="0">
                <a:latin typeface="+mj-lt"/>
                <a:cs typeface="Times New Roman" pitchFamily="18" charset="0"/>
              </a:rPr>
              <a:t>28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Entonces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el </a:t>
            </a:r>
            <a:r>
              <a:rPr lang="en-US" sz="3500" b="1" dirty="0">
                <a:latin typeface="+mj-lt"/>
                <a:cs typeface="Times New Roman" pitchFamily="18" charset="0"/>
              </a:rPr>
              <a:t>hombre le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dijo</a:t>
            </a:r>
            <a:r>
              <a:rPr lang="en-US" sz="3500" b="1" dirty="0">
                <a:latin typeface="+mj-lt"/>
                <a:cs typeface="Times New Roman" pitchFamily="18" charset="0"/>
              </a:rPr>
              <a:t>: </a:t>
            </a:r>
            <a:r>
              <a:rPr lang="en-US" sz="3500" b="1" dirty="0" smtClean="0">
                <a:cs typeface="Times New Roman" pitchFamily="18" charset="0"/>
              </a:rPr>
              <a:t>-</a:t>
            </a:r>
            <a:r>
              <a:rPr lang="en-US" sz="35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Ya</a:t>
            </a:r>
            <a:r>
              <a:rPr lang="en-US" sz="3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te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llamarás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Jacob,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sino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Israel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5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porque</a:t>
            </a:r>
            <a:r>
              <a:rPr lang="en-US" sz="35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has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luchado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 Dios y con los hombres, y has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vencido</a:t>
            </a:r>
            <a:r>
              <a:rPr lang="en-US" sz="3500" b="1" dirty="0">
                <a:latin typeface="+mj-lt"/>
                <a:cs typeface="Times New Roman" pitchFamily="18" charset="0"/>
              </a:rPr>
              <a:t>.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29 </a:t>
            </a:r>
            <a:r>
              <a:rPr lang="en-US" sz="3500" b="1" dirty="0" smtClean="0">
                <a:cs typeface="Times New Roman" pitchFamily="18" charset="0"/>
              </a:rPr>
              <a:t>-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Y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tú</a:t>
            </a:r>
            <a:r>
              <a:rPr lang="en-US" sz="3500" b="1" dirty="0">
                <a:latin typeface="+mj-lt"/>
                <a:cs typeface="Times New Roman" pitchFamily="18" charset="0"/>
              </a:rPr>
              <a:t>, ¿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cómo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te</a:t>
            </a:r>
            <a:r>
              <a:rPr lang="en-US" sz="3500" b="1" dirty="0">
                <a:latin typeface="+mj-lt"/>
                <a:cs typeface="Times New Roman" pitchFamily="18" charset="0"/>
              </a:rPr>
              <a:t> llamas? </a:t>
            </a:r>
            <a:r>
              <a:rPr lang="en-US" sz="3500" b="1" dirty="0" smtClean="0">
                <a:cs typeface="Times New Roman" pitchFamily="18" charset="0"/>
              </a:rPr>
              <a:t>-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le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preguntó</a:t>
            </a:r>
            <a:r>
              <a:rPr lang="en-US" sz="3500" b="1" dirty="0">
                <a:latin typeface="+mj-lt"/>
                <a:cs typeface="Times New Roman" pitchFamily="18" charset="0"/>
              </a:rPr>
              <a:t> Jacob. </a:t>
            </a:r>
            <a:r>
              <a:rPr lang="en-US" sz="3500" b="1" dirty="0" smtClean="0">
                <a:cs typeface="Times New Roman" pitchFamily="18" charset="0"/>
              </a:rPr>
              <a:t>-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¿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Por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qué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preguntas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cómo</a:t>
            </a:r>
            <a:r>
              <a:rPr lang="en-US" sz="3500" b="1" dirty="0">
                <a:latin typeface="+mj-lt"/>
                <a:cs typeface="Times New Roman" pitchFamily="18" charset="0"/>
              </a:rPr>
              <a:t> me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llamo</a:t>
            </a:r>
            <a:r>
              <a:rPr lang="en-US" sz="3500" b="1" dirty="0">
                <a:latin typeface="+mj-lt"/>
                <a:cs typeface="Times New Roman" pitchFamily="18" charset="0"/>
              </a:rPr>
              <a:t>? </a:t>
            </a:r>
            <a:r>
              <a:rPr lang="en-US" sz="3500" b="1" dirty="0">
                <a:cs typeface="Times New Roman" pitchFamily="18" charset="0"/>
              </a:rPr>
              <a:t>-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le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respondió</a:t>
            </a:r>
            <a:r>
              <a:rPr lang="en-US" sz="3500" b="1" dirty="0">
                <a:latin typeface="+mj-lt"/>
                <a:cs typeface="Times New Roman" pitchFamily="18" charset="0"/>
              </a:rPr>
              <a:t> el hombre. Y en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ese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mismo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lugar</a:t>
            </a:r>
            <a:r>
              <a:rPr lang="en-US" sz="3500" b="1" dirty="0">
                <a:latin typeface="+mj-lt"/>
                <a:cs typeface="Times New Roman" pitchFamily="18" charset="0"/>
              </a:rPr>
              <a:t> lo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bendijo</a:t>
            </a:r>
            <a:r>
              <a:rPr lang="en-US" sz="3500" b="1" dirty="0">
                <a:latin typeface="+mj-lt"/>
                <a:cs typeface="Times New Roman" pitchFamily="18" charset="0"/>
              </a:rPr>
              <a:t>.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30 </a:t>
            </a:r>
            <a:r>
              <a:rPr lang="en-US" sz="3500" b="1" dirty="0">
                <a:latin typeface="+mj-lt"/>
                <a:cs typeface="Times New Roman" pitchFamily="18" charset="0"/>
              </a:rPr>
              <a:t>Jacob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llamó</a:t>
            </a:r>
            <a:r>
              <a:rPr lang="en-US" sz="3500" b="1" dirty="0">
                <a:latin typeface="+mj-lt"/>
                <a:cs typeface="Times New Roman" pitchFamily="18" charset="0"/>
              </a:rPr>
              <a:t> a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ese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lugar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Penuel</a:t>
            </a:r>
            <a:r>
              <a:rPr lang="en-US" sz="3500" b="1" dirty="0">
                <a:latin typeface="+mj-lt"/>
                <a:cs typeface="Times New Roman" pitchFamily="18" charset="0"/>
              </a:rPr>
              <a:t>,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porque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dijo</a:t>
            </a:r>
            <a:r>
              <a:rPr lang="en-US" sz="3500" b="1" dirty="0">
                <a:latin typeface="+mj-lt"/>
                <a:cs typeface="Times New Roman" pitchFamily="18" charset="0"/>
              </a:rPr>
              <a:t>: «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He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visto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 Dios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cara</a:t>
            </a:r>
            <a:r>
              <a:rPr lang="en-US" sz="35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 </a:t>
            </a:r>
            <a:r>
              <a:rPr lang="en-US" sz="35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cara</a:t>
            </a:r>
            <a:r>
              <a:rPr lang="en-US" sz="3500" b="1" dirty="0">
                <a:latin typeface="+mj-lt"/>
                <a:cs typeface="Times New Roman" pitchFamily="18" charset="0"/>
              </a:rPr>
              <a:t>, y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todavía</a:t>
            </a:r>
            <a:r>
              <a:rPr lang="en-US" sz="3500" b="1" dirty="0">
                <a:latin typeface="+mj-lt"/>
                <a:cs typeface="Times New Roman" pitchFamily="18" charset="0"/>
              </a:rPr>
              <a:t>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sigo</a:t>
            </a:r>
            <a:r>
              <a:rPr lang="en-US" sz="3500" b="1" dirty="0">
                <a:latin typeface="+mj-lt"/>
                <a:cs typeface="Times New Roman" pitchFamily="18" charset="0"/>
              </a:rPr>
              <a:t> con </a:t>
            </a:r>
            <a:r>
              <a:rPr lang="en-US" sz="3500" b="1" dirty="0" err="1">
                <a:latin typeface="+mj-lt"/>
                <a:cs typeface="Times New Roman" pitchFamily="18" charset="0"/>
              </a:rPr>
              <a:t>vida</a:t>
            </a:r>
            <a:r>
              <a:rPr lang="en-US" sz="3500" b="1" dirty="0">
                <a:latin typeface="+mj-lt"/>
                <a:cs typeface="Times New Roman" pitchFamily="18" charset="0"/>
              </a:rPr>
              <a:t>.» </a:t>
            </a:r>
            <a:r>
              <a:rPr lang="en-US" sz="3500" b="1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*</a:t>
            </a:r>
            <a:r>
              <a:rPr lang="es-AR" sz="3200" dirty="0" smtClean="0">
                <a:solidFill>
                  <a:srgbClr val="FFFF00"/>
                </a:solidFill>
              </a:rPr>
              <a:t>“</a:t>
            </a:r>
            <a:r>
              <a:rPr lang="es-AR" sz="3200" i="1" dirty="0" err="1">
                <a:solidFill>
                  <a:srgbClr val="FFFF00"/>
                </a:solidFill>
              </a:rPr>
              <a:t>aqev</a:t>
            </a:r>
            <a:r>
              <a:rPr lang="es-AR" sz="3200" i="1" dirty="0">
                <a:solidFill>
                  <a:srgbClr val="FFFF00"/>
                </a:solidFill>
              </a:rPr>
              <a:t>”</a:t>
            </a:r>
            <a:r>
              <a:rPr lang="es-AR" sz="3200" dirty="0">
                <a:solidFill>
                  <a:srgbClr val="FFFF00"/>
                </a:solidFill>
              </a:rPr>
              <a:t> (</a:t>
            </a:r>
            <a:r>
              <a:rPr lang="he-IL" sz="3200" dirty="0">
                <a:solidFill>
                  <a:srgbClr val="FFFF00"/>
                </a:solidFill>
              </a:rPr>
              <a:t>עָקֵב</a:t>
            </a:r>
            <a:r>
              <a:rPr lang="es-AR" sz="3200" dirty="0" smtClean="0">
                <a:solidFill>
                  <a:srgbClr val="FFFF00"/>
                </a:solidFill>
              </a:rPr>
              <a:t>): </a:t>
            </a:r>
            <a:r>
              <a:rPr lang="es-AR" sz="3200" b="1" dirty="0" smtClean="0">
                <a:solidFill>
                  <a:srgbClr val="FFFF00"/>
                </a:solidFill>
              </a:rPr>
              <a:t>“</a:t>
            </a:r>
            <a:r>
              <a:rPr lang="es-AR" sz="3200" b="1" dirty="0">
                <a:solidFill>
                  <a:srgbClr val="FFFF00"/>
                </a:solidFill>
              </a:rPr>
              <a:t>talón (de un pie</a:t>
            </a:r>
            <a:r>
              <a:rPr lang="es-AR" sz="3200" b="1" dirty="0" smtClean="0">
                <a:solidFill>
                  <a:srgbClr val="FFFF00"/>
                </a:solidFill>
              </a:rPr>
              <a:t>”)</a:t>
            </a:r>
            <a:r>
              <a:rPr lang="es-AR" sz="3200" dirty="0" smtClean="0">
                <a:solidFill>
                  <a:srgbClr val="FFFF00"/>
                </a:solidFill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3657600"/>
            <a:ext cx="10668000" cy="260287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Números</a:t>
            </a:r>
            <a:r>
              <a:rPr lang="en-US" sz="3600" b="1" dirty="0" smtClean="0">
                <a:solidFill>
                  <a:srgbClr val="FFFF00"/>
                </a:solidFill>
              </a:rPr>
              <a:t> 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    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31700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FF00"/>
                </a:solidFill>
              </a:rPr>
              <a:t>Números</a:t>
            </a:r>
            <a:r>
              <a:rPr lang="en-US" sz="4000" b="1" dirty="0">
                <a:solidFill>
                  <a:srgbClr val="FFFF00"/>
                </a:solidFill>
              </a:rPr>
              <a:t> 6:24-26</a:t>
            </a:r>
            <a:r>
              <a:rPr lang="el-GR" sz="4000" b="1" dirty="0">
                <a:solidFill>
                  <a:srgbClr val="FFFF00"/>
                </a:solidFill>
              </a:rPr>
              <a:t>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s-ES" sz="4000" baseline="30000" dirty="0">
                <a:solidFill>
                  <a:srgbClr val="FFFF00"/>
                </a:solidFill>
              </a:rPr>
              <a:t>24</a:t>
            </a:r>
            <a:r>
              <a:rPr lang="es-ES" sz="4000" dirty="0">
                <a:solidFill>
                  <a:schemeClr val="bg1"/>
                </a:solidFill>
              </a:rPr>
              <a:t> Jehová te bendiga, y te guarde</a:t>
            </a:r>
            <a:r>
              <a:rPr lang="es-ES" sz="4000" dirty="0" smtClean="0">
                <a:solidFill>
                  <a:schemeClr val="bg1"/>
                </a:solidFill>
              </a:rPr>
              <a:t>; </a:t>
            </a:r>
            <a:r>
              <a:rPr lang="es-ES" sz="4000" baseline="30000" dirty="0">
                <a:solidFill>
                  <a:srgbClr val="FFFF00"/>
                </a:solidFill>
              </a:rPr>
              <a:t>25</a:t>
            </a:r>
            <a:r>
              <a:rPr lang="es-ES" sz="4000" dirty="0">
                <a:solidFill>
                  <a:srgbClr val="FFFF00"/>
                </a:solidFill>
              </a:rPr>
              <a:t> </a:t>
            </a:r>
            <a:r>
              <a:rPr lang="es-ES" sz="4000" dirty="0">
                <a:solidFill>
                  <a:schemeClr val="bg1"/>
                </a:solidFill>
              </a:rPr>
              <a:t>Jehová haga resplandecer su rostro sobre ti, y tenga de ti misericordia</a:t>
            </a:r>
            <a:r>
              <a:rPr lang="es-ES" sz="4000" dirty="0" smtClean="0">
                <a:solidFill>
                  <a:schemeClr val="bg1"/>
                </a:solidFill>
              </a:rPr>
              <a:t>;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aseline="30000" dirty="0">
                <a:solidFill>
                  <a:srgbClr val="FFFF00"/>
                </a:solidFill>
              </a:rPr>
              <a:t>26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Jehová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alce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sobre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rostro</a:t>
            </a:r>
            <a:r>
              <a:rPr lang="en-US" sz="4000" dirty="0">
                <a:solidFill>
                  <a:schemeClr val="bg1"/>
                </a:solidFill>
              </a:rPr>
              <a:t>, y </a:t>
            </a:r>
            <a:r>
              <a:rPr lang="en-US" sz="4000" dirty="0" err="1">
                <a:solidFill>
                  <a:schemeClr val="bg1"/>
                </a:solidFill>
              </a:rPr>
              <a:t>ponga</a:t>
            </a:r>
            <a:r>
              <a:rPr lang="en-US" sz="4000" dirty="0">
                <a:solidFill>
                  <a:schemeClr val="bg1"/>
                </a:solidFill>
              </a:rPr>
              <a:t> en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paz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09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4802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altLang="en-US" sz="9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altLang="en-US" sz="3600" b="1" dirty="0" smtClean="0">
                <a:solidFill>
                  <a:srgbClr val="FFFF00"/>
                </a:solidFill>
              </a:rPr>
              <a:t>     </a:t>
            </a:r>
            <a:r>
              <a:rPr lang="es-ES" altLang="en-US" sz="4000" b="1" dirty="0" smtClean="0">
                <a:solidFill>
                  <a:srgbClr val="FFFF00"/>
                </a:solidFill>
              </a:rPr>
              <a:t>La Vida está Llena </a:t>
            </a:r>
            <a:r>
              <a:rPr lang="es-ES" altLang="en-US" sz="4000" b="1" dirty="0">
                <a:solidFill>
                  <a:srgbClr val="FFFF00"/>
                </a:solidFill>
              </a:rPr>
              <a:t>de </a:t>
            </a:r>
            <a:r>
              <a:rPr lang="es-ES" altLang="en-US" sz="4000" b="1" dirty="0" smtClean="0">
                <a:solidFill>
                  <a:srgbClr val="FFFF00"/>
                </a:solidFill>
              </a:rPr>
              <a:t>Luchas </a:t>
            </a:r>
            <a:r>
              <a:rPr lang="es-ES" altLang="en-US" sz="4000" b="1" dirty="0">
                <a:solidFill>
                  <a:srgbClr val="FFFF00"/>
                </a:solidFill>
              </a:rPr>
              <a:t>y C</a:t>
            </a:r>
            <a:r>
              <a:rPr lang="es-ES" altLang="en-US" sz="4000" b="1" dirty="0" smtClean="0">
                <a:solidFill>
                  <a:srgbClr val="FFFF00"/>
                </a:solidFill>
              </a:rPr>
              <a:t>onflictos</a:t>
            </a:r>
          </a:p>
          <a:p>
            <a:endParaRPr lang="es-ES" sz="1000" dirty="0" smtClean="0">
              <a:solidFill>
                <a:schemeClr val="bg1"/>
              </a:solidFill>
            </a:endParaRPr>
          </a:p>
          <a:p>
            <a:endParaRPr lang="es-ES" sz="1000" dirty="0" smtClean="0">
              <a:solidFill>
                <a:schemeClr val="bg1"/>
              </a:solidFill>
            </a:endParaRPr>
          </a:p>
          <a:p>
            <a:r>
              <a:rPr lang="es-AR" sz="3200" b="1" dirty="0" smtClean="0"/>
              <a:t>  -</a:t>
            </a:r>
            <a:r>
              <a:rPr lang="es-AR" sz="3200" b="1" dirty="0" smtClean="0">
                <a:solidFill>
                  <a:schemeClr val="bg1"/>
                </a:solidFill>
              </a:rPr>
              <a:t>Todos </a:t>
            </a:r>
            <a:r>
              <a:rPr lang="es-AR" sz="3200" b="1" dirty="0">
                <a:solidFill>
                  <a:schemeClr val="bg1"/>
                </a:solidFill>
              </a:rPr>
              <a:t>tipos de competencias</a:t>
            </a:r>
            <a:r>
              <a:rPr lang="es-AR" sz="3200" b="1" dirty="0"/>
              <a:t>, en la casa, </a:t>
            </a:r>
            <a:endParaRPr lang="es-AR" sz="3200" b="1" dirty="0" smtClean="0"/>
          </a:p>
          <a:p>
            <a:r>
              <a:rPr lang="es-AR" sz="3200" b="1" dirty="0" smtClean="0"/>
              <a:t>    entre </a:t>
            </a:r>
            <a:r>
              <a:rPr lang="es-AR" sz="3200" b="1" dirty="0"/>
              <a:t>vecinos, </a:t>
            </a:r>
            <a:r>
              <a:rPr lang="es-AR" sz="3200" b="1" dirty="0" smtClean="0"/>
              <a:t>en </a:t>
            </a:r>
            <a:r>
              <a:rPr lang="es-AR" sz="3200" b="1" dirty="0"/>
              <a:t>la escuela y en el </a:t>
            </a:r>
            <a:r>
              <a:rPr lang="es-AR" sz="3200" b="1" dirty="0" smtClean="0"/>
              <a:t>trabajo</a:t>
            </a:r>
          </a:p>
          <a:p>
            <a:r>
              <a:rPr lang="es-AR" sz="3200" b="1" dirty="0" smtClean="0"/>
              <a:t>  -</a:t>
            </a:r>
            <a:r>
              <a:rPr lang="es-AR" sz="3200" b="1" dirty="0" smtClean="0">
                <a:solidFill>
                  <a:schemeClr val="bg1"/>
                </a:solidFill>
              </a:rPr>
              <a:t>Los </a:t>
            </a:r>
            <a:r>
              <a:rPr lang="es-AR" sz="3200" b="1" dirty="0">
                <a:solidFill>
                  <a:schemeClr val="bg1"/>
                </a:solidFill>
              </a:rPr>
              <a:t>conflictos entre personas </a:t>
            </a:r>
            <a:r>
              <a:rPr lang="es-AR" sz="3200" b="1" dirty="0"/>
              <a:t>de diferentes estatus </a:t>
            </a:r>
            <a:r>
              <a:rPr lang="es-AR" sz="3200" b="1" dirty="0" smtClean="0"/>
              <a:t>sociales</a:t>
            </a:r>
            <a:r>
              <a:rPr lang="es-AR" sz="3200" b="1" dirty="0"/>
              <a:t>, </a:t>
            </a:r>
            <a:endParaRPr lang="es-AR" sz="3200" b="1" dirty="0" smtClean="0"/>
          </a:p>
          <a:p>
            <a:r>
              <a:rPr lang="es-AR" sz="3200" b="1" dirty="0"/>
              <a:t> </a:t>
            </a:r>
            <a:r>
              <a:rPr lang="es-AR" sz="3200" b="1" dirty="0" smtClean="0"/>
              <a:t>   grupos </a:t>
            </a:r>
            <a:r>
              <a:rPr lang="es-AR" sz="3200" b="1" dirty="0"/>
              <a:t>étnicos, naciones y </a:t>
            </a:r>
            <a:r>
              <a:rPr lang="es-AR" sz="3200" b="1" dirty="0" smtClean="0"/>
              <a:t>religiones</a:t>
            </a:r>
          </a:p>
          <a:p>
            <a:r>
              <a:rPr lang="es-AR" sz="3200" b="1" dirty="0" smtClean="0"/>
              <a:t>  -</a:t>
            </a:r>
            <a:r>
              <a:rPr lang="es-AR" sz="3200" b="1" dirty="0" smtClean="0">
                <a:solidFill>
                  <a:schemeClr val="bg1"/>
                </a:solidFill>
              </a:rPr>
              <a:t>Conflictos </a:t>
            </a:r>
            <a:r>
              <a:rPr lang="es-AR" sz="3200" b="1" dirty="0">
                <a:solidFill>
                  <a:schemeClr val="bg1"/>
                </a:solidFill>
              </a:rPr>
              <a:t>interpersonales, lucha </a:t>
            </a:r>
            <a:r>
              <a:rPr lang="es-AR" sz="3200" b="1" dirty="0"/>
              <a:t>de clases entre ricos y pobres, </a:t>
            </a:r>
            <a:r>
              <a:rPr lang="es-AR" sz="3200" b="1" dirty="0" smtClean="0"/>
              <a:t>  </a:t>
            </a:r>
          </a:p>
          <a:p>
            <a:r>
              <a:rPr lang="es-AR" sz="3200" b="1" dirty="0"/>
              <a:t> </a:t>
            </a:r>
            <a:r>
              <a:rPr lang="es-AR" sz="3200" b="1" dirty="0" smtClean="0"/>
              <a:t>  </a:t>
            </a:r>
            <a:r>
              <a:rPr lang="es-AR" sz="3200" b="1" dirty="0" smtClean="0">
                <a:solidFill>
                  <a:schemeClr val="bg1"/>
                </a:solidFill>
              </a:rPr>
              <a:t>disputas</a:t>
            </a:r>
            <a:r>
              <a:rPr lang="es-AR" sz="3200" b="1" dirty="0" smtClean="0"/>
              <a:t> </a:t>
            </a:r>
            <a:r>
              <a:rPr lang="es-AR" sz="3200" b="1" dirty="0"/>
              <a:t>entre </a:t>
            </a:r>
            <a:r>
              <a:rPr lang="es-AR" sz="3200" b="1" dirty="0" smtClean="0"/>
              <a:t>civilizaciones </a:t>
            </a:r>
            <a:r>
              <a:rPr lang="es-AR" sz="3200" b="1" dirty="0"/>
              <a:t>de diferente desarrollo, </a:t>
            </a:r>
            <a:endParaRPr lang="es-AR" sz="3200" b="1" dirty="0" smtClean="0"/>
          </a:p>
          <a:p>
            <a:r>
              <a:rPr lang="es-AR" sz="3200" b="1" dirty="0"/>
              <a:t> </a:t>
            </a:r>
            <a:r>
              <a:rPr lang="es-AR" sz="3200" b="1" dirty="0" smtClean="0"/>
              <a:t>  </a:t>
            </a:r>
            <a:r>
              <a:rPr lang="es-AR" sz="3200" b="1" dirty="0" smtClean="0">
                <a:solidFill>
                  <a:schemeClr val="bg1"/>
                </a:solidFill>
              </a:rPr>
              <a:t>pelea </a:t>
            </a:r>
            <a:r>
              <a:rPr lang="es-AR" sz="3200" b="1" dirty="0" smtClean="0"/>
              <a:t>entre </a:t>
            </a:r>
            <a:r>
              <a:rPr lang="es-AR" sz="3200" b="1" dirty="0"/>
              <a:t>partidos </a:t>
            </a:r>
            <a:r>
              <a:rPr lang="es-AR" sz="3200" b="1" dirty="0" smtClean="0"/>
              <a:t>políticos</a:t>
            </a:r>
          </a:p>
          <a:p>
            <a:r>
              <a:rPr lang="es-AR" sz="3200" b="1" dirty="0" smtClean="0"/>
              <a:t>  -</a:t>
            </a:r>
            <a:r>
              <a:rPr lang="es-AR" sz="3200" b="1" dirty="0" smtClean="0">
                <a:solidFill>
                  <a:schemeClr val="bg1"/>
                </a:solidFill>
              </a:rPr>
              <a:t>Discusión</a:t>
            </a:r>
            <a:r>
              <a:rPr lang="es-AR" sz="3200" b="1" dirty="0" smtClean="0"/>
              <a:t> </a:t>
            </a:r>
            <a:r>
              <a:rPr lang="es-AR" sz="3200" b="1" dirty="0">
                <a:solidFill>
                  <a:schemeClr val="bg1"/>
                </a:solidFill>
              </a:rPr>
              <a:t>entre</a:t>
            </a:r>
            <a:r>
              <a:rPr lang="es-AR" sz="3200" b="1" dirty="0"/>
              <a:t> adultos y niños, peleas entre hombres y </a:t>
            </a:r>
            <a:r>
              <a:rPr lang="es-AR" sz="3200" b="1" dirty="0" smtClean="0"/>
              <a:t>mujeres </a:t>
            </a:r>
          </a:p>
          <a:p>
            <a:r>
              <a:rPr lang="es-AR" sz="3200" b="1" dirty="0"/>
              <a:t> </a:t>
            </a:r>
            <a:r>
              <a:rPr lang="es-AR" sz="3200" b="1" dirty="0" smtClean="0"/>
              <a:t> -</a:t>
            </a:r>
            <a:r>
              <a:rPr lang="es-AR" sz="3200" b="1" dirty="0" smtClean="0">
                <a:solidFill>
                  <a:schemeClr val="bg1"/>
                </a:solidFill>
              </a:rPr>
              <a:t>Las </a:t>
            </a:r>
            <a:r>
              <a:rPr lang="es-AR" sz="3200" b="1" dirty="0">
                <a:solidFill>
                  <a:schemeClr val="bg1"/>
                </a:solidFill>
              </a:rPr>
              <a:t>peleas contra </a:t>
            </a:r>
            <a:r>
              <a:rPr lang="es-AR" sz="3200" b="1" dirty="0"/>
              <a:t>enfermedades, contra las debilidades físicas o minusválidas, </a:t>
            </a:r>
            <a:r>
              <a:rPr lang="es-AR" sz="3200" b="1" dirty="0" smtClean="0"/>
              <a:t>y </a:t>
            </a:r>
            <a:r>
              <a:rPr lang="es-AR" sz="3200" b="1" dirty="0"/>
              <a:t>contra las dificultades </a:t>
            </a:r>
            <a:r>
              <a:rPr lang="es-AR" sz="3200" b="1" dirty="0" smtClean="0"/>
              <a:t>financieras</a:t>
            </a:r>
            <a:endParaRPr lang="en-US" sz="3200" b="1" dirty="0"/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771084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altLang="en-US" sz="800" b="1" dirty="0" smtClean="0">
              <a:solidFill>
                <a:srgbClr val="FFFF00"/>
              </a:solidFill>
            </a:endParaRPr>
          </a:p>
          <a:p>
            <a:endParaRPr lang="es-ES" altLang="en-US" sz="800" b="1" dirty="0" smtClean="0">
              <a:solidFill>
                <a:srgbClr val="FFFF00"/>
              </a:solidFill>
            </a:endParaRPr>
          </a:p>
          <a:p>
            <a:r>
              <a:rPr lang="es-ES" sz="4400" b="1" dirty="0" smtClean="0">
                <a:solidFill>
                  <a:srgbClr val="FFFF00"/>
                </a:solidFill>
              </a:rPr>
              <a:t>                       La </a:t>
            </a:r>
            <a:r>
              <a:rPr lang="es-AR" sz="4400" b="1" dirty="0">
                <a:solidFill>
                  <a:srgbClr val="FFFF00"/>
                </a:solidFill>
              </a:rPr>
              <a:t>Soberanía de Dios </a:t>
            </a:r>
            <a:endParaRPr lang="es-AR" sz="4400" b="1" dirty="0" smtClean="0">
              <a:solidFill>
                <a:srgbClr val="FFFF00"/>
              </a:solidFill>
            </a:endParaRPr>
          </a:p>
          <a:p>
            <a:r>
              <a:rPr lang="es-ES" sz="4400" b="1" dirty="0" smtClean="0">
                <a:solidFill>
                  <a:srgbClr val="FFFF00"/>
                </a:solidFill>
              </a:rPr>
              <a:t>           y </a:t>
            </a:r>
            <a:r>
              <a:rPr lang="es-AR" sz="4400" b="1" dirty="0">
                <a:solidFill>
                  <a:srgbClr val="FFFF00"/>
                </a:solidFill>
              </a:rPr>
              <a:t>Los Conflictos entre Personas</a:t>
            </a:r>
            <a:endParaRPr lang="es-ES" altLang="en-US" sz="4400" b="1" dirty="0">
              <a:solidFill>
                <a:srgbClr val="FFFF00"/>
              </a:solidFill>
            </a:endParaRPr>
          </a:p>
          <a:p>
            <a:pPr algn="ctr"/>
            <a:endParaRPr lang="en-US" altLang="en-US" sz="800" dirty="0" smtClean="0">
              <a:solidFill>
                <a:schemeClr val="bg1"/>
              </a:solidFill>
            </a:endParaRPr>
          </a:p>
          <a:p>
            <a:pPr algn="ctr"/>
            <a:endParaRPr lang="en-US" altLang="en-US" sz="800" dirty="0">
              <a:solidFill>
                <a:schemeClr val="bg1"/>
              </a:solidFill>
            </a:endParaRPr>
          </a:p>
          <a:p>
            <a:pPr algn="ctr"/>
            <a:endParaRPr lang="en-US" altLang="en-US" sz="800" dirty="0" smtClean="0">
              <a:solidFill>
                <a:schemeClr val="bg1"/>
              </a:solidFill>
            </a:endParaRPr>
          </a:p>
          <a:p>
            <a:pPr algn="ctr"/>
            <a:endParaRPr lang="en-US" altLang="en-US" sz="800" dirty="0">
              <a:solidFill>
                <a:schemeClr val="bg1"/>
              </a:solidFill>
            </a:endParaRPr>
          </a:p>
          <a:p>
            <a:r>
              <a:rPr lang="es-AR" altLang="en-US" sz="3600" b="1" dirty="0" smtClean="0">
                <a:solidFill>
                  <a:srgbClr val="FFFF00"/>
                </a:solidFill>
              </a:rPr>
              <a:t>	</a:t>
            </a:r>
            <a:r>
              <a:rPr lang="es-AR" altLang="en-US" sz="3800" b="1" dirty="0" smtClean="0">
                <a:solidFill>
                  <a:srgbClr val="FFFF00"/>
                </a:solidFill>
              </a:rPr>
              <a:t>Malaquías 1:2-3</a:t>
            </a:r>
            <a:r>
              <a:rPr lang="es-AR" altLang="en-US" sz="3600" b="1" dirty="0" smtClean="0">
                <a:solidFill>
                  <a:srgbClr val="FFFF00"/>
                </a:solidFill>
              </a:rPr>
              <a:t>  </a:t>
            </a:r>
          </a:p>
          <a:p>
            <a:r>
              <a:rPr lang="es-AR" altLang="en-US" sz="3600" b="1" dirty="0" smtClean="0">
                <a:solidFill>
                  <a:srgbClr val="FFFF00"/>
                </a:solidFill>
              </a:rPr>
              <a:t>2 </a:t>
            </a:r>
            <a:r>
              <a:rPr lang="en-US" altLang="en-US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«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Yo</a:t>
            </a:r>
            <a:r>
              <a:rPr lang="en-US" altLang="en-US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los he </a:t>
            </a:r>
            <a:r>
              <a:rPr lang="en-US" altLang="en-US" sz="36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amado</a:t>
            </a:r>
            <a:r>
              <a:rPr lang="en-US" alt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», 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dice el SEÑOR. 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«“¿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Y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cómo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endParaRPr lang="en-US" altLang="en-US" sz="3600" b="1" dirty="0" smtClean="0">
              <a:latin typeface="+mj-lt"/>
              <a:cs typeface="Times New Roman" pitchFamily="18" charset="0"/>
            </a:endParaRPr>
          </a:p>
          <a:p>
            <a:r>
              <a:rPr lang="en-US" altLang="en-US" sz="3600" b="1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en-US" sz="3600" b="1" dirty="0" err="1" smtClean="0">
                <a:latin typeface="+mj-lt"/>
                <a:cs typeface="Times New Roman" pitchFamily="18" charset="0"/>
              </a:rPr>
              <a:t>nos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has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amado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?”, </a:t>
            </a:r>
            <a:r>
              <a:rPr lang="en-US" altLang="en-US" sz="3600" b="1" dirty="0" err="1" smtClean="0">
                <a:latin typeface="+mj-lt"/>
                <a:cs typeface="Times New Roman" pitchFamily="18" charset="0"/>
              </a:rPr>
              <a:t>replican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ustedes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. 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» ¿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No era </a:t>
            </a:r>
            <a:endParaRPr lang="en-US" altLang="en-US" sz="3600" b="1" dirty="0" smtClean="0">
              <a:latin typeface="+mj-lt"/>
              <a:cs typeface="Times New Roman" pitchFamily="18" charset="0"/>
            </a:endParaRPr>
          </a:p>
          <a:p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en-US" sz="3600" b="1" dirty="0" err="1" smtClean="0">
                <a:latin typeface="+mj-lt"/>
                <a:cs typeface="Times New Roman" pitchFamily="18" charset="0"/>
              </a:rPr>
              <a:t>Esaú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hermano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de 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Jacob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? </a:t>
            </a:r>
            <a:r>
              <a:rPr lang="en-US" alt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Sin embargo,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amé</a:t>
            </a:r>
            <a:r>
              <a:rPr lang="en-US" altLang="en-US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 Jacob </a:t>
            </a:r>
            <a:endParaRPr lang="en-US" altLang="en-US" sz="36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es-AR" altLang="en-US" sz="3600" b="1" dirty="0" smtClean="0">
                <a:solidFill>
                  <a:srgbClr val="FFFF00"/>
                </a:solidFill>
              </a:rPr>
              <a:t>3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pero</a:t>
            </a:r>
            <a:r>
              <a:rPr lang="en-US" altLang="en-US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aborrecí</a:t>
            </a:r>
            <a:r>
              <a:rPr lang="en-US" alt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 </a:t>
            </a:r>
            <a:r>
              <a:rPr lang="en-US" altLang="en-US" sz="36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Esaú</a:t>
            </a:r>
            <a:r>
              <a:rPr lang="en-US" alt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y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convertí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latin typeface="+mj-lt"/>
                <a:cs typeface="Times New Roman" pitchFamily="18" charset="0"/>
              </a:rPr>
              <a:t>sus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montañas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en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desolación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endParaRPr lang="en-US" altLang="en-US" sz="3600" b="1" dirty="0" smtClean="0">
              <a:latin typeface="+mj-lt"/>
              <a:cs typeface="Times New Roman" pitchFamily="18" charset="0"/>
            </a:endParaRPr>
          </a:p>
          <a:p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latin typeface="+mj-lt"/>
                <a:cs typeface="Times New Roman" pitchFamily="18" charset="0"/>
              </a:rPr>
              <a:t>  y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entregué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su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heredad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a los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chacales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 del </a:t>
            </a:r>
            <a:r>
              <a:rPr lang="en-US" altLang="en-US" sz="3600" b="1" dirty="0" err="1">
                <a:latin typeface="+mj-lt"/>
                <a:cs typeface="Times New Roman" pitchFamily="18" charset="0"/>
              </a:rPr>
              <a:t>desierto</a:t>
            </a:r>
            <a:r>
              <a:rPr lang="en-US" altLang="en-US" sz="3600" b="1" dirty="0">
                <a:latin typeface="+mj-lt"/>
                <a:cs typeface="Times New Roman" pitchFamily="18" charset="0"/>
              </a:rPr>
              <a:t>.» </a:t>
            </a:r>
            <a:endParaRPr lang="en-US" altLang="en-US" sz="3600" b="1" dirty="0" smtClean="0">
              <a:latin typeface="+mj-lt"/>
              <a:cs typeface="Times New Roman" pitchFamily="18" charset="0"/>
            </a:endParaRPr>
          </a:p>
          <a:p>
            <a:endParaRPr lang="en-US" altLang="en-US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32640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altLang="en-US" sz="3200" b="1" dirty="0" smtClean="0">
                <a:solidFill>
                  <a:srgbClr val="FFFF00"/>
                </a:solidFill>
              </a:rPr>
              <a:t>La </a:t>
            </a:r>
            <a:r>
              <a:rPr lang="es-ES" sz="3200" b="1" dirty="0" smtClean="0">
                <a:solidFill>
                  <a:srgbClr val="FFFF00"/>
                </a:solidFill>
              </a:rPr>
              <a:t>Lucha </a:t>
            </a:r>
            <a:r>
              <a:rPr lang="es-ES" sz="3200" b="1" dirty="0">
                <a:solidFill>
                  <a:srgbClr val="FFFF00"/>
                </a:solidFill>
              </a:rPr>
              <a:t>que Comenzó Desde el Vientre de la </a:t>
            </a:r>
            <a:r>
              <a:rPr lang="es-ES" sz="3200" b="1" dirty="0" smtClean="0">
                <a:solidFill>
                  <a:srgbClr val="FFFF00"/>
                </a:solidFill>
              </a:rPr>
              <a:t>Madre</a:t>
            </a:r>
            <a:endParaRPr lang="es-ES" altLang="en-US" sz="3200" b="1" dirty="0" smtClean="0">
              <a:solidFill>
                <a:srgbClr val="FFFF00"/>
              </a:solidFill>
            </a:endParaRPr>
          </a:p>
          <a:p>
            <a:pPr algn="ctr"/>
            <a:endParaRPr lang="en-US" altLang="en-US" sz="800" dirty="0" smtClean="0">
              <a:solidFill>
                <a:schemeClr val="bg1"/>
              </a:solidFill>
            </a:endParaRPr>
          </a:p>
          <a:p>
            <a:r>
              <a:rPr lang="es-ES" altLang="en-US" sz="3200" b="1" dirty="0" smtClean="0">
                <a:solidFill>
                  <a:srgbClr val="FFFF00"/>
                </a:solidFill>
              </a:rPr>
              <a:t>      Génesis 25:21-24</a:t>
            </a:r>
            <a:r>
              <a:rPr lang="es-ES" altLang="en-US" sz="3200" b="1" dirty="0">
                <a:solidFill>
                  <a:srgbClr val="FFFF00"/>
                </a:solidFill>
              </a:rPr>
              <a:t>, 26.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>
                <a:solidFill>
                  <a:srgbClr val="FFFF00"/>
                </a:solidFill>
              </a:rPr>
              <a:t>21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/>
              <a:t>Isaac </a:t>
            </a:r>
            <a:r>
              <a:rPr lang="en-US" altLang="en-US" sz="3200" b="1" dirty="0" err="1"/>
              <a:t>oró</a:t>
            </a:r>
            <a:r>
              <a:rPr lang="en-US" altLang="en-US" sz="3200" b="1" dirty="0"/>
              <a:t> al SEÑOR en </a:t>
            </a:r>
            <a:endParaRPr lang="en-US" altLang="en-US" sz="3200" b="1" dirty="0" smtClean="0"/>
          </a:p>
          <a:p>
            <a:r>
              <a:rPr lang="en-US" altLang="en-US" sz="3200" b="1" dirty="0" smtClean="0"/>
              <a:t>favor de </a:t>
            </a:r>
            <a:r>
              <a:rPr lang="en-US" altLang="en-US" sz="3200" b="1" dirty="0" err="1"/>
              <a:t>su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esposa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porque</a:t>
            </a:r>
            <a:r>
              <a:rPr lang="en-US" altLang="en-US" sz="3200" b="1" dirty="0"/>
              <a:t> era </a:t>
            </a:r>
            <a:r>
              <a:rPr lang="en-US" altLang="en-US" sz="3200" b="1" dirty="0" err="1"/>
              <a:t>estéril</a:t>
            </a:r>
            <a:r>
              <a:rPr lang="en-US" altLang="en-US" sz="3200" b="1" dirty="0"/>
              <a:t>. El SEÑOR </a:t>
            </a:r>
            <a:r>
              <a:rPr lang="en-US" altLang="en-US" sz="3200" b="1" dirty="0" err="1"/>
              <a:t>oyó</a:t>
            </a:r>
            <a:r>
              <a:rPr lang="en-US" altLang="en-US" sz="3200" b="1" dirty="0"/>
              <a:t> </a:t>
            </a:r>
            <a:endParaRPr lang="en-US" altLang="en-US" sz="3200" b="1" dirty="0" smtClean="0"/>
          </a:p>
          <a:p>
            <a:r>
              <a:rPr lang="en-US" altLang="en-US" sz="3200" b="1" dirty="0" err="1" smtClean="0"/>
              <a:t>su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/>
              <a:t>oración</a:t>
            </a:r>
            <a:r>
              <a:rPr lang="en-US" altLang="en-US" sz="3200" b="1" dirty="0"/>
              <a:t>, y </a:t>
            </a:r>
            <a:r>
              <a:rPr lang="en-US" altLang="en-US" sz="3200" b="1" dirty="0" err="1"/>
              <a:t>ella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quedó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embarazada</a:t>
            </a:r>
            <a:r>
              <a:rPr lang="en-US" altLang="en-US" sz="3200" b="1" dirty="0" smtClean="0"/>
              <a:t>.  </a:t>
            </a:r>
            <a:r>
              <a:rPr lang="en-US" altLang="en-US" sz="3200" b="1" dirty="0">
                <a:solidFill>
                  <a:srgbClr val="FFFF00"/>
                </a:solidFill>
              </a:rPr>
              <a:t>22 </a:t>
            </a:r>
            <a:r>
              <a:rPr lang="en-US" altLang="en-US" sz="3200" b="1" dirty="0" err="1">
                <a:solidFill>
                  <a:schemeClr val="bg1"/>
                </a:solidFill>
              </a:rPr>
              <a:t>Pero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como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endParaRPr lang="en-US" altLang="en-US" sz="3200" b="1" dirty="0" smtClean="0">
              <a:solidFill>
                <a:schemeClr val="bg1"/>
              </a:solidFill>
            </a:endParaRPr>
          </a:p>
          <a:p>
            <a:r>
              <a:rPr lang="en-US" altLang="en-US" sz="3200" b="1" dirty="0" smtClean="0">
                <a:solidFill>
                  <a:schemeClr val="bg1"/>
                </a:solidFill>
              </a:rPr>
              <a:t>los </a:t>
            </a:r>
            <a:r>
              <a:rPr lang="en-US" altLang="en-US" sz="3200" b="1" dirty="0" err="1">
                <a:solidFill>
                  <a:schemeClr val="bg1"/>
                </a:solidFill>
              </a:rPr>
              <a:t>niños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luchaban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dentro</a:t>
            </a:r>
            <a:r>
              <a:rPr lang="en-US" altLang="en-US" sz="3200" b="1" dirty="0">
                <a:solidFill>
                  <a:schemeClr val="bg1"/>
                </a:solidFill>
              </a:rPr>
              <a:t> de </a:t>
            </a:r>
            <a:r>
              <a:rPr lang="en-US" altLang="en-US" sz="3200" b="1" dirty="0" err="1">
                <a:solidFill>
                  <a:schemeClr val="bg1"/>
                </a:solidFill>
              </a:rPr>
              <a:t>su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seno</a:t>
            </a:r>
            <a:r>
              <a:rPr lang="en-US" altLang="en-US" sz="3200" b="1" dirty="0">
                <a:solidFill>
                  <a:schemeClr val="bg1"/>
                </a:solidFill>
              </a:rPr>
              <a:t>, </a:t>
            </a:r>
            <a:r>
              <a:rPr lang="en-US" altLang="en-US" sz="3200" b="1" dirty="0" err="1"/>
              <a:t>ella</a:t>
            </a:r>
            <a:r>
              <a:rPr lang="en-US" altLang="en-US" sz="3200" b="1" dirty="0"/>
              <a:t> se </a:t>
            </a:r>
            <a:r>
              <a:rPr lang="en-US" altLang="en-US" sz="3200" b="1" dirty="0" err="1"/>
              <a:t>preguntó</a:t>
            </a:r>
            <a:r>
              <a:rPr lang="en-US" altLang="en-US" sz="3200" b="1" dirty="0"/>
              <a:t>: «Si </a:t>
            </a:r>
            <a:r>
              <a:rPr lang="en-US" altLang="en-US" sz="3200" b="1" dirty="0" err="1"/>
              <a:t>esto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va</a:t>
            </a:r>
            <a:r>
              <a:rPr lang="en-US" altLang="en-US" sz="3200" b="1" dirty="0"/>
              <a:t> a </a:t>
            </a:r>
            <a:r>
              <a:rPr lang="en-US" altLang="en-US" sz="3200" b="1" dirty="0" err="1"/>
              <a:t>seguir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así</a:t>
            </a:r>
            <a:r>
              <a:rPr lang="en-US" altLang="en-US" sz="3200" b="1" dirty="0"/>
              <a:t>, ¿</a:t>
            </a:r>
            <a:r>
              <a:rPr lang="en-US" altLang="en-US" sz="3200" b="1" dirty="0" err="1"/>
              <a:t>para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sigo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viviendo</a:t>
            </a:r>
            <a:r>
              <a:rPr lang="en-US" altLang="en-US" sz="3200" b="1" dirty="0"/>
              <a:t>?» </a:t>
            </a:r>
            <a:r>
              <a:rPr lang="en-US" altLang="en-US" sz="3200" b="1" dirty="0" err="1"/>
              <a:t>Entonces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fue</a:t>
            </a:r>
            <a:r>
              <a:rPr lang="en-US" altLang="en-US" sz="3200" b="1" dirty="0"/>
              <a:t> a </a:t>
            </a:r>
            <a:r>
              <a:rPr lang="en-US" altLang="en-US" sz="3200" b="1" dirty="0" err="1"/>
              <a:t>consultar</a:t>
            </a:r>
            <a:r>
              <a:rPr lang="en-US" altLang="en-US" sz="3200" b="1" dirty="0"/>
              <a:t> al SEÑOR, </a:t>
            </a:r>
            <a:r>
              <a:rPr lang="en-US" altLang="en-US" sz="3200" b="1" dirty="0">
                <a:solidFill>
                  <a:srgbClr val="FFFF00"/>
                </a:solidFill>
              </a:rPr>
              <a:t>23</a:t>
            </a:r>
            <a:r>
              <a:rPr lang="en-US" altLang="en-US" sz="3200" b="1" dirty="0">
                <a:solidFill>
                  <a:schemeClr val="bg1"/>
                </a:solidFill>
              </a:rPr>
              <a:t> y </a:t>
            </a:r>
            <a:r>
              <a:rPr lang="en-US" altLang="en-US" sz="3200" b="1" dirty="0" err="1">
                <a:solidFill>
                  <a:schemeClr val="bg1"/>
                </a:solidFill>
              </a:rPr>
              <a:t>él</a:t>
            </a:r>
            <a:r>
              <a:rPr lang="en-US" altLang="en-US" sz="3200" b="1" dirty="0">
                <a:solidFill>
                  <a:schemeClr val="bg1"/>
                </a:solidFill>
              </a:rPr>
              <a:t> le </a:t>
            </a:r>
            <a:r>
              <a:rPr lang="en-US" altLang="en-US" sz="3200" b="1" dirty="0" err="1">
                <a:solidFill>
                  <a:schemeClr val="bg1"/>
                </a:solidFill>
              </a:rPr>
              <a:t>contestó</a:t>
            </a:r>
            <a:r>
              <a:rPr lang="en-US" altLang="en-US" sz="3200" b="1" dirty="0">
                <a:solidFill>
                  <a:schemeClr val="bg1"/>
                </a:solidFill>
              </a:rPr>
              <a:t>: «Dos </a:t>
            </a:r>
            <a:r>
              <a:rPr lang="en-US" altLang="en-US" sz="3200" b="1" dirty="0" err="1">
                <a:solidFill>
                  <a:schemeClr val="bg1"/>
                </a:solidFill>
              </a:rPr>
              <a:t>naciones</a:t>
            </a:r>
            <a:r>
              <a:rPr lang="en-US" altLang="en-US" sz="3200" b="1" dirty="0">
                <a:solidFill>
                  <a:schemeClr val="bg1"/>
                </a:solidFill>
              </a:rPr>
              <a:t> hay en </a:t>
            </a:r>
            <a:r>
              <a:rPr lang="en-US" altLang="en-US" sz="3200" b="1" dirty="0" err="1">
                <a:solidFill>
                  <a:schemeClr val="bg1"/>
                </a:solidFill>
              </a:rPr>
              <a:t>tu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seno</a:t>
            </a:r>
            <a:r>
              <a:rPr lang="en-US" altLang="en-US" sz="3200" b="1" dirty="0">
                <a:solidFill>
                  <a:schemeClr val="bg1"/>
                </a:solidFill>
              </a:rPr>
              <a:t>; dos pueblos se </a:t>
            </a:r>
            <a:r>
              <a:rPr lang="en-US" altLang="en-US" sz="3200" b="1" dirty="0" err="1">
                <a:solidFill>
                  <a:schemeClr val="bg1"/>
                </a:solidFill>
              </a:rPr>
              <a:t>dividen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desde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tus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entrañas</a:t>
            </a:r>
            <a:r>
              <a:rPr lang="en-US" altLang="en-US" sz="3200" b="1" dirty="0">
                <a:solidFill>
                  <a:schemeClr val="bg1"/>
                </a:solidFill>
              </a:rPr>
              <a:t>. Uno </a:t>
            </a:r>
            <a:r>
              <a:rPr lang="en-US" altLang="en-US" sz="3200" b="1" dirty="0" err="1">
                <a:solidFill>
                  <a:schemeClr val="bg1"/>
                </a:solidFill>
              </a:rPr>
              <a:t>será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más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fuerte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que</a:t>
            </a:r>
            <a:r>
              <a:rPr lang="en-US" altLang="en-US" sz="3200" b="1" dirty="0">
                <a:solidFill>
                  <a:schemeClr val="bg1"/>
                </a:solidFill>
              </a:rPr>
              <a:t> el </a:t>
            </a:r>
            <a:r>
              <a:rPr lang="en-US" altLang="en-US" sz="3200" b="1" dirty="0" err="1">
                <a:solidFill>
                  <a:schemeClr val="bg1"/>
                </a:solidFill>
              </a:rPr>
              <a:t>otro</a:t>
            </a:r>
            <a:r>
              <a:rPr lang="en-US" altLang="en-US" sz="3200" b="1" dirty="0">
                <a:solidFill>
                  <a:schemeClr val="bg1"/>
                </a:solidFill>
              </a:rPr>
              <a:t>, y el mayor </a:t>
            </a:r>
            <a:r>
              <a:rPr lang="en-US" altLang="en-US" sz="3200" b="1" dirty="0" err="1">
                <a:solidFill>
                  <a:schemeClr val="bg1"/>
                </a:solidFill>
              </a:rPr>
              <a:t>servirá</a:t>
            </a:r>
            <a:r>
              <a:rPr lang="en-US" altLang="en-US" sz="3200" b="1" dirty="0">
                <a:solidFill>
                  <a:schemeClr val="bg1"/>
                </a:solidFill>
              </a:rPr>
              <a:t> al </a:t>
            </a:r>
            <a:r>
              <a:rPr lang="en-US" altLang="en-US" sz="3200" b="1" dirty="0" err="1">
                <a:solidFill>
                  <a:schemeClr val="bg1"/>
                </a:solidFill>
              </a:rPr>
              <a:t>menor</a:t>
            </a:r>
            <a:r>
              <a:rPr lang="en-US" altLang="en-US" sz="3200" b="1" dirty="0">
                <a:solidFill>
                  <a:schemeClr val="bg1"/>
                </a:solidFill>
              </a:rPr>
              <a:t>.» </a:t>
            </a:r>
            <a:r>
              <a:rPr lang="en-US" altLang="en-US" sz="3200" b="1" dirty="0">
                <a:solidFill>
                  <a:srgbClr val="FFFF00"/>
                </a:solidFill>
              </a:rPr>
              <a:t>24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/>
              <a:t>Cuando</a:t>
            </a:r>
            <a:r>
              <a:rPr lang="en-US" altLang="en-US" sz="3200" b="1" dirty="0"/>
              <a:t> le </a:t>
            </a:r>
            <a:r>
              <a:rPr lang="en-US" altLang="en-US" sz="3200" b="1" dirty="0" err="1"/>
              <a:t>llegó</a:t>
            </a:r>
            <a:r>
              <a:rPr lang="en-US" altLang="en-US" sz="3200" b="1" dirty="0"/>
              <a:t> el </a:t>
            </a:r>
            <a:r>
              <a:rPr lang="en-US" altLang="en-US" sz="3200" b="1" dirty="0" err="1"/>
              <a:t>momento</a:t>
            </a:r>
            <a:r>
              <a:rPr lang="en-US" altLang="en-US" sz="3200" b="1" dirty="0"/>
              <a:t> de </a:t>
            </a:r>
            <a:r>
              <a:rPr lang="en-US" altLang="en-US" sz="3200" b="1" dirty="0" err="1"/>
              <a:t>dar</a:t>
            </a:r>
            <a:r>
              <a:rPr lang="en-US" altLang="en-US" sz="3200" b="1" dirty="0"/>
              <a:t> a </a:t>
            </a:r>
            <a:r>
              <a:rPr lang="en-US" altLang="en-US" sz="3200" b="1" dirty="0" err="1"/>
              <a:t>luz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resultó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que</a:t>
            </a:r>
            <a:r>
              <a:rPr lang="en-US" altLang="en-US" sz="3200" b="1" dirty="0"/>
              <a:t> en </a:t>
            </a:r>
            <a:r>
              <a:rPr lang="en-US" altLang="en-US" sz="3200" b="1" dirty="0" err="1"/>
              <a:t>su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seno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había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mellizos</a:t>
            </a:r>
            <a:r>
              <a:rPr lang="en-US" altLang="en-US" sz="3200" b="1" dirty="0"/>
              <a:t>. </a:t>
            </a:r>
            <a:r>
              <a:rPr lang="en-US" altLang="en-US" sz="3200" b="1" dirty="0">
                <a:solidFill>
                  <a:srgbClr val="FFFF00"/>
                </a:solidFill>
              </a:rPr>
              <a:t>26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Luego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nació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su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hermano</a:t>
            </a:r>
            <a:r>
              <a:rPr lang="en-US" altLang="en-US" sz="3200" b="1" dirty="0">
                <a:solidFill>
                  <a:schemeClr val="bg1"/>
                </a:solidFill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</a:rPr>
              <a:t>agarrado</a:t>
            </a:r>
            <a:r>
              <a:rPr lang="en-US" altLang="en-US" sz="3200" b="1" dirty="0">
                <a:solidFill>
                  <a:schemeClr val="bg1"/>
                </a:solidFill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</a:rPr>
              <a:t>una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mano</a:t>
            </a:r>
            <a:r>
              <a:rPr lang="en-US" altLang="en-US" sz="3200" b="1" dirty="0">
                <a:solidFill>
                  <a:schemeClr val="bg1"/>
                </a:solidFill>
              </a:rPr>
              <a:t> del </a:t>
            </a:r>
            <a:r>
              <a:rPr lang="en-US" altLang="en-US" sz="3200" b="1" dirty="0" err="1">
                <a:solidFill>
                  <a:schemeClr val="bg1"/>
                </a:solidFill>
              </a:rPr>
              <a:t>talón</a:t>
            </a:r>
            <a:r>
              <a:rPr lang="en-US" altLang="en-US" sz="3200" b="1" dirty="0">
                <a:solidFill>
                  <a:schemeClr val="bg1"/>
                </a:solidFill>
              </a:rPr>
              <a:t> de </a:t>
            </a:r>
            <a:r>
              <a:rPr lang="en-US" altLang="en-US" sz="3200" b="1" dirty="0" err="1">
                <a:solidFill>
                  <a:schemeClr val="bg1"/>
                </a:solidFill>
              </a:rPr>
              <a:t>Esaú</a:t>
            </a:r>
            <a:r>
              <a:rPr lang="en-US" altLang="en-US" sz="3200" b="1" dirty="0">
                <a:solidFill>
                  <a:schemeClr val="bg1"/>
                </a:solidFill>
              </a:rPr>
              <a:t>. A </a:t>
            </a:r>
            <a:r>
              <a:rPr lang="en-US" altLang="en-US" sz="3200" b="1" dirty="0" err="1">
                <a:solidFill>
                  <a:schemeClr val="bg1"/>
                </a:solidFill>
              </a:rPr>
              <a:t>éste</a:t>
            </a:r>
            <a:r>
              <a:rPr lang="en-US" altLang="en-US" sz="3200" b="1" dirty="0">
                <a:solidFill>
                  <a:schemeClr val="bg1"/>
                </a:solidFill>
              </a:rPr>
              <a:t> lo </a:t>
            </a:r>
            <a:r>
              <a:rPr lang="en-US" altLang="en-US" sz="3200" b="1" dirty="0" err="1">
                <a:solidFill>
                  <a:schemeClr val="bg1"/>
                </a:solidFill>
              </a:rPr>
              <a:t>llamaron</a:t>
            </a:r>
            <a:r>
              <a:rPr lang="en-US" altLang="en-US" sz="3200" b="1" dirty="0">
                <a:solidFill>
                  <a:schemeClr val="bg1"/>
                </a:solidFill>
              </a:rPr>
              <a:t> Jacob. </a:t>
            </a:r>
            <a:r>
              <a:rPr lang="en-US" altLang="en-US" sz="3200" b="1" dirty="0" err="1"/>
              <a:t>Cuando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nacieron</a:t>
            </a:r>
            <a:r>
              <a:rPr lang="en-US" altLang="en-US" sz="3200" b="1" dirty="0"/>
              <a:t> los </a:t>
            </a:r>
            <a:r>
              <a:rPr lang="en-US" altLang="en-US" sz="3200" b="1" dirty="0" err="1"/>
              <a:t>mellizos</a:t>
            </a:r>
            <a:r>
              <a:rPr lang="en-US" altLang="en-US" sz="3200" b="1" dirty="0"/>
              <a:t>, Isaac </a:t>
            </a:r>
            <a:r>
              <a:rPr lang="en-US" altLang="en-US" sz="3200" b="1" dirty="0" err="1"/>
              <a:t>tenía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sesenta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años</a:t>
            </a:r>
            <a:r>
              <a:rPr lang="en-US" altLang="en-US" sz="3200" b="1" dirty="0"/>
              <a:t>. </a:t>
            </a:r>
            <a:r>
              <a:rPr lang="es-AR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/>
          </a:p>
          <a:p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altLang="en-US" sz="3600" b="1" dirty="0" smtClean="0">
                <a:solidFill>
                  <a:srgbClr val="FFFF00"/>
                </a:solidFill>
              </a:rPr>
              <a:t>            </a:t>
            </a:r>
            <a:r>
              <a:rPr lang="es-ES" altLang="en-US" sz="4000" b="1" dirty="0" smtClean="0">
                <a:solidFill>
                  <a:srgbClr val="FFFF00"/>
                </a:solidFill>
              </a:rPr>
              <a:t>Jacob</a:t>
            </a:r>
            <a:r>
              <a:rPr lang="es-ES" altLang="en-US" sz="4000" b="1" dirty="0">
                <a:solidFill>
                  <a:srgbClr val="FFFF00"/>
                </a:solidFill>
              </a:rPr>
              <a:t>, </a:t>
            </a:r>
            <a:r>
              <a:rPr lang="en-US" sz="4000" b="1" dirty="0" smtClean="0">
                <a:solidFill>
                  <a:srgbClr val="FFFF00"/>
                </a:solidFill>
              </a:rPr>
              <a:t>un Hombre M</a:t>
            </a:r>
            <a:r>
              <a:rPr lang="es-AR" sz="4000" b="1" dirty="0" err="1">
                <a:solidFill>
                  <a:srgbClr val="FFFF00"/>
                </a:solidFill>
              </a:rPr>
              <a:t>aravilloso</a:t>
            </a:r>
            <a:endParaRPr lang="es-ES" altLang="en-US" sz="4000" b="1" dirty="0">
              <a:solidFill>
                <a:srgbClr val="FFFF00"/>
              </a:solidFill>
            </a:endParaRPr>
          </a:p>
          <a:p>
            <a:r>
              <a:rPr lang="es-AR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Génesis 25:27. </a:t>
            </a:r>
            <a:r>
              <a:rPr lang="es-ES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Los niños crecieron. Esaú era un hombre </a:t>
            </a:r>
            <a:endParaRPr lang="es-ES" alt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s-ES" altLang="en-US" sz="3200" b="1" dirty="0" smtClean="0">
                <a:latin typeface="+mj-lt"/>
                <a:cs typeface="Times New Roman" pitchFamily="18" charset="0"/>
              </a:rPr>
              <a:t>de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campo y se convirtió en un excelente cazador, </a:t>
            </a:r>
            <a:endParaRPr lang="es-ES" alt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s-ES" altLang="en-US" sz="3200" b="1" dirty="0" smtClean="0">
                <a:latin typeface="+mj-lt"/>
                <a:cs typeface="Times New Roman" pitchFamily="18" charset="0"/>
              </a:rPr>
              <a:t>mientras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que </a:t>
            </a:r>
            <a:r>
              <a:rPr lang="es-E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Jacob era un hombre </a:t>
            </a:r>
            <a:r>
              <a:rPr lang="es-ES" altLang="en-US" sz="32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tranquilo</a:t>
            </a:r>
            <a:r>
              <a:rPr lang="es-E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que prefería </a:t>
            </a:r>
            <a:endParaRPr lang="es-ES" alt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s-ES" altLang="en-US" sz="3200" b="1" dirty="0" smtClean="0">
                <a:latin typeface="+mj-lt"/>
                <a:cs typeface="Times New Roman" pitchFamily="18" charset="0"/>
              </a:rPr>
              <a:t>quedarse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en el campamento</a:t>
            </a:r>
            <a:r>
              <a:rPr lang="es-ES" altLang="en-US" sz="3200" b="1" dirty="0" smtClean="0">
                <a:latin typeface="+mj-lt"/>
                <a:cs typeface="Times New Roman" pitchFamily="18" charset="0"/>
              </a:rPr>
              <a:t>.  </a:t>
            </a:r>
            <a:r>
              <a:rPr lang="es-ES" altLang="en-US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3200" dirty="0"/>
              <a:t>‎</a:t>
            </a:r>
            <a:r>
              <a:rPr lang="he-IL" sz="3200" b="1" dirty="0"/>
              <a:t>וְיַעֲקֹב֙ אִ֣ישׁ</a:t>
            </a:r>
            <a:r>
              <a:rPr lang="he-IL" sz="3200" b="1" dirty="0">
                <a:solidFill>
                  <a:srgbClr val="FFFF00"/>
                </a:solidFill>
              </a:rPr>
              <a:t> תָּ֔ם</a:t>
            </a:r>
            <a:r>
              <a:rPr lang="he-IL" sz="3200" dirty="0">
                <a:solidFill>
                  <a:srgbClr val="FFFF00"/>
                </a:solidFill>
              </a:rPr>
              <a:t> </a:t>
            </a:r>
            <a:r>
              <a:rPr lang="he-IL" sz="3200" dirty="0"/>
              <a:t>יֹשֵׁ֖ב אֹהָלִֽים</a:t>
            </a:r>
            <a:r>
              <a:rPr lang="es-ES" altLang="en-US" sz="3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rtl="1"/>
            <a:endParaRPr lang="en-US" sz="800" dirty="0" smtClean="0"/>
          </a:p>
          <a:p>
            <a:r>
              <a:rPr lang="es-ES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es-ES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-Job 1:1.   </a:t>
            </a:r>
            <a:r>
              <a:rPr lang="es-ES" altLang="en-US" sz="3200" b="1" dirty="0" smtClean="0">
                <a:latin typeface="+mj-lt"/>
                <a:cs typeface="Times New Roman" pitchFamily="18" charset="0"/>
              </a:rPr>
              <a:t>En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la región de </a:t>
            </a:r>
            <a:r>
              <a:rPr lang="es-ES" altLang="en-US" sz="3200" b="1" dirty="0" err="1">
                <a:latin typeface="+mj-lt"/>
                <a:cs typeface="Times New Roman" pitchFamily="18" charset="0"/>
              </a:rPr>
              <a:t>Uz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 había un hombre </a:t>
            </a:r>
            <a:r>
              <a:rPr lang="es-ES" altLang="en-US" sz="32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recto</a:t>
            </a:r>
            <a:r>
              <a:rPr lang="es-ES" altLang="en-US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e </a:t>
            </a:r>
            <a:r>
              <a:rPr lang="es-ES" altLang="en-US" sz="32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intachable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, </a:t>
            </a:r>
            <a:endParaRPr lang="es-ES" alt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s-ES" altLang="en-US" sz="3200" b="1" dirty="0" smtClean="0">
                <a:latin typeface="+mj-lt"/>
                <a:cs typeface="Times New Roman" pitchFamily="18" charset="0"/>
              </a:rPr>
              <a:t>que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temía a Dios y vivía apartado del mal. Este hombre se llamaba Job. </a:t>
            </a:r>
            <a:r>
              <a:rPr lang="es-ES" altLang="en-US" sz="3200" b="1" dirty="0" smtClean="0">
                <a:latin typeface="+mj-lt"/>
                <a:cs typeface="Times New Roman" pitchFamily="18" charset="0"/>
              </a:rPr>
              <a:t>     </a:t>
            </a:r>
            <a:r>
              <a:rPr lang="es-ES" altLang="en-US" sz="3200" dirty="0" smtClean="0">
                <a:latin typeface="+mj-lt"/>
                <a:cs typeface="Times New Roman" pitchFamily="18" charset="0"/>
              </a:rPr>
              <a:t>                        (</a:t>
            </a:r>
            <a:r>
              <a:rPr lang="he-IL" sz="3200" b="1" dirty="0" smtClean="0">
                <a:solidFill>
                  <a:srgbClr val="FFFF00"/>
                </a:solidFill>
              </a:rPr>
              <a:t>תָּם</a:t>
            </a:r>
            <a:r>
              <a:rPr lang="he-IL" sz="3200" b="1" dirty="0" smtClean="0"/>
              <a:t> ו</a:t>
            </a:r>
            <a:r>
              <a:rPr lang="he-IL" sz="3200" b="1" dirty="0" smtClean="0">
                <a:solidFill>
                  <a:schemeClr val="bg1"/>
                </a:solidFill>
              </a:rPr>
              <a:t>ְיָשָׁר</a:t>
            </a:r>
            <a:r>
              <a:rPr lang="es-ES" altLang="en-US" sz="3200" dirty="0" smtClean="0">
                <a:latin typeface="+mj-lt"/>
                <a:cs typeface="Times New Roman" pitchFamily="18" charset="0"/>
              </a:rPr>
              <a:t>)    </a:t>
            </a:r>
            <a:r>
              <a:rPr lang="es-AR" sz="3200" dirty="0" smtClean="0"/>
              <a:t>(</a:t>
            </a:r>
            <a:r>
              <a:rPr lang="en-US" sz="3200" b="1" baseline="30000" dirty="0" smtClean="0"/>
              <a:t>RV1960  </a:t>
            </a:r>
            <a:r>
              <a:rPr lang="es-AR" sz="3200" b="1" i="1" dirty="0" smtClean="0">
                <a:solidFill>
                  <a:srgbClr val="FFFF00"/>
                </a:solidFill>
              </a:rPr>
              <a:t>perfecto</a:t>
            </a:r>
            <a:r>
              <a:rPr lang="es-ES" altLang="en-US" sz="3200" dirty="0" smtClean="0">
                <a:latin typeface="+mj-lt"/>
                <a:cs typeface="Times New Roman" pitchFamily="18" charset="0"/>
              </a:rPr>
              <a:t>)</a:t>
            </a:r>
          </a:p>
          <a:p>
            <a:endParaRPr lang="es-ES" altLang="en-US" sz="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es-AR" alt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        -Génesis 47:9.  </a:t>
            </a:r>
            <a:r>
              <a:rPr lang="es-ES" altLang="en-US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Ya </a:t>
            </a:r>
            <a:r>
              <a:rPr lang="es-E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tengo ciento treinta años </a:t>
            </a:r>
            <a:r>
              <a:rPr lang="es-ES" altLang="en-US" sz="3200" b="1" dirty="0" smtClean="0">
                <a:latin typeface="+mj-lt"/>
                <a:cs typeface="Times New Roman" pitchFamily="18" charset="0"/>
              </a:rPr>
              <a:t>-respondió Jacob-.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Mis años de andar peregrinando de un lado a otro han sido pocos y difíciles, pero no se comparan con los años de peregrinaje de mis antepasados. </a:t>
            </a:r>
            <a:endParaRPr lang="en-US" altLang="en-US" sz="3200" b="1" dirty="0">
              <a:latin typeface="+mj-lt"/>
              <a:cs typeface="Times New Roman" pitchFamily="18" charset="0"/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s-ES" altLang="en-US" sz="3600" b="1" dirty="0" smtClean="0">
                <a:solidFill>
                  <a:srgbClr val="FFFF00"/>
                </a:solidFill>
              </a:rPr>
              <a:t>              </a:t>
            </a:r>
            <a:r>
              <a:rPr lang="en-US" sz="3600" b="1" dirty="0" err="1" smtClean="0">
                <a:solidFill>
                  <a:srgbClr val="FFFF00"/>
                </a:solidFill>
              </a:rPr>
              <a:t>Esaú</a:t>
            </a:r>
            <a:r>
              <a:rPr lang="es-ES" sz="3600" b="1" dirty="0">
                <a:solidFill>
                  <a:srgbClr val="FFFF00"/>
                </a:solidFill>
              </a:rPr>
              <a:t>, un Hombre </a:t>
            </a:r>
            <a:r>
              <a:rPr lang="en-US" sz="3600" b="1" dirty="0" err="1">
                <a:solidFill>
                  <a:srgbClr val="FFFF00"/>
                </a:solidFill>
              </a:rPr>
              <a:t>Inmoral</a:t>
            </a:r>
            <a:r>
              <a:rPr lang="en-US" sz="3600" b="1" dirty="0">
                <a:solidFill>
                  <a:srgbClr val="FFFF00"/>
                </a:solidFill>
              </a:rPr>
              <a:t> y </a:t>
            </a:r>
            <a:r>
              <a:rPr lang="en-US" sz="3600" b="1" dirty="0" err="1">
                <a:solidFill>
                  <a:srgbClr val="FFFF00"/>
                </a:solidFill>
              </a:rPr>
              <a:t>Profano</a:t>
            </a:r>
            <a:endParaRPr lang="es-ES" altLang="en-US" sz="3600" b="1" dirty="0">
              <a:solidFill>
                <a:srgbClr val="FFFF00"/>
              </a:solidFill>
            </a:endParaRPr>
          </a:p>
          <a:p>
            <a:r>
              <a:rPr lang="es-AR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Génesis 25:29</a:t>
            </a:r>
            <a:r>
              <a:rPr lang="en-US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-34</a:t>
            </a:r>
            <a:r>
              <a:rPr lang="es-AR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.    </a:t>
            </a:r>
            <a:r>
              <a:rPr lang="es-ES" sz="3200" baseline="30000" dirty="0" smtClean="0"/>
              <a:t>29</a:t>
            </a:r>
            <a:r>
              <a:rPr lang="es-ES" sz="3200" dirty="0" smtClean="0"/>
              <a:t> </a:t>
            </a:r>
            <a:r>
              <a:rPr lang="es-ES" sz="3200" dirty="0"/>
              <a:t>Un día, cuando Jacob estaba </a:t>
            </a:r>
            <a:endParaRPr lang="es-ES" sz="3200" dirty="0" smtClean="0"/>
          </a:p>
          <a:p>
            <a:r>
              <a:rPr lang="es-ES" sz="3200" dirty="0" smtClean="0"/>
              <a:t>preparando </a:t>
            </a:r>
            <a:r>
              <a:rPr lang="es-ES" sz="3200" dirty="0"/>
              <a:t>un guiso</a:t>
            </a:r>
            <a:r>
              <a:rPr lang="es-ES" sz="3200" dirty="0" smtClean="0"/>
              <a:t>, …….. </a:t>
            </a:r>
            <a:r>
              <a:rPr lang="es-ES" sz="3200" baseline="30000" dirty="0"/>
              <a:t>32</a:t>
            </a:r>
            <a:r>
              <a:rPr lang="es-ES" sz="3200" dirty="0"/>
              <a:t> </a:t>
            </a:r>
            <a:r>
              <a:rPr lang="es-ES" sz="3200" dirty="0" smtClean="0"/>
              <a:t>-Me estoy muriendo de </a:t>
            </a:r>
          </a:p>
          <a:p>
            <a:r>
              <a:rPr lang="es-ES" sz="3200" dirty="0" smtClean="0"/>
              <a:t>hambre -contestó Esaú-, así que ¿</a:t>
            </a:r>
            <a:r>
              <a:rPr lang="es-ES" sz="3200" b="1" dirty="0" smtClean="0">
                <a:solidFill>
                  <a:schemeClr val="bg1"/>
                </a:solidFill>
              </a:rPr>
              <a:t>de qué me sirven </a:t>
            </a:r>
          </a:p>
          <a:p>
            <a:r>
              <a:rPr lang="es-ES" sz="3200" b="1" dirty="0" smtClean="0">
                <a:solidFill>
                  <a:schemeClr val="bg1"/>
                </a:solidFill>
              </a:rPr>
              <a:t>los </a:t>
            </a:r>
            <a:r>
              <a:rPr lang="es-ES" sz="3200" b="1" dirty="0">
                <a:solidFill>
                  <a:schemeClr val="bg1"/>
                </a:solidFill>
              </a:rPr>
              <a:t>derechos de primogénito</a:t>
            </a:r>
            <a:r>
              <a:rPr lang="es-ES" sz="3200" dirty="0" smtClean="0"/>
              <a:t>? </a:t>
            </a:r>
            <a:r>
              <a:rPr lang="es-ES" sz="3200" baseline="30000" dirty="0"/>
              <a:t>33</a:t>
            </a:r>
            <a:r>
              <a:rPr lang="es-ES" sz="3200" dirty="0"/>
              <a:t> </a:t>
            </a:r>
            <a:r>
              <a:rPr lang="es-ES" sz="3200" dirty="0" smtClean="0"/>
              <a:t>-Véndeme </a:t>
            </a:r>
            <a:r>
              <a:rPr lang="es-ES" sz="3200" dirty="0"/>
              <a:t>entonces los derechos bajo juramento </a:t>
            </a:r>
            <a:r>
              <a:rPr lang="es-ES" sz="3200" dirty="0" smtClean="0"/>
              <a:t>-insistió </a:t>
            </a:r>
            <a:r>
              <a:rPr lang="es-ES" sz="3200" dirty="0"/>
              <a:t>Jacob. </a:t>
            </a:r>
            <a:r>
              <a:rPr lang="es-ES" sz="3200" b="1" dirty="0">
                <a:solidFill>
                  <a:schemeClr val="bg1"/>
                </a:solidFill>
              </a:rPr>
              <a:t>Esaú se lo juró, y fue así como le vendió a Jacob sus derechos de primogénito</a:t>
            </a:r>
            <a:r>
              <a:rPr lang="es-ES" sz="3200" dirty="0" smtClean="0"/>
              <a:t>. </a:t>
            </a:r>
            <a:r>
              <a:rPr lang="es-ES" sz="3200" baseline="30000" dirty="0"/>
              <a:t>34</a:t>
            </a:r>
            <a:r>
              <a:rPr lang="es-ES" sz="3200" dirty="0"/>
              <a:t> </a:t>
            </a:r>
            <a:r>
              <a:rPr lang="es-ES" sz="3200" dirty="0" smtClean="0"/>
              <a:t> …….. </a:t>
            </a:r>
            <a:r>
              <a:rPr lang="es-ES" sz="3200" b="1" dirty="0">
                <a:solidFill>
                  <a:schemeClr val="bg1"/>
                </a:solidFill>
              </a:rPr>
              <a:t>De esta manera menospreció sus derechos de hijo mayor</a:t>
            </a:r>
            <a:r>
              <a:rPr lang="es-ES" sz="3200" dirty="0"/>
              <a:t>. </a:t>
            </a:r>
            <a:endParaRPr lang="es-ES" sz="3200" dirty="0" smtClean="0"/>
          </a:p>
          <a:p>
            <a:endParaRPr lang="es-ES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s-ES" altLang="en-US" sz="28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-</a:t>
            </a:r>
            <a:r>
              <a:rPr lang="es-AR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Hebreos 12:16</a:t>
            </a:r>
            <a:r>
              <a:rPr lang="es-AR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s-ES" altLang="en-US" sz="2800" b="1" dirty="0">
                <a:latin typeface="Times New Roman" pitchFamily="18" charset="0"/>
                <a:cs typeface="Times New Roman" pitchFamily="18" charset="0"/>
              </a:rPr>
              <a:t>y de que nadie sea </a:t>
            </a:r>
            <a:r>
              <a:rPr lang="es-E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inmoral ni profano como Esaú, </a:t>
            </a:r>
            <a:endParaRPr lang="es-ES" alt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quien </a:t>
            </a:r>
            <a:r>
              <a:rPr lang="es-E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un solo plato de comida vendió sus derechos de hijo mayor</a:t>
            </a:r>
            <a:r>
              <a:rPr lang="es-E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AR" altLang="en-US" sz="2800" b="1" dirty="0" smtClean="0">
                <a:solidFill>
                  <a:srgbClr val="FFFF00"/>
                </a:solidFill>
                <a:cs typeface="Times New Roman" pitchFamily="18" charset="0"/>
              </a:rPr>
              <a:t>      -</a:t>
            </a:r>
            <a:r>
              <a:rPr lang="es-AR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Génesis 26:34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AR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s-AR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n-US" sz="2800" dirty="0" smtClean="0">
                <a:latin typeface="+mj-lt"/>
                <a:cs typeface="Times New Roman" pitchFamily="18" charset="0"/>
              </a:rPr>
              <a:t>Esaú </a:t>
            </a:r>
            <a:r>
              <a:rPr lang="es-ES" altLang="en-US" sz="2800" dirty="0">
                <a:latin typeface="+mj-lt"/>
                <a:cs typeface="Times New Roman" pitchFamily="18" charset="0"/>
              </a:rPr>
              <a:t>tenía cuarenta años de edad cuando se casó con Judit hija de </a:t>
            </a:r>
            <a:r>
              <a:rPr lang="es-ES" altLang="en-US" sz="2800" dirty="0" err="1">
                <a:latin typeface="+mj-lt"/>
                <a:cs typeface="Times New Roman" pitchFamily="18" charset="0"/>
              </a:rPr>
              <a:t>Beerí</a:t>
            </a:r>
            <a:r>
              <a:rPr lang="es-ES" altLang="en-US" sz="2800" dirty="0">
                <a:latin typeface="+mj-lt"/>
                <a:cs typeface="Times New Roman" pitchFamily="18" charset="0"/>
              </a:rPr>
              <a:t>, </a:t>
            </a:r>
            <a:r>
              <a:rPr lang="es-ES" alt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el hitita</a:t>
            </a:r>
            <a:r>
              <a:rPr lang="es-ES" altLang="en-US" sz="2800" dirty="0">
                <a:latin typeface="+mj-lt"/>
                <a:cs typeface="Times New Roman" pitchFamily="18" charset="0"/>
              </a:rPr>
              <a:t>. También se casó con </a:t>
            </a:r>
            <a:r>
              <a:rPr lang="es-ES" altLang="en-US" sz="2800" dirty="0" err="1">
                <a:latin typeface="+mj-lt"/>
                <a:cs typeface="Times New Roman" pitchFamily="18" charset="0"/>
              </a:rPr>
              <a:t>Basemat</a:t>
            </a:r>
            <a:r>
              <a:rPr lang="es-ES" altLang="en-US" sz="2800" dirty="0">
                <a:latin typeface="+mj-lt"/>
                <a:cs typeface="Times New Roman" pitchFamily="18" charset="0"/>
              </a:rPr>
              <a:t>, hija de </a:t>
            </a:r>
            <a:r>
              <a:rPr lang="es-ES" alt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un hitita </a:t>
            </a:r>
            <a:r>
              <a:rPr lang="es-ES" altLang="en-US" sz="2800" dirty="0">
                <a:latin typeface="+mj-lt"/>
                <a:cs typeface="Times New Roman" pitchFamily="18" charset="0"/>
              </a:rPr>
              <a:t>llamado </a:t>
            </a:r>
            <a:r>
              <a:rPr lang="es-ES" altLang="en-US" sz="2800" dirty="0" err="1">
                <a:latin typeface="+mj-lt"/>
                <a:cs typeface="Times New Roman" pitchFamily="18" charset="0"/>
              </a:rPr>
              <a:t>Elón</a:t>
            </a:r>
            <a:r>
              <a:rPr lang="es-ES" altLang="en-US" sz="2800" dirty="0">
                <a:latin typeface="+mj-lt"/>
                <a:cs typeface="Times New Roman" pitchFamily="18" charset="0"/>
              </a:rPr>
              <a:t>. </a:t>
            </a:r>
            <a:r>
              <a:rPr lang="es-ES" alt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Estas dos mujeres les causaron mucha amargura a Isaac y a Rebeca.</a:t>
            </a:r>
            <a:r>
              <a:rPr lang="es-ES" altLang="en-US" sz="2800" b="1" dirty="0">
                <a:latin typeface="+mj-lt"/>
                <a:cs typeface="Times New Roman" pitchFamily="18" charset="0"/>
              </a:rPr>
              <a:t> </a:t>
            </a:r>
            <a:endParaRPr lang="en-US" altLang="en-US" sz="2800" b="1" dirty="0">
              <a:latin typeface="+mj-lt"/>
              <a:cs typeface="Times New Roman" pitchFamily="18" charset="0"/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634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/>
          </a:p>
          <a:p>
            <a:r>
              <a:rPr lang="es-ES" sz="3600" b="1" dirty="0" smtClean="0">
                <a:solidFill>
                  <a:srgbClr val="FFFF00"/>
                </a:solidFill>
              </a:rPr>
              <a:t>  La </a:t>
            </a:r>
            <a:r>
              <a:rPr lang="es-ES" sz="3600" b="1" dirty="0">
                <a:solidFill>
                  <a:srgbClr val="FFFF00"/>
                </a:solidFill>
              </a:rPr>
              <a:t>V</a:t>
            </a:r>
            <a:r>
              <a:rPr lang="es-ES" sz="3600" b="1" dirty="0" smtClean="0">
                <a:solidFill>
                  <a:srgbClr val="FFFF00"/>
                </a:solidFill>
              </a:rPr>
              <a:t>ida </a:t>
            </a:r>
            <a:r>
              <a:rPr lang="es-ES" sz="3600" b="1" dirty="0">
                <a:solidFill>
                  <a:srgbClr val="FFFF00"/>
                </a:solidFill>
              </a:rPr>
              <a:t>de Jacob, </a:t>
            </a:r>
            <a:r>
              <a:rPr lang="es-ES" sz="3600" b="1" dirty="0" smtClean="0">
                <a:solidFill>
                  <a:srgbClr val="FFFF00"/>
                </a:solidFill>
              </a:rPr>
              <a:t>Llena </a:t>
            </a:r>
            <a:r>
              <a:rPr lang="es-ES" sz="3600" b="1" dirty="0">
                <a:solidFill>
                  <a:srgbClr val="FFFF00"/>
                </a:solidFill>
              </a:rPr>
              <a:t>de </a:t>
            </a:r>
            <a:r>
              <a:rPr lang="es-ES" sz="3600" b="1" dirty="0" smtClean="0">
                <a:solidFill>
                  <a:srgbClr val="FFFF00"/>
                </a:solidFill>
              </a:rPr>
              <a:t>Luchas </a:t>
            </a:r>
            <a:r>
              <a:rPr lang="es-ES" sz="3600" b="1" dirty="0">
                <a:solidFill>
                  <a:srgbClr val="FFFF00"/>
                </a:solidFill>
              </a:rPr>
              <a:t>y </a:t>
            </a:r>
            <a:r>
              <a:rPr lang="es-ES" sz="3600" b="1" dirty="0" smtClean="0">
                <a:solidFill>
                  <a:srgbClr val="FFFF00"/>
                </a:solidFill>
              </a:rPr>
              <a:t>Conflictos</a:t>
            </a:r>
            <a:endParaRPr lang="en-US" sz="3600" dirty="0">
              <a:solidFill>
                <a:srgbClr val="FFFF00"/>
              </a:solidFill>
            </a:endParaRPr>
          </a:p>
          <a:p>
            <a:endParaRPr lang="es-AR" alt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AR" sz="3200" b="1" dirty="0" smtClean="0"/>
              <a:t>   1. </a:t>
            </a:r>
            <a:r>
              <a:rPr lang="es-AR" sz="3200" b="1" dirty="0" smtClean="0">
                <a:solidFill>
                  <a:srgbClr val="FFFF00"/>
                </a:solidFill>
              </a:rPr>
              <a:t>Su </a:t>
            </a:r>
            <a:r>
              <a:rPr lang="es-AR" sz="3200" b="1" dirty="0">
                <a:solidFill>
                  <a:srgbClr val="FFFF00"/>
                </a:solidFill>
              </a:rPr>
              <a:t>T</a:t>
            </a:r>
            <a:r>
              <a:rPr lang="es-AR" sz="3200" b="1" dirty="0" smtClean="0">
                <a:solidFill>
                  <a:srgbClr val="FFFF00"/>
                </a:solidFill>
              </a:rPr>
              <a:t>ío </a:t>
            </a:r>
            <a:r>
              <a:rPr lang="es-AR" sz="3200" b="1" dirty="0" err="1">
                <a:solidFill>
                  <a:srgbClr val="FFFF00"/>
                </a:solidFill>
              </a:rPr>
              <a:t>Labán</a:t>
            </a:r>
            <a:r>
              <a:rPr lang="es-AR" sz="3200" b="1" dirty="0">
                <a:solidFill>
                  <a:srgbClr val="FFFF00"/>
                </a:solidFill>
              </a:rPr>
              <a:t> </a:t>
            </a:r>
            <a:endParaRPr lang="es-AR" sz="3200" b="1" dirty="0" smtClean="0">
              <a:solidFill>
                <a:srgbClr val="FFFF00"/>
              </a:solidFill>
            </a:endParaRPr>
          </a:p>
          <a:p>
            <a:endParaRPr lang="es-AR" sz="800" b="1" dirty="0" smtClean="0">
              <a:solidFill>
                <a:schemeClr val="bg1"/>
              </a:solidFill>
            </a:endParaRPr>
          </a:p>
          <a:p>
            <a:r>
              <a:rPr lang="es-AR" sz="3200" b="1" dirty="0"/>
              <a:t> </a:t>
            </a:r>
            <a:r>
              <a:rPr lang="es-AR" sz="3200" b="1" dirty="0" smtClean="0"/>
              <a:t>  2. </a:t>
            </a:r>
            <a:r>
              <a:rPr lang="es-AR" sz="3200" b="1" dirty="0" smtClean="0">
                <a:solidFill>
                  <a:srgbClr val="FFFF00"/>
                </a:solidFill>
              </a:rPr>
              <a:t>Su </a:t>
            </a:r>
            <a:r>
              <a:rPr lang="es-AR" sz="3200" b="1" dirty="0">
                <a:solidFill>
                  <a:srgbClr val="FFFF00"/>
                </a:solidFill>
              </a:rPr>
              <a:t>A</a:t>
            </a:r>
            <a:r>
              <a:rPr lang="es-AR" sz="3200" b="1" dirty="0" smtClean="0">
                <a:solidFill>
                  <a:srgbClr val="FFFF00"/>
                </a:solidFill>
              </a:rPr>
              <a:t>mada Esposa </a:t>
            </a:r>
            <a:r>
              <a:rPr lang="es-AR" sz="3200" b="1" dirty="0">
                <a:solidFill>
                  <a:srgbClr val="FFFF00"/>
                </a:solidFill>
              </a:rPr>
              <a:t>Raquel </a:t>
            </a:r>
            <a:endParaRPr lang="es-AR" sz="3200" b="1" dirty="0" smtClean="0">
              <a:solidFill>
                <a:srgbClr val="FFFF00"/>
              </a:solidFill>
            </a:endParaRPr>
          </a:p>
          <a:p>
            <a:r>
              <a:rPr lang="es-AR" altLang="en-US" sz="3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  *Génesis 31:19</a:t>
            </a:r>
            <a:r>
              <a:rPr lang="es-AR" altLang="en-US" sz="3000" b="1" dirty="0" smtClean="0">
                <a:latin typeface="+mj-lt"/>
                <a:cs typeface="Times New Roman" pitchFamily="18" charset="0"/>
              </a:rPr>
              <a:t>.  </a:t>
            </a:r>
            <a:r>
              <a:rPr lang="es-ES" altLang="en-US" sz="3000" b="1" dirty="0" smtClean="0">
                <a:latin typeface="+mj-lt"/>
                <a:cs typeface="Times New Roman" pitchFamily="18" charset="0"/>
              </a:rPr>
              <a:t>Mientras </a:t>
            </a:r>
            <a:r>
              <a:rPr lang="es-ES" altLang="en-US" sz="3000" b="1" dirty="0" err="1">
                <a:latin typeface="+mj-lt"/>
                <a:cs typeface="Times New Roman" pitchFamily="18" charset="0"/>
              </a:rPr>
              <a:t>Labán</a:t>
            </a:r>
            <a:r>
              <a:rPr lang="es-ES" altLang="en-US" sz="3000" b="1" dirty="0">
                <a:latin typeface="+mj-lt"/>
                <a:cs typeface="Times New Roman" pitchFamily="18" charset="0"/>
              </a:rPr>
              <a:t> estaba ausente esquilando </a:t>
            </a:r>
            <a:r>
              <a:rPr lang="es-ES" altLang="en-US" sz="3000" b="1" dirty="0" smtClean="0">
                <a:latin typeface="+mj-lt"/>
                <a:cs typeface="Times New Roman" pitchFamily="18" charset="0"/>
              </a:rPr>
              <a:t>sus </a:t>
            </a:r>
            <a:r>
              <a:rPr lang="es-ES" altLang="en-US" sz="3000" b="1" dirty="0">
                <a:latin typeface="+mj-lt"/>
                <a:cs typeface="Times New Roman" pitchFamily="18" charset="0"/>
              </a:rPr>
              <a:t>ovejas, </a:t>
            </a:r>
            <a:r>
              <a:rPr lang="es-ES" altLang="en-US" sz="3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Raquel aprovechó el momento para robarse los ídolos familiares</a:t>
            </a:r>
            <a:r>
              <a:rPr lang="es-ES" altLang="en-US" sz="3000" b="1" dirty="0">
                <a:latin typeface="+mj-lt"/>
                <a:cs typeface="Times New Roman" pitchFamily="18" charset="0"/>
              </a:rPr>
              <a:t>. </a:t>
            </a:r>
            <a:r>
              <a:rPr lang="es-ES" altLang="en-US" sz="3000" b="1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s-ES" altLang="en-US" sz="3000" b="1" dirty="0">
                <a:latin typeface="+mj-lt"/>
                <a:cs typeface="Times New Roman" pitchFamily="18" charset="0"/>
              </a:rPr>
              <a:t> </a:t>
            </a:r>
            <a:r>
              <a:rPr lang="es-ES" altLang="en-US" sz="3000" b="1" dirty="0" smtClean="0">
                <a:latin typeface="+mj-lt"/>
                <a:cs typeface="Times New Roman" pitchFamily="18" charset="0"/>
              </a:rPr>
              <a:t>       </a:t>
            </a:r>
            <a:r>
              <a:rPr lang="es-AR" altLang="en-US" sz="3000" b="1" dirty="0" smtClean="0">
                <a:solidFill>
                  <a:srgbClr val="FFFF00"/>
                </a:solidFill>
                <a:cs typeface="Times New Roman" pitchFamily="18" charset="0"/>
              </a:rPr>
              <a:t>*</a:t>
            </a:r>
            <a:r>
              <a:rPr lang="es-AR" altLang="en-US" sz="3000" b="1" dirty="0">
                <a:solidFill>
                  <a:srgbClr val="FFFF00"/>
                </a:solidFill>
                <a:cs typeface="Times New Roman" pitchFamily="18" charset="0"/>
              </a:rPr>
              <a:t>Génesis </a:t>
            </a:r>
            <a:r>
              <a:rPr lang="es-AR" altLang="en-US" sz="3000" b="1" dirty="0" smtClean="0">
                <a:solidFill>
                  <a:srgbClr val="FFFF00"/>
                </a:solidFill>
                <a:cs typeface="Times New Roman" pitchFamily="18" charset="0"/>
              </a:rPr>
              <a:t>31:32</a:t>
            </a:r>
            <a:r>
              <a:rPr lang="es-ES" altLang="en-US" sz="3000" b="1" dirty="0" smtClean="0">
                <a:latin typeface="+mj-lt"/>
                <a:cs typeface="Times New Roman" pitchFamily="18" charset="0"/>
              </a:rPr>
              <a:t>. </a:t>
            </a:r>
            <a:r>
              <a:rPr lang="es-ES" altLang="en-US" sz="3000" b="1" dirty="0">
                <a:latin typeface="+mj-lt"/>
                <a:cs typeface="Times New Roman" pitchFamily="18" charset="0"/>
              </a:rPr>
              <a:t>Pero si encuentras tus dioses en poder de alguno de los que están aquí, tal persona no quedará con vida. Pongo a nuestros parientes como testigos: busca lo que sea tuyo, y llévatelo. </a:t>
            </a:r>
            <a:r>
              <a:rPr lang="es-ES" altLang="en-US" sz="3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Pero Jacob no sabía que Raquel se había robado los ídolos de </a:t>
            </a:r>
            <a:r>
              <a:rPr lang="es-ES" altLang="en-US" sz="30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Labán</a:t>
            </a:r>
            <a:r>
              <a:rPr lang="es-ES" altLang="en-US" sz="3000" b="1" dirty="0" smtClean="0">
                <a:latin typeface="+mj-lt"/>
                <a:cs typeface="Times New Roman" pitchFamily="18" charset="0"/>
              </a:rPr>
              <a:t>.</a:t>
            </a:r>
          </a:p>
          <a:p>
            <a:endParaRPr lang="en-US" altLang="en-US" sz="800" b="1" dirty="0" smtClean="0">
              <a:latin typeface="+mj-lt"/>
              <a:cs typeface="Times New Roman" pitchFamily="18" charset="0"/>
            </a:endParaRPr>
          </a:p>
          <a:p>
            <a:endParaRPr lang="en-US" altLang="en-US" sz="800" b="1" dirty="0">
              <a:latin typeface="+mj-lt"/>
              <a:cs typeface="Times New Roman" pitchFamily="18" charset="0"/>
            </a:endParaRPr>
          </a:p>
          <a:p>
            <a:r>
              <a:rPr lang="es-AR" sz="3200" b="1" dirty="0"/>
              <a:t>  </a:t>
            </a:r>
            <a:r>
              <a:rPr lang="es-AR" sz="3200" b="1" dirty="0" smtClean="0"/>
              <a:t> 3. </a:t>
            </a:r>
            <a:r>
              <a:rPr lang="es-ES" sz="3200" b="1" dirty="0" smtClean="0">
                <a:solidFill>
                  <a:srgbClr val="FFFF00"/>
                </a:solidFill>
              </a:rPr>
              <a:t>S</a:t>
            </a:r>
            <a:r>
              <a:rPr lang="es-AR" sz="3200" b="1" dirty="0" err="1" smtClean="0">
                <a:solidFill>
                  <a:srgbClr val="FFFF00"/>
                </a:solidFill>
              </a:rPr>
              <a:t>us</a:t>
            </a:r>
            <a:r>
              <a:rPr lang="es-AR" sz="3200" b="1" dirty="0" smtClean="0">
                <a:solidFill>
                  <a:srgbClr val="FFFF00"/>
                </a:solidFill>
              </a:rPr>
              <a:t> Diez </a:t>
            </a:r>
            <a:r>
              <a:rPr lang="es-AR" sz="3200" b="1" dirty="0">
                <a:solidFill>
                  <a:srgbClr val="FFFF00"/>
                </a:solidFill>
              </a:rPr>
              <a:t>H</a:t>
            </a:r>
            <a:r>
              <a:rPr lang="es-AR" sz="3200" b="1" dirty="0" smtClean="0">
                <a:solidFill>
                  <a:srgbClr val="FFFF00"/>
                </a:solidFill>
              </a:rPr>
              <a:t>ijos </a:t>
            </a:r>
          </a:p>
          <a:p>
            <a:endParaRPr lang="es-AR" sz="800" b="1" dirty="0" smtClean="0">
              <a:solidFill>
                <a:schemeClr val="bg1"/>
              </a:solidFill>
            </a:endParaRPr>
          </a:p>
          <a:p>
            <a:r>
              <a:rPr lang="es-AR" sz="3200" b="1" dirty="0"/>
              <a:t>  </a:t>
            </a:r>
            <a:r>
              <a:rPr lang="es-AR" sz="3200" b="1" dirty="0" smtClean="0"/>
              <a:t> 4. </a:t>
            </a:r>
            <a:r>
              <a:rPr lang="es-AR" sz="3200" b="1" dirty="0" smtClean="0">
                <a:solidFill>
                  <a:srgbClr val="FFFF00"/>
                </a:solidFill>
              </a:rPr>
              <a:t>José</a:t>
            </a:r>
            <a:r>
              <a:rPr lang="es-AR" sz="3200" b="1" dirty="0">
                <a:solidFill>
                  <a:srgbClr val="FFFF00"/>
                </a:solidFill>
              </a:rPr>
              <a:t>, su </a:t>
            </a:r>
            <a:r>
              <a:rPr lang="es-AR" sz="3200" b="1" dirty="0" smtClean="0">
                <a:solidFill>
                  <a:srgbClr val="FFFF00"/>
                </a:solidFill>
              </a:rPr>
              <a:t>Hijo Favorito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801862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/>
          </a:p>
          <a:p>
            <a:r>
              <a:rPr lang="es-ES" sz="3200" b="1" dirty="0" smtClean="0">
                <a:latin typeface="+mj-lt"/>
              </a:rPr>
              <a:t>                       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Momento Crítico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de Jacob </a:t>
            </a:r>
            <a:endParaRPr lang="es-ES" sz="4000" b="1" dirty="0" smtClean="0">
              <a:solidFill>
                <a:srgbClr val="FFFF00"/>
              </a:solidFill>
              <a:latin typeface="+mj-lt"/>
            </a:endParaRPr>
          </a:p>
          <a:p>
            <a:r>
              <a:rPr lang="es-ES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  <a:latin typeface="+mj-lt"/>
              </a:rPr>
              <a:t>                  </a:t>
            </a:r>
            <a:r>
              <a:rPr lang="es-ES" sz="3600" b="1" dirty="0" smtClean="0">
                <a:solidFill>
                  <a:srgbClr val="FFFF00"/>
                </a:solidFill>
                <a:latin typeface="+mj-lt"/>
              </a:rPr>
              <a:t>-en Relación </a:t>
            </a:r>
            <a:r>
              <a:rPr lang="es-ES" sz="3600" b="1" dirty="0">
                <a:solidFill>
                  <a:srgbClr val="FFFF00"/>
                </a:solidFill>
                <a:latin typeface="+mj-lt"/>
              </a:rPr>
              <a:t>con </a:t>
            </a:r>
            <a:r>
              <a:rPr lang="es-ES" sz="3600" b="1" dirty="0" smtClean="0">
                <a:solidFill>
                  <a:srgbClr val="FFFF00"/>
                </a:solidFill>
                <a:latin typeface="+mj-lt"/>
              </a:rPr>
              <a:t>su Hermano Esaú-</a:t>
            </a:r>
            <a:endParaRPr lang="en-US" altLang="en-US" sz="3600" b="1" dirty="0">
              <a:solidFill>
                <a:srgbClr val="FFFF00"/>
              </a:solidFill>
              <a:latin typeface="+mj-lt"/>
            </a:endParaRPr>
          </a:p>
          <a:p>
            <a:endParaRPr lang="es-AR" altLang="en-US" sz="800" b="1" dirty="0" smtClean="0">
              <a:latin typeface="+mj-lt"/>
              <a:cs typeface="Times New Roman" pitchFamily="18" charset="0"/>
            </a:endParaRPr>
          </a:p>
          <a:p>
            <a:r>
              <a:rPr lang="es-AR" altLang="en-US" sz="3200" b="1" dirty="0" smtClean="0">
                <a:latin typeface="+mj-lt"/>
                <a:cs typeface="Times New Roman" pitchFamily="18" charset="0"/>
              </a:rPr>
              <a:t>    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</a:t>
            </a:r>
            <a:r>
              <a:rPr lang="es-AR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Génesis 27:34</a:t>
            </a:r>
            <a:r>
              <a:rPr lang="es-AR" altLang="en-US" sz="3200" b="1" dirty="0" smtClean="0">
                <a:latin typeface="+mj-lt"/>
                <a:cs typeface="Times New Roman" pitchFamily="18" charset="0"/>
              </a:rPr>
              <a:t>.</a:t>
            </a:r>
            <a:r>
              <a:rPr lang="en-US" altLang="en-US" sz="3200" b="1" dirty="0" smtClean="0">
                <a:latin typeface="+mj-lt"/>
                <a:cs typeface="Times New Roman" pitchFamily="18" charset="0"/>
              </a:rPr>
              <a:t>   Al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escuchar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Esaú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las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palabras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endParaRPr lang="en-US" alt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n-US" altLang="en-US" sz="3200" b="1" dirty="0" smtClean="0">
                <a:latin typeface="+mj-lt"/>
                <a:cs typeface="Times New Roman" pitchFamily="18" charset="0"/>
              </a:rPr>
              <a:t>de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su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latin typeface="+mj-lt"/>
                <a:cs typeface="Times New Roman" pitchFamily="18" charset="0"/>
              </a:rPr>
              <a:t>padre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lanzó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un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grito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aterrador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y,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lleno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amargura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, </a:t>
            </a:r>
            <a:endParaRPr lang="en-US" alt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n-US" altLang="en-US" sz="3200" b="1" dirty="0" smtClean="0">
                <a:latin typeface="+mj-lt"/>
                <a:cs typeface="Times New Roman" pitchFamily="18" charset="0"/>
              </a:rPr>
              <a:t>le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dijo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: —¡Padre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mío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te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ruego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que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también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a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mí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 me </a:t>
            </a:r>
            <a:r>
              <a:rPr lang="en-US" altLang="en-US" sz="3200" b="1" dirty="0" err="1">
                <a:latin typeface="+mj-lt"/>
                <a:cs typeface="Times New Roman" pitchFamily="18" charset="0"/>
              </a:rPr>
              <a:t>bendigas</a:t>
            </a:r>
            <a:r>
              <a:rPr lang="en-US" altLang="en-US" sz="3200" b="1" dirty="0">
                <a:latin typeface="+mj-lt"/>
                <a:cs typeface="Times New Roman" pitchFamily="18" charset="0"/>
              </a:rPr>
              <a:t>! </a:t>
            </a:r>
          </a:p>
          <a:p>
            <a:endParaRPr lang="en-US" altLang="en-US" sz="800" b="1" dirty="0">
              <a:latin typeface="+mj-lt"/>
              <a:cs typeface="Times New Roman" pitchFamily="18" charset="0"/>
            </a:endParaRPr>
          </a:p>
          <a:p>
            <a:r>
              <a:rPr lang="es-AR" altLang="en-US" sz="3200" b="1" dirty="0" smtClean="0">
                <a:latin typeface="+mj-lt"/>
                <a:cs typeface="Times New Roman" pitchFamily="18" charset="0"/>
              </a:rPr>
              <a:t>    </a:t>
            </a:r>
            <a:r>
              <a:rPr lang="es-AR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-Génesis 27:41</a:t>
            </a:r>
            <a:r>
              <a:rPr lang="es-AR" altLang="en-US" sz="3200" b="1" dirty="0" smtClean="0">
                <a:latin typeface="+mj-lt"/>
                <a:cs typeface="Times New Roman" pitchFamily="18" charset="0"/>
              </a:rPr>
              <a:t>.</a:t>
            </a:r>
            <a:r>
              <a:rPr lang="es-ES" altLang="en-US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A partir de ese momento, Esaú guardó un profundo rencor hacia su hermano por causa de la bendición que le había dado su padre, y pensaba: «</a:t>
            </a:r>
            <a:r>
              <a:rPr lang="es-ES" alt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Ya falta poco para que hagamos duelo por mi padre; después de eso, mataré a mi hermano Jacob</a:t>
            </a:r>
            <a:r>
              <a:rPr lang="es-ES" altLang="en-US" sz="3200" b="1" dirty="0">
                <a:latin typeface="+mj-lt"/>
                <a:cs typeface="Times New Roman" pitchFamily="18" charset="0"/>
              </a:rPr>
              <a:t>.»</a:t>
            </a:r>
            <a:endParaRPr lang="en-US" altLang="en-US" sz="3200" b="1" dirty="0">
              <a:latin typeface="+mj-lt"/>
              <a:cs typeface="Times New Roman" pitchFamily="18" charset="0"/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s-AR" sz="3200" b="1" dirty="0" smtClean="0"/>
              <a:t>    </a:t>
            </a:r>
            <a:r>
              <a:rPr lang="es-AR" sz="3200" b="1" dirty="0" smtClean="0">
                <a:solidFill>
                  <a:srgbClr val="FFFF00"/>
                </a:solidFill>
              </a:rPr>
              <a:t>-Génesis 32:21</a:t>
            </a:r>
            <a:r>
              <a:rPr lang="es-AR" sz="3200" b="1" dirty="0" smtClean="0"/>
              <a:t>. </a:t>
            </a:r>
            <a:r>
              <a:rPr lang="en-US" sz="3200" b="1" dirty="0" smtClean="0">
                <a:solidFill>
                  <a:schemeClr val="bg1"/>
                </a:solidFill>
              </a:rPr>
              <a:t>De </a:t>
            </a:r>
            <a:r>
              <a:rPr lang="en-US" sz="3200" b="1" dirty="0" err="1">
                <a:solidFill>
                  <a:schemeClr val="bg1"/>
                </a:solidFill>
              </a:rPr>
              <a:t>esta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manera</a:t>
            </a:r>
            <a:r>
              <a:rPr lang="en-US" sz="3200" b="1" dirty="0">
                <a:solidFill>
                  <a:schemeClr val="bg1"/>
                </a:solidFill>
              </a:rPr>
              <a:t> los </a:t>
            </a:r>
            <a:r>
              <a:rPr lang="en-US" sz="3200" b="1" dirty="0" err="1">
                <a:solidFill>
                  <a:schemeClr val="bg1"/>
                </a:solidFill>
              </a:rPr>
              <a:t>regalos</a:t>
            </a:r>
            <a:r>
              <a:rPr lang="en-US" sz="3200" b="1" dirty="0">
                <a:solidFill>
                  <a:schemeClr val="bg1"/>
                </a:solidFill>
              </a:rPr>
              <a:t> lo </a:t>
            </a:r>
            <a:r>
              <a:rPr lang="en-US" sz="3200" b="1" dirty="0" err="1">
                <a:solidFill>
                  <a:schemeClr val="bg1"/>
                </a:solidFill>
              </a:rPr>
              <a:t>precedieron</a:t>
            </a:r>
            <a:r>
              <a:rPr lang="en-US" sz="3200" b="1" dirty="0"/>
              <a:t>, </a:t>
            </a:r>
            <a:r>
              <a:rPr lang="en-US" sz="3200" b="1" dirty="0" err="1"/>
              <a:t>pero</a:t>
            </a:r>
            <a:r>
              <a:rPr lang="en-US" sz="3200" b="1" dirty="0"/>
              <a:t> Jacob se </a:t>
            </a:r>
            <a:r>
              <a:rPr lang="en-US" sz="3200" b="1" dirty="0" err="1"/>
              <a:t>quedó</a:t>
            </a:r>
            <a:r>
              <a:rPr lang="en-US" sz="3200" b="1" dirty="0"/>
              <a:t> </a:t>
            </a:r>
            <a:r>
              <a:rPr lang="en-US" sz="3200" b="1" dirty="0" err="1"/>
              <a:t>esa</a:t>
            </a:r>
            <a:r>
              <a:rPr lang="en-US" sz="3200" b="1" dirty="0"/>
              <a:t> </a:t>
            </a:r>
            <a:r>
              <a:rPr lang="en-US" sz="3200" b="1" dirty="0" err="1"/>
              <a:t>noche</a:t>
            </a:r>
            <a:r>
              <a:rPr lang="en-US" sz="3200" b="1" dirty="0"/>
              <a:t> en el </a:t>
            </a:r>
            <a:r>
              <a:rPr lang="en-US" sz="3200" b="1" dirty="0" err="1"/>
              <a:t>campamento</a:t>
            </a:r>
            <a:r>
              <a:rPr lang="en-US" sz="3200" b="1" dirty="0"/>
              <a:t>.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9421" y="8467"/>
            <a:ext cx="12114213" cy="674030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endParaRPr lang="es-ES" sz="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La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L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ucha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de Jacob con el Ángel </a:t>
            </a:r>
            <a:r>
              <a:rPr lang="es-ES" sz="4000" b="1" dirty="0" smtClean="0">
                <a:solidFill>
                  <a:srgbClr val="FFFF00"/>
                </a:solidFill>
                <a:latin typeface="+mj-lt"/>
              </a:rPr>
              <a:t>de </a:t>
            </a:r>
            <a:r>
              <a:rPr lang="es-ES" sz="4000" b="1" dirty="0">
                <a:solidFill>
                  <a:srgbClr val="FFFF00"/>
                </a:solidFill>
                <a:latin typeface="+mj-lt"/>
              </a:rPr>
              <a:t>Dios</a:t>
            </a:r>
            <a:endParaRPr lang="en-US" altLang="en-US" sz="4000" dirty="0">
              <a:solidFill>
                <a:srgbClr val="FFFF00"/>
              </a:solidFill>
              <a:latin typeface="+mj-lt"/>
            </a:endParaRPr>
          </a:p>
          <a:p>
            <a:endParaRPr lang="es-AR" altLang="en-US" sz="8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endParaRPr lang="es-AR" altLang="en-US" sz="8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r>
              <a:rPr lang="es-AR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-Génesis </a:t>
            </a:r>
            <a:r>
              <a:rPr lang="es-AR" altLang="en-US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32:22</a:t>
            </a:r>
            <a:r>
              <a:rPr lang="en-US" altLang="en-US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-</a:t>
            </a:r>
            <a:r>
              <a:rPr lang="es-AR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24</a:t>
            </a:r>
            <a:r>
              <a:rPr lang="es-AR" altLang="en-US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es-ES" sz="3200" b="1" dirty="0" smtClean="0">
                <a:latin typeface="+mj-lt"/>
                <a:cs typeface="Times New Roman" pitchFamily="18" charset="0"/>
              </a:rPr>
              <a:t>22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Aquella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misma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noche</a:t>
            </a:r>
            <a:r>
              <a:rPr lang="en-US" sz="3200" b="1" dirty="0">
                <a:latin typeface="+mj-lt"/>
                <a:cs typeface="Times New Roman" pitchFamily="18" charset="0"/>
              </a:rPr>
              <a:t> Jacob 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n-US" sz="3200" b="1" dirty="0" smtClean="0">
                <a:latin typeface="+mj-lt"/>
                <a:cs typeface="Times New Roman" pitchFamily="18" charset="0"/>
              </a:rPr>
              <a:t>se </a:t>
            </a:r>
            <a:r>
              <a:rPr lang="en-US" sz="3200" b="1" dirty="0" err="1" smtClean="0">
                <a:latin typeface="+mj-lt"/>
                <a:cs typeface="Times New Roman" pitchFamily="18" charset="0"/>
              </a:rPr>
              <a:t>levantó</a:t>
            </a:r>
            <a:r>
              <a:rPr 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tomó</a:t>
            </a:r>
            <a:r>
              <a:rPr lang="en-US" sz="3200" b="1" dirty="0">
                <a:latin typeface="+mj-lt"/>
                <a:cs typeface="Times New Roman" pitchFamily="18" charset="0"/>
              </a:rPr>
              <a:t> 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sus</a:t>
            </a:r>
            <a:r>
              <a:rPr lang="en-US" sz="3200" b="1" dirty="0">
                <a:latin typeface="+mj-lt"/>
                <a:cs typeface="Times New Roman" pitchFamily="18" charset="0"/>
              </a:rPr>
              <a:t> dos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esposas</a:t>
            </a:r>
            <a:r>
              <a:rPr lang="en-US" sz="3200" b="1" dirty="0">
                <a:latin typeface="+mj-lt"/>
                <a:cs typeface="Times New Roman" pitchFamily="18" charset="0"/>
              </a:rPr>
              <a:t>, 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sus</a:t>
            </a:r>
            <a:r>
              <a:rPr lang="en-US" sz="3200" b="1" dirty="0">
                <a:latin typeface="+mj-lt"/>
                <a:cs typeface="Times New Roman" pitchFamily="18" charset="0"/>
              </a:rPr>
              <a:t> dos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esclavas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n-US" sz="3200" b="1" dirty="0" smtClean="0">
                <a:latin typeface="+mj-lt"/>
                <a:cs typeface="Times New Roman" pitchFamily="18" charset="0"/>
              </a:rPr>
              <a:t>y </a:t>
            </a:r>
            <a:r>
              <a:rPr lang="en-US" sz="3200" b="1" dirty="0">
                <a:latin typeface="+mj-lt"/>
                <a:cs typeface="Times New Roman" pitchFamily="18" charset="0"/>
              </a:rPr>
              <a:t>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sus</a:t>
            </a:r>
            <a:r>
              <a:rPr lang="en-US" sz="3200" b="1" dirty="0">
                <a:latin typeface="+mj-lt"/>
                <a:cs typeface="Times New Roman" pitchFamily="18" charset="0"/>
              </a:rPr>
              <a:t> once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hijos</a:t>
            </a:r>
            <a:r>
              <a:rPr lang="en-US" sz="3200" b="1" dirty="0">
                <a:latin typeface="+mj-lt"/>
                <a:cs typeface="Times New Roman" pitchFamily="18" charset="0"/>
              </a:rPr>
              <a:t>, y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cruzó</a:t>
            </a:r>
            <a:r>
              <a:rPr lang="en-US" sz="3200" b="1" dirty="0">
                <a:latin typeface="+mj-lt"/>
                <a:cs typeface="Times New Roman" pitchFamily="18" charset="0"/>
              </a:rPr>
              <a:t> el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vado</a:t>
            </a:r>
            <a:r>
              <a:rPr lang="en-US" sz="3200" b="1" dirty="0">
                <a:latin typeface="+mj-lt"/>
                <a:cs typeface="Times New Roman" pitchFamily="18" charset="0"/>
              </a:rPr>
              <a:t> del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río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Jaboc</a:t>
            </a:r>
            <a:r>
              <a:rPr lang="en-US" sz="3200" b="1" dirty="0">
                <a:latin typeface="+mj-lt"/>
                <a:cs typeface="Times New Roman" pitchFamily="18" charset="0"/>
              </a:rPr>
              <a:t>. 23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Una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vez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endParaRPr lang="en-US" sz="3200" b="1" dirty="0" smtClean="0">
              <a:latin typeface="+mj-lt"/>
              <a:cs typeface="Times New Roman" pitchFamily="18" charset="0"/>
            </a:endParaRPr>
          </a:p>
          <a:p>
            <a:r>
              <a:rPr lang="en-US" sz="3200" b="1" dirty="0" err="1" smtClean="0">
                <a:latin typeface="+mj-lt"/>
                <a:cs typeface="Times New Roman" pitchFamily="18" charset="0"/>
              </a:rPr>
              <a:t>que</a:t>
            </a:r>
            <a:r>
              <a:rPr lang="en-US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200" b="1" dirty="0">
                <a:latin typeface="+mj-lt"/>
                <a:cs typeface="Times New Roman" pitchFamily="18" charset="0"/>
              </a:rPr>
              <a:t>lo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habían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cruzado</a:t>
            </a:r>
            <a:r>
              <a:rPr 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hizo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pasar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también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todas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sus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posesiones</a:t>
            </a:r>
            <a:r>
              <a:rPr lang="en-US" sz="3200" b="1" dirty="0">
                <a:latin typeface="+mj-lt"/>
                <a:cs typeface="Times New Roman" pitchFamily="18" charset="0"/>
              </a:rPr>
              <a:t>, 24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quedándose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solo.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Entonces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un hombre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luchó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él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hasta el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amanecer</a:t>
            </a:r>
            <a:r>
              <a:rPr lang="en-US" sz="3200" b="1" dirty="0">
                <a:latin typeface="+mj-lt"/>
                <a:cs typeface="Times New Roman" pitchFamily="18" charset="0"/>
              </a:rPr>
              <a:t>. </a:t>
            </a:r>
            <a:endParaRPr lang="en-US" altLang="en-US" sz="3200" b="1" dirty="0">
              <a:latin typeface="+mj-lt"/>
              <a:cs typeface="Times New Roman" pitchFamily="18" charset="0"/>
            </a:endParaRPr>
          </a:p>
          <a:p>
            <a:endParaRPr lang="es-AR" altLang="en-US" sz="800" b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es-AR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-Génesis </a:t>
            </a:r>
            <a:r>
              <a:rPr lang="es-AR" altLang="en-US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32:25</a:t>
            </a:r>
            <a:r>
              <a:rPr lang="en-US" altLang="en-US" sz="32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-</a:t>
            </a:r>
            <a:r>
              <a:rPr lang="es-AR" altLang="en-US" sz="32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26</a:t>
            </a:r>
            <a:r>
              <a:rPr lang="es-AR" altLang="en-US" sz="3200" b="1" dirty="0" smtClean="0">
                <a:latin typeface="+mj-lt"/>
                <a:cs typeface="Times New Roman" pitchFamily="18" charset="0"/>
              </a:rPr>
              <a:t>.</a:t>
            </a:r>
            <a:r>
              <a:rPr lang="es-ES" sz="32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Cuando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ese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hombre se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dio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cuenta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que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no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podía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vencer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 Jacob</a:t>
            </a:r>
            <a:r>
              <a:rPr lang="en-US" sz="3200" b="1" dirty="0">
                <a:latin typeface="+mj-lt"/>
                <a:cs typeface="Times New Roman" pitchFamily="18" charset="0"/>
              </a:rPr>
              <a:t>, lo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tocó</a:t>
            </a:r>
            <a:r>
              <a:rPr lang="en-US" sz="3200" b="1" dirty="0">
                <a:latin typeface="+mj-lt"/>
                <a:cs typeface="Times New Roman" pitchFamily="18" charset="0"/>
              </a:rPr>
              <a:t> en la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coyuntura</a:t>
            </a:r>
            <a:r>
              <a:rPr lang="en-US" sz="3200" b="1" dirty="0">
                <a:latin typeface="+mj-lt"/>
                <a:cs typeface="Times New Roman" pitchFamily="18" charset="0"/>
              </a:rPr>
              <a:t> de la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cadera</a:t>
            </a:r>
            <a:r>
              <a:rPr lang="en-US" sz="3200" b="1" dirty="0">
                <a:latin typeface="+mj-lt"/>
                <a:cs typeface="Times New Roman" pitchFamily="18" charset="0"/>
              </a:rPr>
              <a:t>, y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ésta</a:t>
            </a:r>
            <a:r>
              <a:rPr lang="en-US" sz="3200" b="1" dirty="0">
                <a:latin typeface="+mj-lt"/>
                <a:cs typeface="Times New Roman" pitchFamily="18" charset="0"/>
              </a:rPr>
              <a:t> se le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dislocó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mientras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luchaban</a:t>
            </a:r>
            <a:r>
              <a:rPr lang="en-US" sz="3200" b="1" dirty="0">
                <a:latin typeface="+mj-lt"/>
                <a:cs typeface="Times New Roman" pitchFamily="18" charset="0"/>
              </a:rPr>
              <a:t>.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Entonces</a:t>
            </a:r>
            <a:r>
              <a:rPr lang="en-US" sz="3200" b="1" dirty="0">
                <a:latin typeface="+mj-lt"/>
                <a:cs typeface="Times New Roman" pitchFamily="18" charset="0"/>
              </a:rPr>
              <a:t> el hombre le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dijo</a:t>
            </a:r>
            <a:r>
              <a:rPr lang="en-US" sz="3200" b="1" dirty="0">
                <a:latin typeface="+mj-lt"/>
                <a:cs typeface="Times New Roman" pitchFamily="18" charset="0"/>
              </a:rPr>
              <a:t>: —¡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Suéltame</a:t>
            </a:r>
            <a:r>
              <a:rPr 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que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ya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está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por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amanecer</a:t>
            </a:r>
            <a:r>
              <a:rPr lang="en-US" sz="3200" b="1" dirty="0">
                <a:latin typeface="+mj-lt"/>
                <a:cs typeface="Times New Roman" pitchFamily="18" charset="0"/>
              </a:rPr>
              <a:t>! —¡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te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soltaré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hasta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que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me </a:t>
            </a:r>
            <a:r>
              <a:rPr lang="en-US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bendigas</a:t>
            </a:r>
            <a:r>
              <a:rPr lang="en-US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!</a:t>
            </a:r>
            <a:r>
              <a:rPr lang="en-US" sz="3200" b="1" dirty="0">
                <a:latin typeface="+mj-lt"/>
                <a:cs typeface="Times New Roman" pitchFamily="18" charset="0"/>
              </a:rPr>
              <a:t> —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respondió</a:t>
            </a:r>
            <a:r>
              <a:rPr lang="en-US" sz="3200" b="1" dirty="0">
                <a:latin typeface="+mj-lt"/>
                <a:cs typeface="Times New Roman" pitchFamily="18" charset="0"/>
              </a:rPr>
              <a:t> Jacob. </a:t>
            </a:r>
            <a:endParaRPr lang="en-US" altLang="en-US" sz="3200" b="1" dirty="0">
              <a:latin typeface="+mj-lt"/>
              <a:cs typeface="Times New Roman" pitchFamily="18" charset="0"/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2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6690</TotalTime>
  <Words>1266</Words>
  <Application>Microsoft Office PowerPoint</Application>
  <PresentationFormat>Custom</PresentationFormat>
  <Paragraphs>141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587</cp:revision>
  <dcterms:created xsi:type="dcterms:W3CDTF">2020-03-18T13:47:21Z</dcterms:created>
  <dcterms:modified xsi:type="dcterms:W3CDTF">2021-06-14T20:37:06Z</dcterms:modified>
</cp:coreProperties>
</file>