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658" r:id="rId2"/>
    <p:sldId id="663" r:id="rId3"/>
    <p:sldId id="657" r:id="rId4"/>
    <p:sldId id="666" r:id="rId5"/>
    <p:sldId id="643" r:id="rId6"/>
    <p:sldId id="645" r:id="rId7"/>
    <p:sldId id="646" r:id="rId8"/>
    <p:sldId id="674" r:id="rId9"/>
    <p:sldId id="676" r:id="rId10"/>
    <p:sldId id="649" r:id="rId11"/>
    <p:sldId id="678" r:id="rId12"/>
    <p:sldId id="651" r:id="rId13"/>
    <p:sldId id="672" r:id="rId14"/>
    <p:sldId id="660" r:id="rId15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43" autoAdjust="0"/>
  </p:normalViewPr>
  <p:slideViewPr>
    <p:cSldViewPr>
      <p:cViewPr varScale="1">
        <p:scale>
          <a:sx n="84" d="100"/>
          <a:sy n="84" d="100"/>
        </p:scale>
        <p:origin x="-732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7" y="3962400"/>
            <a:ext cx="3040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La Fuente de Agua </a:t>
            </a:r>
            <a:r>
              <a:rPr lang="en-US" sz="20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56" y="61901"/>
            <a:ext cx="9230255" cy="35855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700" b="1" dirty="0" err="1" smtClean="0">
                <a:solidFill>
                  <a:srgbClr val="FFFF00"/>
                </a:solidFill>
              </a:rPr>
              <a:t>Jesús</a:t>
            </a:r>
            <a:r>
              <a:rPr lang="en-US" sz="7700" b="1" dirty="0" smtClean="0">
                <a:solidFill>
                  <a:srgbClr val="FFFF00"/>
                </a:solidFill>
              </a:rPr>
              <a:t> </a:t>
            </a:r>
            <a:r>
              <a:rPr lang="en-US" sz="7700" b="1" dirty="0">
                <a:solidFill>
                  <a:srgbClr val="FFFF00"/>
                </a:solidFill>
              </a:rPr>
              <a:t>el </a:t>
            </a:r>
            <a:r>
              <a:rPr lang="en-US" sz="7700" b="1" dirty="0" err="1">
                <a:solidFill>
                  <a:srgbClr val="FFFF00"/>
                </a:solidFill>
              </a:rPr>
              <a:t>Único</a:t>
            </a:r>
            <a:r>
              <a:rPr lang="en-US" sz="7700" b="1" dirty="0">
                <a:solidFill>
                  <a:srgbClr val="FFFF00"/>
                </a:solidFill>
              </a:rPr>
              <a:t> </a:t>
            </a:r>
            <a:r>
              <a:rPr lang="en-US" sz="7700" b="1" dirty="0" smtClean="0">
                <a:solidFill>
                  <a:srgbClr val="FFFF00"/>
                </a:solidFill>
              </a:rPr>
              <a:t>Camino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>
                <a:solidFill>
                  <a:schemeClr val="bg1"/>
                </a:solidFill>
              </a:rPr>
              <a:t>No </a:t>
            </a:r>
            <a:r>
              <a:rPr lang="en-US" sz="7200" b="1" dirty="0" err="1">
                <a:solidFill>
                  <a:schemeClr val="bg1"/>
                </a:solidFill>
              </a:rPr>
              <a:t>una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Religión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endParaRPr lang="en-US" sz="72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Jesus </a:t>
            </a:r>
            <a:r>
              <a:rPr lang="en-US" sz="5400" b="1" dirty="0">
                <a:solidFill>
                  <a:srgbClr val="FFFF00"/>
                </a:solidFill>
              </a:rPr>
              <a:t>the Only Way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Not a Religion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41" y="22860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0712" y="4827572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Jeremías </a:t>
            </a:r>
            <a:r>
              <a:rPr lang="en-US" altLang="en-US" b="1" dirty="0" smtClean="0">
                <a:solidFill>
                  <a:srgbClr val="7030A0"/>
                </a:solidFill>
              </a:rPr>
              <a:t>2:13 </a:t>
            </a:r>
            <a:r>
              <a:rPr lang="es-ES" b="1" baseline="30000" dirty="0" smtClean="0"/>
              <a:t>R60 </a:t>
            </a:r>
            <a:r>
              <a:rPr lang="es-ES" b="1" dirty="0" smtClean="0"/>
              <a:t>Porque </a:t>
            </a:r>
            <a:r>
              <a:rPr lang="es-ES" b="1" dirty="0"/>
              <a:t>dos males ha hecho mi pueblo: me dejaron a mí, </a:t>
            </a:r>
            <a:r>
              <a:rPr lang="es-ES" b="1" dirty="0">
                <a:solidFill>
                  <a:srgbClr val="FF0000"/>
                </a:solidFill>
              </a:rPr>
              <a:t>fuente de agua viva</a:t>
            </a:r>
            <a:r>
              <a:rPr lang="es-ES" b="1" dirty="0"/>
              <a:t>, y cavaron para sí cisternas, cisternas rotas que no retienen agua.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656012" y="3887772"/>
            <a:ext cx="51054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Kyungrae</a:t>
            </a:r>
            <a:r>
              <a:rPr lang="en-US" sz="2800" b="1" dirty="0" smtClean="0">
                <a:solidFill>
                  <a:schemeClr val="bg1"/>
                </a:solidFill>
              </a:rPr>
              <a:t> (Ezra) Kim</a:t>
            </a:r>
            <a:r>
              <a:rPr lang="en-US" sz="2800" b="1" dirty="0">
                <a:solidFill>
                  <a:schemeClr val="bg1"/>
                </a:solidFill>
              </a:rPr>
              <a:t>, Ph.D</a:t>
            </a:r>
            <a:r>
              <a:rPr lang="en-US" sz="2800" b="1" dirty="0" smtClean="0">
                <a:solidFill>
                  <a:schemeClr val="bg1"/>
                </a:solidFill>
              </a:rPr>
              <a:t>. (</a:t>
            </a:r>
            <a:r>
              <a:rPr lang="en-US" sz="2800" b="1" dirty="0">
                <a:solidFill>
                  <a:schemeClr val="bg1"/>
                </a:solidFill>
              </a:rPr>
              <a:t>1995, Hebrew University of Jerusalem) </a:t>
            </a:r>
          </a:p>
        </p:txBody>
      </p:sp>
    </p:spTree>
    <p:extLst>
      <p:ext uri="{BB962C8B-B14F-4D97-AF65-F5344CB8AC3E}">
        <p14:creationId xmlns:p14="http://schemas.microsoft.com/office/powerpoint/2010/main" val="184557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4289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         </a:t>
            </a:r>
            <a:r>
              <a:rPr lang="es-ES" sz="4000" b="1" dirty="0" smtClean="0">
                <a:solidFill>
                  <a:srgbClr val="FFFF00"/>
                </a:solidFill>
              </a:rPr>
              <a:t>Jesús </a:t>
            </a:r>
            <a:r>
              <a:rPr lang="es-ES" sz="4000" b="1" dirty="0">
                <a:solidFill>
                  <a:srgbClr val="FFFF00"/>
                </a:solidFill>
              </a:rPr>
              <a:t>el Verdadero </a:t>
            </a:r>
            <a:r>
              <a:rPr lang="es-ES" sz="4000" b="1" dirty="0" smtClean="0">
                <a:solidFill>
                  <a:srgbClr val="FFFF00"/>
                </a:solidFill>
              </a:rPr>
              <a:t>Salvador</a:t>
            </a:r>
            <a:endParaRPr lang="en-US" altLang="ko-KR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     </a:t>
            </a:r>
            <a:r>
              <a:rPr lang="es-ES_tradnl" altLang="zh-CN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Griego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</a:rPr>
              <a:t>σωτήρ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s-ES" sz="3200" b="1" dirty="0" smtClean="0">
                <a:solidFill>
                  <a:srgbClr val="FFFF00"/>
                </a:solidFill>
              </a:rPr>
              <a:t>Salvador</a:t>
            </a:r>
            <a:r>
              <a:rPr lang="en-US" sz="3200" b="1" dirty="0" smtClean="0">
                <a:solidFill>
                  <a:schemeClr val="bg1"/>
                </a:solidFill>
              </a:rPr>
              <a:t>):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24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3200" b="1" dirty="0" err="1" smtClean="0"/>
              <a:t>veces</a:t>
            </a:r>
            <a:r>
              <a:rPr lang="en-US" altLang="ko-KR" sz="3200" b="1" dirty="0" smtClean="0"/>
              <a:t> en NT</a:t>
            </a:r>
            <a:endParaRPr lang="en-US" sz="3200" b="1" dirty="0" smtClean="0"/>
          </a:p>
          <a:p>
            <a:r>
              <a:rPr lang="en-US" altLang="ko-KR" sz="2800" b="1" dirty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  1) </a:t>
            </a:r>
            <a:r>
              <a:rPr lang="es-ES" sz="2800" b="1" dirty="0" smtClean="0">
                <a:solidFill>
                  <a:srgbClr val="FFFF00"/>
                </a:solidFill>
              </a:rPr>
              <a:t>Jesús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17 </a:t>
            </a:r>
            <a:r>
              <a:rPr lang="en-US" altLang="ko-KR" sz="2800" b="1" dirty="0" err="1" smtClean="0">
                <a:solidFill>
                  <a:srgbClr val="FFFF00"/>
                </a:solidFill>
              </a:rPr>
              <a:t>veces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 </a:t>
            </a:r>
            <a:r>
              <a:rPr lang="nb-NO" sz="2800" dirty="0" smtClean="0"/>
              <a:t>Lucas </a:t>
            </a:r>
            <a:r>
              <a:rPr lang="nb-NO" sz="2800" dirty="0"/>
              <a:t>2:11; </a:t>
            </a:r>
            <a:r>
              <a:rPr lang="nb-NO" sz="2800" dirty="0" smtClean="0"/>
              <a:t>4:42; Hechos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5:31; 13:23 ……….</a:t>
            </a:r>
            <a:endParaRPr lang="en-US" altLang="ko-KR" sz="2800" dirty="0"/>
          </a:p>
          <a:p>
            <a:r>
              <a:rPr lang="ko-KR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2) </a:t>
            </a:r>
            <a:r>
              <a:rPr lang="es-ES" sz="2800" b="1" dirty="0">
                <a:solidFill>
                  <a:srgbClr val="FFFF00"/>
                </a:solidFill>
              </a:rPr>
              <a:t>Dios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(</a:t>
            </a:r>
            <a:r>
              <a:rPr lang="pt-BR" sz="2800" b="1" dirty="0" smtClean="0">
                <a:solidFill>
                  <a:srgbClr val="FFFF00"/>
                </a:solidFill>
              </a:rPr>
              <a:t>7</a:t>
            </a:r>
            <a:r>
              <a:rPr lang="fr-FR" sz="2800" b="1" dirty="0" smtClean="0">
                <a:solidFill>
                  <a:schemeClr val="bg1"/>
                </a:solidFill>
              </a:rPr>
              <a:t>) </a:t>
            </a:r>
            <a:r>
              <a:rPr lang="nb-NO" sz="2600" dirty="0" smtClean="0"/>
              <a:t>Lu. 1:47; </a:t>
            </a:r>
            <a:r>
              <a:rPr lang="en-US" sz="2600" dirty="0"/>
              <a:t>1 </a:t>
            </a:r>
            <a:r>
              <a:rPr lang="en-US" sz="2600" dirty="0" smtClean="0"/>
              <a:t>Tim. 1:1; 2:3; 4:10; </a:t>
            </a:r>
            <a:r>
              <a:rPr lang="fr-FR" sz="2600" dirty="0" smtClean="0"/>
              <a:t>Tito 2:10; 3:4; </a:t>
            </a:r>
            <a:r>
              <a:rPr lang="pt-BR" sz="2600" dirty="0" smtClean="0"/>
              <a:t>Judas 1:25</a:t>
            </a:r>
          </a:p>
          <a:p>
            <a:endParaRPr lang="nb-NO" sz="800" b="1" dirty="0" smtClean="0">
              <a:solidFill>
                <a:schemeClr val="bg1"/>
              </a:solidFill>
            </a:endParaRPr>
          </a:p>
          <a:p>
            <a:endParaRPr lang="nb-NO" sz="800" b="1" dirty="0" smtClean="0">
              <a:solidFill>
                <a:schemeClr val="bg1"/>
              </a:solidFill>
            </a:endParaRPr>
          </a:p>
          <a:p>
            <a:endParaRPr lang="nb-NO" sz="800" b="1" dirty="0" smtClean="0">
              <a:solidFill>
                <a:schemeClr val="bg1"/>
              </a:solidFill>
            </a:endParaRPr>
          </a:p>
          <a:p>
            <a:r>
              <a:rPr lang="es-ES_tradnl" sz="2800" b="1" dirty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Lucas 2:11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 </a:t>
            </a:r>
            <a:r>
              <a:rPr lang="es-ES_tradnl" sz="2800" dirty="0"/>
              <a:t>Hoy les ha nacido en la ciudad de David un </a:t>
            </a:r>
            <a:r>
              <a:rPr lang="es-ES_tradnl" sz="2800" b="1" dirty="0">
                <a:solidFill>
                  <a:schemeClr val="bg1"/>
                </a:solidFill>
              </a:rPr>
              <a:t>Salvador, que es Cristo el Señor</a:t>
            </a:r>
            <a:r>
              <a:rPr lang="es-ES_tradnl" sz="2800" dirty="0"/>
              <a:t>. </a:t>
            </a:r>
            <a:r>
              <a:rPr lang="es-ES_tradnl" sz="2800" dirty="0" smtClean="0"/>
              <a:t>  /  </a:t>
            </a:r>
            <a:r>
              <a:rPr lang="es-ES_tradnl" sz="2800" b="1" dirty="0" smtClean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Hechos 5:31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 </a:t>
            </a:r>
            <a:r>
              <a:rPr lang="es-ES_tradnl" sz="2800" dirty="0"/>
              <a:t>Por su poder, Dios lo exaltó como </a:t>
            </a:r>
            <a:r>
              <a:rPr lang="es-ES_tradnl" sz="2800" b="1" dirty="0">
                <a:solidFill>
                  <a:schemeClr val="bg1"/>
                </a:solidFill>
              </a:rPr>
              <a:t>Príncipe y Salvador</a:t>
            </a:r>
            <a:r>
              <a:rPr lang="es-ES_tradnl" sz="2800" dirty="0"/>
              <a:t>, para que diera a Israel arrepentimiento y perdón de pecados. </a:t>
            </a:r>
            <a:r>
              <a:rPr lang="es-ES_tradnl" sz="2800" dirty="0" smtClean="0"/>
              <a:t>  /   </a:t>
            </a:r>
            <a:r>
              <a:rPr lang="es-ES_tradnl" sz="2800" b="1" dirty="0" smtClean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Hechos 13:23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 </a:t>
            </a:r>
            <a:r>
              <a:rPr lang="es-ES_tradnl" sz="2800" dirty="0"/>
              <a:t>»De los descendientes de éste, conforme a la promesa, Dios ha provisto a Israel un </a:t>
            </a:r>
            <a:r>
              <a:rPr lang="es-ES_tradnl" sz="2800" b="1" dirty="0">
                <a:solidFill>
                  <a:schemeClr val="bg1"/>
                </a:solidFill>
              </a:rPr>
              <a:t>salvador</a:t>
            </a:r>
            <a:r>
              <a:rPr lang="es-ES_tradnl" sz="2800" dirty="0"/>
              <a:t>, que es Jesús. </a:t>
            </a:r>
            <a:r>
              <a:rPr lang="es-ES_tradnl" sz="2800" dirty="0" smtClean="0"/>
              <a:t>  / </a:t>
            </a:r>
            <a:r>
              <a:rPr lang="es-ES_tradnl" sz="2800" b="1" dirty="0" smtClean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Filipenses 3:20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 </a:t>
            </a:r>
            <a:r>
              <a:rPr lang="es-ES_tradnl" sz="2800" dirty="0"/>
              <a:t>En cambio, nosotros somos ciudadanos del cielo, de donde anhelamos recibir </a:t>
            </a:r>
            <a:r>
              <a:rPr lang="es-ES_tradnl" sz="2800" b="1" dirty="0">
                <a:solidFill>
                  <a:schemeClr val="bg1"/>
                </a:solidFill>
              </a:rPr>
              <a:t>al Salvador, el Señor Jesucristo</a:t>
            </a:r>
            <a:r>
              <a:rPr lang="es-ES_tradnl" sz="2800" dirty="0"/>
              <a:t>. </a:t>
            </a:r>
            <a:r>
              <a:rPr lang="es-ES_tradnl" sz="2800" dirty="0" smtClean="0"/>
              <a:t>  /  </a:t>
            </a:r>
            <a:r>
              <a:rPr lang="es-ES_tradnl" sz="2800" b="1" dirty="0" smtClean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1 Juan 4:14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 </a:t>
            </a:r>
            <a:r>
              <a:rPr lang="es-ES_tradnl" sz="2800" dirty="0"/>
              <a:t>Y nosotros hemos visto y declaramos que el Padre envió a </a:t>
            </a:r>
            <a:r>
              <a:rPr lang="es-ES_tradnl" sz="2800" b="1" dirty="0"/>
              <a:t>su Hijo</a:t>
            </a:r>
            <a:r>
              <a:rPr lang="es-ES_tradnl" sz="2800" dirty="0"/>
              <a:t> para ser </a:t>
            </a:r>
            <a:r>
              <a:rPr lang="es-ES_tradnl" sz="2800" b="1" dirty="0">
                <a:solidFill>
                  <a:schemeClr val="bg1"/>
                </a:solidFill>
              </a:rPr>
              <a:t>el Salvador del mundo</a:t>
            </a:r>
            <a:r>
              <a:rPr lang="es-ES_tradnl" sz="2800" dirty="0"/>
              <a:t>. </a:t>
            </a:r>
            <a:endParaRPr lang="en-US" sz="2800" dirty="0"/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r>
              <a:rPr lang="en-US" altLang="ko-KR" sz="800" b="1" dirty="0" smtClean="0">
                <a:solidFill>
                  <a:schemeClr val="bg1"/>
                </a:solidFill>
              </a:rPr>
              <a:t>  </a:t>
            </a:r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3264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>
              <a:solidFill>
                <a:srgbClr val="FFFF00"/>
              </a:solidFill>
            </a:endParaRPr>
          </a:p>
          <a:p>
            <a:r>
              <a:rPr lang="es-ES" sz="3600" b="1" dirty="0" smtClean="0">
                <a:solidFill>
                  <a:srgbClr val="FFFF00"/>
                </a:solidFill>
              </a:rPr>
              <a:t>Jesús el Salvador </a:t>
            </a:r>
            <a:r>
              <a:rPr lang="es-ES" sz="3200" b="1" dirty="0" smtClean="0">
                <a:solidFill>
                  <a:srgbClr val="FFFF00"/>
                </a:solidFill>
              </a:rPr>
              <a:t>que </a:t>
            </a:r>
            <a:r>
              <a:rPr lang="es-ES" sz="3200" b="1" dirty="0">
                <a:solidFill>
                  <a:srgbClr val="FFFF00"/>
                </a:solidFill>
              </a:rPr>
              <a:t>Viene en el Nombre de </a:t>
            </a:r>
            <a:r>
              <a:rPr lang="es-ES" sz="3200" b="1" dirty="0" smtClean="0">
                <a:solidFill>
                  <a:srgbClr val="FFFF00"/>
                </a:solidFill>
              </a:rPr>
              <a:t>Jehová</a:t>
            </a:r>
          </a:p>
          <a:p>
            <a:endParaRPr lang="en-US" altLang="en-US" sz="800" dirty="0" smtClean="0">
              <a:solidFill>
                <a:schemeClr val="bg1"/>
              </a:solidFill>
            </a:endParaRPr>
          </a:p>
          <a:p>
            <a:r>
              <a:rPr lang="en-US" sz="2800" b="1" dirty="0" smtClean="0"/>
              <a:t> -</a:t>
            </a:r>
            <a:r>
              <a:rPr lang="es-ES" sz="2800" b="1" dirty="0" smtClean="0">
                <a:solidFill>
                  <a:srgbClr val="FFFF00"/>
                </a:solidFill>
              </a:rPr>
              <a:t>Mateo </a:t>
            </a:r>
            <a:r>
              <a:rPr lang="es-ES" sz="2800" b="1" dirty="0">
                <a:solidFill>
                  <a:srgbClr val="FFFF00"/>
                </a:solidFill>
              </a:rPr>
              <a:t>21:9 </a:t>
            </a:r>
            <a:r>
              <a:rPr lang="es-ES" sz="2800" b="1" baseline="30000" dirty="0" smtClean="0"/>
              <a:t>NVI </a:t>
            </a:r>
            <a:r>
              <a:rPr lang="es-ES" sz="2800" b="1" dirty="0" smtClean="0"/>
              <a:t>……. </a:t>
            </a:r>
            <a:r>
              <a:rPr lang="es-ES" sz="3000" b="1" dirty="0" smtClean="0">
                <a:solidFill>
                  <a:schemeClr val="bg1"/>
                </a:solidFill>
              </a:rPr>
              <a:t>¡</a:t>
            </a:r>
            <a:r>
              <a:rPr lang="es-ES" sz="3000" b="1" dirty="0">
                <a:solidFill>
                  <a:schemeClr val="bg1"/>
                </a:solidFill>
              </a:rPr>
              <a:t>Hosanna </a:t>
            </a:r>
            <a:r>
              <a:rPr lang="es-ES" sz="3000" b="1" dirty="0" smtClean="0">
                <a:solidFill>
                  <a:schemeClr val="bg1"/>
                </a:solidFill>
              </a:rPr>
              <a:t>al </a:t>
            </a:r>
            <a:r>
              <a:rPr lang="es-ES" sz="3000" b="1" dirty="0">
                <a:solidFill>
                  <a:schemeClr val="bg1"/>
                </a:solidFill>
              </a:rPr>
              <a:t>Hijo de David! </a:t>
            </a:r>
            <a:r>
              <a:rPr lang="es-ES" sz="3000" b="1" dirty="0" smtClean="0">
                <a:solidFill>
                  <a:schemeClr val="bg1"/>
                </a:solidFill>
              </a:rPr>
              <a:t>- ¡</a:t>
            </a:r>
            <a:r>
              <a:rPr lang="es-ES" sz="3000" b="1" dirty="0">
                <a:solidFill>
                  <a:schemeClr val="bg1"/>
                </a:solidFill>
              </a:rPr>
              <a:t>Bendito </a:t>
            </a:r>
            <a:r>
              <a:rPr lang="es-ES" sz="3000" b="1" dirty="0" smtClean="0">
                <a:solidFill>
                  <a:schemeClr val="bg1"/>
                </a:solidFill>
              </a:rPr>
              <a:t>el </a:t>
            </a:r>
          </a:p>
          <a:p>
            <a:r>
              <a:rPr lang="es-ES" sz="3000" b="1" dirty="0" smtClean="0">
                <a:solidFill>
                  <a:schemeClr val="bg1"/>
                </a:solidFill>
              </a:rPr>
              <a:t>que </a:t>
            </a:r>
            <a:r>
              <a:rPr lang="es-ES" sz="3000" b="1" dirty="0">
                <a:solidFill>
                  <a:schemeClr val="bg1"/>
                </a:solidFill>
              </a:rPr>
              <a:t>viene en el </a:t>
            </a:r>
            <a:r>
              <a:rPr lang="es-ES" sz="3000" b="1" dirty="0" smtClean="0">
                <a:solidFill>
                  <a:schemeClr val="bg1"/>
                </a:solidFill>
              </a:rPr>
              <a:t>nombre </a:t>
            </a:r>
            <a:r>
              <a:rPr lang="es-ES" sz="3000" b="1" dirty="0">
                <a:solidFill>
                  <a:schemeClr val="bg1"/>
                </a:solidFill>
              </a:rPr>
              <a:t>del Señor! </a:t>
            </a:r>
            <a:r>
              <a:rPr lang="es-ES" sz="3000" b="1" dirty="0" smtClean="0">
                <a:solidFill>
                  <a:schemeClr val="bg1"/>
                </a:solidFill>
              </a:rPr>
              <a:t>- ¡</a:t>
            </a:r>
            <a:r>
              <a:rPr lang="es-ES" sz="3000" b="1" dirty="0">
                <a:solidFill>
                  <a:schemeClr val="bg1"/>
                </a:solidFill>
              </a:rPr>
              <a:t>Hosanna en las alturas! </a:t>
            </a:r>
            <a:endParaRPr lang="es-ES" sz="3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/>
              <a:t> -</a:t>
            </a:r>
            <a:r>
              <a:rPr lang="es-ES" sz="2800" b="1" dirty="0" smtClean="0">
                <a:solidFill>
                  <a:srgbClr val="FFFF00"/>
                </a:solidFill>
              </a:rPr>
              <a:t>Salmo 118:26 </a:t>
            </a:r>
            <a:r>
              <a:rPr lang="en-US" sz="2800" b="1" baseline="30000" dirty="0"/>
              <a:t>RV1960 </a:t>
            </a:r>
            <a:r>
              <a:rPr lang="es-ES" sz="3000" b="1" dirty="0" smtClean="0">
                <a:solidFill>
                  <a:schemeClr val="bg1"/>
                </a:solidFill>
              </a:rPr>
              <a:t>Bendito </a:t>
            </a:r>
            <a:r>
              <a:rPr lang="es-ES" sz="3000" b="1" dirty="0">
                <a:solidFill>
                  <a:schemeClr val="bg1"/>
                </a:solidFill>
              </a:rPr>
              <a:t>el que viene en el nombre </a:t>
            </a:r>
            <a:r>
              <a:rPr lang="es-ES" sz="3000" b="1" dirty="0" smtClean="0">
                <a:solidFill>
                  <a:schemeClr val="bg1"/>
                </a:solidFill>
              </a:rPr>
              <a:t>de Jehová</a:t>
            </a:r>
            <a:r>
              <a:rPr lang="es-ES" sz="3000" b="1" dirty="0" smtClean="0"/>
              <a:t> </a:t>
            </a:r>
            <a:r>
              <a:rPr lang="es-ES" sz="3000" b="1" dirty="0"/>
              <a:t>…….</a:t>
            </a:r>
            <a:endParaRPr lang="en-US" sz="3000" b="1" dirty="0"/>
          </a:p>
          <a:p>
            <a:r>
              <a:rPr lang="en-US" sz="2400" dirty="0" smtClean="0"/>
              <a:t>     *</a:t>
            </a:r>
            <a:r>
              <a:rPr lang="es-ES_tradnl" sz="2400" dirty="0" smtClean="0"/>
              <a:t>"</a:t>
            </a:r>
            <a:r>
              <a:rPr lang="es-ES_tradnl" sz="2400" dirty="0"/>
              <a:t>El SEÑOR" de la mayoría de las versiones en español </a:t>
            </a:r>
            <a:r>
              <a:rPr lang="es-ES_tradnl" sz="2400" dirty="0" smtClean="0"/>
              <a:t>= "</a:t>
            </a:r>
            <a:r>
              <a:rPr lang="es-ES_tradnl" sz="2400" dirty="0"/>
              <a:t>Jehová" o "YHWH" en el texto </a:t>
            </a:r>
            <a:r>
              <a:rPr lang="es-ES_tradnl" sz="2400" dirty="0" smtClean="0"/>
              <a:t>hebreo (que </a:t>
            </a:r>
            <a:r>
              <a:rPr lang="es-ES_tradnl" sz="2400" dirty="0"/>
              <a:t>significa "Él </a:t>
            </a:r>
            <a:r>
              <a:rPr lang="es-ES_tradnl" sz="2400" dirty="0" smtClean="0"/>
              <a:t>es"). </a:t>
            </a:r>
            <a:r>
              <a:rPr lang="es-ES_tradnl" sz="2400" dirty="0"/>
              <a:t>El nombre "YHWH" aparece más de 6.600 veces en el Antiguo Testamento hebreo.</a:t>
            </a:r>
            <a:endParaRPr lang="en-US" sz="2400" dirty="0"/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s-ES" sz="2800" b="1" dirty="0" smtClean="0">
                <a:solidFill>
                  <a:srgbClr val="FFFF00"/>
                </a:solidFill>
              </a:rPr>
              <a:t>   &lt;</a:t>
            </a:r>
            <a:r>
              <a:rPr lang="es-ES" sz="2800" b="1" dirty="0">
                <a:solidFill>
                  <a:srgbClr val="FFFF00"/>
                </a:solidFill>
              </a:rPr>
              <a:t>Dinastía ptolemaica con títulos "</a:t>
            </a:r>
            <a:r>
              <a:rPr lang="es-ES" sz="2800" b="1" dirty="0" err="1">
                <a:solidFill>
                  <a:srgbClr val="FFFF00"/>
                </a:solidFill>
              </a:rPr>
              <a:t>Soter</a:t>
            </a:r>
            <a:r>
              <a:rPr lang="es-ES" sz="2800" b="1" dirty="0">
                <a:solidFill>
                  <a:srgbClr val="FFFF00"/>
                </a:solidFill>
              </a:rPr>
              <a:t>" o "</a:t>
            </a:r>
            <a:r>
              <a:rPr lang="es-ES" sz="2800" b="1" dirty="0" err="1">
                <a:solidFill>
                  <a:srgbClr val="FFFF00"/>
                </a:solidFill>
              </a:rPr>
              <a:t>Euergetes</a:t>
            </a:r>
            <a:r>
              <a:rPr lang="es-ES" sz="2800" b="1" dirty="0">
                <a:solidFill>
                  <a:srgbClr val="FFFF00"/>
                </a:solidFill>
              </a:rPr>
              <a:t>"&gt; (303-30 a. C.)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s-ES" sz="2600" dirty="0"/>
              <a:t>Ptolomeo I </a:t>
            </a:r>
            <a:r>
              <a:rPr lang="es-ES" sz="2600" b="1" dirty="0" err="1">
                <a:solidFill>
                  <a:schemeClr val="bg1"/>
                </a:solidFill>
              </a:rPr>
              <a:t>Soter</a:t>
            </a:r>
            <a:r>
              <a:rPr lang="es-ES" sz="2600" dirty="0"/>
              <a:t> (303-285 a. C.)</a:t>
            </a:r>
            <a:endParaRPr lang="en-US" sz="2600" dirty="0"/>
          </a:p>
          <a:p>
            <a:r>
              <a:rPr lang="es-ES" sz="2600" dirty="0"/>
              <a:t>Ptolomeo III </a:t>
            </a:r>
            <a:r>
              <a:rPr lang="es-ES" sz="2600" b="1" dirty="0" err="1">
                <a:solidFill>
                  <a:schemeClr val="bg1"/>
                </a:solidFill>
              </a:rPr>
              <a:t>Euergetes</a:t>
            </a:r>
            <a:r>
              <a:rPr lang="es-ES" sz="2600" dirty="0"/>
              <a:t> (246-221 a. C.)</a:t>
            </a:r>
            <a:endParaRPr lang="en-US" sz="2600" dirty="0"/>
          </a:p>
          <a:p>
            <a:r>
              <a:rPr lang="es-ES" sz="2600" dirty="0"/>
              <a:t>Ptolomeo VIII </a:t>
            </a:r>
            <a:r>
              <a:rPr lang="es-ES" sz="2600" b="1" dirty="0" err="1">
                <a:solidFill>
                  <a:schemeClr val="bg1"/>
                </a:solidFill>
              </a:rPr>
              <a:t>Euergetes</a:t>
            </a:r>
            <a:r>
              <a:rPr lang="es-ES" sz="2600" dirty="0" smtClean="0"/>
              <a:t> </a:t>
            </a:r>
            <a:r>
              <a:rPr lang="es-ES" sz="2600" dirty="0"/>
              <a:t>II (</a:t>
            </a:r>
            <a:r>
              <a:rPr lang="es-ES" sz="2600" dirty="0" err="1"/>
              <a:t>Physcon</a:t>
            </a:r>
            <a:r>
              <a:rPr lang="es-ES" sz="2600" dirty="0"/>
              <a:t>) (170-163, 145-116 a. C.)</a:t>
            </a:r>
            <a:endParaRPr lang="en-US" sz="2600" dirty="0"/>
          </a:p>
          <a:p>
            <a:r>
              <a:rPr lang="es-ES" sz="2600" dirty="0"/>
              <a:t>Cleopatra II </a:t>
            </a:r>
            <a:r>
              <a:rPr lang="es-ES" sz="2600" dirty="0" err="1"/>
              <a:t>Philometora</a:t>
            </a:r>
            <a:r>
              <a:rPr lang="es-ES" sz="2600" dirty="0"/>
              <a:t> </a:t>
            </a:r>
            <a:r>
              <a:rPr lang="es-ES" sz="2600" b="1" dirty="0" err="1">
                <a:solidFill>
                  <a:schemeClr val="bg1"/>
                </a:solidFill>
              </a:rPr>
              <a:t>Soteira</a:t>
            </a:r>
            <a:r>
              <a:rPr lang="es-ES" sz="2600" dirty="0"/>
              <a:t> (131-127 a. C.)</a:t>
            </a:r>
            <a:endParaRPr lang="en-US" sz="2600" dirty="0"/>
          </a:p>
          <a:p>
            <a:r>
              <a:rPr lang="es-ES" sz="2600" dirty="0"/>
              <a:t>Cleopatra III </a:t>
            </a:r>
            <a:r>
              <a:rPr lang="es-ES" sz="2600" dirty="0" err="1"/>
              <a:t>Philometora</a:t>
            </a:r>
            <a:r>
              <a:rPr lang="es-ES" sz="2600" dirty="0"/>
              <a:t> </a:t>
            </a:r>
            <a:r>
              <a:rPr lang="es-ES" sz="2600" b="1" dirty="0" err="1">
                <a:solidFill>
                  <a:schemeClr val="bg1"/>
                </a:solidFill>
              </a:rPr>
              <a:t>Soteira</a:t>
            </a:r>
            <a:r>
              <a:rPr lang="es-ES" sz="2600" dirty="0" smtClean="0"/>
              <a:t> </a:t>
            </a:r>
            <a:r>
              <a:rPr lang="es-ES" sz="2600" dirty="0" err="1"/>
              <a:t>Dikaiosyne</a:t>
            </a:r>
            <a:r>
              <a:rPr lang="es-ES" sz="2600" dirty="0"/>
              <a:t> </a:t>
            </a:r>
            <a:r>
              <a:rPr lang="es-ES" sz="2600" dirty="0" err="1"/>
              <a:t>Nikephoros</a:t>
            </a:r>
            <a:r>
              <a:rPr lang="es-ES" sz="2600" dirty="0"/>
              <a:t> (116-101 a. C.)</a:t>
            </a:r>
            <a:endParaRPr lang="en-US" sz="2600" dirty="0"/>
          </a:p>
          <a:p>
            <a:r>
              <a:rPr lang="es-ES" sz="2600" dirty="0"/>
              <a:t>Ptolomeo IX </a:t>
            </a:r>
            <a:r>
              <a:rPr lang="es-ES" sz="2600" b="1" dirty="0" err="1">
                <a:solidFill>
                  <a:schemeClr val="bg1"/>
                </a:solidFill>
              </a:rPr>
              <a:t>Soter</a:t>
            </a:r>
            <a:r>
              <a:rPr lang="es-ES" sz="2600" dirty="0" smtClean="0"/>
              <a:t> </a:t>
            </a:r>
            <a:r>
              <a:rPr lang="es-ES" sz="2600" dirty="0"/>
              <a:t>II (</a:t>
            </a:r>
            <a:r>
              <a:rPr lang="es-ES" sz="2600" dirty="0" err="1"/>
              <a:t>Lathyros</a:t>
            </a:r>
            <a:r>
              <a:rPr lang="es-ES" sz="2600" dirty="0"/>
              <a:t>) (116-107, 88-81 a. C.)</a:t>
            </a:r>
            <a:endParaRPr lang="en-US" sz="2600" dirty="0"/>
          </a:p>
          <a:p>
            <a:endParaRPr lang="en-US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9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: Coexist and Tolerance Bumper Stickers: Automo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8" y="22578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 Coexist, Religious Pluralism, and the Exclusive Gospel, Part 1 |  chrishefner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0" y="3909131"/>
            <a:ext cx="640079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on Words to live 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2125132"/>
            <a:ext cx="2631041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ster_3133549 Coexist Photograph by Universal Images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91" y="219745"/>
            <a:ext cx="425905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3207454"/>
            <a:ext cx="6554077" cy="61555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" sz="3400" b="1" dirty="0" smtClean="0">
                <a:solidFill>
                  <a:srgbClr val="FFFF00"/>
                </a:solidFill>
              </a:rPr>
              <a:t>Cuidado </a:t>
            </a:r>
            <a:r>
              <a:rPr lang="es-ES" sz="3400" b="1" dirty="0">
                <a:solidFill>
                  <a:srgbClr val="FFFF00"/>
                </a:solidFill>
              </a:rPr>
              <a:t>con el </a:t>
            </a:r>
            <a:r>
              <a:rPr lang="es-ES" sz="3400" b="1" dirty="0" smtClean="0">
                <a:solidFill>
                  <a:srgbClr val="FFFF00"/>
                </a:solidFill>
              </a:rPr>
              <a:t>Pluralismo Religioso</a:t>
            </a:r>
            <a:endParaRPr lang="en-US" sz="3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3924" y="3201104"/>
            <a:ext cx="2303435" cy="30469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Aceptar </a:t>
            </a:r>
            <a:r>
              <a:rPr lang="es-ES" sz="3200" b="1" dirty="0">
                <a:solidFill>
                  <a:srgbClr val="FFFF00"/>
                </a:solidFill>
              </a:rPr>
              <a:t>el pluralismo religioso es renunciar 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FF00"/>
                </a:solidFill>
              </a:rPr>
              <a:t>a </a:t>
            </a:r>
            <a:r>
              <a:rPr lang="es-ES" sz="3200" b="1" dirty="0">
                <a:solidFill>
                  <a:srgbClr val="FFFF00"/>
                </a:solidFill>
              </a:rPr>
              <a:t>la verdad cristiana</a:t>
            </a:r>
            <a:endParaRPr lang="en-US" altLang="ko-KR" sz="3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982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685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r>
              <a:rPr lang="es-ES" sz="4000" b="1" dirty="0" smtClean="0">
                <a:solidFill>
                  <a:schemeClr val="bg1"/>
                </a:solidFill>
              </a:rPr>
              <a:t>      </a:t>
            </a:r>
            <a:r>
              <a:rPr lang="es-ES" sz="4000" b="1" dirty="0" smtClean="0">
                <a:solidFill>
                  <a:srgbClr val="FFFF00"/>
                </a:solidFill>
              </a:rPr>
              <a:t>Jesucristo</a:t>
            </a:r>
            <a:r>
              <a:rPr lang="es-ES" sz="4000" b="1" dirty="0">
                <a:solidFill>
                  <a:srgbClr val="FFFF00"/>
                </a:solidFill>
              </a:rPr>
              <a:t>, el Hijo de Dios, el </a:t>
            </a:r>
            <a:r>
              <a:rPr lang="es-ES" sz="4000" b="1" dirty="0" smtClean="0">
                <a:solidFill>
                  <a:srgbClr val="FFFF00"/>
                </a:solidFill>
              </a:rPr>
              <a:t>Salvador </a:t>
            </a:r>
          </a:p>
          <a:p>
            <a:r>
              <a:rPr lang="es-ES" sz="4000" b="1" dirty="0">
                <a:solidFill>
                  <a:srgbClr val="FFFF00"/>
                </a:solidFill>
              </a:rPr>
              <a:t> </a:t>
            </a:r>
            <a:r>
              <a:rPr lang="es-ES" sz="4000" b="1" dirty="0" smtClean="0">
                <a:solidFill>
                  <a:srgbClr val="FFFF00"/>
                </a:solidFill>
              </a:rPr>
              <a:t>                            </a:t>
            </a:r>
            <a:r>
              <a:rPr lang="es-ES_tradnl" sz="4000" b="1" dirty="0" smtClean="0">
                <a:solidFill>
                  <a:srgbClr val="FFFF00"/>
                </a:solidFill>
              </a:rPr>
              <a:t>el </a:t>
            </a:r>
            <a:r>
              <a:rPr lang="en-US" sz="4000" b="1" dirty="0" err="1">
                <a:solidFill>
                  <a:srgbClr val="FFFF00"/>
                </a:solidFill>
              </a:rPr>
              <a:t>Único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s-ES_tradnl" sz="4000" b="1" dirty="0">
                <a:solidFill>
                  <a:srgbClr val="FFFF00"/>
                </a:solidFill>
              </a:rPr>
              <a:t>Camino</a:t>
            </a:r>
            <a:endParaRPr lang="en-US" altLang="ko-KR" sz="4000" b="1" dirty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s-ES" sz="3600" b="1" dirty="0" smtClean="0">
                <a:solidFill>
                  <a:srgbClr val="FFFF00"/>
                </a:solidFill>
              </a:rPr>
              <a:t>      Pez </a:t>
            </a:r>
            <a:r>
              <a:rPr lang="en-US" altLang="ko-KR" sz="3600" b="1" dirty="0" smtClean="0">
                <a:solidFill>
                  <a:schemeClr val="bg1"/>
                </a:solidFill>
                <a:latin typeface="+mn-ea"/>
              </a:rPr>
              <a:t>= </a:t>
            </a:r>
            <a:r>
              <a:rPr lang="en-US" sz="3600" b="1" dirty="0" err="1" smtClean="0">
                <a:solidFill>
                  <a:srgbClr val="FFFF00"/>
                </a:solidFill>
              </a:rPr>
              <a:t>ιχθυς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s-ES_tradnl" sz="3600" dirty="0"/>
              <a:t>minúscula</a:t>
            </a:r>
            <a:r>
              <a:rPr lang="en-US" altLang="ko-KR" sz="3600" dirty="0" smtClean="0">
                <a:solidFill>
                  <a:schemeClr val="bg1"/>
                </a:solidFill>
              </a:rPr>
              <a:t>) /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ΙΧΘΥ</a:t>
            </a:r>
            <a:r>
              <a:rPr lang="en-US" sz="3600" b="1" dirty="0">
                <a:solidFill>
                  <a:srgbClr val="FFFF00"/>
                </a:solidFill>
              </a:rPr>
              <a:t>Σ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s-ES_tradnl" sz="3600" dirty="0"/>
              <a:t>mayúscula</a:t>
            </a:r>
            <a:r>
              <a:rPr lang="en-US" altLang="ko-KR" sz="36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        </a:t>
            </a:r>
            <a:r>
              <a:rPr lang="en-US" sz="4400" b="1" dirty="0" err="1" smtClean="0">
                <a:solidFill>
                  <a:srgbClr val="FFFF00"/>
                </a:solidFill>
              </a:rPr>
              <a:t>Ι</a:t>
            </a:r>
            <a:r>
              <a:rPr lang="en-US" sz="4400" b="1" dirty="0" err="1" smtClean="0">
                <a:solidFill>
                  <a:schemeClr val="bg1"/>
                </a:solidFill>
              </a:rPr>
              <a:t>ησους</a:t>
            </a:r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</a:rPr>
              <a:t>Χ</a:t>
            </a:r>
            <a:r>
              <a:rPr lang="en-US" sz="4400" b="1" dirty="0" err="1" smtClean="0">
                <a:solidFill>
                  <a:schemeClr val="bg1"/>
                </a:solidFill>
              </a:rPr>
              <a:t>ριστος</a:t>
            </a:r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</a:rPr>
              <a:t>Θ</a:t>
            </a:r>
            <a:r>
              <a:rPr lang="en-US" sz="4400" b="1" dirty="0" err="1" smtClean="0">
                <a:solidFill>
                  <a:schemeClr val="bg1"/>
                </a:solidFill>
              </a:rPr>
              <a:t>εου</a:t>
            </a:r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</a:rPr>
              <a:t>Υ</a:t>
            </a:r>
            <a:r>
              <a:rPr lang="en-US" sz="4400" b="1" dirty="0" err="1" smtClean="0">
                <a:solidFill>
                  <a:schemeClr val="bg1"/>
                </a:solidFill>
              </a:rPr>
              <a:t>ιος</a:t>
            </a:r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err="1" smtClean="0">
                <a:solidFill>
                  <a:srgbClr val="FFFF00"/>
                </a:solidFill>
              </a:rPr>
              <a:t>Σ</a:t>
            </a:r>
            <a:r>
              <a:rPr lang="en-US" sz="4400" b="1" dirty="0" err="1" smtClean="0">
                <a:solidFill>
                  <a:schemeClr val="bg1"/>
                </a:solidFill>
              </a:rPr>
              <a:t>ωτηρ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           (</a:t>
            </a:r>
            <a:r>
              <a:rPr lang="es-ES" sz="3200" b="1" dirty="0" smtClean="0">
                <a:solidFill>
                  <a:schemeClr val="bg1"/>
                </a:solidFill>
              </a:rPr>
              <a:t>Jesucristo</a:t>
            </a:r>
            <a:r>
              <a:rPr lang="es-ES" sz="3200" b="1" dirty="0">
                <a:solidFill>
                  <a:schemeClr val="bg1"/>
                </a:solidFill>
              </a:rPr>
              <a:t>, el Hijo de Dios, el </a:t>
            </a:r>
            <a:r>
              <a:rPr lang="es-ES" sz="3200" b="1" dirty="0" smtClean="0">
                <a:solidFill>
                  <a:schemeClr val="bg1"/>
                </a:solidFill>
              </a:rPr>
              <a:t>Salvador)</a:t>
            </a:r>
          </a:p>
          <a:p>
            <a:endParaRPr lang="en-US" sz="9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Ι</a:t>
            </a:r>
            <a:r>
              <a:rPr lang="en-US" sz="3400" b="1" dirty="0" err="1" smtClean="0">
                <a:solidFill>
                  <a:schemeClr val="bg1"/>
                </a:solidFill>
              </a:rPr>
              <a:t>ησους</a:t>
            </a:r>
            <a:r>
              <a:rPr lang="en-US" sz="3400" b="1" dirty="0" smtClean="0">
                <a:solidFill>
                  <a:schemeClr val="bg1"/>
                </a:solidFill>
              </a:rPr>
              <a:t> 		</a:t>
            </a:r>
            <a:r>
              <a:rPr lang="en-US" sz="3400" b="1" dirty="0" err="1" smtClean="0">
                <a:solidFill>
                  <a:srgbClr val="FFFF00"/>
                </a:solidFill>
              </a:rPr>
              <a:t>Jesús</a:t>
            </a:r>
            <a:r>
              <a:rPr lang="en-US" sz="3400" b="1" dirty="0" smtClean="0">
                <a:solidFill>
                  <a:srgbClr val="FFFF00"/>
                </a:solidFill>
              </a:rPr>
              <a:t> 			Jesus</a:t>
            </a:r>
            <a:endParaRPr lang="en-US" sz="34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Χ</a:t>
            </a:r>
            <a:r>
              <a:rPr lang="en-US" sz="3400" b="1" dirty="0" err="1" smtClean="0">
                <a:solidFill>
                  <a:schemeClr val="bg1"/>
                </a:solidFill>
              </a:rPr>
              <a:t>ριστος</a:t>
            </a:r>
            <a:r>
              <a:rPr lang="en-US" sz="3400" b="1" dirty="0" smtClean="0">
                <a:solidFill>
                  <a:schemeClr val="bg1"/>
                </a:solidFill>
              </a:rPr>
              <a:t> 		</a:t>
            </a:r>
            <a:r>
              <a:rPr lang="en-US" sz="3400" b="1" dirty="0" smtClean="0">
                <a:solidFill>
                  <a:srgbClr val="FFFF00"/>
                </a:solidFill>
              </a:rPr>
              <a:t>Cristo	</a:t>
            </a:r>
            <a:r>
              <a:rPr lang="en-US" sz="3400" b="1" dirty="0" smtClean="0">
                <a:solidFill>
                  <a:schemeClr val="bg1"/>
                </a:solidFill>
              </a:rPr>
              <a:t>		</a:t>
            </a:r>
            <a:r>
              <a:rPr lang="en-US" sz="3400" b="1" dirty="0" smtClean="0">
                <a:solidFill>
                  <a:srgbClr val="FFFF00"/>
                </a:solidFill>
              </a:rPr>
              <a:t>Christ	</a:t>
            </a:r>
            <a:endParaRPr lang="en-US" sz="34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Θ</a:t>
            </a:r>
            <a:r>
              <a:rPr lang="en-US" sz="3400" b="1" dirty="0" err="1" smtClean="0">
                <a:solidFill>
                  <a:schemeClr val="bg1"/>
                </a:solidFill>
              </a:rPr>
              <a:t>εου</a:t>
            </a:r>
            <a:r>
              <a:rPr lang="en-US" sz="3400" b="1" dirty="0" smtClean="0">
                <a:solidFill>
                  <a:schemeClr val="bg1"/>
                </a:solidFill>
              </a:rPr>
              <a:t> 			</a:t>
            </a:r>
            <a:r>
              <a:rPr lang="en-US" sz="3400" b="1" dirty="0" smtClean="0">
                <a:solidFill>
                  <a:srgbClr val="FFFF00"/>
                </a:solidFill>
              </a:rPr>
              <a:t>de Dios		God’s	</a:t>
            </a:r>
            <a:endParaRPr lang="en-US" sz="34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Υ</a:t>
            </a:r>
            <a:r>
              <a:rPr lang="en-US" sz="3400" b="1" dirty="0" err="1" smtClean="0">
                <a:solidFill>
                  <a:schemeClr val="bg1"/>
                </a:solidFill>
              </a:rPr>
              <a:t>ιος</a:t>
            </a:r>
            <a:r>
              <a:rPr lang="en-US" sz="3400" b="1" dirty="0" smtClean="0">
                <a:solidFill>
                  <a:schemeClr val="bg1"/>
                </a:solidFill>
              </a:rPr>
              <a:t> 		</a:t>
            </a:r>
            <a:r>
              <a:rPr lang="en-US" sz="3400" b="1" dirty="0">
                <a:solidFill>
                  <a:srgbClr val="FFFF00"/>
                </a:solidFill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Hijo</a:t>
            </a:r>
            <a:r>
              <a:rPr lang="en-US" sz="3400" b="1" dirty="0" smtClean="0">
                <a:solidFill>
                  <a:srgbClr val="FFFF00"/>
                </a:solidFill>
              </a:rPr>
              <a:t> 			Son</a:t>
            </a: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Σ</a:t>
            </a:r>
            <a:r>
              <a:rPr lang="en-US" sz="3400" b="1" dirty="0" err="1" smtClean="0">
                <a:solidFill>
                  <a:schemeClr val="bg1"/>
                </a:solidFill>
              </a:rPr>
              <a:t>ωτηρ</a:t>
            </a:r>
            <a:r>
              <a:rPr lang="en-US" sz="3400" b="1" dirty="0" smtClean="0">
                <a:solidFill>
                  <a:schemeClr val="bg1"/>
                </a:solidFill>
              </a:rPr>
              <a:t>		</a:t>
            </a:r>
            <a:r>
              <a:rPr lang="en-US" sz="3400" b="1" dirty="0" smtClean="0">
                <a:solidFill>
                  <a:srgbClr val="FFFF00"/>
                </a:solidFill>
              </a:rPr>
              <a:t>Salvador 		Savior	</a:t>
            </a:r>
            <a:endParaRPr lang="en-US" sz="34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3657600"/>
            <a:ext cx="10668000" cy="260287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Números</a:t>
            </a:r>
            <a:r>
              <a:rPr lang="en-US" sz="3600" b="1" dirty="0" smtClean="0">
                <a:solidFill>
                  <a:srgbClr val="FFFF00"/>
                </a:solidFill>
              </a:rPr>
              <a:t> 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    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31700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FF00"/>
                </a:solidFill>
              </a:rPr>
              <a:t>Números</a:t>
            </a:r>
            <a:r>
              <a:rPr lang="en-US" sz="4000" b="1" dirty="0">
                <a:solidFill>
                  <a:srgbClr val="FFFF00"/>
                </a:solidFill>
              </a:rPr>
              <a:t> 6:24-26</a:t>
            </a:r>
            <a:r>
              <a:rPr lang="el-GR" sz="4000" b="1" dirty="0">
                <a:solidFill>
                  <a:srgbClr val="FFFF00"/>
                </a:solidFill>
              </a:rPr>
              <a:t>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s-ES" sz="4000" baseline="30000" dirty="0">
                <a:solidFill>
                  <a:srgbClr val="FFFF00"/>
                </a:solidFill>
              </a:rPr>
              <a:t>24</a:t>
            </a:r>
            <a:r>
              <a:rPr lang="es-ES" sz="4000" dirty="0">
                <a:solidFill>
                  <a:schemeClr val="bg1"/>
                </a:solidFill>
              </a:rPr>
              <a:t> Jehová te bendiga, y te guarde</a:t>
            </a:r>
            <a:r>
              <a:rPr lang="es-ES" sz="4000" dirty="0" smtClean="0">
                <a:solidFill>
                  <a:schemeClr val="bg1"/>
                </a:solidFill>
              </a:rPr>
              <a:t>; </a:t>
            </a:r>
            <a:r>
              <a:rPr lang="es-ES" sz="4000" baseline="30000" dirty="0">
                <a:solidFill>
                  <a:srgbClr val="FFFF00"/>
                </a:solidFill>
              </a:rPr>
              <a:t>25</a:t>
            </a:r>
            <a:r>
              <a:rPr lang="es-ES" sz="4000" dirty="0">
                <a:solidFill>
                  <a:srgbClr val="FFFF00"/>
                </a:solidFill>
              </a:rPr>
              <a:t> </a:t>
            </a:r>
            <a:r>
              <a:rPr lang="es-ES" sz="4000" dirty="0">
                <a:solidFill>
                  <a:schemeClr val="bg1"/>
                </a:solidFill>
              </a:rPr>
              <a:t>Jehová haga resplandecer su rostro sobre ti, y tenga de ti misericordia</a:t>
            </a:r>
            <a:r>
              <a:rPr lang="es-ES" sz="4000" dirty="0" smtClean="0">
                <a:solidFill>
                  <a:schemeClr val="bg1"/>
                </a:solidFill>
              </a:rPr>
              <a:t>;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aseline="30000" dirty="0">
                <a:solidFill>
                  <a:srgbClr val="FFFF00"/>
                </a:solidFill>
              </a:rPr>
              <a:t>26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Jehová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alce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sobre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rostro</a:t>
            </a:r>
            <a:r>
              <a:rPr lang="en-US" sz="4000" dirty="0">
                <a:solidFill>
                  <a:schemeClr val="bg1"/>
                </a:solidFill>
              </a:rPr>
              <a:t>, y </a:t>
            </a:r>
            <a:r>
              <a:rPr lang="en-US" sz="4000" dirty="0" err="1">
                <a:solidFill>
                  <a:schemeClr val="bg1"/>
                </a:solidFill>
              </a:rPr>
              <a:t>ponga</a:t>
            </a:r>
            <a:r>
              <a:rPr lang="en-US" sz="4000" dirty="0">
                <a:solidFill>
                  <a:schemeClr val="bg1"/>
                </a:solidFill>
              </a:rPr>
              <a:t> en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paz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831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</a:rPr>
              <a:t>Jesús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s-ES_tradnl" sz="4000" b="1" dirty="0" smtClean="0">
                <a:solidFill>
                  <a:srgbClr val="FFFF00"/>
                </a:solidFill>
              </a:rPr>
              <a:t>el </a:t>
            </a:r>
            <a:r>
              <a:rPr lang="en-US" sz="4000" b="1" dirty="0" err="1">
                <a:solidFill>
                  <a:srgbClr val="FFFF00"/>
                </a:solidFill>
              </a:rPr>
              <a:t>Único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s-ES_tradnl" sz="4000" b="1" dirty="0" smtClean="0">
                <a:solidFill>
                  <a:srgbClr val="FFFF00"/>
                </a:solidFill>
              </a:rPr>
              <a:t>Camino,</a:t>
            </a:r>
          </a:p>
          <a:p>
            <a:r>
              <a:rPr lang="es-ES_tradnl" sz="4000" b="1" dirty="0" smtClean="0">
                <a:solidFill>
                  <a:srgbClr val="FFFF00"/>
                </a:solidFill>
              </a:rPr>
              <a:t>              </a:t>
            </a:r>
            <a:r>
              <a:rPr lang="es-ES_tradnl" sz="4000" b="1" dirty="0">
                <a:solidFill>
                  <a:srgbClr val="FFFF00"/>
                </a:solidFill>
              </a:rPr>
              <a:t>y la </a:t>
            </a:r>
            <a:r>
              <a:rPr lang="en-US" sz="4000" b="1" dirty="0" err="1" smtClean="0">
                <a:solidFill>
                  <a:srgbClr val="FFFF00"/>
                </a:solidFill>
              </a:rPr>
              <a:t>Única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s-ES_tradnl" sz="4000" b="1" dirty="0" smtClean="0">
                <a:solidFill>
                  <a:srgbClr val="FFFF00"/>
                </a:solidFill>
              </a:rPr>
              <a:t>Verdad</a:t>
            </a:r>
            <a:r>
              <a:rPr lang="es-ES_tradnl" sz="4000" b="1" dirty="0">
                <a:solidFill>
                  <a:srgbClr val="FFFF00"/>
                </a:solidFill>
              </a:rPr>
              <a:t>, y la </a:t>
            </a:r>
            <a:r>
              <a:rPr lang="en-US" sz="4000" b="1" dirty="0" err="1" smtClean="0">
                <a:solidFill>
                  <a:srgbClr val="FFFF00"/>
                </a:solidFill>
              </a:rPr>
              <a:t>Única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s-ES_tradnl" sz="4000" b="1" dirty="0" smtClean="0">
                <a:solidFill>
                  <a:srgbClr val="FFFF00"/>
                </a:solidFill>
              </a:rPr>
              <a:t>Vida</a:t>
            </a:r>
          </a:p>
          <a:p>
            <a:endParaRPr lang="es-ES_tradnl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Juan 14:6 </a:t>
            </a:r>
            <a:r>
              <a:rPr lang="es-ES_tradnl" sz="3600" b="1" baseline="30000" dirty="0"/>
              <a:t>RV1960 </a:t>
            </a:r>
            <a:r>
              <a:rPr lang="es-ES_tradnl" sz="3600" b="1" baseline="30000" dirty="0" smtClean="0"/>
              <a:t> </a:t>
            </a:r>
            <a:r>
              <a:rPr lang="es-ES_tradnl" sz="3600" b="1" dirty="0" smtClean="0"/>
              <a:t>Jesús </a:t>
            </a:r>
            <a:r>
              <a:rPr lang="es-ES_tradnl" sz="3600" b="1" dirty="0"/>
              <a:t>le dijo: Yo soy </a:t>
            </a:r>
            <a:r>
              <a:rPr lang="es-ES_tradnl" sz="3600" b="1" dirty="0">
                <a:solidFill>
                  <a:srgbClr val="FFFF00"/>
                </a:solidFill>
              </a:rPr>
              <a:t>el</a:t>
            </a:r>
            <a:r>
              <a:rPr lang="es-ES_tradnl" sz="3600" b="1" dirty="0">
                <a:solidFill>
                  <a:schemeClr val="bg1"/>
                </a:solidFill>
              </a:rPr>
              <a:t> camino, </a:t>
            </a:r>
            <a:endParaRPr lang="es-ES_tradnl" sz="3600" b="1" dirty="0" smtClean="0">
              <a:solidFill>
                <a:schemeClr val="bg1"/>
              </a:solidFill>
            </a:endParaRPr>
          </a:p>
          <a:p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smtClean="0">
                <a:solidFill>
                  <a:schemeClr val="bg1"/>
                </a:solidFill>
              </a:rPr>
              <a:t>       y </a:t>
            </a:r>
            <a:r>
              <a:rPr lang="es-ES_tradnl" sz="3600" b="1" dirty="0">
                <a:solidFill>
                  <a:srgbClr val="FFFF00"/>
                </a:solidFill>
              </a:rPr>
              <a:t>la</a:t>
            </a:r>
            <a:r>
              <a:rPr lang="es-ES_tradnl" sz="3600" b="1" dirty="0">
                <a:solidFill>
                  <a:schemeClr val="bg1"/>
                </a:solidFill>
              </a:rPr>
              <a:t> verdad, y </a:t>
            </a:r>
            <a:r>
              <a:rPr lang="es-ES_tradnl" sz="3600" b="1" dirty="0">
                <a:solidFill>
                  <a:srgbClr val="FFFF00"/>
                </a:solidFill>
              </a:rPr>
              <a:t>la</a:t>
            </a:r>
            <a:r>
              <a:rPr lang="es-ES_tradnl" sz="3600" b="1" dirty="0">
                <a:solidFill>
                  <a:schemeClr val="bg1"/>
                </a:solidFill>
              </a:rPr>
              <a:t> vida</a:t>
            </a:r>
            <a:r>
              <a:rPr lang="es-ES_tradnl" sz="3600" b="1" dirty="0"/>
              <a:t>; nadie viene al Padre, </a:t>
            </a:r>
            <a:r>
              <a:rPr lang="es-ES_tradnl" sz="3600" b="1" dirty="0" smtClean="0"/>
              <a:t>sino </a:t>
            </a:r>
            <a:r>
              <a:rPr lang="es-ES_tradnl" sz="3600" b="1" dirty="0"/>
              <a:t>por mí</a:t>
            </a:r>
            <a:r>
              <a:rPr lang="es-ES_tradnl" sz="3600" b="1" dirty="0" smtClean="0"/>
              <a:t>.</a:t>
            </a:r>
          </a:p>
          <a:p>
            <a:r>
              <a:rPr lang="es-ES_tradnl" sz="3600" b="1" dirty="0">
                <a:solidFill>
                  <a:schemeClr val="bg1"/>
                </a:solidFill>
              </a:rPr>
              <a:t> </a:t>
            </a:r>
            <a:r>
              <a:rPr lang="es-ES_tradnl" sz="3600" b="1" dirty="0" smtClean="0">
                <a:solidFill>
                  <a:schemeClr val="bg1"/>
                </a:solidFill>
              </a:rPr>
              <a:t>        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l-GR" sz="3600" b="1" dirty="0">
                <a:solidFill>
                  <a:srgbClr val="FFFF00"/>
                </a:solidFill>
              </a:rPr>
              <a:t>ἡ</a:t>
            </a:r>
            <a:r>
              <a:rPr lang="el-GR" sz="3600" b="1" dirty="0">
                <a:solidFill>
                  <a:schemeClr val="bg1"/>
                </a:solidFill>
              </a:rPr>
              <a:t> ὁδὸς καὶ </a:t>
            </a:r>
            <a:r>
              <a:rPr lang="el-GR" sz="3600" b="1" dirty="0">
                <a:solidFill>
                  <a:srgbClr val="FFFF00"/>
                </a:solidFill>
              </a:rPr>
              <a:t>ἡ</a:t>
            </a:r>
            <a:r>
              <a:rPr lang="el-GR" sz="3600" b="1" dirty="0" smtClean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ἀλήθεια καὶ </a:t>
            </a:r>
            <a:r>
              <a:rPr lang="el-GR" sz="3600" b="1" dirty="0">
                <a:solidFill>
                  <a:srgbClr val="FFFF00"/>
                </a:solidFill>
              </a:rPr>
              <a:t>ἡ</a:t>
            </a:r>
            <a:r>
              <a:rPr lang="el-GR" sz="3600" b="1" dirty="0" smtClean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ζωή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r>
              <a:rPr lang="en-US" sz="3400" b="1" dirty="0" smtClean="0"/>
              <a:t>	-</a:t>
            </a:r>
            <a:r>
              <a:rPr lang="en-US" sz="3400" b="1" dirty="0" err="1" smtClean="0">
                <a:solidFill>
                  <a:srgbClr val="FFFF00"/>
                </a:solidFill>
              </a:rPr>
              <a:t>Hechos</a:t>
            </a:r>
            <a:r>
              <a:rPr lang="en-US" sz="3400" b="1" dirty="0" smtClean="0">
                <a:solidFill>
                  <a:srgbClr val="FFFF00"/>
                </a:solidFill>
              </a:rPr>
              <a:t> 4:12  </a:t>
            </a:r>
            <a:r>
              <a:rPr lang="es-ES_tradnl" sz="3400" b="1" baseline="30000" dirty="0"/>
              <a:t>RV1960 </a:t>
            </a:r>
            <a:r>
              <a:rPr lang="es-ES_tradnl" sz="3400" b="1" dirty="0">
                <a:solidFill>
                  <a:schemeClr val="bg1"/>
                </a:solidFill>
              </a:rPr>
              <a:t>Y en ningún otro hay salvación; porque no hay otro nombre bajo el cielo, dado a los hombres, en que podamos ser salvos</a:t>
            </a:r>
            <a:r>
              <a:rPr lang="es-ES_tradnl" sz="3400" b="1" dirty="0" smtClean="0">
                <a:solidFill>
                  <a:schemeClr val="bg1"/>
                </a:solidFill>
              </a:rPr>
              <a:t>.   </a:t>
            </a:r>
            <a:r>
              <a:rPr lang="es-ES_tradnl" sz="3400" b="1" dirty="0" smtClean="0"/>
              <a:t>(</a:t>
            </a:r>
            <a:r>
              <a:rPr lang="es-ES_tradnl" sz="3400" b="1" i="1" dirty="0" smtClean="0"/>
              <a:t>Pedro</a:t>
            </a:r>
            <a:r>
              <a:rPr lang="en-US" sz="3400" b="1" dirty="0" smtClean="0"/>
              <a:t>)</a:t>
            </a:r>
          </a:p>
          <a:p>
            <a:r>
              <a:rPr lang="es-ES_tradnl" sz="3400" b="1" dirty="0"/>
              <a:t> </a:t>
            </a:r>
            <a:r>
              <a:rPr lang="es-ES_tradnl" sz="3400" b="1" dirty="0" smtClean="0"/>
              <a:t>	-</a:t>
            </a:r>
            <a:r>
              <a:rPr lang="es-ES_tradnl" sz="3400" b="1" dirty="0">
                <a:solidFill>
                  <a:srgbClr val="FFFF00"/>
                </a:solidFill>
              </a:rPr>
              <a:t>1 Timoteo 2:5</a:t>
            </a:r>
            <a:r>
              <a:rPr lang="es-ES_tradnl" sz="3400" dirty="0"/>
              <a:t> </a:t>
            </a:r>
            <a:r>
              <a:rPr lang="es-ES_tradnl" sz="3400" b="1" baseline="30000" dirty="0" smtClean="0"/>
              <a:t>RV1960 </a:t>
            </a:r>
            <a:r>
              <a:rPr lang="es-ES_tradnl" sz="3400" b="1" dirty="0"/>
              <a:t>Porque hay </a:t>
            </a:r>
            <a:r>
              <a:rPr lang="es-ES_tradnl" sz="3400" b="1" dirty="0">
                <a:solidFill>
                  <a:schemeClr val="bg1"/>
                </a:solidFill>
              </a:rPr>
              <a:t>un solo Dios, y un solo mediador </a:t>
            </a:r>
            <a:r>
              <a:rPr lang="es-ES_tradnl" sz="3400" b="1" dirty="0"/>
              <a:t>entre Dios y los hombres, </a:t>
            </a:r>
            <a:r>
              <a:rPr lang="es-ES_tradnl" sz="3400" b="1" dirty="0">
                <a:solidFill>
                  <a:schemeClr val="bg1"/>
                </a:solidFill>
              </a:rPr>
              <a:t>Jesucristo</a:t>
            </a:r>
            <a:r>
              <a:rPr lang="es-ES_tradnl" sz="3400" b="1" dirty="0"/>
              <a:t> hombre, </a:t>
            </a:r>
            <a:r>
              <a:rPr lang="es-ES_tradnl" sz="3400" b="1" dirty="0" smtClean="0"/>
              <a:t>  </a:t>
            </a:r>
            <a:r>
              <a:rPr lang="es-ES_tradnl" sz="3400" dirty="0" smtClean="0"/>
              <a:t>(</a:t>
            </a:r>
            <a:r>
              <a:rPr lang="es-ES_tradnl" sz="3400" b="1" i="1" dirty="0" smtClean="0"/>
              <a:t>Pablo</a:t>
            </a:r>
            <a:r>
              <a:rPr lang="es-ES_tradnl" sz="3400" dirty="0" smtClean="0"/>
              <a:t>)</a:t>
            </a:r>
            <a:endParaRPr lang="en-US" sz="3400" b="1" dirty="0"/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4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CN" altLang="en-US" sz="3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</a:t>
            </a:r>
            <a:r>
              <a:rPr lang="en-US" sz="3800" b="1" dirty="0" err="1" smtClean="0">
                <a:solidFill>
                  <a:srgbClr val="FFFF00"/>
                </a:solidFill>
              </a:rPr>
              <a:t>Jesús</a:t>
            </a:r>
            <a:r>
              <a:rPr lang="en-US" sz="3800" b="1" dirty="0" smtClean="0">
                <a:solidFill>
                  <a:srgbClr val="FFFF00"/>
                </a:solidFill>
              </a:rPr>
              <a:t> </a:t>
            </a:r>
            <a:r>
              <a:rPr lang="es-ES_tradnl" sz="3800" b="1" dirty="0" smtClean="0">
                <a:solidFill>
                  <a:srgbClr val="FFFF00"/>
                </a:solidFill>
              </a:rPr>
              <a:t>el </a:t>
            </a:r>
            <a:r>
              <a:rPr lang="en-US" sz="3800" b="1" dirty="0" err="1">
                <a:solidFill>
                  <a:srgbClr val="FFFF00"/>
                </a:solidFill>
              </a:rPr>
              <a:t>Único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s-ES_tradnl" sz="3800" b="1" dirty="0" smtClean="0">
                <a:solidFill>
                  <a:srgbClr val="FFFF00"/>
                </a:solidFill>
              </a:rPr>
              <a:t>Camino</a:t>
            </a:r>
          </a:p>
          <a:p>
            <a:endParaRPr lang="es-ES_tradnl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    *</a:t>
            </a:r>
            <a:r>
              <a:rPr lang="es-ES_tradnl" sz="3000" b="1" dirty="0" smtClean="0">
                <a:solidFill>
                  <a:srgbClr val="FFFF00"/>
                </a:solidFill>
              </a:rPr>
              <a:t>El Camino</a:t>
            </a:r>
            <a:r>
              <a:rPr lang="zh-TW" altLang="en-US" sz="3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(</a:t>
            </a:r>
            <a:r>
              <a:rPr lang="el-GR" sz="3000" b="1" dirty="0" smtClean="0">
                <a:solidFill>
                  <a:srgbClr val="FFFF00"/>
                </a:solidFill>
              </a:rPr>
              <a:t>ἡ ὁδὸς</a:t>
            </a:r>
            <a:r>
              <a:rPr lang="en-US" sz="3000" b="1" dirty="0" smtClean="0">
                <a:solidFill>
                  <a:srgbClr val="FFFF00"/>
                </a:solidFill>
              </a:rPr>
              <a:t>)</a:t>
            </a:r>
            <a:r>
              <a:rPr lang="en-US" sz="3000" dirty="0" smtClean="0">
                <a:solidFill>
                  <a:schemeClr val="bg1"/>
                </a:solidFill>
              </a:rPr>
              <a:t>: </a:t>
            </a:r>
            <a:r>
              <a:rPr lang="es-ES_tradnl" sz="3000" dirty="0" smtClean="0"/>
              <a:t>uno </a:t>
            </a:r>
            <a:r>
              <a:rPr lang="es-ES_tradnl" sz="3000" dirty="0"/>
              <a:t>de los términos que </a:t>
            </a:r>
            <a:endParaRPr lang="es-ES_tradnl" sz="3000" dirty="0" smtClean="0"/>
          </a:p>
          <a:p>
            <a:r>
              <a:rPr lang="es-ES_tradnl" sz="3000" dirty="0"/>
              <a:t> </a:t>
            </a:r>
            <a:r>
              <a:rPr lang="es-ES_tradnl" sz="3000" dirty="0" smtClean="0"/>
              <a:t>          frecuentemente </a:t>
            </a:r>
            <a:r>
              <a:rPr lang="es-ES_tradnl" sz="3000" dirty="0"/>
              <a:t>se refieren </a:t>
            </a:r>
            <a:r>
              <a:rPr lang="es-ES_tradnl" sz="3000" b="1" dirty="0">
                <a:solidFill>
                  <a:schemeClr val="bg1"/>
                </a:solidFill>
              </a:rPr>
              <a:t>al Evangelio de </a:t>
            </a:r>
            <a:r>
              <a:rPr lang="es-ES_tradnl" sz="3000" b="1" dirty="0" smtClean="0">
                <a:solidFill>
                  <a:schemeClr val="bg1"/>
                </a:solidFill>
              </a:rPr>
              <a:t>Jesucristo</a:t>
            </a:r>
            <a:endParaRPr lang="es-ES_tradnl" sz="3000" dirty="0" smtClean="0"/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</a:t>
            </a:r>
            <a:r>
              <a:rPr lang="es-ES_tradnl" sz="3200" b="1" dirty="0" smtClean="0"/>
              <a:t>-</a:t>
            </a:r>
            <a:r>
              <a:rPr lang="en-US" sz="3200" b="1" dirty="0" smtClean="0">
                <a:solidFill>
                  <a:srgbClr val="FFFF00"/>
                </a:solidFill>
              </a:rPr>
              <a:t>Mateo 7:14 </a:t>
            </a:r>
            <a:r>
              <a:rPr lang="es-ES_tradnl" sz="3200" b="1" baseline="30000" dirty="0" smtClean="0"/>
              <a:t>NVI </a:t>
            </a:r>
            <a:r>
              <a:rPr lang="es-ES_tradnl" sz="3200" b="1" dirty="0"/>
              <a:t>Pero estrecha es la puerta y angosto </a:t>
            </a:r>
            <a:r>
              <a:rPr lang="es-ES_tradnl" sz="3200" b="1" dirty="0">
                <a:solidFill>
                  <a:schemeClr val="bg1"/>
                </a:solidFill>
              </a:rPr>
              <a:t>el camino </a:t>
            </a:r>
            <a:r>
              <a:rPr lang="es-ES_tradnl" sz="3200" b="1" dirty="0"/>
              <a:t>que conduce a la vida, y son pocos los que la encuentran</a:t>
            </a:r>
            <a:r>
              <a:rPr lang="es-ES_tradnl" sz="3200" b="1" dirty="0" smtClean="0"/>
              <a:t>.</a:t>
            </a:r>
          </a:p>
          <a:p>
            <a:r>
              <a:rPr lang="es-ES_tradnl" sz="3200" b="1" dirty="0" smtClean="0"/>
              <a:t>     -</a:t>
            </a:r>
            <a:r>
              <a:rPr lang="es-ES_tradnl" sz="3200" b="1" dirty="0">
                <a:solidFill>
                  <a:srgbClr val="FFFF00"/>
                </a:solidFill>
              </a:rPr>
              <a:t>Hechos 9:2 </a:t>
            </a:r>
            <a:r>
              <a:rPr lang="es-ES_tradnl" sz="3200" b="1" baseline="30000" dirty="0"/>
              <a:t>NVI</a:t>
            </a:r>
            <a:r>
              <a:rPr lang="es-ES_tradnl" sz="3200" dirty="0" smtClean="0"/>
              <a:t> ……… (</a:t>
            </a:r>
            <a:r>
              <a:rPr lang="es-ES_tradnl" sz="3200" i="1" dirty="0"/>
              <a:t>Saulo</a:t>
            </a:r>
            <a:r>
              <a:rPr lang="es-ES_tradnl" sz="3200" dirty="0"/>
              <a:t>) </a:t>
            </a:r>
            <a:r>
              <a:rPr lang="es-ES_tradnl" sz="3200" dirty="0" smtClean="0"/>
              <a:t>Tenía </a:t>
            </a:r>
            <a:r>
              <a:rPr lang="es-ES_tradnl" sz="3200" dirty="0"/>
              <a:t>la intención de encontrar y llevarse presos a Jerusalén a todos los que pertenecieran </a:t>
            </a:r>
            <a:r>
              <a:rPr lang="es-ES_tradnl" sz="3200" b="1" dirty="0">
                <a:solidFill>
                  <a:schemeClr val="bg1"/>
                </a:solidFill>
              </a:rPr>
              <a:t>al Camino</a:t>
            </a:r>
            <a:r>
              <a:rPr lang="es-ES_tradnl" sz="3200" dirty="0"/>
              <a:t>, </a:t>
            </a:r>
            <a:r>
              <a:rPr lang="es-ES_tradnl" sz="3200" dirty="0" smtClean="0"/>
              <a:t>………</a:t>
            </a:r>
          </a:p>
          <a:p>
            <a:r>
              <a:rPr lang="es-ES_tradnl" sz="3200" b="1" dirty="0" smtClean="0"/>
              <a:t>     -</a:t>
            </a:r>
            <a:r>
              <a:rPr lang="es-ES_tradnl" sz="3200" b="1" dirty="0" smtClean="0">
                <a:solidFill>
                  <a:srgbClr val="FFFF00"/>
                </a:solidFill>
              </a:rPr>
              <a:t>Hechos</a:t>
            </a:r>
            <a:r>
              <a:rPr lang="es-ES_tradnl" sz="3200" b="1" dirty="0" smtClean="0"/>
              <a:t> </a:t>
            </a:r>
            <a:r>
              <a:rPr lang="es-ES_tradnl" sz="3200" b="1" dirty="0">
                <a:solidFill>
                  <a:srgbClr val="FFFF00"/>
                </a:solidFill>
              </a:rPr>
              <a:t>16:17</a:t>
            </a:r>
            <a:r>
              <a:rPr lang="es-ES_tradnl" sz="3200" dirty="0"/>
              <a:t> </a:t>
            </a:r>
            <a:r>
              <a:rPr lang="es-ES_tradnl" sz="3200" b="1" baseline="30000" dirty="0"/>
              <a:t>NVI</a:t>
            </a:r>
            <a:r>
              <a:rPr lang="es-ES_tradnl" sz="3200" baseline="30000" dirty="0" smtClean="0"/>
              <a:t> </a:t>
            </a:r>
            <a:r>
              <a:rPr lang="es-ES_tradnl" sz="3200" dirty="0"/>
              <a:t>Nos seguía a Pablo y a nosotros, gritando: </a:t>
            </a:r>
            <a:r>
              <a:rPr lang="es-ES_tradnl" sz="3200" dirty="0" smtClean="0"/>
              <a:t>-Estos </a:t>
            </a:r>
            <a:r>
              <a:rPr lang="es-ES_tradnl" sz="3200" dirty="0"/>
              <a:t>hombres son siervos del Dios Altísimo, y les anuncian a ustedes </a:t>
            </a:r>
            <a:r>
              <a:rPr lang="es-ES_tradnl" sz="3200" b="1" dirty="0">
                <a:solidFill>
                  <a:schemeClr val="bg1"/>
                </a:solidFill>
              </a:rPr>
              <a:t>el camino de salvación</a:t>
            </a:r>
            <a:r>
              <a:rPr lang="es-ES_tradnl" sz="3200" dirty="0" smtClean="0"/>
              <a:t>.</a:t>
            </a:r>
          </a:p>
          <a:p>
            <a:r>
              <a:rPr lang="es-ES_tradnl" sz="3200" b="1" dirty="0" smtClean="0"/>
              <a:t>     -</a:t>
            </a:r>
            <a:r>
              <a:rPr lang="es-ES_tradnl" sz="3200" b="1" dirty="0" smtClean="0">
                <a:solidFill>
                  <a:srgbClr val="FFFF00"/>
                </a:solidFill>
              </a:rPr>
              <a:t>Hechos </a:t>
            </a:r>
            <a:r>
              <a:rPr lang="es-ES_tradnl" sz="3200" b="1" dirty="0">
                <a:solidFill>
                  <a:srgbClr val="FFFF00"/>
                </a:solidFill>
              </a:rPr>
              <a:t>24:22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b="1" baseline="30000" dirty="0"/>
              <a:t>NVI</a:t>
            </a:r>
            <a:r>
              <a:rPr lang="es-ES_tradnl" sz="3200" baseline="30000" dirty="0" smtClean="0"/>
              <a:t> </a:t>
            </a:r>
            <a:r>
              <a:rPr lang="es-ES_tradnl" sz="3200" dirty="0"/>
              <a:t>Entonces Félix, que estaba bien informado </a:t>
            </a:r>
            <a:r>
              <a:rPr lang="es-ES_tradnl" sz="3200" b="1" dirty="0">
                <a:solidFill>
                  <a:schemeClr val="bg1"/>
                </a:solidFill>
              </a:rPr>
              <a:t>del Camino</a:t>
            </a:r>
            <a:r>
              <a:rPr lang="es-ES_tradnl" sz="3200" dirty="0"/>
              <a:t>, suspendió la sesión. </a:t>
            </a:r>
            <a:r>
              <a:rPr lang="es-ES_tradnl" sz="3200" dirty="0" smtClean="0"/>
              <a:t>………</a:t>
            </a:r>
            <a:endParaRPr lang="es-ES_tradnl" sz="32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2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Christian Symbols Explained | Ancient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7" y="2667000"/>
            <a:ext cx="49427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ll-size ite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5" y="91898"/>
            <a:ext cx="4762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Xmas” &amp; the Christian “Fish”: Etymology &amp; History | Dave Arms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4724400"/>
            <a:ext cx="387793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We may all become ichthus Christians if... - Florida Family 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169439"/>
            <a:ext cx="3572655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6212" y="2667000"/>
            <a:ext cx="4343400" cy="23698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FFFF00"/>
                </a:solidFill>
              </a:rPr>
              <a:t>Un </a:t>
            </a:r>
            <a:r>
              <a:rPr lang="es-ES" sz="3600" b="1" dirty="0" smtClean="0">
                <a:solidFill>
                  <a:srgbClr val="FFFF00"/>
                </a:solidFill>
              </a:rPr>
              <a:t>Símbolo Cristiano</a:t>
            </a:r>
            <a:r>
              <a:rPr lang="es-ES" sz="3600" b="1" dirty="0">
                <a:solidFill>
                  <a:srgbClr val="FFFF00"/>
                </a:solidFill>
              </a:rPr>
              <a:t>: </a:t>
            </a:r>
            <a:r>
              <a:rPr lang="es-ES" sz="4000" b="1" dirty="0" smtClean="0">
                <a:solidFill>
                  <a:srgbClr val="FFFF00"/>
                </a:solidFill>
              </a:rPr>
              <a:t>«Pez»</a:t>
            </a:r>
            <a:endParaRPr lang="en-US" altLang="ko-KR" sz="4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Christian Symbol: </a:t>
            </a:r>
            <a:r>
              <a:rPr lang="en-US" sz="3600" b="1" dirty="0">
                <a:solidFill>
                  <a:schemeClr val="bg1"/>
                </a:solidFill>
              </a:rPr>
              <a:t>‘</a:t>
            </a:r>
            <a:r>
              <a:rPr lang="en-US" sz="3600" b="1" i="1" dirty="0">
                <a:solidFill>
                  <a:schemeClr val="bg1"/>
                </a:solidFill>
              </a:rPr>
              <a:t>Fish</a:t>
            </a:r>
            <a:r>
              <a:rPr lang="en-US" sz="3600" b="1" dirty="0">
                <a:solidFill>
                  <a:schemeClr val="bg1"/>
                </a:solidFill>
              </a:rPr>
              <a:t>’ </a:t>
            </a:r>
          </a:p>
        </p:txBody>
      </p:sp>
      <p:pic>
        <p:nvPicPr>
          <p:cNvPr id="9" name="Picture 6" descr="Early Christian Symbols in the Catacomb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24" y="2324099"/>
            <a:ext cx="23812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5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806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4000" b="1" dirty="0" smtClean="0">
                <a:solidFill>
                  <a:srgbClr val="FFFF00"/>
                </a:solidFill>
                <a:latin typeface="+mj-lt"/>
              </a:rPr>
              <a:t>     </a:t>
            </a:r>
            <a:r>
              <a:rPr lang="en-US" altLang="ko-KR" sz="4000" b="1" dirty="0" err="1" smtClean="0">
                <a:solidFill>
                  <a:srgbClr val="FFFF00"/>
                </a:solidFill>
                <a:latin typeface="+mj-lt"/>
              </a:rPr>
              <a:t>Por</a:t>
            </a:r>
            <a:r>
              <a:rPr lang="en-US" altLang="ko-KR" sz="4000" b="1" dirty="0" smtClean="0">
                <a:solidFill>
                  <a:srgbClr val="FFFF00"/>
                </a:solidFill>
                <a:latin typeface="+mj-lt"/>
              </a:rPr>
              <a:t> Q</a:t>
            </a:r>
            <a:r>
              <a:rPr lang="es-ES" sz="4000" b="1" dirty="0" err="1" smtClean="0">
                <a:solidFill>
                  <a:srgbClr val="FFFF00"/>
                </a:solidFill>
                <a:latin typeface="+mj-lt"/>
              </a:rPr>
              <a:t>ué</a:t>
            </a:r>
            <a:r>
              <a:rPr lang="en-US" altLang="ko-KR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«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Pez»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es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Un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Símbolo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Cristiano</a:t>
            </a:r>
            <a:endParaRPr lang="en-US" altLang="ko-KR" sz="4000" b="1" dirty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s-ES" sz="3200" b="1" dirty="0" smtClean="0">
                <a:solidFill>
                  <a:srgbClr val="FFFF00"/>
                </a:solidFill>
              </a:rPr>
              <a:t> Pez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= 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b="1" dirty="0" err="1">
                <a:solidFill>
                  <a:schemeClr val="bg1"/>
                </a:solidFill>
                <a:latin typeface="+mn-ea"/>
              </a:rPr>
              <a:t>g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+mn-ea"/>
              </a:rPr>
              <a:t>riego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</a:rPr>
              <a:t>ιχθυς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s-ES_tradnl" sz="2800" dirty="0"/>
              <a:t>minúscula</a:t>
            </a:r>
            <a:r>
              <a:rPr lang="en-US" altLang="ko-KR" sz="2800" dirty="0" smtClean="0">
                <a:solidFill>
                  <a:schemeClr val="bg1"/>
                </a:solidFill>
              </a:rPr>
              <a:t>) /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ΙΧΘΥ</a:t>
            </a:r>
            <a:r>
              <a:rPr lang="en-US" sz="3200" b="1" dirty="0">
                <a:solidFill>
                  <a:srgbClr val="FFFF00"/>
                </a:solidFill>
              </a:rPr>
              <a:t>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s-ES_tradnl" sz="2800" dirty="0"/>
              <a:t>mayúscula</a:t>
            </a:r>
            <a:r>
              <a:rPr lang="en-US" altLang="ko-KR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s-ES" sz="2800" dirty="0" smtClean="0"/>
              <a:t>   *</a:t>
            </a:r>
            <a:r>
              <a:rPr lang="es-ES" sz="2800" b="1" dirty="0" smtClean="0"/>
              <a:t>20 veces </a:t>
            </a:r>
            <a:r>
              <a:rPr lang="es-ES" sz="2800" b="1" dirty="0"/>
              <a:t>en el Nuevo Testamento griego</a:t>
            </a:r>
            <a:r>
              <a:rPr lang="es-ES" sz="2800" dirty="0"/>
              <a:t>: </a:t>
            </a:r>
            <a:r>
              <a:rPr lang="es-ES" sz="2800" dirty="0" smtClean="0"/>
              <a:t>en </a:t>
            </a:r>
            <a:r>
              <a:rPr lang="es-ES" sz="2800" dirty="0"/>
              <a:t>los Evangelios </a:t>
            </a:r>
            <a:endParaRPr lang="es-ES" sz="2800" dirty="0" smtClean="0"/>
          </a:p>
          <a:p>
            <a:r>
              <a:rPr lang="es-ES" sz="2800" dirty="0"/>
              <a:t> </a:t>
            </a:r>
            <a:r>
              <a:rPr lang="es-ES" sz="2800" dirty="0" smtClean="0"/>
              <a:t>    sinópticos (</a:t>
            </a:r>
            <a:r>
              <a:rPr lang="es-ES" sz="2800" dirty="0"/>
              <a:t>16 </a:t>
            </a:r>
            <a:r>
              <a:rPr lang="es-ES" sz="2800" dirty="0" smtClean="0"/>
              <a:t>veces) </a:t>
            </a:r>
            <a:r>
              <a:rPr lang="es-ES" sz="2800" dirty="0"/>
              <a:t>y en Juan 21: 6, 8, 11; 1 Corintios 15:39</a:t>
            </a:r>
            <a:r>
              <a:rPr lang="es-ES" sz="2800" dirty="0" smtClean="0"/>
              <a:t>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               </a:t>
            </a:r>
            <a:r>
              <a:rPr lang="en-US" sz="3600" b="1" dirty="0" err="1" smtClean="0">
                <a:solidFill>
                  <a:srgbClr val="FFFF00"/>
                </a:solidFill>
              </a:rPr>
              <a:t>Ι</a:t>
            </a:r>
            <a:r>
              <a:rPr lang="en-US" sz="3600" b="1" dirty="0" err="1" smtClean="0">
                <a:solidFill>
                  <a:schemeClr val="bg1"/>
                </a:solidFill>
              </a:rPr>
              <a:t>ησους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</a:rPr>
              <a:t>Χ</a:t>
            </a:r>
            <a:r>
              <a:rPr lang="en-US" sz="3600" b="1" dirty="0" err="1" smtClean="0">
                <a:solidFill>
                  <a:schemeClr val="bg1"/>
                </a:solidFill>
              </a:rPr>
              <a:t>ριστος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</a:rPr>
              <a:t>Θ</a:t>
            </a:r>
            <a:r>
              <a:rPr lang="en-US" sz="3600" b="1" dirty="0" err="1" smtClean="0">
                <a:solidFill>
                  <a:schemeClr val="bg1"/>
                </a:solidFill>
              </a:rPr>
              <a:t>εου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</a:rPr>
              <a:t>Υ</a:t>
            </a:r>
            <a:r>
              <a:rPr lang="en-US" sz="3600" b="1" dirty="0" err="1" smtClean="0">
                <a:solidFill>
                  <a:schemeClr val="bg1"/>
                </a:solidFill>
              </a:rPr>
              <a:t>ιος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</a:rPr>
              <a:t>Σ</a:t>
            </a:r>
            <a:r>
              <a:rPr lang="en-US" sz="3600" b="1" dirty="0" err="1" smtClean="0">
                <a:solidFill>
                  <a:schemeClr val="bg1"/>
                </a:solidFill>
              </a:rPr>
              <a:t>ωτηρ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           (</a:t>
            </a:r>
            <a:r>
              <a:rPr lang="es-ES" sz="3200" b="1" dirty="0" smtClean="0">
                <a:solidFill>
                  <a:schemeClr val="bg1"/>
                </a:solidFill>
              </a:rPr>
              <a:t>Jesucristo</a:t>
            </a:r>
            <a:r>
              <a:rPr lang="es-ES" sz="3200" b="1" dirty="0">
                <a:solidFill>
                  <a:schemeClr val="bg1"/>
                </a:solidFill>
              </a:rPr>
              <a:t>, el Hijo de Dios, el </a:t>
            </a:r>
            <a:r>
              <a:rPr lang="es-ES" sz="3200" b="1" dirty="0" smtClean="0">
                <a:solidFill>
                  <a:schemeClr val="bg1"/>
                </a:solidFill>
              </a:rPr>
              <a:t>Salvador)</a:t>
            </a:r>
          </a:p>
          <a:p>
            <a:endParaRPr lang="en-US" sz="9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Ι</a:t>
            </a:r>
            <a:r>
              <a:rPr lang="en-US" sz="3400" b="1" dirty="0" err="1" smtClean="0">
                <a:solidFill>
                  <a:schemeClr val="bg1"/>
                </a:solidFill>
              </a:rPr>
              <a:t>ησους</a:t>
            </a:r>
            <a:r>
              <a:rPr lang="en-US" sz="3400" b="1" dirty="0" smtClean="0">
                <a:solidFill>
                  <a:schemeClr val="bg1"/>
                </a:solidFill>
              </a:rPr>
              <a:t> 		</a:t>
            </a:r>
            <a:r>
              <a:rPr lang="en-US" sz="3400" b="1" dirty="0" err="1" smtClean="0">
                <a:solidFill>
                  <a:srgbClr val="FFFF00"/>
                </a:solidFill>
              </a:rPr>
              <a:t>Jesús</a:t>
            </a:r>
            <a:r>
              <a:rPr lang="en-US" sz="3400" b="1" dirty="0" smtClean="0">
                <a:solidFill>
                  <a:srgbClr val="FFFF00"/>
                </a:solidFill>
              </a:rPr>
              <a:t> 			Jesus</a:t>
            </a:r>
            <a:endParaRPr lang="en-US" sz="34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Χ</a:t>
            </a:r>
            <a:r>
              <a:rPr lang="en-US" sz="3400" b="1" dirty="0" err="1" smtClean="0">
                <a:solidFill>
                  <a:schemeClr val="bg1"/>
                </a:solidFill>
              </a:rPr>
              <a:t>ριστος</a:t>
            </a:r>
            <a:r>
              <a:rPr lang="en-US" sz="3400" b="1" dirty="0" smtClean="0">
                <a:solidFill>
                  <a:schemeClr val="bg1"/>
                </a:solidFill>
              </a:rPr>
              <a:t> 		</a:t>
            </a:r>
            <a:r>
              <a:rPr lang="en-US" sz="3400" b="1" dirty="0" smtClean="0">
                <a:solidFill>
                  <a:srgbClr val="FFFF00"/>
                </a:solidFill>
              </a:rPr>
              <a:t>Cristo	</a:t>
            </a:r>
            <a:r>
              <a:rPr lang="en-US" sz="3400" b="1" dirty="0" smtClean="0">
                <a:solidFill>
                  <a:schemeClr val="bg1"/>
                </a:solidFill>
              </a:rPr>
              <a:t>		</a:t>
            </a:r>
            <a:r>
              <a:rPr lang="en-US" sz="3400" b="1" dirty="0" smtClean="0">
                <a:solidFill>
                  <a:srgbClr val="FFFF00"/>
                </a:solidFill>
              </a:rPr>
              <a:t>Christ	</a:t>
            </a:r>
            <a:endParaRPr lang="en-US" sz="34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Θ</a:t>
            </a:r>
            <a:r>
              <a:rPr lang="en-US" sz="3400" b="1" dirty="0" err="1" smtClean="0">
                <a:solidFill>
                  <a:schemeClr val="bg1"/>
                </a:solidFill>
              </a:rPr>
              <a:t>εου</a:t>
            </a:r>
            <a:r>
              <a:rPr lang="en-US" sz="3400" b="1" dirty="0" smtClean="0">
                <a:solidFill>
                  <a:schemeClr val="bg1"/>
                </a:solidFill>
              </a:rPr>
              <a:t> 			</a:t>
            </a:r>
            <a:r>
              <a:rPr lang="en-US" sz="3400" b="1" dirty="0" smtClean="0">
                <a:solidFill>
                  <a:srgbClr val="FFFF00"/>
                </a:solidFill>
              </a:rPr>
              <a:t>de Dios		God’s	</a:t>
            </a:r>
            <a:endParaRPr lang="en-US" sz="3400" b="1" dirty="0" smtClean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Υ</a:t>
            </a:r>
            <a:r>
              <a:rPr lang="en-US" sz="3400" b="1" dirty="0" err="1" smtClean="0">
                <a:solidFill>
                  <a:schemeClr val="bg1"/>
                </a:solidFill>
              </a:rPr>
              <a:t>ιος</a:t>
            </a:r>
            <a:r>
              <a:rPr lang="en-US" sz="3400" b="1" dirty="0" smtClean="0">
                <a:solidFill>
                  <a:schemeClr val="bg1"/>
                </a:solidFill>
              </a:rPr>
              <a:t> 		</a:t>
            </a:r>
            <a:r>
              <a:rPr lang="en-US" sz="3400" b="1" dirty="0">
                <a:solidFill>
                  <a:srgbClr val="FFFF00"/>
                </a:solidFill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Hijo</a:t>
            </a:r>
            <a:r>
              <a:rPr lang="en-US" sz="3400" b="1" dirty="0" smtClean="0">
                <a:solidFill>
                  <a:srgbClr val="FFFF00"/>
                </a:solidFill>
              </a:rPr>
              <a:t> 			Son</a:t>
            </a:r>
          </a:p>
          <a:p>
            <a:r>
              <a:rPr lang="en-US" sz="3400" b="1" dirty="0" smtClean="0">
                <a:solidFill>
                  <a:srgbClr val="FFFF00"/>
                </a:solidFill>
              </a:rPr>
              <a:t>	</a:t>
            </a:r>
            <a:r>
              <a:rPr lang="en-US" sz="3400" b="1" dirty="0" err="1" smtClean="0">
                <a:solidFill>
                  <a:srgbClr val="FFFF00"/>
                </a:solidFill>
              </a:rPr>
              <a:t>Σ</a:t>
            </a:r>
            <a:r>
              <a:rPr lang="en-US" sz="3400" b="1" dirty="0" err="1" smtClean="0">
                <a:solidFill>
                  <a:schemeClr val="bg1"/>
                </a:solidFill>
              </a:rPr>
              <a:t>ωτηρ</a:t>
            </a:r>
            <a:r>
              <a:rPr lang="en-US" sz="3400" b="1" dirty="0" smtClean="0">
                <a:solidFill>
                  <a:schemeClr val="bg1"/>
                </a:solidFill>
              </a:rPr>
              <a:t>		</a:t>
            </a:r>
            <a:r>
              <a:rPr lang="en-US" sz="3400" b="1" dirty="0" smtClean="0">
                <a:solidFill>
                  <a:srgbClr val="FFFF00"/>
                </a:solidFill>
              </a:rPr>
              <a:t>Salvador 		Savior	</a:t>
            </a:r>
            <a:endParaRPr lang="en-US" sz="3400" b="1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1044"/>
            <a:ext cx="12188824" cy="676082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r>
              <a:rPr lang="es-ES" sz="3600" b="1" dirty="0" smtClean="0">
                <a:solidFill>
                  <a:srgbClr val="FFFF00"/>
                </a:solidFill>
              </a:rPr>
              <a:t>El </a:t>
            </a:r>
            <a:r>
              <a:rPr lang="es-ES" sz="3600" b="1" dirty="0">
                <a:solidFill>
                  <a:srgbClr val="FFFF00"/>
                </a:solidFill>
              </a:rPr>
              <a:t>Significado y la Importancia del Nombre “Jesús</a:t>
            </a:r>
            <a:r>
              <a:rPr lang="es-ES" sz="3600" b="1" dirty="0" smtClean="0">
                <a:solidFill>
                  <a:srgbClr val="FFFF00"/>
                </a:solidFill>
              </a:rPr>
              <a:t>”</a:t>
            </a:r>
            <a:endParaRPr lang="en-US" altLang="ko-KR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3000" b="1" dirty="0" smtClean="0">
                <a:solidFill>
                  <a:srgbClr val="FFFF00"/>
                </a:solidFill>
              </a:rPr>
              <a:t>Mateo </a:t>
            </a:r>
            <a:r>
              <a:rPr lang="en-US" sz="3000" b="1" dirty="0" smtClean="0">
                <a:solidFill>
                  <a:srgbClr val="FFFF00"/>
                </a:solidFill>
              </a:rPr>
              <a:t>1:21 </a:t>
            </a:r>
            <a:r>
              <a:rPr lang="es-ES_tradnl" sz="3000" b="1" baseline="30000" dirty="0" smtClean="0"/>
              <a:t>RV1960  </a:t>
            </a:r>
            <a:r>
              <a:rPr lang="es-ES_tradnl" sz="3000" b="1" dirty="0" smtClean="0"/>
              <a:t>Y </a:t>
            </a:r>
            <a:r>
              <a:rPr lang="es-ES_tradnl" sz="3000" b="1" dirty="0"/>
              <a:t>dará a luz un hijo, y llamarás su nombre</a:t>
            </a:r>
            <a:endParaRPr lang="es-ES_tradnl" sz="3000" b="1" dirty="0" smtClean="0"/>
          </a:p>
          <a:p>
            <a:r>
              <a:rPr lang="es-ES_tradnl" sz="3000" b="1" dirty="0" smtClean="0">
                <a:solidFill>
                  <a:schemeClr val="bg1"/>
                </a:solidFill>
              </a:rPr>
              <a:t>             JESÚS</a:t>
            </a:r>
            <a:r>
              <a:rPr lang="es-ES_tradnl" sz="3000" b="1" dirty="0"/>
              <a:t>, porque </a:t>
            </a:r>
            <a:r>
              <a:rPr lang="es-ES_tradnl" sz="3000" b="1" dirty="0">
                <a:solidFill>
                  <a:schemeClr val="bg1"/>
                </a:solidFill>
              </a:rPr>
              <a:t>él salvará </a:t>
            </a:r>
            <a:r>
              <a:rPr lang="es-ES_tradnl" sz="3000" b="1" dirty="0"/>
              <a:t>a su pueblo de sus pecados</a:t>
            </a:r>
            <a:r>
              <a:rPr lang="es-ES_tradnl" sz="3000" b="1" dirty="0" smtClean="0"/>
              <a:t>. </a:t>
            </a:r>
            <a:endParaRPr lang="en-US" sz="3000" b="1" dirty="0"/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   ( </a:t>
            </a:r>
            <a:r>
              <a:rPr lang="el-GR" sz="2800" b="1" dirty="0" smtClean="0">
                <a:solidFill>
                  <a:srgbClr val="FFFF00"/>
                </a:solidFill>
              </a:rPr>
              <a:t>Ἰησοῦν</a:t>
            </a:r>
            <a:r>
              <a:rPr lang="en-US" sz="2800" dirty="0" smtClean="0">
                <a:solidFill>
                  <a:schemeClr val="bg1"/>
                </a:solidFill>
              </a:rPr>
              <a:t>       /       </a:t>
            </a:r>
            <a:r>
              <a:rPr lang="el-GR" sz="2800" b="1" dirty="0" smtClean="0">
                <a:solidFill>
                  <a:srgbClr val="FFFF00"/>
                </a:solidFill>
              </a:rPr>
              <a:t>σώσει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pPr rtl="1"/>
            <a:r>
              <a:rPr lang="he-IL" sz="3400" dirty="0" smtClean="0"/>
              <a:t>‎</a:t>
            </a:r>
            <a:r>
              <a:rPr lang="en-US" sz="3400" dirty="0" smtClean="0"/>
              <a:t> </a:t>
            </a:r>
            <a:r>
              <a:rPr lang="he-IL" sz="3400" dirty="0" smtClean="0"/>
              <a:t>הִיא </a:t>
            </a:r>
            <a:r>
              <a:rPr lang="he-IL" sz="3400" dirty="0"/>
              <a:t>יוֹלֶדֶת בֵּן וְאַתָּה תִּקְרָא שְׁמוֹ</a:t>
            </a:r>
            <a:r>
              <a:rPr lang="he-IL" sz="3400" b="1" dirty="0">
                <a:solidFill>
                  <a:schemeClr val="bg1"/>
                </a:solidFill>
              </a:rPr>
              <a:t> יֵשׁוּעַ</a:t>
            </a:r>
            <a:r>
              <a:rPr lang="he-IL" sz="3400" dirty="0"/>
              <a:t>, כִּי הוּא</a:t>
            </a:r>
            <a:r>
              <a:rPr lang="he-IL" sz="3400" dirty="0">
                <a:solidFill>
                  <a:schemeClr val="bg1"/>
                </a:solidFill>
              </a:rPr>
              <a:t> </a:t>
            </a:r>
            <a:r>
              <a:rPr lang="he-IL" sz="3400" b="1" dirty="0">
                <a:solidFill>
                  <a:schemeClr val="bg1"/>
                </a:solidFill>
              </a:rPr>
              <a:t>יוֹשִׁיעַ</a:t>
            </a:r>
            <a:r>
              <a:rPr lang="he-IL" sz="3400" dirty="0">
                <a:solidFill>
                  <a:schemeClr val="bg1"/>
                </a:solidFill>
              </a:rPr>
              <a:t> </a:t>
            </a:r>
            <a:r>
              <a:rPr lang="he-IL" sz="3400" dirty="0"/>
              <a:t>אֶת עַמּוֹ מֵחַטֹּאתֵיהֶם.</a:t>
            </a:r>
            <a:endParaRPr lang="en-US" sz="3400" dirty="0"/>
          </a:p>
          <a:p>
            <a:r>
              <a:rPr lang="he-IL" sz="1000" dirty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    *‘</a:t>
            </a:r>
            <a:r>
              <a:rPr lang="es-ES" sz="2800" b="1" dirty="0">
                <a:solidFill>
                  <a:srgbClr val="FFFF00"/>
                </a:solidFill>
              </a:rPr>
              <a:t>Jesús</a:t>
            </a:r>
            <a:r>
              <a:rPr lang="en-US" sz="2800" dirty="0" smtClean="0">
                <a:solidFill>
                  <a:schemeClr val="bg1"/>
                </a:solidFill>
              </a:rPr>
              <a:t>’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יֵשׁוּעַ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Yeshua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&amp; ‘</a:t>
            </a:r>
            <a:r>
              <a:rPr lang="es-ES_tradnl" sz="2800" b="1" dirty="0">
                <a:solidFill>
                  <a:schemeClr val="bg1"/>
                </a:solidFill>
              </a:rPr>
              <a:t>él </a:t>
            </a:r>
            <a:r>
              <a:rPr lang="es-ES_tradnl" sz="2800" b="1" dirty="0" smtClean="0">
                <a:solidFill>
                  <a:schemeClr val="bg1"/>
                </a:solidFill>
              </a:rPr>
              <a:t>salvará</a:t>
            </a:r>
            <a:r>
              <a:rPr lang="en-US" sz="2800" dirty="0" smtClean="0">
                <a:solidFill>
                  <a:schemeClr val="bg1"/>
                </a:solidFill>
              </a:rPr>
              <a:t>’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יוֹשִׁיע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Yoshia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–  </a:t>
            </a:r>
            <a:r>
              <a:rPr lang="es-ES" sz="2400" b="1" dirty="0" smtClean="0"/>
              <a:t>Un </a:t>
            </a:r>
            <a:r>
              <a:rPr lang="es-ES" sz="2400" b="1" dirty="0"/>
              <a:t>juego de palabras en </a:t>
            </a:r>
            <a:r>
              <a:rPr lang="es-ES" sz="2400" b="1" dirty="0" smtClean="0"/>
              <a:t>hebreo</a:t>
            </a:r>
          </a:p>
          <a:p>
            <a:endParaRPr lang="en-US" sz="800" b="1" dirty="0"/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	-</a:t>
            </a:r>
            <a:r>
              <a:rPr lang="en-US" sz="2800" b="1" dirty="0" err="1" smtClean="0">
                <a:solidFill>
                  <a:schemeClr val="bg1"/>
                </a:solidFill>
              </a:rPr>
              <a:t>Hebreo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800" b="1" dirty="0">
                <a:solidFill>
                  <a:schemeClr val="bg1"/>
                </a:solidFill>
              </a:rPr>
              <a:t>‘</a:t>
            </a:r>
            <a:r>
              <a:rPr lang="en-US" altLang="ko-KR" sz="2800" b="1" dirty="0" err="1">
                <a:solidFill>
                  <a:schemeClr val="bg1"/>
                </a:solidFill>
              </a:rPr>
              <a:t>Yeshua</a:t>
            </a:r>
            <a:r>
              <a:rPr lang="en-US" altLang="ko-KR" sz="2800" b="1" dirty="0">
                <a:solidFill>
                  <a:schemeClr val="bg1"/>
                </a:solidFill>
              </a:rPr>
              <a:t>’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chemeClr val="bg1"/>
                </a:solidFill>
              </a:rPr>
              <a:t>יֵשׁוּעַ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smtClean="0">
                <a:solidFill>
                  <a:schemeClr val="bg1"/>
                </a:solidFill>
              </a:rPr>
              <a:t>(‘</a:t>
            </a:r>
            <a:r>
              <a:rPr lang="es-ES" sz="2800" b="1" dirty="0">
                <a:solidFill>
                  <a:schemeClr val="bg1"/>
                </a:solidFill>
              </a:rPr>
              <a:t>salvación</a:t>
            </a:r>
            <a:r>
              <a:rPr lang="en-US" sz="2800" dirty="0" smtClean="0">
                <a:solidFill>
                  <a:schemeClr val="bg1"/>
                </a:solidFill>
              </a:rPr>
              <a:t>’) </a:t>
            </a:r>
            <a:r>
              <a:rPr lang="en-US" sz="2800" dirty="0">
                <a:solidFill>
                  <a:schemeClr val="bg1"/>
                </a:solidFill>
              </a:rPr>
              <a:t>= </a:t>
            </a:r>
            <a:r>
              <a:rPr lang="es-ES" sz="2800" b="1" dirty="0" smtClean="0">
                <a:solidFill>
                  <a:srgbClr val="FFFF00"/>
                </a:solidFill>
              </a:rPr>
              <a:t>Jesús </a:t>
            </a:r>
            <a:endParaRPr lang="en-US" altLang="zh-TW" sz="2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	-</a:t>
            </a:r>
            <a:r>
              <a:rPr lang="en-US" sz="2800" b="1" dirty="0" err="1" smtClean="0">
                <a:solidFill>
                  <a:schemeClr val="bg1"/>
                </a:solidFill>
              </a:rPr>
              <a:t>Hebreo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800" b="1" dirty="0">
                <a:solidFill>
                  <a:schemeClr val="bg1"/>
                </a:solidFill>
              </a:rPr>
              <a:t>‘</a:t>
            </a:r>
            <a:r>
              <a:rPr lang="en-US" altLang="ko-KR" sz="2800" b="1" dirty="0" err="1">
                <a:solidFill>
                  <a:schemeClr val="bg1"/>
                </a:solidFill>
              </a:rPr>
              <a:t>Hoshea</a:t>
            </a:r>
            <a:r>
              <a:rPr lang="en-US" altLang="ko-KR" sz="2800" b="1" dirty="0">
                <a:solidFill>
                  <a:schemeClr val="bg1"/>
                </a:solidFill>
              </a:rPr>
              <a:t>’ 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chemeClr val="bg1"/>
                </a:solidFill>
              </a:rPr>
              <a:t>הוֹשֵׁעַ</a:t>
            </a:r>
            <a:r>
              <a:rPr lang="en-US" sz="2800" dirty="0">
                <a:solidFill>
                  <a:schemeClr val="bg1"/>
                </a:solidFill>
              </a:rPr>
              <a:t>) = </a:t>
            </a:r>
            <a:r>
              <a:rPr lang="es-ES" sz="2800" b="1" dirty="0" smtClean="0">
                <a:solidFill>
                  <a:srgbClr val="FFFF00"/>
                </a:solidFill>
              </a:rPr>
              <a:t>Oseas 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s-ES" sz="2800" b="1" dirty="0"/>
              <a:t>literalmente, "Él salva"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	-</a:t>
            </a:r>
            <a:r>
              <a:rPr lang="en-US" sz="2800" b="1" dirty="0" err="1" smtClean="0">
                <a:solidFill>
                  <a:schemeClr val="bg1"/>
                </a:solidFill>
              </a:rPr>
              <a:t>Hebreo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800" b="1" dirty="0">
                <a:solidFill>
                  <a:schemeClr val="bg1"/>
                </a:solidFill>
              </a:rPr>
              <a:t>‘</a:t>
            </a:r>
            <a:r>
              <a:rPr lang="en-US" altLang="ko-KR" sz="2800" b="1" dirty="0" err="1">
                <a:solidFill>
                  <a:schemeClr val="bg1"/>
                </a:solidFill>
              </a:rPr>
              <a:t>Yehoshua</a:t>
            </a:r>
            <a:r>
              <a:rPr lang="en-US" altLang="ko-KR" sz="2800" b="1" dirty="0">
                <a:solidFill>
                  <a:schemeClr val="bg1"/>
                </a:solidFill>
              </a:rPr>
              <a:t>’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chemeClr val="bg1"/>
                </a:solidFill>
              </a:rPr>
              <a:t>יְהוֹשׁוּעַ</a:t>
            </a:r>
            <a:r>
              <a:rPr lang="en-US" sz="2800" dirty="0">
                <a:solidFill>
                  <a:schemeClr val="bg1"/>
                </a:solidFill>
              </a:rPr>
              <a:t>) = </a:t>
            </a:r>
            <a:r>
              <a:rPr lang="es-ES" sz="2800" b="1" dirty="0">
                <a:solidFill>
                  <a:srgbClr val="FFFF00"/>
                </a:solidFill>
              </a:rPr>
              <a:t>Josué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      *</a:t>
            </a:r>
            <a:r>
              <a:rPr lang="es-ES" sz="2900" dirty="0" smtClean="0"/>
              <a:t>Según </a:t>
            </a:r>
            <a:r>
              <a:rPr lang="es-ES" sz="2900" b="1" dirty="0">
                <a:solidFill>
                  <a:srgbClr val="FFFF00"/>
                </a:solidFill>
              </a:rPr>
              <a:t>Números 13:8, 16</a:t>
            </a:r>
            <a:r>
              <a:rPr lang="es-ES" sz="2900" dirty="0"/>
              <a:t>, 'Oseas' </a:t>
            </a:r>
            <a:r>
              <a:rPr lang="en-US" sz="2900" b="1" dirty="0">
                <a:solidFill>
                  <a:schemeClr val="bg1"/>
                </a:solidFill>
              </a:rPr>
              <a:t>(</a:t>
            </a:r>
            <a:r>
              <a:rPr lang="he-IL" sz="2900" b="1" dirty="0">
                <a:solidFill>
                  <a:schemeClr val="bg1"/>
                </a:solidFill>
              </a:rPr>
              <a:t>הוֹשֵׁעַ</a:t>
            </a:r>
            <a:r>
              <a:rPr lang="en-US" sz="2900" b="1" dirty="0">
                <a:solidFill>
                  <a:schemeClr val="bg1"/>
                </a:solidFill>
              </a:rPr>
              <a:t>) </a:t>
            </a:r>
            <a:r>
              <a:rPr lang="es-ES" sz="2900" dirty="0" smtClean="0"/>
              <a:t>era </a:t>
            </a:r>
            <a:r>
              <a:rPr lang="es-ES" sz="2900" dirty="0"/>
              <a:t>el nombre original de Josué hijo de </a:t>
            </a:r>
            <a:r>
              <a:rPr lang="es-ES" sz="2900" dirty="0" err="1"/>
              <a:t>Nun</a:t>
            </a:r>
            <a:r>
              <a:rPr lang="es-ES" sz="2900" dirty="0"/>
              <a:t>, hasta que Moisés le dio el nombre más largo que él continuó llevando </a:t>
            </a:r>
            <a:r>
              <a:rPr lang="en-US" sz="2900" dirty="0">
                <a:solidFill>
                  <a:schemeClr val="bg1"/>
                </a:solidFill>
              </a:rPr>
              <a:t>(</a:t>
            </a:r>
            <a:r>
              <a:rPr lang="he-IL" sz="2900" dirty="0">
                <a:solidFill>
                  <a:schemeClr val="bg1"/>
                </a:solidFill>
              </a:rPr>
              <a:t>יְהוֹשׁוּעַ</a:t>
            </a:r>
            <a:r>
              <a:rPr lang="en-US" sz="2900" i="1" dirty="0">
                <a:solidFill>
                  <a:schemeClr val="bg1"/>
                </a:solidFill>
              </a:rPr>
              <a:t>  </a:t>
            </a:r>
            <a:r>
              <a:rPr lang="en-US" sz="2900" i="1" dirty="0" err="1">
                <a:solidFill>
                  <a:schemeClr val="bg1"/>
                </a:solidFill>
              </a:rPr>
              <a:t>yehoshua</a:t>
            </a:r>
            <a:r>
              <a:rPr lang="en-US" sz="2900" dirty="0">
                <a:solidFill>
                  <a:schemeClr val="bg1"/>
                </a:solidFill>
              </a:rPr>
              <a:t>), </a:t>
            </a:r>
            <a:r>
              <a:rPr lang="es-ES" sz="2900" dirty="0" smtClean="0"/>
              <a:t>"</a:t>
            </a:r>
            <a:r>
              <a:rPr lang="es-ES" sz="2900" dirty="0" err="1"/>
              <a:t>Yahweh</a:t>
            </a:r>
            <a:r>
              <a:rPr lang="es-ES" sz="2900" dirty="0"/>
              <a:t> (</a:t>
            </a:r>
            <a:r>
              <a:rPr lang="es-ES_tradnl" sz="2900" b="1" dirty="0"/>
              <a:t>Jehová</a:t>
            </a:r>
            <a:r>
              <a:rPr lang="es-ES" sz="2900" dirty="0"/>
              <a:t>) es salvación" o "</a:t>
            </a:r>
            <a:r>
              <a:rPr lang="es-ES" sz="2900" dirty="0" err="1"/>
              <a:t>Yahweh</a:t>
            </a:r>
            <a:r>
              <a:rPr lang="es-ES" sz="2900" dirty="0"/>
              <a:t> salva".</a:t>
            </a:r>
            <a:endParaRPr lang="en-US" sz="2900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s-ES_tradnl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4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70302" cy="688393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zh-CN" altLang="en-US" sz="3600" b="1" dirty="0" smtClean="0">
                <a:solidFill>
                  <a:srgbClr val="FFFF00"/>
                </a:solidFill>
                <a:latin typeface="+mn-ea"/>
              </a:rPr>
              <a:t>  </a:t>
            </a:r>
            <a:r>
              <a:rPr lang="es-ES" sz="4000" b="1" dirty="0" smtClean="0">
                <a:solidFill>
                  <a:srgbClr val="FFFF00"/>
                </a:solidFill>
              </a:rPr>
              <a:t>Cristo </a:t>
            </a:r>
            <a:r>
              <a:rPr lang="es-ES" sz="4000" b="1" dirty="0">
                <a:solidFill>
                  <a:srgbClr val="FFFF00"/>
                </a:solidFill>
              </a:rPr>
              <a:t>= Mesías (el Ungido</a:t>
            </a:r>
            <a:r>
              <a:rPr lang="es-ES" sz="4000" b="1" dirty="0" smtClean="0">
                <a:solidFill>
                  <a:srgbClr val="FFFF00"/>
                </a:solidFill>
              </a:rPr>
              <a:t>)</a:t>
            </a:r>
            <a:endParaRPr lang="en-US" altLang="ko-KR" sz="4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s-ES_tradnl" sz="3400" b="1" dirty="0" smtClean="0"/>
              <a:t> -</a:t>
            </a:r>
            <a:r>
              <a:rPr lang="es-ES_tradnl" sz="3400" b="1" dirty="0">
                <a:solidFill>
                  <a:srgbClr val="FFFF00"/>
                </a:solidFill>
              </a:rPr>
              <a:t>Mateo 16:16</a:t>
            </a:r>
            <a:r>
              <a:rPr lang="es-ES_tradnl" sz="3400" dirty="0">
                <a:solidFill>
                  <a:srgbClr val="FFFF00"/>
                </a:solidFill>
              </a:rPr>
              <a:t> </a:t>
            </a:r>
            <a:r>
              <a:rPr lang="es-ES_tradnl" sz="3400" baseline="30000" dirty="0">
                <a:solidFill>
                  <a:srgbClr val="FFFF00"/>
                </a:solidFill>
              </a:rPr>
              <a:t> </a:t>
            </a:r>
            <a:r>
              <a:rPr lang="es-ES_tradnl" sz="3400" b="1" baseline="30000" dirty="0" smtClean="0"/>
              <a:t>RV1960  </a:t>
            </a:r>
            <a:r>
              <a:rPr lang="es-ES_tradnl" sz="3600" b="1" dirty="0"/>
              <a:t>Respondiendo Simón Pedro</a:t>
            </a:r>
            <a:r>
              <a:rPr lang="es-ES_tradnl" sz="3600" b="1" dirty="0" smtClean="0"/>
              <a:t>,</a:t>
            </a:r>
          </a:p>
          <a:p>
            <a:r>
              <a:rPr lang="es-ES_tradnl" sz="3600" b="1" dirty="0"/>
              <a:t> </a:t>
            </a:r>
            <a:r>
              <a:rPr lang="es-ES_tradnl" sz="3600" b="1" dirty="0" smtClean="0"/>
              <a:t>  </a:t>
            </a:r>
            <a:r>
              <a:rPr lang="es-ES_tradnl" sz="3600" b="1" dirty="0"/>
              <a:t>dijo: </a:t>
            </a:r>
            <a:r>
              <a:rPr lang="es-ES_tradnl" sz="3600" b="1" dirty="0">
                <a:solidFill>
                  <a:schemeClr val="bg1"/>
                </a:solidFill>
              </a:rPr>
              <a:t>Tú eres el Cristo</a:t>
            </a:r>
            <a:r>
              <a:rPr lang="es-ES_tradnl" sz="3600" b="1" dirty="0"/>
              <a:t>, el Hijo del Dios viviente.</a:t>
            </a:r>
            <a:endParaRPr lang="en-US" sz="3600" dirty="0"/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      </a:t>
            </a:r>
            <a:r>
              <a:rPr lang="en-US" altLang="ko-KR" sz="2800" dirty="0" smtClean="0">
                <a:solidFill>
                  <a:schemeClr val="bg1"/>
                </a:solidFill>
              </a:rPr>
              <a:t>*</a:t>
            </a:r>
            <a:r>
              <a:rPr lang="en-US" sz="2800" b="1" dirty="0" err="1" smtClean="0">
                <a:solidFill>
                  <a:schemeClr val="bg1"/>
                </a:solidFill>
              </a:rPr>
              <a:t>Hebreo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rgbClr val="FFFF00"/>
                </a:solidFill>
              </a:rPr>
              <a:t>מָשִׁיחַ</a:t>
            </a:r>
            <a:r>
              <a:rPr lang="en-US" altLang="ko-KR" sz="2800" dirty="0" smtClean="0">
                <a:solidFill>
                  <a:schemeClr val="bg1"/>
                </a:solidFill>
              </a:rPr>
              <a:t>) = </a:t>
            </a:r>
            <a:r>
              <a:rPr lang="en-US" sz="2800" b="1" dirty="0" err="1" smtClean="0">
                <a:solidFill>
                  <a:schemeClr val="bg1"/>
                </a:solidFill>
              </a:rPr>
              <a:t>Griego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Χριστός</a:t>
            </a:r>
            <a:r>
              <a:rPr lang="en-US" altLang="ko-KR" sz="2800" dirty="0" smtClean="0">
                <a:solidFill>
                  <a:schemeClr val="bg1"/>
                </a:solidFill>
              </a:rPr>
              <a:t>) =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‘</a:t>
            </a:r>
            <a:r>
              <a:rPr lang="es-ES" sz="2800" b="1" dirty="0">
                <a:solidFill>
                  <a:srgbClr val="FFFF00"/>
                </a:solidFill>
              </a:rPr>
              <a:t>el Ungido</a:t>
            </a:r>
            <a:r>
              <a:rPr lang="en-US" altLang="ko-KR" sz="2800" dirty="0" smtClean="0">
                <a:solidFill>
                  <a:schemeClr val="bg1"/>
                </a:solidFill>
              </a:rPr>
              <a:t>’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-NT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s-ES" sz="2800" b="1" dirty="0">
                <a:solidFill>
                  <a:srgbClr val="FFFF00"/>
                </a:solidFill>
              </a:rPr>
              <a:t>Cristo</a:t>
            </a:r>
            <a:r>
              <a:rPr lang="zh-TW" alt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Χριστός</a:t>
            </a:r>
            <a:r>
              <a:rPr lang="en-US" sz="2800" dirty="0">
                <a:solidFill>
                  <a:schemeClr val="bg1"/>
                </a:solidFill>
              </a:rPr>
              <a:t>): 529 </a:t>
            </a:r>
            <a:r>
              <a:rPr lang="en-US" sz="2800" dirty="0" err="1">
                <a:solidFill>
                  <a:schemeClr val="bg1"/>
                </a:solidFill>
              </a:rPr>
              <a:t>veces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(</a:t>
            </a:r>
            <a:r>
              <a:rPr lang="es-ES" sz="2800" dirty="0"/>
              <a:t>transliteración de la palabra griega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-</a:t>
            </a:r>
            <a:r>
              <a:rPr lang="en-US" altLang="zh-TW" sz="2800" dirty="0" smtClean="0">
                <a:solidFill>
                  <a:schemeClr val="bg1"/>
                </a:solidFill>
              </a:rPr>
              <a:t>NT </a:t>
            </a:r>
            <a:r>
              <a:rPr lang="es-ES" sz="2800" b="1" dirty="0">
                <a:solidFill>
                  <a:srgbClr val="FFFF00"/>
                </a:solidFill>
              </a:rPr>
              <a:t>Mesías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l-GR" sz="2800" dirty="0" smtClean="0">
                <a:solidFill>
                  <a:srgbClr val="FFFF00"/>
                </a:solidFill>
              </a:rPr>
              <a:t>Μεσσίας</a:t>
            </a:r>
            <a:r>
              <a:rPr lang="en-US" sz="2800" dirty="0" smtClean="0">
                <a:solidFill>
                  <a:schemeClr val="bg1"/>
                </a:solidFill>
              </a:rPr>
              <a:t>):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s-ES" sz="2800" dirty="0" smtClean="0"/>
              <a:t>transliteración griega </a:t>
            </a:r>
            <a:r>
              <a:rPr lang="es-ES" sz="2800" dirty="0"/>
              <a:t>de </a:t>
            </a:r>
            <a:r>
              <a:rPr lang="es-ES" sz="2800" dirty="0" smtClean="0"/>
              <a:t>hebrea / </a:t>
            </a:r>
            <a:r>
              <a:rPr lang="en-US" sz="2800" dirty="0" smtClean="0"/>
              <a:t>Juan 1:41</a:t>
            </a:r>
            <a:r>
              <a:rPr lang="en-US" sz="2800" dirty="0"/>
              <a:t>; 4:25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-AT </a:t>
            </a:r>
            <a:r>
              <a:rPr lang="es-ES" sz="2800" b="1" dirty="0" smtClean="0">
                <a:solidFill>
                  <a:srgbClr val="FFFF00"/>
                </a:solidFill>
              </a:rPr>
              <a:t>Mesías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מָשִׁיחַ</a:t>
            </a:r>
            <a:r>
              <a:rPr lang="en-US" sz="2800" dirty="0" smtClean="0">
                <a:solidFill>
                  <a:schemeClr val="bg1"/>
                </a:solidFill>
              </a:rPr>
              <a:t>): 38 </a:t>
            </a:r>
            <a:r>
              <a:rPr lang="en-US" sz="2800" dirty="0" err="1" smtClean="0">
                <a:solidFill>
                  <a:schemeClr val="bg1"/>
                </a:solidFill>
              </a:rPr>
              <a:t>veces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s-ES" sz="2800" dirty="0"/>
              <a:t>transliteración de la palabra </a:t>
            </a:r>
            <a:r>
              <a:rPr lang="es-ES" sz="2800" dirty="0" smtClean="0"/>
              <a:t>hebrea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1) </a:t>
            </a:r>
            <a:r>
              <a:rPr lang="es-ES" sz="2800" b="1" dirty="0">
                <a:solidFill>
                  <a:srgbClr val="FFFF00"/>
                </a:solidFill>
              </a:rPr>
              <a:t>rey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(32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veces</a:t>
            </a:r>
            <a:r>
              <a:rPr lang="en-US" altLang="ko-KR" sz="2800" dirty="0" smtClean="0">
                <a:solidFill>
                  <a:schemeClr val="bg1"/>
                </a:solidFill>
              </a:rPr>
              <a:t>) -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/>
              <a:t>1 Samuel 2:10, 35; 12:3, 5; 16:6; 24:7</a:t>
            </a:r>
            <a:r>
              <a:rPr lang="el-GR" sz="2800" dirty="0"/>
              <a:t>&lt;2&gt;, </a:t>
            </a:r>
            <a:r>
              <a:rPr lang="el-GR" sz="2800" dirty="0" smtClean="0"/>
              <a:t>11</a:t>
            </a:r>
            <a:r>
              <a:rPr lang="x-none" sz="2800" smtClean="0"/>
              <a:t> ……</a:t>
            </a:r>
            <a:endParaRPr lang="en-US" sz="2800" dirty="0"/>
          </a:p>
          <a:p>
            <a:pPr lvl="0" fontAlgn="auto"/>
            <a:r>
              <a:rPr lang="en-US" sz="2800" dirty="0" smtClean="0">
                <a:solidFill>
                  <a:schemeClr val="bg1"/>
                </a:solidFill>
              </a:rPr>
              <a:t>         2) </a:t>
            </a:r>
            <a:r>
              <a:rPr lang="es-ES" sz="2800" b="1" dirty="0">
                <a:solidFill>
                  <a:schemeClr val="bg1"/>
                </a:solidFill>
              </a:rPr>
              <a:t>sumo </a:t>
            </a:r>
            <a:r>
              <a:rPr lang="es-ES" sz="2800" b="1" dirty="0" smtClean="0">
                <a:solidFill>
                  <a:schemeClr val="bg1"/>
                </a:solidFill>
              </a:rPr>
              <a:t>sacerdote </a:t>
            </a:r>
            <a:r>
              <a:rPr lang="en-US" altLang="ko-KR" sz="2800" dirty="0" smtClean="0">
                <a:solidFill>
                  <a:schemeClr val="bg1"/>
                </a:solidFill>
              </a:rPr>
              <a:t>(4 </a:t>
            </a:r>
            <a:r>
              <a:rPr lang="en-US" sz="2800" dirty="0" err="1" smtClean="0">
                <a:solidFill>
                  <a:schemeClr val="bg1"/>
                </a:solidFill>
              </a:rPr>
              <a:t>veces</a:t>
            </a:r>
            <a:r>
              <a:rPr lang="en-US" altLang="ko-KR" sz="2800" dirty="0" smtClean="0">
                <a:solidFill>
                  <a:schemeClr val="bg1"/>
                </a:solidFill>
              </a:rPr>
              <a:t>)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/>
              <a:t>Levítico</a:t>
            </a:r>
            <a:r>
              <a:rPr lang="x-none" sz="2800" smtClean="0"/>
              <a:t> </a:t>
            </a:r>
            <a:r>
              <a:rPr lang="x-none" sz="2800"/>
              <a:t>4:3, 5, 16; </a:t>
            </a:r>
            <a:r>
              <a:rPr lang="x-none" sz="2800" smtClean="0"/>
              <a:t>6:15</a:t>
            </a:r>
            <a:endParaRPr lang="en-US" sz="2800" dirty="0" smtClean="0"/>
          </a:p>
          <a:p>
            <a:pPr lvl="0" fontAlgn="auto"/>
            <a:r>
              <a:rPr lang="en-US" sz="2800" dirty="0" smtClean="0">
                <a:solidFill>
                  <a:schemeClr val="bg1"/>
                </a:solidFill>
              </a:rPr>
              <a:t>         3) </a:t>
            </a:r>
            <a:r>
              <a:rPr lang="es-ES" sz="2800" b="1" dirty="0">
                <a:solidFill>
                  <a:schemeClr val="bg1"/>
                </a:solidFill>
              </a:rPr>
              <a:t>profeta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(2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casos</a:t>
            </a:r>
            <a:r>
              <a:rPr lang="en-US" altLang="ko-KR" sz="2800" dirty="0" smtClean="0">
                <a:solidFill>
                  <a:schemeClr val="bg1"/>
                </a:solidFill>
              </a:rPr>
              <a:t>) - </a:t>
            </a:r>
            <a:r>
              <a:rPr lang="es-ES" sz="2800" dirty="0" smtClean="0"/>
              <a:t>1 </a:t>
            </a:r>
            <a:r>
              <a:rPr lang="es-ES" sz="2800" dirty="0"/>
              <a:t>Crónicas 16:22; Salmo </a:t>
            </a:r>
            <a:r>
              <a:rPr lang="es-ES" sz="2800" dirty="0" smtClean="0"/>
              <a:t>105:15</a:t>
            </a:r>
          </a:p>
          <a:p>
            <a:pPr lvl="0" fontAlgn="auto"/>
            <a:endParaRPr lang="es-ES" sz="800" dirty="0" smtClean="0"/>
          </a:p>
          <a:p>
            <a:pPr lvl="0" fontAlgn="auto"/>
            <a:r>
              <a:rPr lang="es-ES" sz="3200" b="1" dirty="0" smtClean="0"/>
              <a:t>     -</a:t>
            </a:r>
            <a:r>
              <a:rPr lang="es-ES" sz="3200" b="1" dirty="0">
                <a:solidFill>
                  <a:srgbClr val="FFFF00"/>
                </a:solidFill>
              </a:rPr>
              <a:t>Isaías 33:22 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_tradnl" sz="3200" b="1" baseline="30000" dirty="0" smtClean="0"/>
              <a:t>RV1960  </a:t>
            </a:r>
            <a:r>
              <a:rPr lang="es-ES_tradnl" sz="3200" b="1" dirty="0">
                <a:solidFill>
                  <a:schemeClr val="bg1"/>
                </a:solidFill>
              </a:rPr>
              <a:t>Porque Jehová es nuestro juez, Jehová es </a:t>
            </a:r>
            <a:endParaRPr lang="es-ES_tradnl" sz="3200" b="1" dirty="0" smtClean="0">
              <a:solidFill>
                <a:schemeClr val="bg1"/>
              </a:solidFill>
            </a:endParaRPr>
          </a:p>
          <a:p>
            <a:pPr lvl="0" fontAlgn="auto"/>
            <a:r>
              <a:rPr lang="es-ES_tradnl" sz="3200" b="1" dirty="0">
                <a:solidFill>
                  <a:schemeClr val="bg1"/>
                </a:solidFill>
              </a:rPr>
              <a:t> </a:t>
            </a:r>
            <a:r>
              <a:rPr lang="es-ES_tradnl" sz="3200" b="1" dirty="0" smtClean="0">
                <a:solidFill>
                  <a:schemeClr val="bg1"/>
                </a:solidFill>
              </a:rPr>
              <a:t>   nuestro </a:t>
            </a:r>
            <a:r>
              <a:rPr lang="es-ES_tradnl" sz="3200" b="1" dirty="0">
                <a:solidFill>
                  <a:schemeClr val="bg1"/>
                </a:solidFill>
              </a:rPr>
              <a:t>legislador, Jehová es nuestro Rey; él mismo nos salvará</a:t>
            </a:r>
            <a:r>
              <a:rPr lang="es-ES_tradnl" sz="3200" dirty="0">
                <a:solidFill>
                  <a:schemeClr val="bg1"/>
                </a:solidFill>
              </a:rPr>
              <a:t>.</a:t>
            </a:r>
            <a:endParaRPr lang="en-US" altLang="ko-KR" sz="32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521" y="0"/>
            <a:ext cx="12188824" cy="694549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               </a:t>
            </a:r>
            <a:r>
              <a:rPr lang="en-US" altLang="ko-KR" sz="4000" b="1" dirty="0" smtClean="0">
                <a:solidFill>
                  <a:srgbClr val="FFFF00"/>
                </a:solidFill>
                <a:latin typeface="+mn-ea"/>
              </a:rPr>
              <a:t>E</a:t>
            </a:r>
            <a:r>
              <a:rPr lang="es-ES_tradnl" sz="4000" b="1" dirty="0" smtClean="0">
                <a:solidFill>
                  <a:srgbClr val="FFFF00"/>
                </a:solidFill>
              </a:rPr>
              <a:t>l </a:t>
            </a:r>
            <a:r>
              <a:rPr lang="es-ES_tradnl" sz="4000" b="1" dirty="0">
                <a:solidFill>
                  <a:srgbClr val="FFFF00"/>
                </a:solidFill>
              </a:rPr>
              <a:t>Hijo del Dios </a:t>
            </a:r>
            <a:r>
              <a:rPr lang="es-ES_tradnl" sz="4000" b="1" dirty="0" smtClean="0">
                <a:solidFill>
                  <a:srgbClr val="FFFF00"/>
                </a:solidFill>
              </a:rPr>
              <a:t>(Viviente)</a:t>
            </a:r>
            <a:endParaRPr lang="en-US" altLang="ko-KR" sz="4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s-ES_tradnl" sz="3400" b="1" dirty="0" smtClean="0"/>
              <a:t> -</a:t>
            </a:r>
            <a:r>
              <a:rPr lang="es-ES_tradnl" sz="3400" b="1" dirty="0">
                <a:solidFill>
                  <a:srgbClr val="FFFF00"/>
                </a:solidFill>
              </a:rPr>
              <a:t>Mateo 16:16</a:t>
            </a:r>
            <a:r>
              <a:rPr lang="es-ES_tradnl" sz="3400" dirty="0">
                <a:solidFill>
                  <a:srgbClr val="FFFF00"/>
                </a:solidFill>
              </a:rPr>
              <a:t> </a:t>
            </a:r>
            <a:r>
              <a:rPr lang="es-ES_tradnl" sz="3400" baseline="30000" dirty="0">
                <a:solidFill>
                  <a:srgbClr val="FFFF00"/>
                </a:solidFill>
              </a:rPr>
              <a:t> </a:t>
            </a:r>
            <a:r>
              <a:rPr lang="es-ES_tradnl" sz="3400" b="1" baseline="30000" dirty="0" smtClean="0"/>
              <a:t>RV1960  </a:t>
            </a:r>
            <a:r>
              <a:rPr lang="es-ES_tradnl" sz="3600" b="1" dirty="0"/>
              <a:t>Respondiendo Simón Pedro</a:t>
            </a:r>
            <a:r>
              <a:rPr lang="es-ES_tradnl" sz="3600" b="1" dirty="0" smtClean="0"/>
              <a:t>,</a:t>
            </a:r>
          </a:p>
          <a:p>
            <a:r>
              <a:rPr lang="es-ES_tradnl" sz="3600" b="1" dirty="0"/>
              <a:t> </a:t>
            </a:r>
            <a:r>
              <a:rPr lang="es-ES_tradnl" sz="3600" b="1" dirty="0" smtClean="0"/>
              <a:t>  </a:t>
            </a:r>
            <a:r>
              <a:rPr lang="es-ES_tradnl" sz="3600" b="1" dirty="0"/>
              <a:t>dijo: Tú eres el Cristo, </a:t>
            </a:r>
            <a:r>
              <a:rPr lang="es-ES_tradnl" sz="3600" b="1" dirty="0">
                <a:solidFill>
                  <a:srgbClr val="FFFF00"/>
                </a:solidFill>
              </a:rPr>
              <a:t>el Hijo del Dios </a:t>
            </a:r>
            <a:r>
              <a:rPr lang="es-ES_tradnl" sz="3600" b="1" dirty="0">
                <a:solidFill>
                  <a:schemeClr val="bg1"/>
                </a:solidFill>
              </a:rPr>
              <a:t>viviente</a:t>
            </a:r>
            <a:r>
              <a:rPr lang="es-ES_tradnl" sz="3600" b="1" dirty="0" smtClean="0"/>
              <a:t>.</a:t>
            </a: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pPr lvl="0"/>
            <a:r>
              <a:rPr lang="es-ES" sz="2800" b="1" dirty="0" smtClean="0"/>
              <a:t>1) Sobre </a:t>
            </a:r>
            <a:r>
              <a:rPr lang="es-ES" sz="2800" b="1" dirty="0"/>
              <a:t>su bautismo por Juan el Bautista</a:t>
            </a:r>
            <a:r>
              <a:rPr lang="es-ES" sz="2800" dirty="0"/>
              <a:t>: </a:t>
            </a:r>
            <a:r>
              <a:rPr lang="es-ES" sz="2800" b="1" dirty="0"/>
              <a:t>Mateo 3:17 </a:t>
            </a:r>
            <a:r>
              <a:rPr lang="es-ES" sz="2800" dirty="0"/>
              <a:t>(= Marcos 1:11; Lucas 3:22) </a:t>
            </a:r>
            <a:endParaRPr lang="en-US" sz="2800" dirty="0"/>
          </a:p>
          <a:p>
            <a:r>
              <a:rPr lang="es-ES_tradnl" sz="2800" b="1" dirty="0" smtClean="0"/>
              <a:t>       -</a:t>
            </a:r>
            <a:r>
              <a:rPr lang="es-ES_tradnl" sz="2800" b="1" dirty="0">
                <a:solidFill>
                  <a:srgbClr val="FFFF00"/>
                </a:solidFill>
              </a:rPr>
              <a:t>Mateo </a:t>
            </a:r>
            <a:r>
              <a:rPr lang="es-ES_tradnl" sz="2800" b="1" dirty="0" smtClean="0">
                <a:solidFill>
                  <a:srgbClr val="FFFF00"/>
                </a:solidFill>
              </a:rPr>
              <a:t>3:17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</a:t>
            </a:r>
            <a:r>
              <a:rPr lang="es-ES_tradnl" sz="2800" dirty="0"/>
              <a:t> Y una voz del cielo decía: </a:t>
            </a:r>
            <a:endParaRPr lang="es-ES_tradnl" sz="2800" dirty="0" smtClean="0"/>
          </a:p>
          <a:p>
            <a:r>
              <a:rPr lang="es-ES_tradnl" sz="2800" dirty="0"/>
              <a:t> </a:t>
            </a:r>
            <a:r>
              <a:rPr lang="es-ES_tradnl" sz="2800" dirty="0" smtClean="0"/>
              <a:t>          «</a:t>
            </a:r>
            <a:r>
              <a:rPr lang="es-ES_tradnl" sz="2800" b="1" dirty="0"/>
              <a:t>Éste es mi Hijo amado; estoy muy complacido con él</a:t>
            </a:r>
            <a:r>
              <a:rPr lang="es-ES_tradnl" sz="2800" dirty="0"/>
              <a:t>.» </a:t>
            </a:r>
            <a:endParaRPr lang="es-ES_tradnl" sz="2800" dirty="0" smtClean="0"/>
          </a:p>
          <a:p>
            <a:r>
              <a:rPr lang="es-ES" sz="2800" b="1" dirty="0" smtClean="0"/>
              <a:t>2</a:t>
            </a:r>
            <a:r>
              <a:rPr lang="en-US" sz="2800" b="1" dirty="0" smtClean="0"/>
              <a:t>) </a:t>
            </a:r>
            <a:r>
              <a:rPr lang="es-ES" sz="2800" b="1" dirty="0" smtClean="0"/>
              <a:t>En </a:t>
            </a:r>
            <a:r>
              <a:rPr lang="es-ES" sz="2800" b="1" dirty="0"/>
              <a:t>el Monte de la Transfiguración: Mateo </a:t>
            </a:r>
            <a:r>
              <a:rPr lang="es-ES_tradnl" sz="2800" b="1" dirty="0"/>
              <a:t>17:5</a:t>
            </a:r>
            <a:r>
              <a:rPr lang="es-ES_tradnl" sz="2800" dirty="0"/>
              <a:t> (= </a:t>
            </a:r>
            <a:r>
              <a:rPr lang="es-ES_tradnl" sz="2800" b="1" dirty="0"/>
              <a:t>Lucas</a:t>
            </a:r>
            <a:r>
              <a:rPr lang="el-GR" sz="2800" b="1" dirty="0"/>
              <a:t> 9:35</a:t>
            </a:r>
            <a:r>
              <a:rPr lang="es-ES_tradnl" sz="2800" dirty="0"/>
              <a:t>). Cf. </a:t>
            </a:r>
            <a:r>
              <a:rPr lang="es-ES_tradnl" sz="2800" b="1" dirty="0"/>
              <a:t>2 Pedro 1:17</a:t>
            </a:r>
            <a:r>
              <a:rPr lang="es-ES_tradnl" sz="2800" dirty="0"/>
              <a:t>.</a:t>
            </a:r>
            <a:endParaRPr lang="en-US" sz="2800" dirty="0"/>
          </a:p>
          <a:p>
            <a:r>
              <a:rPr lang="en-US" sz="2800" b="1" dirty="0" smtClean="0">
                <a:solidFill>
                  <a:schemeClr val="bg1"/>
                </a:solidFill>
              </a:rPr>
              <a:t>      </a:t>
            </a:r>
            <a:r>
              <a:rPr lang="es-ES_tradnl" sz="2800" b="1" dirty="0" smtClean="0"/>
              <a:t> </a:t>
            </a:r>
            <a:r>
              <a:rPr lang="es-ES_tradnl" sz="2800" b="1" dirty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Mateo </a:t>
            </a:r>
            <a:r>
              <a:rPr lang="es-ES_tradnl" sz="2800" b="1" dirty="0" smtClean="0">
                <a:solidFill>
                  <a:srgbClr val="FFFF00"/>
                </a:solidFill>
              </a:rPr>
              <a:t>17:5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2800" baseline="30000" dirty="0"/>
              <a:t>NVI</a:t>
            </a:r>
            <a:r>
              <a:rPr lang="es-ES_tradnl" sz="2800" dirty="0"/>
              <a:t> Mientras estaba aún hablando, apareció una </a:t>
            </a:r>
            <a:r>
              <a:rPr lang="es-ES_tradnl" sz="2800" dirty="0" smtClean="0"/>
              <a:t>nube</a:t>
            </a:r>
          </a:p>
          <a:p>
            <a:r>
              <a:rPr lang="es-ES_tradnl" sz="2800" dirty="0"/>
              <a:t> </a:t>
            </a:r>
            <a:r>
              <a:rPr lang="es-ES_tradnl" sz="2800" dirty="0" smtClean="0"/>
              <a:t>          </a:t>
            </a:r>
            <a:r>
              <a:rPr lang="es-ES_tradnl" sz="2800" dirty="0"/>
              <a:t>luminosa </a:t>
            </a:r>
            <a:r>
              <a:rPr lang="es-ES_tradnl" sz="2800" dirty="0" smtClean="0"/>
              <a:t>que </a:t>
            </a:r>
            <a:r>
              <a:rPr lang="es-ES_tradnl" sz="2800" dirty="0"/>
              <a:t>los envolvió, de la cual salió una voz que dijo: </a:t>
            </a:r>
            <a:endParaRPr lang="es-ES_tradnl" sz="2800" dirty="0" smtClean="0"/>
          </a:p>
          <a:p>
            <a:r>
              <a:rPr lang="es-ES_tradnl" sz="2800" dirty="0"/>
              <a:t> </a:t>
            </a:r>
            <a:r>
              <a:rPr lang="es-ES_tradnl" sz="2800" dirty="0" smtClean="0"/>
              <a:t>          «</a:t>
            </a:r>
            <a:r>
              <a:rPr lang="es-ES_tradnl" sz="2800" b="1" dirty="0"/>
              <a:t>Éste es mi Hijo amado; estoy muy complacido con él. ¡Escúchenlo!</a:t>
            </a:r>
            <a:r>
              <a:rPr lang="es-ES_tradnl" sz="2800" dirty="0"/>
              <a:t>»</a:t>
            </a:r>
            <a:r>
              <a:rPr lang="ko-KR" altLang="en-US" sz="2800" dirty="0" smtClean="0">
                <a:solidFill>
                  <a:schemeClr val="bg1"/>
                </a:solidFill>
              </a:rPr>
              <a:t>  </a:t>
            </a:r>
            <a:endParaRPr lang="es-ES_tradnl" altLang="ko-KR" sz="2800" dirty="0" smtClean="0">
              <a:solidFill>
                <a:schemeClr val="bg1"/>
              </a:solidFill>
            </a:endParaRPr>
          </a:p>
          <a:p>
            <a:r>
              <a:rPr lang="es-ES_tradnl" sz="2800" b="1" dirty="0"/>
              <a:t> </a:t>
            </a:r>
            <a:r>
              <a:rPr lang="es-ES_tradnl" sz="2800" b="1" dirty="0" smtClean="0"/>
              <a:t>*</a:t>
            </a:r>
            <a:r>
              <a:rPr lang="es-ES_tradnl" sz="2800" b="1" dirty="0" smtClean="0">
                <a:solidFill>
                  <a:srgbClr val="FFFF00"/>
                </a:solidFill>
              </a:rPr>
              <a:t>2 Pedro 1:17 </a:t>
            </a:r>
            <a:r>
              <a:rPr lang="es-ES_tradnl" sz="2800" baseline="30000" dirty="0"/>
              <a:t>NVI </a:t>
            </a:r>
            <a:r>
              <a:rPr lang="es-ES_tradnl" sz="2800" dirty="0"/>
              <a:t>Él recibió honor y gloria de parte de Dios el Padre, </a:t>
            </a:r>
            <a:endParaRPr lang="es-ES_tradnl" sz="2800" dirty="0" smtClean="0"/>
          </a:p>
          <a:p>
            <a:r>
              <a:rPr lang="es-ES_tradnl" sz="2800" dirty="0"/>
              <a:t> </a:t>
            </a:r>
            <a:r>
              <a:rPr lang="es-ES_tradnl" sz="2800" dirty="0" smtClean="0"/>
              <a:t>          cuando </a:t>
            </a:r>
            <a:r>
              <a:rPr lang="es-ES_tradnl" sz="2800" dirty="0"/>
              <a:t>desde la majestuosa gloria se le dirigió aquella voz que dijo</a:t>
            </a:r>
            <a:r>
              <a:rPr lang="es-ES_tradnl" sz="2800" dirty="0" smtClean="0"/>
              <a:t>:</a:t>
            </a:r>
          </a:p>
          <a:p>
            <a:r>
              <a:rPr lang="es-ES_tradnl" sz="2800" dirty="0"/>
              <a:t> </a:t>
            </a:r>
            <a:r>
              <a:rPr lang="es-ES_tradnl" sz="2800" dirty="0" smtClean="0"/>
              <a:t>          </a:t>
            </a:r>
            <a:r>
              <a:rPr lang="es-ES_tradnl" sz="2800" dirty="0"/>
              <a:t>«</a:t>
            </a:r>
            <a:r>
              <a:rPr lang="es-ES_tradnl" sz="2800" b="1" dirty="0"/>
              <a:t>Éste es mi Hijo amado; estoy muy complacido con él.</a:t>
            </a:r>
            <a:r>
              <a:rPr lang="es-ES_tradnl" sz="2800" dirty="0"/>
              <a:t>»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3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521" y="0"/>
            <a:ext cx="12188824" cy="687880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ko-KR" sz="8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               </a:t>
            </a:r>
            <a:r>
              <a:rPr lang="en-US" altLang="ko-KR" sz="4000" b="1" dirty="0" smtClean="0">
                <a:solidFill>
                  <a:srgbClr val="FFFF00"/>
                </a:solidFill>
                <a:latin typeface="+mn-ea"/>
              </a:rPr>
              <a:t>E</a:t>
            </a:r>
            <a:r>
              <a:rPr lang="es-ES_tradnl" sz="4000" b="1" dirty="0" smtClean="0">
                <a:solidFill>
                  <a:srgbClr val="FFFF00"/>
                </a:solidFill>
              </a:rPr>
              <a:t>l </a:t>
            </a:r>
            <a:r>
              <a:rPr lang="es-ES_tradnl" sz="4000" b="1" dirty="0">
                <a:solidFill>
                  <a:srgbClr val="FFFF00"/>
                </a:solidFill>
              </a:rPr>
              <a:t>Hijo del Dios </a:t>
            </a:r>
            <a:r>
              <a:rPr lang="es-ES_tradnl" sz="4000" b="1" dirty="0" smtClean="0">
                <a:solidFill>
                  <a:srgbClr val="FFFF00"/>
                </a:solidFill>
              </a:rPr>
              <a:t>(Viviente)</a:t>
            </a:r>
            <a:endParaRPr lang="en-US" altLang="ko-KR" sz="4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s-ES_tradnl" sz="3200" b="1" dirty="0" smtClean="0"/>
              <a:t>-</a:t>
            </a:r>
            <a:r>
              <a:rPr lang="es-ES_tradnl" sz="3200" b="1" dirty="0" smtClean="0">
                <a:solidFill>
                  <a:srgbClr val="FFFF00"/>
                </a:solidFill>
              </a:rPr>
              <a:t>Salmo 2:7</a:t>
            </a:r>
            <a:r>
              <a:rPr lang="es-ES_tradnl" sz="3200" dirty="0" smtClean="0">
                <a:solidFill>
                  <a:srgbClr val="FFFF00"/>
                </a:solidFill>
              </a:rPr>
              <a:t> </a:t>
            </a:r>
            <a:r>
              <a:rPr lang="es-ES_tradnl" sz="3600" baseline="30000" dirty="0" smtClean="0"/>
              <a:t>NVI </a:t>
            </a:r>
            <a:r>
              <a:rPr lang="es-ES_tradnl" sz="3600" dirty="0"/>
              <a:t>Yo proclamaré el decreto del SEÑOR: </a:t>
            </a:r>
            <a:endParaRPr lang="es-ES_tradnl" sz="3600" dirty="0" smtClean="0"/>
          </a:p>
          <a:p>
            <a:r>
              <a:rPr lang="es-ES_tradnl" sz="3600" b="1" dirty="0" smtClean="0"/>
              <a:t>                       «</a:t>
            </a:r>
            <a:r>
              <a:rPr lang="es-ES_tradnl" sz="3600" b="1" dirty="0"/>
              <a:t>Tú eres mi hijo», me ha dicho; </a:t>
            </a:r>
            <a:endParaRPr lang="es-ES_tradnl" sz="3600" b="1" dirty="0" smtClean="0"/>
          </a:p>
          <a:p>
            <a:r>
              <a:rPr lang="es-ES_tradnl" sz="3600" b="1" dirty="0" smtClean="0"/>
              <a:t>                       «</a:t>
            </a:r>
            <a:r>
              <a:rPr lang="es-ES_tradnl" sz="3600" b="1" dirty="0"/>
              <a:t>hoy mismo te he engendrado</a:t>
            </a:r>
            <a:r>
              <a:rPr lang="es-ES_tradnl" sz="3600" dirty="0" smtClean="0"/>
              <a:t>.</a:t>
            </a:r>
          </a:p>
          <a:p>
            <a:endParaRPr lang="es-ES_tradnl" sz="800" dirty="0"/>
          </a:p>
          <a:p>
            <a:r>
              <a:rPr lang="es-ES_tradnl" sz="2800" b="1" dirty="0">
                <a:solidFill>
                  <a:srgbClr val="FFFF00"/>
                </a:solidFill>
              </a:rPr>
              <a:t>1 Juan 2:22-23 </a:t>
            </a:r>
            <a:r>
              <a:rPr lang="es-ES_tradnl" sz="2800" b="1" baseline="30000" dirty="0"/>
              <a:t>NVI </a:t>
            </a:r>
            <a:r>
              <a:rPr lang="es-ES_tradnl" sz="3100" b="1" dirty="0"/>
              <a:t>¿Quién es el mentiroso sino el que niega que Jesús es el Cristo? Es el anticristo, el que niega al Padre y al Hijo. Todo el que niega al Hijo no tiene al Padre; el que reconoce al Hijo tiene también al Padre. </a:t>
            </a:r>
            <a:endParaRPr lang="es-ES_tradnl" sz="3100" b="1" dirty="0" smtClean="0"/>
          </a:p>
          <a:p>
            <a:endParaRPr lang="es-ES_tradnl" sz="800" b="1" dirty="0" smtClean="0"/>
          </a:p>
          <a:p>
            <a:endParaRPr lang="es-ES_tradnl" sz="800" b="1" dirty="0" smtClean="0"/>
          </a:p>
          <a:p>
            <a:r>
              <a:rPr lang="es-ES_tradnl" sz="3000" b="1" dirty="0" smtClean="0"/>
              <a:t>      -</a:t>
            </a:r>
            <a:r>
              <a:rPr lang="es-ES_tradnl" sz="3000" b="1" dirty="0" smtClean="0">
                <a:solidFill>
                  <a:srgbClr val="FFFF00"/>
                </a:solidFill>
              </a:rPr>
              <a:t>Juan 3:16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s-ES_tradnl" sz="3000" b="1" baseline="30000" dirty="0" smtClean="0"/>
              <a:t>NVI </a:t>
            </a:r>
            <a:r>
              <a:rPr lang="es-ES_tradnl" sz="3000" b="1" dirty="0"/>
              <a:t>»Porque tanto amó Dios al mundo, que dio a su Hijo unigénito, </a:t>
            </a:r>
            <a:r>
              <a:rPr lang="es-ES_tradnl" sz="3000" b="1" dirty="0" smtClean="0"/>
              <a:t>para </a:t>
            </a:r>
            <a:r>
              <a:rPr lang="es-ES_tradnl" sz="3000" b="1" dirty="0"/>
              <a:t>que todo el que cree en él no se pierda, sino que tenga vida eterna</a:t>
            </a:r>
            <a:r>
              <a:rPr lang="es-ES_tradnl" sz="3000" b="1" dirty="0" smtClean="0"/>
              <a:t>.  /    -</a:t>
            </a:r>
            <a:r>
              <a:rPr lang="es-ES_tradnl" sz="3000" b="1" dirty="0">
                <a:solidFill>
                  <a:srgbClr val="FFFF00"/>
                </a:solidFill>
              </a:rPr>
              <a:t>Juan </a:t>
            </a:r>
            <a:r>
              <a:rPr lang="es-ES_tradnl" sz="3000" b="1" dirty="0" smtClean="0">
                <a:solidFill>
                  <a:srgbClr val="FFFF00"/>
                </a:solidFill>
              </a:rPr>
              <a:t>1:12</a:t>
            </a:r>
            <a:r>
              <a:rPr lang="en-US" sz="3000" b="1" dirty="0" smtClean="0">
                <a:solidFill>
                  <a:srgbClr val="FF0000"/>
                </a:solidFill>
              </a:rPr>
              <a:t>  </a:t>
            </a:r>
            <a:r>
              <a:rPr lang="es-ES_tradnl" sz="3000" b="1" baseline="30000" dirty="0"/>
              <a:t>NVI </a:t>
            </a:r>
            <a:r>
              <a:rPr lang="es-ES_tradnl" sz="3000" b="1" dirty="0"/>
              <a:t>Mas a cuantos lo recibieron, a los que creen en su nombre</a:t>
            </a:r>
            <a:r>
              <a:rPr lang="es-ES_tradnl" sz="3000" b="1" dirty="0" smtClean="0"/>
              <a:t>, les </a:t>
            </a:r>
            <a:r>
              <a:rPr lang="es-ES_tradnl" sz="3000" b="1" dirty="0"/>
              <a:t>dio el derecho de ser hijos de Dios. </a:t>
            </a:r>
            <a:endParaRPr lang="en-US" sz="3000" b="1" dirty="0"/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6374</TotalTime>
  <Words>1493</Words>
  <Application>Microsoft Office PowerPoint</Application>
  <PresentationFormat>Custom</PresentationFormat>
  <Paragraphs>188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553</cp:revision>
  <dcterms:created xsi:type="dcterms:W3CDTF">2020-03-18T13:47:21Z</dcterms:created>
  <dcterms:modified xsi:type="dcterms:W3CDTF">2021-06-21T17:06:57Z</dcterms:modified>
</cp:coreProperties>
</file>