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701" r:id="rId2"/>
    <p:sldId id="650" r:id="rId3"/>
    <p:sldId id="669" r:id="rId4"/>
    <p:sldId id="704" r:id="rId5"/>
    <p:sldId id="710" r:id="rId6"/>
    <p:sldId id="671" r:id="rId7"/>
    <p:sldId id="673" r:id="rId8"/>
    <p:sldId id="674" r:id="rId9"/>
    <p:sldId id="712" r:id="rId10"/>
    <p:sldId id="677" r:id="rId11"/>
    <p:sldId id="681" r:id="rId12"/>
    <p:sldId id="719" r:id="rId13"/>
    <p:sldId id="685" r:id="rId14"/>
    <p:sldId id="700" r:id="rId15"/>
    <p:sldId id="718" r:id="rId16"/>
    <p:sldId id="715" r:id="rId17"/>
    <p:sldId id="716" r:id="rId18"/>
    <p:sldId id="717" r:id="rId19"/>
  </p:sldIdLst>
  <p:sldSz cx="12188825" cy="6858000"/>
  <p:notesSz cx="6858000" cy="9144000"/>
  <p:defaultTextStyle>
    <a:defPPr>
      <a:defRPr lang="en-US"/>
    </a:defPPr>
    <a:lvl1pPr marL="0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410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821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231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6425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20531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4636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8742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52849" algn="l" defTabSz="1088212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5238" autoAdjust="0"/>
  </p:normalViewPr>
  <p:slideViewPr>
    <p:cSldViewPr>
      <p:cViewPr varScale="1">
        <p:scale>
          <a:sx n="85" d="100"/>
          <a:sy n="85" d="100"/>
        </p:scale>
        <p:origin x="-696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E11D8-83C4-4A94-9773-44143C2857FD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55B27-F3C0-4F3E-8F93-EF8E6AA0E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6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ἀντί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ἀντί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ἀντί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55B27-F3C0-4F3E-8F93-EF8E6AA0E0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8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46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67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3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6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8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9C73-D3C2-4D1D-BE1A-64EF358B02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3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F9C73-D3C2-4D1D-BE1A-64EF358B0269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CB4DF-C93E-466B-BE0D-44CF39FC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7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Persona" TargetMode="External"/><Relationship Id="rId3" Type="http://schemas.openxmlformats.org/officeDocument/2006/relationships/hyperlink" Target="https://es.wikipedia.org/wiki/Liderazgo" TargetMode="External"/><Relationship Id="rId7" Type="http://schemas.openxmlformats.org/officeDocument/2006/relationships/hyperlink" Target="https://es.wikipedia.org/wiki/Siglo_X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wikipedia.org/wiki/Pueblo_jud%C3%ADo" TargetMode="External"/><Relationship Id="rId11" Type="http://schemas.openxmlformats.org/officeDocument/2006/relationships/image" Target="../media/image2.jpeg"/><Relationship Id="rId5" Type="http://schemas.openxmlformats.org/officeDocument/2006/relationships/hyperlink" Target="https://es.wikipedia.org/wiki/Jabad-Lubavitch" TargetMode="External"/><Relationship Id="rId10" Type="http://schemas.openxmlformats.org/officeDocument/2006/relationships/hyperlink" Target="https://es.wikipedia.org/wiki/Comunidad" TargetMode="External"/><Relationship Id="rId4" Type="http://schemas.openxmlformats.org/officeDocument/2006/relationships/hyperlink" Target="https://es.wikipedia.org/wiki/Anexo:Dinast%C3%ADas_jas%C3%ADdicas" TargetMode="External"/><Relationship Id="rId9" Type="http://schemas.openxmlformats.org/officeDocument/2006/relationships/hyperlink" Target="https://es.wikipedia.org/wiki/Conciencia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Mahoma" TargetMode="External"/><Relationship Id="rId3" Type="http://schemas.openxmlformats.org/officeDocument/2006/relationships/hyperlink" Target="https://es.wikipedia.org/wiki/Traducci%C3%B3n_metafr%C3%A1stica" TargetMode="External"/><Relationship Id="rId7" Type="http://schemas.openxmlformats.org/officeDocument/2006/relationships/hyperlink" Target="https://es.wikipedia.org/wiki/Hadiz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s.wikipedia.org/wiki/Cor%C3%A1n" TargetMode="External"/><Relationship Id="rId5" Type="http://schemas.openxmlformats.org/officeDocument/2006/relationships/hyperlink" Target="https://es.wikipedia.org/wiki/Islam" TargetMode="External"/><Relationship Id="rId4" Type="http://schemas.openxmlformats.org/officeDocument/2006/relationships/hyperlink" Target="https://es.wikipedia.org/wiki/Escatol%C3%B3gica" TargetMode="External"/><Relationship Id="rId9" Type="http://schemas.openxmlformats.org/officeDocument/2006/relationships/hyperlink" Target="https://es.wikipedia.org/wiki/Al-Bujar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57" y="3962400"/>
            <a:ext cx="304038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800" b="1" dirty="0" smtClean="0">
                <a:solidFill>
                  <a:srgbClr val="C00000"/>
                </a:solidFill>
              </a:rPr>
              <a:t>מְקוֹר </a:t>
            </a:r>
            <a:r>
              <a:rPr lang="he-IL" sz="1800" b="1" dirty="0">
                <a:solidFill>
                  <a:srgbClr val="C00000"/>
                </a:solidFill>
              </a:rPr>
              <a:t>מַיִם חַיִּים </a:t>
            </a:r>
            <a:endParaRPr lang="en-US" sz="1800" b="1" dirty="0">
              <a:solidFill>
                <a:srgbClr val="C00000"/>
              </a:solidFill>
            </a:endParaRPr>
          </a:p>
          <a:p>
            <a:pPr algn="ctr"/>
            <a:r>
              <a:rPr lang="el-GR" sz="1600" b="1" dirty="0"/>
              <a:t>ἡ πηγή ὕδατος ζωῆς 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rgbClr val="7030A0"/>
                </a:solidFill>
              </a:rPr>
              <a:t>The Spring of Living Water </a:t>
            </a:r>
            <a:endParaRPr lang="en-US" sz="1600" dirty="0">
              <a:solidFill>
                <a:srgbClr val="7030A0"/>
              </a:solidFill>
            </a:endParaRPr>
          </a:p>
          <a:p>
            <a:pPr algn="ctr"/>
            <a:r>
              <a:rPr lang="ko-KR" altLang="en-US" sz="1600" b="1" dirty="0">
                <a:solidFill>
                  <a:srgbClr val="00B050"/>
                </a:solidFill>
              </a:rPr>
              <a:t>생명수 샘</a:t>
            </a:r>
            <a:r>
              <a:rPr lang="ko-KR" altLang="en-US" sz="1600" dirty="0">
                <a:solidFill>
                  <a:srgbClr val="00B050"/>
                </a:solidFill>
              </a:rPr>
              <a:t> 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生命水的泉源</a:t>
            </a:r>
            <a:endParaRPr lang="en-US" sz="16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algn="ctr"/>
            <a:r>
              <a:rPr lang="en-US" sz="2000" b="1" i="1" dirty="0">
                <a:solidFill>
                  <a:srgbClr val="C00000"/>
                </a:solidFill>
              </a:rPr>
              <a:t>La Fuente de Agua </a:t>
            </a:r>
            <a:r>
              <a:rPr lang="en-US" sz="2000" b="1" i="1" dirty="0" smtClean="0">
                <a:solidFill>
                  <a:srgbClr val="C00000"/>
                </a:solidFill>
              </a:rPr>
              <a:t>Viva </a:t>
            </a:r>
          </a:p>
          <a:p>
            <a:pPr algn="ctr"/>
            <a:r>
              <a:rPr lang="en-US" sz="1600" b="1" i="1" dirty="0" smtClean="0"/>
              <a:t>La </a:t>
            </a:r>
            <a:r>
              <a:rPr lang="en-US" sz="1600" b="1" i="1" dirty="0"/>
              <a:t>Source </a:t>
            </a:r>
            <a:r>
              <a:rPr lang="en-US" sz="1600" b="1" i="1" dirty="0" err="1"/>
              <a:t>d'Eau</a:t>
            </a:r>
            <a:r>
              <a:rPr lang="en-US" sz="1600" b="1" i="1" dirty="0"/>
              <a:t> Vive</a:t>
            </a:r>
            <a:endParaRPr lang="en-US" sz="1600" dirty="0"/>
          </a:p>
          <a:p>
            <a:pPr algn="ctr"/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Die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Quelle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Lebendigen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6">
                    <a:lumMod val="75000"/>
                  </a:schemeClr>
                </a:solidFill>
              </a:rPr>
              <a:t>Wassers</a:t>
            </a:r>
            <a:r>
              <a:rPr lang="en-US" sz="1600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sz="16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1600" b="1" i="1" dirty="0"/>
              <a:t>Fonte de </a:t>
            </a:r>
            <a:r>
              <a:rPr lang="en-US" sz="1600" b="1" i="1" dirty="0" err="1"/>
              <a:t>Água</a:t>
            </a:r>
            <a:r>
              <a:rPr lang="en-US" sz="1600" b="1" i="1" dirty="0"/>
              <a:t> Viva</a:t>
            </a:r>
            <a:endParaRPr lang="en-US" sz="1600" dirty="0"/>
          </a:p>
          <a:p>
            <a:pPr algn="ctr"/>
            <a:r>
              <a:rPr lang="en-US" sz="1600" b="1" dirty="0">
                <a:solidFill>
                  <a:srgbClr val="C00000"/>
                </a:solidFill>
              </a:rPr>
              <a:t>‎ </a:t>
            </a:r>
            <a:r>
              <a:rPr lang="ar-SA" sz="1600" b="1" dirty="0">
                <a:solidFill>
                  <a:srgbClr val="C00000"/>
                </a:solidFill>
              </a:rPr>
              <a:t>يَنْبُوعَ الْمِيَاهِ الْحَيَّةِ،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556" y="61901"/>
            <a:ext cx="9230255" cy="357020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7700" b="1" dirty="0" smtClean="0">
                <a:solidFill>
                  <a:srgbClr val="FFFF00"/>
                </a:solidFill>
              </a:rPr>
              <a:t>El </a:t>
            </a:r>
            <a:r>
              <a:rPr lang="en-US" sz="7700" b="1" dirty="0" err="1" smtClean="0">
                <a:solidFill>
                  <a:srgbClr val="FFFF00"/>
                </a:solidFill>
              </a:rPr>
              <a:t>Significado</a:t>
            </a:r>
            <a:r>
              <a:rPr lang="en-US" sz="7700" b="1" dirty="0" smtClean="0">
                <a:solidFill>
                  <a:srgbClr val="FFFF00"/>
                </a:solidFill>
              </a:rPr>
              <a:t> Original del </a:t>
            </a:r>
            <a:r>
              <a:rPr lang="en-US" sz="7700" b="1" dirty="0" err="1" smtClean="0">
                <a:solidFill>
                  <a:srgbClr val="FFFF00"/>
                </a:solidFill>
              </a:rPr>
              <a:t>Anticristo</a:t>
            </a:r>
            <a:endParaRPr lang="en-US" sz="77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endParaRPr lang="en-US" sz="800" b="1" dirty="0">
              <a:solidFill>
                <a:srgbClr val="FFFF00"/>
              </a:solidFill>
            </a:endParaRPr>
          </a:p>
          <a:p>
            <a:pPr algn="ctr"/>
            <a:endParaRPr lang="en-US" sz="8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The Original Meaning of Antichrist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241" y="2286000"/>
            <a:ext cx="2743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60712" y="4827572"/>
            <a:ext cx="6096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Jeremías </a:t>
            </a:r>
            <a:r>
              <a:rPr lang="en-US" altLang="en-US" b="1" dirty="0" smtClean="0">
                <a:solidFill>
                  <a:srgbClr val="7030A0"/>
                </a:solidFill>
              </a:rPr>
              <a:t>2:13 </a:t>
            </a:r>
            <a:r>
              <a:rPr lang="es-ES" b="1" baseline="30000" dirty="0" smtClean="0"/>
              <a:t>R60 </a:t>
            </a:r>
            <a:r>
              <a:rPr lang="es-ES" b="1" dirty="0" smtClean="0"/>
              <a:t>Porque </a:t>
            </a:r>
            <a:r>
              <a:rPr lang="es-ES" b="1" dirty="0"/>
              <a:t>dos males ha hecho mi pueblo: me dejaron a mí, </a:t>
            </a:r>
            <a:r>
              <a:rPr lang="es-ES" b="1" dirty="0">
                <a:solidFill>
                  <a:srgbClr val="FF0000"/>
                </a:solidFill>
              </a:rPr>
              <a:t>fuente de agua viva</a:t>
            </a:r>
            <a:r>
              <a:rPr lang="es-ES" b="1" dirty="0"/>
              <a:t>, y cavaron para sí cisternas, cisternas rotas que no retienen agua.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656012" y="3887772"/>
            <a:ext cx="5105400" cy="95410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Kyungrae</a:t>
            </a:r>
            <a:r>
              <a:rPr lang="en-US" sz="2800" b="1" dirty="0" smtClean="0">
                <a:solidFill>
                  <a:schemeClr val="bg1"/>
                </a:solidFill>
              </a:rPr>
              <a:t> (Ezra) Kim</a:t>
            </a:r>
            <a:r>
              <a:rPr lang="en-US" sz="2800" b="1" dirty="0">
                <a:solidFill>
                  <a:schemeClr val="bg1"/>
                </a:solidFill>
              </a:rPr>
              <a:t>, Ph.D</a:t>
            </a:r>
            <a:r>
              <a:rPr lang="en-US" sz="2800" b="1" dirty="0" smtClean="0">
                <a:solidFill>
                  <a:schemeClr val="bg1"/>
                </a:solidFill>
              </a:rPr>
              <a:t>. (</a:t>
            </a:r>
            <a:r>
              <a:rPr lang="en-US" sz="2800" b="1" dirty="0">
                <a:solidFill>
                  <a:schemeClr val="bg1"/>
                </a:solidFill>
              </a:rPr>
              <a:t>1995, Hebrew University of Jerusalem) </a:t>
            </a:r>
          </a:p>
        </p:txBody>
      </p:sp>
    </p:spTree>
    <p:extLst>
      <p:ext uri="{BB962C8B-B14F-4D97-AF65-F5344CB8AC3E}">
        <p14:creationId xmlns:p14="http://schemas.microsoft.com/office/powerpoint/2010/main" val="3659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3264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           </a:t>
            </a:r>
            <a:r>
              <a:rPr lang="es-ES" sz="3600" b="1" dirty="0" smtClean="0">
                <a:solidFill>
                  <a:srgbClr val="FFFF00"/>
                </a:solidFill>
              </a:rPr>
              <a:t>El </a:t>
            </a:r>
            <a:r>
              <a:rPr lang="es-ES" sz="3600" b="1" dirty="0">
                <a:solidFill>
                  <a:srgbClr val="FFFF00"/>
                </a:solidFill>
              </a:rPr>
              <a:t>Anticristo como Oponente de Cristo </a:t>
            </a:r>
            <a:endParaRPr lang="en-US" altLang="ko-KR" sz="3600" b="1" dirty="0" smtClean="0">
              <a:solidFill>
                <a:srgbClr val="FFFF00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+mj-ea"/>
                <a:ea typeface="+mj-ea"/>
              </a:rPr>
              <a:t>          (</a:t>
            </a:r>
            <a:r>
              <a:rPr lang="en-US" sz="3200" b="1" dirty="0">
                <a:solidFill>
                  <a:srgbClr val="FFFF00"/>
                </a:solidFill>
              </a:rPr>
              <a:t>el </a:t>
            </a:r>
            <a:r>
              <a:rPr lang="en-US" sz="3200" b="1" dirty="0" smtClean="0">
                <a:solidFill>
                  <a:srgbClr val="FFFF00"/>
                </a:solidFill>
              </a:rPr>
              <a:t>Hombre </a:t>
            </a:r>
            <a:r>
              <a:rPr lang="en-US" sz="3200" b="1" dirty="0">
                <a:solidFill>
                  <a:srgbClr val="FFFF00"/>
                </a:solidFill>
              </a:rPr>
              <a:t>de </a:t>
            </a:r>
            <a:r>
              <a:rPr lang="en-US" sz="3200" b="1" dirty="0" err="1" smtClean="0">
                <a:solidFill>
                  <a:srgbClr val="FFFF00"/>
                </a:solidFill>
              </a:rPr>
              <a:t>Maldad</a:t>
            </a:r>
            <a:r>
              <a:rPr lang="en-US" sz="3200" b="1" dirty="0" smtClean="0">
                <a:solidFill>
                  <a:srgbClr val="FFFF00"/>
                </a:solidFill>
              </a:rPr>
              <a:t> / </a:t>
            </a:r>
            <a:r>
              <a:rPr lang="es-ES_tradnl" sz="3200" b="1" dirty="0" smtClean="0">
                <a:solidFill>
                  <a:srgbClr val="FFFF00"/>
                </a:solidFill>
              </a:rPr>
              <a:t>2 </a:t>
            </a:r>
            <a:r>
              <a:rPr lang="es-ES_tradnl" sz="3200" b="1" dirty="0">
                <a:solidFill>
                  <a:srgbClr val="FFFF00"/>
                </a:solidFill>
              </a:rPr>
              <a:t>Tesalonicenses 2</a:t>
            </a:r>
            <a:r>
              <a:rPr lang="en-US" altLang="ko-KR" sz="3200" b="1" dirty="0" smtClean="0">
                <a:solidFill>
                  <a:srgbClr val="FFFF00"/>
                </a:solidFill>
                <a:latin typeface="+mj-ea"/>
                <a:ea typeface="+mj-ea"/>
              </a:rPr>
              <a:t>)</a:t>
            </a:r>
            <a:endParaRPr lang="en-US" sz="32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en-US" altLang="ko-KR" sz="3000" b="1" dirty="0" smtClean="0"/>
              <a:t>     -</a:t>
            </a:r>
            <a:r>
              <a:rPr lang="es-ES_tradnl" sz="3000" b="1" dirty="0">
                <a:solidFill>
                  <a:srgbClr val="FFFF00"/>
                </a:solidFill>
              </a:rPr>
              <a:t>2 Tesalonicenses 2:3-10 </a:t>
            </a:r>
            <a:r>
              <a:rPr lang="es-ES_tradnl" sz="3000" b="1" baseline="30000" dirty="0" smtClean="0">
                <a:solidFill>
                  <a:srgbClr val="FFFF00"/>
                </a:solidFill>
              </a:rPr>
              <a:t>NVI  </a:t>
            </a:r>
            <a:r>
              <a:rPr lang="en-US" sz="3000" b="1" baseline="30000" dirty="0"/>
              <a:t>3</a:t>
            </a:r>
            <a:r>
              <a:rPr lang="en-US" sz="3000" b="1" dirty="0"/>
              <a:t> No se </a:t>
            </a:r>
            <a:r>
              <a:rPr lang="en-US" sz="3000" b="1" dirty="0" err="1"/>
              <a:t>dejen</a:t>
            </a:r>
            <a:r>
              <a:rPr lang="en-US" sz="3000" b="1" dirty="0"/>
              <a:t> </a:t>
            </a:r>
            <a:r>
              <a:rPr lang="en-US" sz="3000" b="1" dirty="0" err="1"/>
              <a:t>engañar</a:t>
            </a:r>
            <a:r>
              <a:rPr lang="en-US" sz="3000" b="1" dirty="0"/>
              <a:t> de </a:t>
            </a:r>
            <a:endParaRPr lang="en-US" sz="3000" b="1" dirty="0" smtClean="0"/>
          </a:p>
          <a:p>
            <a:r>
              <a:rPr lang="en-US" sz="3000" b="1" dirty="0" err="1" smtClean="0"/>
              <a:t>ninguna</a:t>
            </a:r>
            <a:r>
              <a:rPr lang="en-US" sz="3000" b="1" dirty="0" smtClean="0"/>
              <a:t> </a:t>
            </a:r>
            <a:r>
              <a:rPr lang="en-US" sz="3000" b="1" dirty="0" err="1"/>
              <a:t>manera</a:t>
            </a:r>
            <a:r>
              <a:rPr lang="en-US" sz="3000" b="1" dirty="0"/>
              <a:t>, </a:t>
            </a:r>
            <a:r>
              <a:rPr lang="en-US" sz="3000" b="1" dirty="0" err="1"/>
              <a:t>porque</a:t>
            </a:r>
            <a:r>
              <a:rPr lang="en-US" sz="3000" b="1" dirty="0"/>
              <a:t> </a:t>
            </a:r>
            <a:r>
              <a:rPr lang="en-US" sz="3000" b="1" dirty="0" err="1"/>
              <a:t>primero</a:t>
            </a:r>
            <a:r>
              <a:rPr lang="en-US" sz="3000" b="1" dirty="0"/>
              <a:t> </a:t>
            </a:r>
            <a:r>
              <a:rPr lang="en-US" sz="3000" b="1" dirty="0" err="1"/>
              <a:t>tiene</a:t>
            </a:r>
            <a:r>
              <a:rPr lang="en-US" sz="3000" b="1" dirty="0"/>
              <a:t> </a:t>
            </a:r>
            <a:r>
              <a:rPr lang="en-US" sz="3000" b="1" dirty="0" err="1"/>
              <a:t>que</a:t>
            </a:r>
            <a:r>
              <a:rPr lang="en-US" sz="3000" b="1" dirty="0"/>
              <a:t> </a:t>
            </a:r>
            <a:r>
              <a:rPr lang="en-US" sz="3000" b="1" dirty="0" err="1"/>
              <a:t>llegar</a:t>
            </a:r>
            <a:r>
              <a:rPr lang="en-US" sz="3000" b="1" dirty="0"/>
              <a:t> la </a:t>
            </a:r>
            <a:r>
              <a:rPr lang="en-US" sz="3000" b="1" dirty="0" err="1"/>
              <a:t>rebelión</a:t>
            </a:r>
            <a:r>
              <a:rPr lang="en-US" sz="3000" b="1" dirty="0"/>
              <a:t> </a:t>
            </a:r>
            <a:endParaRPr lang="en-US" sz="3000" b="1" dirty="0" smtClean="0"/>
          </a:p>
          <a:p>
            <a:r>
              <a:rPr lang="en-US" sz="3000" b="1" dirty="0" smtClean="0"/>
              <a:t>contra </a:t>
            </a:r>
            <a:r>
              <a:rPr lang="en-US" sz="3000" b="1" dirty="0"/>
              <a:t>Dios </a:t>
            </a:r>
            <a:r>
              <a:rPr lang="en-US" sz="3000" b="1" dirty="0">
                <a:solidFill>
                  <a:schemeClr val="bg1"/>
                </a:solidFill>
              </a:rPr>
              <a:t>y </a:t>
            </a:r>
            <a:r>
              <a:rPr lang="en-US" sz="3000" b="1" dirty="0" err="1">
                <a:solidFill>
                  <a:schemeClr val="bg1"/>
                </a:solidFill>
              </a:rPr>
              <a:t>manifestarse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>
                <a:solidFill>
                  <a:srgbClr val="FFFF00"/>
                </a:solidFill>
              </a:rPr>
              <a:t>el hombre de </a:t>
            </a:r>
            <a:r>
              <a:rPr lang="en-US" sz="3000" b="1" dirty="0" err="1">
                <a:solidFill>
                  <a:srgbClr val="FFFF00"/>
                </a:solidFill>
              </a:rPr>
              <a:t>maldad</a:t>
            </a:r>
            <a:r>
              <a:rPr lang="en-US" sz="3000" b="1" dirty="0">
                <a:solidFill>
                  <a:srgbClr val="FFFF00"/>
                </a:solidFill>
              </a:rPr>
              <a:t>, </a:t>
            </a:r>
            <a:r>
              <a:rPr lang="en-US" sz="3000" b="1" dirty="0">
                <a:solidFill>
                  <a:srgbClr val="C00000"/>
                </a:solidFill>
              </a:rPr>
              <a:t>el destructor </a:t>
            </a:r>
            <a:r>
              <a:rPr lang="en-US" sz="3000" b="1" dirty="0" err="1">
                <a:solidFill>
                  <a:srgbClr val="C00000"/>
                </a:solidFill>
              </a:rPr>
              <a:t>por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naturaleza</a:t>
            </a:r>
            <a:r>
              <a:rPr lang="en-US" sz="3000" b="1" dirty="0" smtClean="0"/>
              <a:t>. </a:t>
            </a:r>
            <a:r>
              <a:rPr lang="en-US" sz="3200" b="1" dirty="0" smtClean="0">
                <a:solidFill>
                  <a:srgbClr val="FFFF00"/>
                </a:solidFill>
              </a:rPr>
              <a:t>(</a:t>
            </a:r>
            <a:r>
              <a:rPr lang="es-ES_tradnl" sz="3200" b="1" baseline="30000" dirty="0">
                <a:solidFill>
                  <a:srgbClr val="FFFF00"/>
                </a:solidFill>
              </a:rPr>
              <a:t>RV1960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‘el </a:t>
            </a:r>
            <a:r>
              <a:rPr lang="en-US" sz="3200" b="1" dirty="0" err="1">
                <a:solidFill>
                  <a:srgbClr val="FFFF00"/>
                </a:solidFill>
              </a:rPr>
              <a:t>hijo</a:t>
            </a:r>
            <a:r>
              <a:rPr lang="en-US" sz="3200" b="1" dirty="0">
                <a:solidFill>
                  <a:srgbClr val="FFFF00"/>
                </a:solidFill>
              </a:rPr>
              <a:t> de </a:t>
            </a:r>
            <a:r>
              <a:rPr lang="en-US" sz="3200" b="1" dirty="0" err="1">
                <a:solidFill>
                  <a:srgbClr val="FFFF00"/>
                </a:solidFill>
              </a:rPr>
              <a:t>perdición</a:t>
            </a:r>
            <a:r>
              <a:rPr lang="en-US" sz="3200" b="1" dirty="0">
                <a:solidFill>
                  <a:srgbClr val="FFFF00"/>
                </a:solidFill>
              </a:rPr>
              <a:t>’)</a:t>
            </a:r>
            <a:r>
              <a:rPr lang="en-US" sz="3200" dirty="0"/>
              <a:t> </a:t>
            </a:r>
            <a:r>
              <a:rPr lang="en-US" sz="3000" b="1" dirty="0" smtClean="0"/>
              <a:t> </a:t>
            </a:r>
            <a:r>
              <a:rPr lang="en-US" sz="3000" b="1" baseline="30000" dirty="0"/>
              <a:t>4</a:t>
            </a:r>
            <a:r>
              <a:rPr lang="en-US" sz="3000" b="1" dirty="0"/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Éste</a:t>
            </a:r>
            <a:r>
              <a:rPr lang="en-US" sz="3000" b="1" dirty="0">
                <a:solidFill>
                  <a:schemeClr val="bg1"/>
                </a:solidFill>
              </a:rPr>
              <a:t> se </a:t>
            </a:r>
            <a:r>
              <a:rPr lang="en-US" sz="3000" b="1" dirty="0" err="1">
                <a:solidFill>
                  <a:schemeClr val="bg1"/>
                </a:solidFill>
              </a:rPr>
              <a:t>opone</a:t>
            </a:r>
            <a:r>
              <a:rPr lang="en-US" sz="3000" b="1" dirty="0">
                <a:solidFill>
                  <a:schemeClr val="bg1"/>
                </a:solidFill>
              </a:rPr>
              <a:t> y se </a:t>
            </a:r>
            <a:r>
              <a:rPr lang="en-US" sz="3000" b="1" dirty="0" err="1">
                <a:solidFill>
                  <a:schemeClr val="bg1"/>
                </a:solidFill>
              </a:rPr>
              <a:t>levanta</a:t>
            </a:r>
            <a:r>
              <a:rPr lang="en-US" sz="3000" b="1" dirty="0">
                <a:solidFill>
                  <a:schemeClr val="bg1"/>
                </a:solidFill>
              </a:rPr>
              <a:t> contra </a:t>
            </a:r>
            <a:r>
              <a:rPr lang="en-US" sz="3000" b="1" dirty="0" err="1">
                <a:solidFill>
                  <a:schemeClr val="bg1"/>
                </a:solidFill>
              </a:rPr>
              <a:t>todo</a:t>
            </a:r>
            <a:r>
              <a:rPr lang="en-US" sz="3000" b="1" dirty="0">
                <a:solidFill>
                  <a:schemeClr val="bg1"/>
                </a:solidFill>
              </a:rPr>
              <a:t> lo </a:t>
            </a:r>
            <a:r>
              <a:rPr lang="en-US" sz="3000" b="1" dirty="0" err="1">
                <a:solidFill>
                  <a:schemeClr val="bg1"/>
                </a:solidFill>
              </a:rPr>
              <a:t>que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lleva</a:t>
            </a:r>
            <a:r>
              <a:rPr lang="en-US" sz="3000" b="1" dirty="0">
                <a:solidFill>
                  <a:schemeClr val="bg1"/>
                </a:solidFill>
              </a:rPr>
              <a:t> el </a:t>
            </a:r>
            <a:r>
              <a:rPr lang="en-US" sz="3000" b="1" dirty="0" err="1">
                <a:solidFill>
                  <a:schemeClr val="bg1"/>
                </a:solidFill>
              </a:rPr>
              <a:t>nombre</a:t>
            </a:r>
            <a:r>
              <a:rPr lang="en-US" sz="3000" b="1" dirty="0">
                <a:solidFill>
                  <a:schemeClr val="bg1"/>
                </a:solidFill>
              </a:rPr>
              <a:t> de Dios o </a:t>
            </a:r>
            <a:r>
              <a:rPr lang="en-US" sz="3000" b="1" dirty="0" err="1">
                <a:solidFill>
                  <a:schemeClr val="bg1"/>
                </a:solidFill>
              </a:rPr>
              <a:t>es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objeto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adoración</a:t>
            </a:r>
            <a:r>
              <a:rPr lang="en-US" sz="3000" b="1" dirty="0">
                <a:solidFill>
                  <a:schemeClr val="bg1"/>
                </a:solidFill>
              </a:rPr>
              <a:t>, hasta el </a:t>
            </a:r>
            <a:r>
              <a:rPr lang="en-US" sz="3000" b="1" dirty="0" err="1">
                <a:solidFill>
                  <a:schemeClr val="bg1"/>
                </a:solidFill>
              </a:rPr>
              <a:t>punto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adueñarse</a:t>
            </a:r>
            <a:r>
              <a:rPr lang="en-US" sz="3000" b="1" dirty="0">
                <a:solidFill>
                  <a:schemeClr val="bg1"/>
                </a:solidFill>
              </a:rPr>
              <a:t> del </a:t>
            </a:r>
            <a:r>
              <a:rPr lang="en-US" sz="3000" b="1" dirty="0" err="1">
                <a:solidFill>
                  <a:schemeClr val="bg1"/>
                </a:solidFill>
              </a:rPr>
              <a:t>templo</a:t>
            </a:r>
            <a:r>
              <a:rPr lang="en-US" sz="3000" b="1" dirty="0">
                <a:solidFill>
                  <a:schemeClr val="bg1"/>
                </a:solidFill>
              </a:rPr>
              <a:t> de Dios y pretender </a:t>
            </a:r>
            <a:r>
              <a:rPr lang="en-US" sz="3000" b="1" dirty="0" err="1">
                <a:solidFill>
                  <a:schemeClr val="bg1"/>
                </a:solidFill>
              </a:rPr>
              <a:t>ser</a:t>
            </a:r>
            <a:r>
              <a:rPr lang="en-US" sz="3000" b="1" dirty="0">
                <a:solidFill>
                  <a:schemeClr val="bg1"/>
                </a:solidFill>
              </a:rPr>
              <a:t> Dios</a:t>
            </a:r>
            <a:r>
              <a:rPr lang="en-US" sz="3000" b="1" dirty="0"/>
              <a:t>. </a:t>
            </a:r>
            <a:r>
              <a:rPr lang="en-US" altLang="ko-KR" sz="2400" b="1" dirty="0"/>
              <a:t>…….</a:t>
            </a:r>
            <a:r>
              <a:rPr lang="en-US" altLang="ko-KR" sz="3000" b="1" dirty="0"/>
              <a:t> </a:t>
            </a:r>
            <a:r>
              <a:rPr lang="en-US" sz="3000" b="1" baseline="30000" dirty="0" smtClean="0"/>
              <a:t>8</a:t>
            </a:r>
            <a:r>
              <a:rPr lang="en-US" sz="3000" b="1" dirty="0" smtClean="0"/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Entonces</a:t>
            </a:r>
            <a:r>
              <a:rPr lang="en-US" sz="3000" b="1" dirty="0">
                <a:solidFill>
                  <a:schemeClr val="bg1"/>
                </a:solidFill>
              </a:rPr>
              <a:t> se </a:t>
            </a:r>
            <a:r>
              <a:rPr lang="en-US" sz="3000" b="1" dirty="0" err="1">
                <a:solidFill>
                  <a:schemeClr val="bg1"/>
                </a:solidFill>
              </a:rPr>
              <a:t>manifestará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aquel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malvado</a:t>
            </a:r>
            <a:r>
              <a:rPr lang="en-US" sz="3000" b="1" dirty="0"/>
              <a:t>, a </a:t>
            </a:r>
            <a:r>
              <a:rPr lang="en-US" sz="3000" b="1" dirty="0" err="1"/>
              <a:t>quien</a:t>
            </a:r>
            <a:r>
              <a:rPr lang="en-US" sz="3000" b="1" dirty="0"/>
              <a:t> el </a:t>
            </a:r>
            <a:r>
              <a:rPr lang="en-US" sz="3000" b="1" dirty="0" err="1"/>
              <a:t>Señor</a:t>
            </a:r>
            <a:r>
              <a:rPr lang="en-US" sz="3000" b="1" dirty="0"/>
              <a:t> </a:t>
            </a:r>
            <a:r>
              <a:rPr lang="en-US" sz="3000" b="1" dirty="0" err="1"/>
              <a:t>Jesús</a:t>
            </a:r>
            <a:r>
              <a:rPr lang="en-US" sz="3000" b="1" dirty="0"/>
              <a:t> </a:t>
            </a:r>
            <a:r>
              <a:rPr lang="en-US" sz="3000" b="1" dirty="0" err="1"/>
              <a:t>derrocará</a:t>
            </a:r>
            <a:r>
              <a:rPr lang="en-US" sz="3000" b="1" dirty="0"/>
              <a:t> con el </a:t>
            </a:r>
            <a:r>
              <a:rPr lang="en-US" sz="3000" b="1" dirty="0" err="1"/>
              <a:t>soplo</a:t>
            </a:r>
            <a:r>
              <a:rPr lang="en-US" sz="3000" b="1" dirty="0"/>
              <a:t> de </a:t>
            </a:r>
            <a:r>
              <a:rPr lang="en-US" sz="3000" b="1" dirty="0" err="1"/>
              <a:t>su</a:t>
            </a:r>
            <a:r>
              <a:rPr lang="en-US" sz="3000" b="1" dirty="0"/>
              <a:t> </a:t>
            </a:r>
            <a:r>
              <a:rPr lang="en-US" sz="3000" b="1" dirty="0" err="1"/>
              <a:t>boca</a:t>
            </a:r>
            <a:r>
              <a:rPr lang="en-US" sz="3000" b="1" dirty="0"/>
              <a:t> y </a:t>
            </a:r>
            <a:r>
              <a:rPr lang="en-US" sz="3000" b="1" dirty="0" err="1"/>
              <a:t>destruirá</a:t>
            </a:r>
            <a:r>
              <a:rPr lang="en-US" sz="3000" b="1" dirty="0"/>
              <a:t> con el </a:t>
            </a:r>
            <a:r>
              <a:rPr lang="en-US" sz="3000" b="1" dirty="0" err="1"/>
              <a:t>esplendor</a:t>
            </a:r>
            <a:r>
              <a:rPr lang="en-US" sz="3000" b="1" dirty="0"/>
              <a:t> de </a:t>
            </a:r>
            <a:r>
              <a:rPr lang="en-US" sz="3000" b="1" dirty="0" err="1"/>
              <a:t>su</a:t>
            </a:r>
            <a:r>
              <a:rPr lang="en-US" sz="3000" b="1" dirty="0"/>
              <a:t> </a:t>
            </a:r>
            <a:r>
              <a:rPr lang="en-US" sz="3000" b="1" dirty="0" err="1"/>
              <a:t>venida</a:t>
            </a:r>
            <a:r>
              <a:rPr lang="en-US" sz="3000" b="1" dirty="0"/>
              <a:t>. </a:t>
            </a:r>
            <a:r>
              <a:rPr lang="en-US" sz="3000" b="1" baseline="30000" dirty="0"/>
              <a:t>9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chemeClr val="bg1"/>
                </a:solidFill>
              </a:rPr>
              <a:t>El </a:t>
            </a:r>
            <a:r>
              <a:rPr lang="en-US" sz="3000" b="1" dirty="0" err="1">
                <a:solidFill>
                  <a:schemeClr val="bg1"/>
                </a:solidFill>
              </a:rPr>
              <a:t>malvado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vendrá</a:t>
            </a:r>
            <a:r>
              <a:rPr lang="en-US" sz="3000" b="1" dirty="0">
                <a:solidFill>
                  <a:schemeClr val="bg1"/>
                </a:solidFill>
              </a:rPr>
              <a:t>, </a:t>
            </a:r>
            <a:r>
              <a:rPr lang="en-US" sz="3000" b="1" dirty="0" err="1">
                <a:solidFill>
                  <a:schemeClr val="bg1"/>
                </a:solidFill>
              </a:rPr>
              <a:t>por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obra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Satanás</a:t>
            </a:r>
            <a:r>
              <a:rPr lang="en-US" sz="3000" b="1" dirty="0">
                <a:solidFill>
                  <a:schemeClr val="bg1"/>
                </a:solidFill>
              </a:rPr>
              <a:t>, con </a:t>
            </a:r>
            <a:r>
              <a:rPr lang="en-US" sz="3000" b="1" dirty="0" err="1">
                <a:solidFill>
                  <a:schemeClr val="bg1"/>
                </a:solidFill>
              </a:rPr>
              <a:t>toda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clase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milagros</a:t>
            </a:r>
            <a:r>
              <a:rPr lang="en-US" sz="3000" b="1" dirty="0">
                <a:solidFill>
                  <a:schemeClr val="bg1"/>
                </a:solidFill>
              </a:rPr>
              <a:t>, </a:t>
            </a:r>
            <a:r>
              <a:rPr lang="en-US" sz="3000" b="1" dirty="0" err="1">
                <a:solidFill>
                  <a:schemeClr val="bg1"/>
                </a:solidFill>
              </a:rPr>
              <a:t>señales</a:t>
            </a:r>
            <a:r>
              <a:rPr lang="en-US" sz="3000" b="1" dirty="0">
                <a:solidFill>
                  <a:schemeClr val="bg1"/>
                </a:solidFill>
              </a:rPr>
              <a:t> y </a:t>
            </a:r>
            <a:r>
              <a:rPr lang="en-US" sz="3000" b="1" dirty="0" err="1">
                <a:solidFill>
                  <a:schemeClr val="bg1"/>
                </a:solidFill>
              </a:rPr>
              <a:t>prodigios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falsos</a:t>
            </a:r>
            <a:r>
              <a:rPr lang="en-US" sz="3000" b="1" dirty="0"/>
              <a:t>. </a:t>
            </a:r>
            <a:r>
              <a:rPr lang="en-US" sz="3000" b="1" baseline="30000" dirty="0"/>
              <a:t>10</a:t>
            </a:r>
            <a:r>
              <a:rPr lang="en-US" sz="3000" b="1" dirty="0"/>
              <a:t> </a:t>
            </a:r>
            <a:r>
              <a:rPr lang="en-US" sz="3000" b="1" dirty="0">
                <a:solidFill>
                  <a:schemeClr val="bg1"/>
                </a:solidFill>
              </a:rPr>
              <a:t>Con </a:t>
            </a:r>
            <a:r>
              <a:rPr lang="en-US" sz="3000" b="1" dirty="0" err="1">
                <a:solidFill>
                  <a:schemeClr val="bg1"/>
                </a:solidFill>
              </a:rPr>
              <a:t>toda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perversidad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engañará</a:t>
            </a:r>
            <a:r>
              <a:rPr lang="en-US" sz="3000" b="1" dirty="0">
                <a:solidFill>
                  <a:schemeClr val="bg1"/>
                </a:solidFill>
              </a:rPr>
              <a:t> a los </a:t>
            </a:r>
            <a:r>
              <a:rPr lang="en-US" sz="3000" b="1" dirty="0" err="1">
                <a:solidFill>
                  <a:schemeClr val="bg1"/>
                </a:solidFill>
              </a:rPr>
              <a:t>que</a:t>
            </a:r>
            <a:r>
              <a:rPr lang="en-US" sz="3000" b="1" dirty="0">
                <a:solidFill>
                  <a:schemeClr val="bg1"/>
                </a:solidFill>
              </a:rPr>
              <a:t> se </a:t>
            </a:r>
            <a:r>
              <a:rPr lang="en-US" sz="3000" b="1" dirty="0" err="1">
                <a:solidFill>
                  <a:schemeClr val="bg1"/>
                </a:solidFill>
              </a:rPr>
              <a:t>pierden</a:t>
            </a:r>
            <a:r>
              <a:rPr lang="en-US" sz="3000" b="1" dirty="0"/>
              <a:t> </a:t>
            </a:r>
            <a:r>
              <a:rPr lang="en-US" sz="3000" b="1" dirty="0" err="1"/>
              <a:t>por</a:t>
            </a:r>
            <a:r>
              <a:rPr lang="en-US" sz="3000" b="1" dirty="0"/>
              <a:t> </a:t>
            </a:r>
            <a:r>
              <a:rPr lang="en-US" sz="3000" b="1" dirty="0" err="1"/>
              <a:t>haberse</a:t>
            </a:r>
            <a:r>
              <a:rPr lang="en-US" sz="3000" b="1" dirty="0"/>
              <a:t> </a:t>
            </a:r>
            <a:r>
              <a:rPr lang="en-US" sz="3000" b="1" dirty="0" err="1"/>
              <a:t>negado</a:t>
            </a:r>
            <a:r>
              <a:rPr lang="en-US" sz="3000" b="1" dirty="0"/>
              <a:t> a </a:t>
            </a:r>
            <a:r>
              <a:rPr lang="en-US" sz="3000" b="1" dirty="0" err="1"/>
              <a:t>amar</a:t>
            </a:r>
            <a:r>
              <a:rPr lang="en-US" sz="3000" b="1" dirty="0"/>
              <a:t> la </a:t>
            </a:r>
            <a:r>
              <a:rPr lang="en-US" sz="3000" b="1" dirty="0" err="1"/>
              <a:t>verdad</a:t>
            </a:r>
            <a:r>
              <a:rPr lang="en-US" sz="3000" b="1" dirty="0"/>
              <a:t> y </a:t>
            </a:r>
            <a:r>
              <a:rPr lang="en-US" sz="3000" b="1" dirty="0" err="1"/>
              <a:t>así</a:t>
            </a:r>
            <a:r>
              <a:rPr lang="en-US" sz="3000" b="1" dirty="0"/>
              <a:t> </a:t>
            </a:r>
            <a:r>
              <a:rPr lang="en-US" sz="3000" b="1" dirty="0" err="1"/>
              <a:t>ser</a:t>
            </a:r>
            <a:r>
              <a:rPr lang="en-US" sz="3000" b="1" dirty="0"/>
              <a:t> salvos</a:t>
            </a:r>
            <a:r>
              <a:rPr lang="en-US" sz="3000" b="1" dirty="0" smtClean="0"/>
              <a:t>.</a:t>
            </a:r>
          </a:p>
          <a:p>
            <a:endParaRPr lang="en-US" sz="800" b="1" dirty="0"/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67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1725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            </a:t>
            </a:r>
            <a:r>
              <a:rPr lang="es-ES" sz="3600" b="1" dirty="0">
                <a:solidFill>
                  <a:srgbClr val="FFFF00"/>
                </a:solidFill>
              </a:rPr>
              <a:t>El Anticristo como Oponente de Cristo </a:t>
            </a:r>
            <a:endParaRPr lang="en-US" altLang="ko-KR" sz="3600" b="1" dirty="0">
              <a:solidFill>
                <a:srgbClr val="FFFF00"/>
              </a:solidFill>
            </a:endParaRPr>
          </a:p>
          <a:p>
            <a:r>
              <a:rPr lang="en-US" sz="3400" b="1" dirty="0" smtClean="0">
                <a:solidFill>
                  <a:srgbClr val="FFFF00"/>
                </a:solidFill>
                <a:latin typeface="+mj-ea"/>
              </a:rPr>
              <a:t>        </a:t>
            </a:r>
            <a:r>
              <a:rPr lang="en-US" sz="3300" b="1" dirty="0" smtClean="0">
                <a:solidFill>
                  <a:srgbClr val="FFFF00"/>
                </a:solidFill>
                <a:latin typeface="+mj-ea"/>
              </a:rPr>
              <a:t>(La</a:t>
            </a:r>
            <a:r>
              <a:rPr lang="en-US" sz="3300" b="1" dirty="0" smtClean="0">
                <a:solidFill>
                  <a:srgbClr val="FFFF00"/>
                </a:solidFill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</a:rPr>
              <a:t>Bestia</a:t>
            </a:r>
            <a:r>
              <a:rPr lang="en-US" sz="3300" b="1" dirty="0" smtClean="0">
                <a:solidFill>
                  <a:srgbClr val="FFFF00"/>
                </a:solidFill>
              </a:rPr>
              <a:t> </a:t>
            </a:r>
            <a:r>
              <a:rPr lang="en-US" sz="3300" b="1" dirty="0" err="1" smtClean="0">
                <a:solidFill>
                  <a:srgbClr val="FFFF00"/>
                </a:solidFill>
              </a:rPr>
              <a:t>que</a:t>
            </a:r>
            <a:r>
              <a:rPr lang="en-US" sz="3300" b="1" dirty="0" smtClean="0">
                <a:solidFill>
                  <a:srgbClr val="FFFF00"/>
                </a:solidFill>
              </a:rPr>
              <a:t> </a:t>
            </a:r>
            <a:r>
              <a:rPr lang="es-ES" sz="3300" b="1" dirty="0">
                <a:solidFill>
                  <a:srgbClr val="FFFF00"/>
                </a:solidFill>
              </a:rPr>
              <a:t>subía</a:t>
            </a:r>
            <a:r>
              <a:rPr lang="en-US" sz="3300" b="1" dirty="0" smtClean="0">
                <a:solidFill>
                  <a:srgbClr val="FFFF00"/>
                </a:solidFill>
              </a:rPr>
              <a:t> </a:t>
            </a:r>
            <a:r>
              <a:rPr lang="es-ES" sz="3300" b="1" dirty="0">
                <a:solidFill>
                  <a:srgbClr val="FFFF00"/>
                </a:solidFill>
              </a:rPr>
              <a:t>del mar </a:t>
            </a:r>
            <a:r>
              <a:rPr lang="en-US" sz="3300" b="1" dirty="0" smtClean="0">
                <a:solidFill>
                  <a:srgbClr val="FFFF00"/>
                </a:solidFill>
              </a:rPr>
              <a:t>/ </a:t>
            </a:r>
            <a:r>
              <a:rPr lang="en-US" sz="3300" b="1" dirty="0" err="1" smtClean="0">
                <a:solidFill>
                  <a:srgbClr val="FFFF00"/>
                </a:solidFill>
              </a:rPr>
              <a:t>Apocalipsis</a:t>
            </a:r>
            <a:r>
              <a:rPr lang="en-US" sz="3300" b="1" dirty="0" smtClean="0">
                <a:solidFill>
                  <a:srgbClr val="FFFF00"/>
                </a:solidFill>
              </a:rPr>
              <a:t> 13</a:t>
            </a:r>
            <a:r>
              <a:rPr lang="en-US" altLang="ko-KR" sz="3300" b="1" dirty="0" smtClean="0">
                <a:solidFill>
                  <a:srgbClr val="FFFF00"/>
                </a:solidFill>
                <a:latin typeface="+mj-ea"/>
              </a:rPr>
              <a:t>)</a:t>
            </a:r>
            <a:endParaRPr lang="en-US" altLang="zh-TW" sz="33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en-US" altLang="ko-KR" sz="2900" b="1" dirty="0" smtClean="0"/>
              <a:t>-</a:t>
            </a:r>
            <a:r>
              <a:rPr lang="en-US" altLang="ko-KR" sz="2600" b="1" dirty="0" err="1" smtClean="0">
                <a:solidFill>
                  <a:srgbClr val="FFFF00"/>
                </a:solidFill>
              </a:rPr>
              <a:t>Apocalipsis</a:t>
            </a:r>
            <a:r>
              <a:rPr lang="en-US" altLang="ko-KR" sz="2600" b="1" dirty="0" smtClean="0">
                <a:solidFill>
                  <a:srgbClr val="FFFF00"/>
                </a:solidFill>
              </a:rPr>
              <a:t> </a:t>
            </a:r>
            <a:r>
              <a:rPr lang="es-ES" sz="2600" b="1" dirty="0" smtClean="0">
                <a:solidFill>
                  <a:srgbClr val="FFFF00"/>
                </a:solidFill>
              </a:rPr>
              <a:t>13:1-10</a:t>
            </a:r>
            <a:r>
              <a:rPr lang="es-ES" sz="2600" dirty="0" smtClean="0">
                <a:solidFill>
                  <a:srgbClr val="FFFF00"/>
                </a:solidFill>
              </a:rPr>
              <a:t> </a:t>
            </a:r>
            <a:r>
              <a:rPr lang="es-ES" sz="2600" baseline="30000" dirty="0">
                <a:solidFill>
                  <a:srgbClr val="FFFF00"/>
                </a:solidFill>
              </a:rPr>
              <a:t>NVI </a:t>
            </a:r>
            <a:r>
              <a:rPr lang="es-ES" sz="2900" baseline="30000" dirty="0" smtClean="0"/>
              <a:t>1 </a:t>
            </a:r>
            <a:r>
              <a:rPr lang="es-ES" sz="2900" dirty="0" smtClean="0"/>
              <a:t>Y </a:t>
            </a:r>
            <a:r>
              <a:rPr lang="es-ES" sz="2900" dirty="0"/>
              <a:t>el dragón se plantó a la orilla del mar</a:t>
            </a:r>
            <a:r>
              <a:rPr lang="es-ES" sz="2900" dirty="0" smtClean="0"/>
              <a:t>.</a:t>
            </a:r>
          </a:p>
          <a:p>
            <a:r>
              <a:rPr lang="es-ES" sz="2900" b="1" dirty="0" smtClean="0">
                <a:solidFill>
                  <a:schemeClr val="bg1"/>
                </a:solidFill>
              </a:rPr>
              <a:t>Entonces </a:t>
            </a:r>
            <a:r>
              <a:rPr lang="es-ES" sz="2900" b="1" dirty="0">
                <a:solidFill>
                  <a:schemeClr val="bg1"/>
                </a:solidFill>
              </a:rPr>
              <a:t>vi que del mar subía una bestia</a:t>
            </a:r>
            <a:r>
              <a:rPr lang="es-ES" sz="2900" dirty="0"/>
              <a:t>, la cual tenía diez </a:t>
            </a:r>
            <a:endParaRPr lang="es-ES" sz="2900" dirty="0" smtClean="0"/>
          </a:p>
          <a:p>
            <a:r>
              <a:rPr lang="es-ES" sz="2900" dirty="0" smtClean="0"/>
              <a:t>cuernos </a:t>
            </a:r>
            <a:r>
              <a:rPr lang="es-ES" sz="2900" dirty="0"/>
              <a:t>y siete cabezas. En cada cuerno tenía una diadema, y en cada cabeza un nombre blasfemo contra Dios</a:t>
            </a:r>
            <a:r>
              <a:rPr lang="es-ES" sz="2900" dirty="0" smtClean="0"/>
              <a:t>. </a:t>
            </a:r>
            <a:r>
              <a:rPr lang="en-US" sz="2900" dirty="0"/>
              <a:t>……..</a:t>
            </a:r>
            <a:r>
              <a:rPr lang="es-ES" sz="2900" dirty="0" smtClean="0"/>
              <a:t> </a:t>
            </a:r>
            <a:r>
              <a:rPr lang="es-ES" sz="2900" baseline="30000" dirty="0"/>
              <a:t>3</a:t>
            </a:r>
            <a:r>
              <a:rPr lang="es-ES" sz="2900" dirty="0"/>
              <a:t> </a:t>
            </a:r>
            <a:r>
              <a:rPr lang="es-ES" sz="2900" b="1" dirty="0">
                <a:solidFill>
                  <a:schemeClr val="bg1"/>
                </a:solidFill>
              </a:rPr>
              <a:t>Una de las cabezas de la bestia parecía haber sufrido una herida mortal, pero esa herida ya había sido sanada. El mundo entero, fascinado, iba tras la </a:t>
            </a:r>
            <a:r>
              <a:rPr lang="es-ES" sz="2900" b="1" dirty="0" smtClean="0">
                <a:solidFill>
                  <a:schemeClr val="bg1"/>
                </a:solidFill>
              </a:rPr>
              <a:t>bestia </a:t>
            </a:r>
            <a:r>
              <a:rPr lang="es-ES" sz="2900" baseline="30000" dirty="0"/>
              <a:t>4</a:t>
            </a:r>
            <a:r>
              <a:rPr lang="es-ES" sz="2900" dirty="0"/>
              <a:t> </a:t>
            </a:r>
            <a:r>
              <a:rPr lang="es-ES" sz="2900" b="1" dirty="0">
                <a:solidFill>
                  <a:schemeClr val="bg1"/>
                </a:solidFill>
              </a:rPr>
              <a:t>y adoraba al dragón porque había dado su autoridad a la bestia. También adoraban a la bestia y decían: «¿Quién como la bestia? ¿Quién puede combatirla</a:t>
            </a:r>
            <a:r>
              <a:rPr lang="es-ES" sz="2900" b="1" dirty="0" smtClean="0">
                <a:solidFill>
                  <a:schemeClr val="bg1"/>
                </a:solidFill>
              </a:rPr>
              <a:t>?»</a:t>
            </a:r>
            <a:r>
              <a:rPr lang="es-ES" sz="2900" dirty="0" smtClean="0"/>
              <a:t> </a:t>
            </a:r>
            <a:r>
              <a:rPr lang="es-ES" sz="2900" baseline="30000" dirty="0"/>
              <a:t>5</a:t>
            </a:r>
            <a:r>
              <a:rPr lang="es-ES" sz="2900" dirty="0"/>
              <a:t> </a:t>
            </a:r>
            <a:r>
              <a:rPr lang="es-ES" sz="2900" b="1" dirty="0">
                <a:solidFill>
                  <a:schemeClr val="bg1"/>
                </a:solidFill>
              </a:rPr>
              <a:t>A la bestia se le permitió hablar con arrogancia y proferir blasfemias contra Dios, y se le confirió autoridad para actuar durante cuarenta y dos meses</a:t>
            </a:r>
            <a:r>
              <a:rPr lang="es-ES" sz="2900" b="1" dirty="0" smtClean="0">
                <a:solidFill>
                  <a:schemeClr val="bg1"/>
                </a:solidFill>
              </a:rPr>
              <a:t>.</a:t>
            </a:r>
            <a:r>
              <a:rPr lang="es-ES" sz="2900" dirty="0" smtClean="0"/>
              <a:t> </a:t>
            </a:r>
            <a:r>
              <a:rPr lang="es-ES" sz="2900" baseline="30000" dirty="0"/>
              <a:t>6</a:t>
            </a:r>
            <a:r>
              <a:rPr lang="es-ES" sz="2900" dirty="0"/>
              <a:t> </a:t>
            </a:r>
            <a:r>
              <a:rPr lang="es-ES" sz="2900" b="1" dirty="0">
                <a:solidFill>
                  <a:schemeClr val="bg1"/>
                </a:solidFill>
              </a:rPr>
              <a:t>Abrió la boca para blasfemar contra Dios, para maldecir su nombre y su morada y a los que viven en el cielo</a:t>
            </a:r>
            <a:r>
              <a:rPr lang="es-ES" sz="2900" b="1" dirty="0" smtClean="0">
                <a:solidFill>
                  <a:schemeClr val="bg1"/>
                </a:solidFill>
              </a:rPr>
              <a:t>.</a:t>
            </a:r>
            <a:r>
              <a:rPr lang="en-US" sz="2900" b="1" dirty="0">
                <a:solidFill>
                  <a:schemeClr val="bg1"/>
                </a:solidFill>
              </a:rPr>
              <a:t> </a:t>
            </a:r>
            <a:r>
              <a:rPr lang="en-US" sz="2900" dirty="0"/>
              <a:t>……..</a:t>
            </a:r>
            <a:r>
              <a:rPr lang="es-ES" sz="2900" dirty="0" smtClean="0"/>
              <a:t> </a:t>
            </a:r>
            <a:endParaRPr lang="en-US" altLang="zh-CN" sz="29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62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0186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            </a:t>
            </a:r>
            <a:r>
              <a:rPr lang="es-ES" sz="3600" b="1" dirty="0">
                <a:solidFill>
                  <a:srgbClr val="FFFF00"/>
                </a:solidFill>
              </a:rPr>
              <a:t>El Anticristo como Oponente de Cristo </a:t>
            </a:r>
            <a:endParaRPr lang="en-US" altLang="ko-KR" sz="3600" b="1" dirty="0">
              <a:solidFill>
                <a:srgbClr val="FFFF00"/>
              </a:solidFill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en-US" altLang="ko-KR" sz="3200" b="1" dirty="0" smtClean="0"/>
              <a:t>-</a:t>
            </a:r>
            <a:r>
              <a:rPr lang="en-US" altLang="ko-KR" sz="3200" b="1" dirty="0" err="1" smtClean="0">
                <a:solidFill>
                  <a:srgbClr val="FFFF00"/>
                </a:solidFill>
              </a:rPr>
              <a:t>Apocalipsis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smtClean="0">
                <a:solidFill>
                  <a:srgbClr val="FFFF00"/>
                </a:solidFill>
              </a:rPr>
              <a:t>13:11-18</a:t>
            </a:r>
            <a:r>
              <a:rPr lang="es-ES" sz="3200" dirty="0" smtClean="0">
                <a:solidFill>
                  <a:srgbClr val="FFFF00"/>
                </a:solidFill>
              </a:rPr>
              <a:t> </a:t>
            </a:r>
            <a:r>
              <a:rPr lang="es-ES" sz="3200" baseline="30000" dirty="0">
                <a:solidFill>
                  <a:srgbClr val="FFFF00"/>
                </a:solidFill>
              </a:rPr>
              <a:t>NVI </a:t>
            </a:r>
            <a:r>
              <a:rPr lang="es-ES" sz="3200" baseline="30000" dirty="0" smtClean="0">
                <a:solidFill>
                  <a:srgbClr val="FFFF00"/>
                </a:solidFill>
              </a:rPr>
              <a:t> </a:t>
            </a:r>
            <a:r>
              <a:rPr lang="es-ES" sz="3200" baseline="30000" dirty="0" smtClean="0"/>
              <a:t>11</a:t>
            </a:r>
            <a:r>
              <a:rPr lang="es-ES" sz="3200" dirty="0" smtClean="0"/>
              <a:t> </a:t>
            </a:r>
            <a:r>
              <a:rPr lang="es-ES" sz="3200" dirty="0"/>
              <a:t>Después vi que de la tierra </a:t>
            </a:r>
            <a:endParaRPr lang="es-ES" sz="3200" dirty="0" smtClean="0"/>
          </a:p>
          <a:p>
            <a:r>
              <a:rPr lang="es-ES" sz="3200" dirty="0" smtClean="0"/>
              <a:t>subía </a:t>
            </a:r>
            <a:r>
              <a:rPr lang="es-ES" sz="3200" dirty="0"/>
              <a:t>otra bestia. Tenía dos cuernos </a:t>
            </a:r>
            <a:r>
              <a:rPr lang="es-ES" sz="3200" b="1" dirty="0">
                <a:solidFill>
                  <a:schemeClr val="bg1"/>
                </a:solidFill>
              </a:rPr>
              <a:t>como de cordero</a:t>
            </a:r>
            <a:r>
              <a:rPr lang="es-ES" sz="3200" dirty="0"/>
              <a:t>, </a:t>
            </a:r>
            <a:endParaRPr lang="es-ES" sz="3200" dirty="0" smtClean="0"/>
          </a:p>
          <a:p>
            <a:r>
              <a:rPr lang="es-ES" sz="3200" dirty="0" smtClean="0"/>
              <a:t>pero </a:t>
            </a:r>
            <a:r>
              <a:rPr lang="es-ES" sz="3200" dirty="0"/>
              <a:t>hablaba como dragón</a:t>
            </a:r>
            <a:r>
              <a:rPr lang="es-ES" sz="3200" dirty="0" smtClean="0"/>
              <a:t>. </a:t>
            </a:r>
            <a:r>
              <a:rPr lang="es-ES" sz="3200" baseline="30000" dirty="0"/>
              <a:t>12</a:t>
            </a:r>
            <a:r>
              <a:rPr lang="es-ES" sz="3200" dirty="0"/>
              <a:t> Ejercía toda la autoridad </a:t>
            </a:r>
            <a:endParaRPr lang="es-ES" sz="3200" dirty="0" smtClean="0"/>
          </a:p>
          <a:p>
            <a:r>
              <a:rPr lang="es-ES" sz="3200" dirty="0" smtClean="0"/>
              <a:t>de </a:t>
            </a:r>
            <a:r>
              <a:rPr lang="es-ES" sz="3200" dirty="0"/>
              <a:t>la primera bestia en presencia de ella, y hacía que la tierra y sus habitantes adoraran a la primera bestia, </a:t>
            </a:r>
            <a:r>
              <a:rPr lang="es-ES" sz="3200" b="1" dirty="0">
                <a:solidFill>
                  <a:schemeClr val="bg1"/>
                </a:solidFill>
              </a:rPr>
              <a:t>cuya herida mortal había sido sanada</a:t>
            </a:r>
            <a:r>
              <a:rPr lang="es-ES" sz="3200" b="1" dirty="0" smtClean="0">
                <a:solidFill>
                  <a:schemeClr val="bg1"/>
                </a:solidFill>
              </a:rPr>
              <a:t>.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dirty="0"/>
              <a:t>……..</a:t>
            </a:r>
            <a:r>
              <a:rPr lang="es-ES" sz="3200" dirty="0" smtClean="0"/>
              <a:t> </a:t>
            </a:r>
            <a:r>
              <a:rPr lang="es-ES" sz="3200" baseline="30000" dirty="0"/>
              <a:t>14</a:t>
            </a:r>
            <a:r>
              <a:rPr lang="es-ES" sz="3200" dirty="0"/>
              <a:t> </a:t>
            </a:r>
            <a:r>
              <a:rPr lang="en-US" sz="3200" dirty="0"/>
              <a:t>…….. </a:t>
            </a:r>
            <a:r>
              <a:rPr lang="es-ES" sz="3200" dirty="0" smtClean="0"/>
              <a:t>Les </a:t>
            </a:r>
            <a:r>
              <a:rPr lang="es-ES" sz="3200" dirty="0"/>
              <a:t>ordenó </a:t>
            </a:r>
            <a:r>
              <a:rPr lang="es-ES" sz="3200" b="1" dirty="0">
                <a:solidFill>
                  <a:schemeClr val="bg1"/>
                </a:solidFill>
              </a:rPr>
              <a:t>que hicieran una imagen en honor de la bestia que, después de ser herida a espada, revivió</a:t>
            </a:r>
            <a:r>
              <a:rPr lang="es-ES" sz="3200" dirty="0" smtClean="0"/>
              <a:t>.</a:t>
            </a:r>
            <a:r>
              <a:rPr lang="en-US" sz="3200" dirty="0"/>
              <a:t> ……..</a:t>
            </a:r>
            <a:r>
              <a:rPr lang="es-ES" sz="3200" dirty="0" smtClean="0"/>
              <a:t> </a:t>
            </a:r>
            <a:r>
              <a:rPr lang="es-ES" sz="3200" baseline="30000" dirty="0"/>
              <a:t>17</a:t>
            </a:r>
            <a:r>
              <a:rPr lang="es-ES" sz="3200" dirty="0"/>
              <a:t> de modo que nadie pudiera comprar ni vender, a menos que llevara la marca, </a:t>
            </a:r>
            <a:r>
              <a:rPr lang="en-US" sz="3200" dirty="0" smtClean="0"/>
              <a:t>…….. </a:t>
            </a:r>
            <a:r>
              <a:rPr lang="es-ES" sz="3200" baseline="30000" dirty="0" smtClean="0"/>
              <a:t>18</a:t>
            </a:r>
            <a:r>
              <a:rPr lang="es-ES" sz="3200" dirty="0" smtClean="0"/>
              <a:t> </a:t>
            </a:r>
            <a:r>
              <a:rPr lang="es-ES" sz="3200" dirty="0"/>
              <a:t>En esto consiste la sabiduría: el que tenga entendimiento, calcule el número de la bestia, pues es número de un ser humano: </a:t>
            </a:r>
            <a:r>
              <a:rPr lang="es-ES" sz="3200" b="1" dirty="0">
                <a:solidFill>
                  <a:schemeClr val="bg1"/>
                </a:solidFill>
              </a:rPr>
              <a:t>seiscientos sesenta y seis</a:t>
            </a:r>
            <a:r>
              <a:rPr lang="es-ES" sz="3200" dirty="0"/>
              <a:t>. </a:t>
            </a:r>
            <a:endParaRPr lang="en-US" altLang="zh-CN" sz="32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16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0186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en-US" sz="3600" b="1" dirty="0" smtClean="0">
                <a:solidFill>
                  <a:srgbClr val="FFFF00"/>
                </a:solidFill>
              </a:rPr>
              <a:t>        </a:t>
            </a:r>
            <a:r>
              <a:rPr lang="es-ES" sz="4000" b="1" dirty="0" smtClean="0">
                <a:solidFill>
                  <a:srgbClr val="FFFF00"/>
                </a:solidFill>
              </a:rPr>
              <a:t>El Anticristo</a:t>
            </a:r>
            <a:r>
              <a:rPr lang="en-US" altLang="ko-KR" sz="4000" b="1" dirty="0" smtClean="0">
                <a:solidFill>
                  <a:srgbClr val="FFFF00"/>
                </a:solidFill>
              </a:rPr>
              <a:t>:</a:t>
            </a:r>
            <a:r>
              <a:rPr lang="ko-KR" altLang="en-US" sz="4000" b="1" dirty="0" smtClean="0">
                <a:solidFill>
                  <a:srgbClr val="FFFF00"/>
                </a:solidFill>
              </a:rPr>
              <a:t> </a:t>
            </a:r>
            <a:r>
              <a:rPr lang="es-ES" sz="4000" b="1" dirty="0">
                <a:solidFill>
                  <a:srgbClr val="FFFF00"/>
                </a:solidFill>
              </a:rPr>
              <a:t>Ni te </a:t>
            </a:r>
            <a:r>
              <a:rPr lang="es-ES" sz="4000" b="1" dirty="0" smtClean="0">
                <a:solidFill>
                  <a:srgbClr val="FFFF00"/>
                </a:solidFill>
              </a:rPr>
              <a:t>Engañes </a:t>
            </a:r>
            <a:r>
              <a:rPr lang="es-ES" sz="4000" b="1" dirty="0">
                <a:solidFill>
                  <a:srgbClr val="FFFF00"/>
                </a:solidFill>
              </a:rPr>
              <a:t>ni </a:t>
            </a:r>
            <a:r>
              <a:rPr lang="es-ES" sz="4000" b="1" dirty="0" smtClean="0">
                <a:solidFill>
                  <a:srgbClr val="FFFF00"/>
                </a:solidFill>
              </a:rPr>
              <a:t>Temas</a:t>
            </a:r>
            <a:endParaRPr lang="en-US" altLang="zh-TW" sz="40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es-ES" sz="3200" b="1" dirty="0" smtClean="0">
                <a:solidFill>
                  <a:schemeClr val="bg1"/>
                </a:solidFill>
              </a:rPr>
              <a:t>1</a:t>
            </a:r>
            <a:r>
              <a:rPr lang="es-ES" sz="3200" b="1" dirty="0">
                <a:solidFill>
                  <a:schemeClr val="bg1"/>
                </a:solidFill>
              </a:rPr>
              <a:t>) </a:t>
            </a:r>
            <a:r>
              <a:rPr lang="es-ES" sz="3200" b="1" dirty="0" smtClean="0">
                <a:solidFill>
                  <a:schemeClr val="bg1"/>
                </a:solidFill>
              </a:rPr>
              <a:t>Anticristo: </a:t>
            </a:r>
            <a:r>
              <a:rPr lang="en-US" sz="3200" b="1" dirty="0" err="1" smtClean="0">
                <a:solidFill>
                  <a:schemeClr val="bg1"/>
                </a:solidFill>
              </a:rPr>
              <a:t>Sustituto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de</a:t>
            </a:r>
            <a:r>
              <a:rPr lang="ko-KR" altLang="en-US" sz="3200" b="1" dirty="0">
                <a:solidFill>
                  <a:schemeClr val="bg1"/>
                </a:solidFill>
              </a:rPr>
              <a:t>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Cristo: </a:t>
            </a:r>
            <a:r>
              <a:rPr lang="es-ES" sz="3200" b="1" dirty="0" smtClean="0"/>
              <a:t>(No se deje engañar)</a:t>
            </a:r>
            <a:endParaRPr lang="en-US" altLang="ko-KR" sz="3200" b="1" dirty="0"/>
          </a:p>
          <a:p>
            <a:r>
              <a:rPr lang="es-ES" sz="3200" b="1" dirty="0" smtClean="0"/>
              <a:t>   </a:t>
            </a:r>
            <a:r>
              <a:rPr lang="es-ES" sz="3200" b="1" dirty="0"/>
              <a:t>-Él afirma que él es el Cristo</a:t>
            </a:r>
            <a:endParaRPr lang="en-US" sz="3200" b="1" dirty="0"/>
          </a:p>
          <a:p>
            <a:r>
              <a:rPr lang="es-ES" sz="3200" b="1" dirty="0"/>
              <a:t>   -Imita a Cristo y tienta a los creyentes.</a:t>
            </a:r>
            <a:endParaRPr lang="en-US" sz="3200" b="1" dirty="0"/>
          </a:p>
          <a:p>
            <a:r>
              <a:rPr lang="es-ES" sz="3200" b="1" dirty="0" smtClean="0">
                <a:solidFill>
                  <a:schemeClr val="bg1"/>
                </a:solidFill>
              </a:rPr>
              <a:t>2</a:t>
            </a:r>
            <a:r>
              <a:rPr lang="es-ES" sz="3200" b="1" dirty="0">
                <a:solidFill>
                  <a:schemeClr val="bg1"/>
                </a:solidFill>
              </a:rPr>
              <a:t>) </a:t>
            </a:r>
            <a:r>
              <a:rPr lang="es-ES" sz="3200" b="1" dirty="0" smtClean="0">
                <a:solidFill>
                  <a:schemeClr val="bg1"/>
                </a:solidFill>
              </a:rPr>
              <a:t>Anticristo: Oponente </a:t>
            </a:r>
            <a:r>
              <a:rPr lang="es-ES" sz="3200" b="1" dirty="0">
                <a:solidFill>
                  <a:schemeClr val="bg1"/>
                </a:solidFill>
              </a:rPr>
              <a:t>de </a:t>
            </a:r>
            <a:r>
              <a:rPr lang="es-ES" sz="3200" b="1" dirty="0" smtClean="0">
                <a:solidFill>
                  <a:schemeClr val="bg1"/>
                </a:solidFill>
              </a:rPr>
              <a:t>Cristo: </a:t>
            </a:r>
            <a:r>
              <a:rPr lang="es-ES" sz="3200" b="1" dirty="0" smtClean="0"/>
              <a:t>(No temas)</a:t>
            </a:r>
            <a:endParaRPr lang="en-US" sz="3200" b="1" dirty="0"/>
          </a:p>
          <a:p>
            <a:r>
              <a:rPr lang="es-ES" sz="3200" b="1" dirty="0"/>
              <a:t>   -Él niega a Cristo y se opone a él.</a:t>
            </a:r>
            <a:endParaRPr lang="en-US" sz="3200" b="1" dirty="0"/>
          </a:p>
          <a:p>
            <a:r>
              <a:rPr lang="es-ES" sz="3200" b="1" dirty="0"/>
              <a:t>   -Él toma el asiento de Cristo y persigue a los creyentes.</a:t>
            </a:r>
            <a:endParaRPr lang="en-US" sz="3200" b="1" dirty="0"/>
          </a:p>
          <a:p>
            <a:endParaRPr lang="en-US" altLang="ko-KR" sz="800" dirty="0" smtClean="0"/>
          </a:p>
          <a:p>
            <a:endParaRPr lang="en-US" altLang="ko-KR" sz="800" dirty="0" smtClean="0"/>
          </a:p>
          <a:p>
            <a:r>
              <a:rPr lang="es-ES" sz="3600" b="1" dirty="0" smtClean="0"/>
              <a:t>         </a:t>
            </a:r>
            <a:r>
              <a:rPr lang="es-ES" sz="3600" b="1" smtClean="0"/>
              <a:t>-</a:t>
            </a:r>
            <a:r>
              <a:rPr lang="es-ES" sz="3600" b="1" smtClean="0">
                <a:solidFill>
                  <a:srgbClr val="FFFF00"/>
                </a:solidFill>
              </a:rPr>
              <a:t>Juan </a:t>
            </a:r>
            <a:r>
              <a:rPr lang="es-ES" sz="3600" b="1" dirty="0">
                <a:solidFill>
                  <a:srgbClr val="FFFF00"/>
                </a:solidFill>
              </a:rPr>
              <a:t>17:3 </a:t>
            </a:r>
            <a:r>
              <a:rPr lang="es-ES" sz="3600" b="1" baseline="30000" dirty="0">
                <a:solidFill>
                  <a:srgbClr val="FFFF00"/>
                </a:solidFill>
              </a:rPr>
              <a:t>NVI </a:t>
            </a:r>
            <a:r>
              <a:rPr lang="es-ES" sz="3600" b="1" baseline="30000" dirty="0" smtClean="0">
                <a:solidFill>
                  <a:srgbClr val="FFFF00"/>
                </a:solidFill>
              </a:rPr>
              <a:t>    </a:t>
            </a:r>
            <a:r>
              <a:rPr lang="es-ES" sz="3600" b="1" dirty="0" smtClean="0">
                <a:solidFill>
                  <a:schemeClr val="bg1"/>
                </a:solidFill>
              </a:rPr>
              <a:t>Y </a:t>
            </a:r>
            <a:r>
              <a:rPr lang="es-ES" sz="3600" b="1" dirty="0">
                <a:solidFill>
                  <a:schemeClr val="bg1"/>
                </a:solidFill>
              </a:rPr>
              <a:t>ésta es la vida eterna: </a:t>
            </a:r>
            <a:endParaRPr lang="es-ES" sz="3600" b="1" dirty="0" smtClean="0">
              <a:solidFill>
                <a:schemeClr val="bg1"/>
              </a:solidFill>
            </a:endParaRPr>
          </a:p>
          <a:p>
            <a:r>
              <a:rPr lang="es-ES" sz="3600" b="1" dirty="0" smtClean="0">
                <a:solidFill>
                  <a:schemeClr val="bg1"/>
                </a:solidFill>
              </a:rPr>
              <a:t>              que </a:t>
            </a:r>
            <a:r>
              <a:rPr lang="es-ES" sz="3600" b="1" dirty="0">
                <a:solidFill>
                  <a:schemeClr val="bg1"/>
                </a:solidFill>
              </a:rPr>
              <a:t>te conozcan a ti, </a:t>
            </a:r>
            <a:r>
              <a:rPr lang="es-ES" sz="3600" b="1" dirty="0">
                <a:solidFill>
                  <a:srgbClr val="FFFF00"/>
                </a:solidFill>
              </a:rPr>
              <a:t>el único Dios verdadero</a:t>
            </a:r>
            <a:r>
              <a:rPr lang="es-ES" sz="3600" b="1" dirty="0">
                <a:solidFill>
                  <a:schemeClr val="bg1"/>
                </a:solidFill>
              </a:rPr>
              <a:t>, </a:t>
            </a:r>
            <a:endParaRPr lang="es-ES" sz="3600" b="1" dirty="0" smtClean="0">
              <a:solidFill>
                <a:schemeClr val="bg1"/>
              </a:solidFill>
            </a:endParaRPr>
          </a:p>
          <a:p>
            <a:r>
              <a:rPr lang="es-ES" sz="3600" b="1" dirty="0" smtClean="0">
                <a:solidFill>
                  <a:schemeClr val="bg1"/>
                </a:solidFill>
              </a:rPr>
              <a:t>               y </a:t>
            </a:r>
            <a:r>
              <a:rPr lang="es-ES" sz="3600" b="1" dirty="0">
                <a:solidFill>
                  <a:schemeClr val="bg1"/>
                </a:solidFill>
              </a:rPr>
              <a:t>a </a:t>
            </a:r>
            <a:r>
              <a:rPr lang="es-ES" sz="3600" b="1" dirty="0">
                <a:solidFill>
                  <a:srgbClr val="FFFF00"/>
                </a:solidFill>
              </a:rPr>
              <a:t>Jesucristo</a:t>
            </a:r>
            <a:r>
              <a:rPr lang="es-ES" sz="3600" b="1" dirty="0">
                <a:solidFill>
                  <a:schemeClr val="bg1"/>
                </a:solidFill>
              </a:rPr>
              <a:t>, a quien tú has enviado. </a:t>
            </a:r>
            <a:endParaRPr lang="en-US" altLang="zh-CN" sz="3600" b="1" dirty="0">
              <a:solidFill>
                <a:schemeClr val="bg1"/>
              </a:solidFill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86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012" y="3657600"/>
            <a:ext cx="10668000" cy="2602875"/>
          </a:xfrm>
          <a:prstGeom prst="rect">
            <a:avLst/>
          </a:prstGeom>
          <a:solidFill>
            <a:srgbClr val="002060"/>
          </a:solidFill>
        </p:spPr>
        <p:txBody>
          <a:bodyPr wrap="square" lIns="108821" tIns="54411" rIns="108821" bIns="54411">
            <a:spAutoFit/>
          </a:bodyPr>
          <a:lstStyle/>
          <a:p>
            <a:pPr rtl="1"/>
            <a:r>
              <a:rPr lang="en-US" sz="4800" b="1" dirty="0">
                <a:solidFill>
                  <a:schemeClr val="bg1"/>
                </a:solidFill>
              </a:rPr>
              <a:t> </a:t>
            </a:r>
            <a:r>
              <a:rPr lang="en-US" sz="4800" dirty="0" smtClean="0">
                <a:solidFill>
                  <a:schemeClr val="bg1"/>
                </a:solidFill>
              </a:rPr>
              <a:t>‎  </a:t>
            </a:r>
            <a:r>
              <a:rPr lang="he-IL" sz="5400" b="1" dirty="0" smtClean="0">
                <a:solidFill>
                  <a:schemeClr val="bg1"/>
                </a:solidFill>
              </a:rPr>
              <a:t>יְבָרֶכְךָ יְהוָה וְיִשְׁמְרֶךָ׃</a:t>
            </a:r>
            <a:r>
              <a:rPr lang="en-US" sz="5400" b="1" dirty="0" smtClean="0">
                <a:solidFill>
                  <a:srgbClr val="FFFF00"/>
                </a:solidFill>
              </a:rPr>
              <a:t> </a:t>
            </a:r>
            <a:r>
              <a:rPr lang="es-ES" sz="3600" b="1" dirty="0">
                <a:solidFill>
                  <a:srgbClr val="FFFF00"/>
                </a:solidFill>
              </a:rPr>
              <a:t>Números</a:t>
            </a:r>
            <a:r>
              <a:rPr lang="en-US" sz="3600" b="1" dirty="0" smtClean="0">
                <a:solidFill>
                  <a:srgbClr val="FFFF00"/>
                </a:solidFill>
              </a:rPr>
              <a:t> 6:24-26</a:t>
            </a:r>
            <a:r>
              <a:rPr lang="el-GR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       </a:t>
            </a:r>
            <a:endParaRPr lang="en-US" sz="3600" b="1" dirty="0">
              <a:solidFill>
                <a:srgbClr val="FFFF00"/>
              </a:solidFill>
            </a:endParaRPr>
          </a:p>
          <a:p>
            <a:pPr rtl="1"/>
            <a:r>
              <a:rPr lang="he-IL" sz="5400" b="1" dirty="0" smtClean="0">
                <a:solidFill>
                  <a:schemeClr val="bg1"/>
                </a:solidFill>
              </a:rPr>
              <a:t>יָאֵר יְהוָה פָּנָיו אֵלֶיךָ וִיחֻנֶּךָּ׃</a:t>
            </a:r>
            <a:r>
              <a:rPr lang="en-US" sz="5400" b="1" dirty="0" smtClean="0">
                <a:solidFill>
                  <a:schemeClr val="bg1"/>
                </a:solidFill>
              </a:rPr>
              <a:t>                    </a:t>
            </a:r>
          </a:p>
          <a:p>
            <a:pPr rtl="1"/>
            <a:r>
              <a:rPr lang="en-US" sz="5400" b="1" dirty="0" smtClean="0">
                <a:solidFill>
                  <a:schemeClr val="bg1"/>
                </a:solidFill>
              </a:rPr>
              <a:t>‎</a:t>
            </a:r>
            <a:r>
              <a:rPr lang="he-IL" sz="5400" b="1" dirty="0" smtClean="0">
                <a:solidFill>
                  <a:schemeClr val="bg1"/>
                </a:solidFill>
              </a:rPr>
              <a:t>יִשָּׂא יְהוָה פָּנָיו אֵלֶיךָ וְיָשֵׂם לְךָ שָׁלוֹם׃</a:t>
            </a:r>
            <a:r>
              <a:rPr lang="en-US" sz="5400" b="1" dirty="0" smtClean="0">
                <a:solidFill>
                  <a:schemeClr val="bg1"/>
                </a:solidFill>
              </a:rPr>
              <a:t>     </a:t>
            </a:r>
            <a:r>
              <a:rPr lang="he-IL" sz="5400" b="1" dirty="0" smtClean="0">
                <a:solidFill>
                  <a:schemeClr val="bg1"/>
                </a:solidFill>
              </a:rPr>
              <a:t> 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3212" y="228600"/>
            <a:ext cx="9372600" cy="31700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FFFF00"/>
                </a:solidFill>
              </a:rPr>
              <a:t>Números</a:t>
            </a:r>
            <a:r>
              <a:rPr lang="en-US" sz="4000" b="1" dirty="0">
                <a:solidFill>
                  <a:srgbClr val="FFFF00"/>
                </a:solidFill>
              </a:rPr>
              <a:t> 6:24-26</a:t>
            </a:r>
            <a:r>
              <a:rPr lang="el-GR" sz="4000" b="1" dirty="0">
                <a:solidFill>
                  <a:srgbClr val="FFFF00"/>
                </a:solidFill>
              </a:rPr>
              <a:t> </a:t>
            </a:r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s-ES" sz="4000" baseline="30000" dirty="0">
                <a:solidFill>
                  <a:srgbClr val="FFFF00"/>
                </a:solidFill>
              </a:rPr>
              <a:t>24</a:t>
            </a:r>
            <a:r>
              <a:rPr lang="es-ES" sz="4000" dirty="0">
                <a:solidFill>
                  <a:schemeClr val="bg1"/>
                </a:solidFill>
              </a:rPr>
              <a:t> Jehová te bendiga, y te guarde</a:t>
            </a:r>
            <a:r>
              <a:rPr lang="es-ES" sz="4000" dirty="0" smtClean="0">
                <a:solidFill>
                  <a:schemeClr val="bg1"/>
                </a:solidFill>
              </a:rPr>
              <a:t>; </a:t>
            </a:r>
            <a:r>
              <a:rPr lang="es-ES" sz="4000" baseline="30000" dirty="0">
                <a:solidFill>
                  <a:srgbClr val="FFFF00"/>
                </a:solidFill>
              </a:rPr>
              <a:t>25</a:t>
            </a:r>
            <a:r>
              <a:rPr lang="es-ES" sz="4000" dirty="0">
                <a:solidFill>
                  <a:srgbClr val="FFFF00"/>
                </a:solidFill>
              </a:rPr>
              <a:t> </a:t>
            </a:r>
            <a:r>
              <a:rPr lang="es-ES" sz="4000" dirty="0">
                <a:solidFill>
                  <a:schemeClr val="bg1"/>
                </a:solidFill>
              </a:rPr>
              <a:t>Jehová haga resplandecer su rostro sobre ti, y tenga de ti misericordia</a:t>
            </a:r>
            <a:r>
              <a:rPr lang="es-ES" sz="4000" dirty="0" smtClean="0">
                <a:solidFill>
                  <a:schemeClr val="bg1"/>
                </a:solidFill>
              </a:rPr>
              <a:t>;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baseline="30000" dirty="0">
                <a:solidFill>
                  <a:srgbClr val="FFFF00"/>
                </a:solidFill>
              </a:rPr>
              <a:t>26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Jehová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alce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sobre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su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rostro</a:t>
            </a:r>
            <a:r>
              <a:rPr lang="en-US" sz="4000" dirty="0">
                <a:solidFill>
                  <a:schemeClr val="bg1"/>
                </a:solidFill>
              </a:rPr>
              <a:t>, y </a:t>
            </a:r>
            <a:r>
              <a:rPr lang="en-US" sz="4000" dirty="0" err="1">
                <a:solidFill>
                  <a:schemeClr val="bg1"/>
                </a:solidFill>
              </a:rPr>
              <a:t>ponga</a:t>
            </a:r>
            <a:r>
              <a:rPr lang="en-US" sz="4000" dirty="0">
                <a:solidFill>
                  <a:schemeClr val="bg1"/>
                </a:solidFill>
              </a:rPr>
              <a:t> en </a:t>
            </a:r>
            <a:r>
              <a:rPr lang="en-US" sz="4000" dirty="0" err="1">
                <a:solidFill>
                  <a:schemeClr val="bg1"/>
                </a:solidFill>
              </a:rPr>
              <a:t>ti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paz</a:t>
            </a:r>
            <a:r>
              <a:rPr lang="en-US" sz="40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31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27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803296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s-ES" sz="2800" b="1" dirty="0" smtClean="0"/>
              <a:t>           </a:t>
            </a:r>
            <a:r>
              <a:rPr lang="es-ES" sz="3600" b="1" dirty="0" smtClean="0">
                <a:solidFill>
                  <a:srgbClr val="FFFF00"/>
                </a:solidFill>
              </a:rPr>
              <a:t>Muchos </a:t>
            </a:r>
            <a:r>
              <a:rPr lang="es-ES" sz="3600" b="1" dirty="0">
                <a:solidFill>
                  <a:srgbClr val="FFFF00"/>
                </a:solidFill>
              </a:rPr>
              <a:t>Falsos Mesías en la Historia Judía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s-ES" sz="800" dirty="0"/>
              <a:t> </a:t>
            </a:r>
            <a:endParaRPr lang="en-US" sz="800" dirty="0"/>
          </a:p>
          <a:p>
            <a:r>
              <a:rPr lang="es-ES" sz="2800" b="1" dirty="0"/>
              <a:t>     -Bar </a:t>
            </a:r>
            <a:r>
              <a:rPr lang="es-ES" sz="2800" b="1" dirty="0" err="1"/>
              <a:t>Kojba</a:t>
            </a:r>
            <a:r>
              <a:rPr lang="es-ES" sz="2800" dirty="0"/>
              <a:t>: durante la segunda revuelta judía contra el Imperio Romano (132-135 d.C.), el famoso rabino </a:t>
            </a:r>
            <a:r>
              <a:rPr lang="es-ES" sz="2800" dirty="0" err="1"/>
              <a:t>Akiva</a:t>
            </a:r>
            <a:r>
              <a:rPr lang="es-ES" sz="2800" dirty="0"/>
              <a:t> afirmó que Bar </a:t>
            </a:r>
            <a:r>
              <a:rPr lang="es-ES" sz="2800" dirty="0" err="1"/>
              <a:t>Kojba</a:t>
            </a:r>
            <a:r>
              <a:rPr lang="es-ES" sz="2800" dirty="0"/>
              <a:t> era el Mesías y liberaría a los judíos del opresivo dominio romano.</a:t>
            </a:r>
            <a:endParaRPr lang="en-US" sz="2800" dirty="0"/>
          </a:p>
          <a:p>
            <a:r>
              <a:rPr lang="es-ES" sz="2800" b="1" dirty="0"/>
              <a:t>     -Talmud y Moisés de Creta</a:t>
            </a:r>
            <a:r>
              <a:rPr lang="es-ES" sz="2800" dirty="0"/>
              <a:t>: El Talmud ofreció varias predicciones para la llegada del Mesías, incluyendo el año 440 (Sanedrín 97b) y 471 (</a:t>
            </a:r>
            <a:r>
              <a:rPr lang="es-ES" sz="2800" dirty="0" err="1"/>
              <a:t>Avodah</a:t>
            </a:r>
            <a:r>
              <a:rPr lang="es-ES" sz="2800" dirty="0"/>
              <a:t> </a:t>
            </a:r>
            <a:r>
              <a:rPr lang="es-ES" sz="2800" dirty="0" err="1"/>
              <a:t>Zarah</a:t>
            </a:r>
            <a:r>
              <a:rPr lang="es-ES" sz="2800" dirty="0"/>
              <a:t> 9b). A mediados del siglo V, un hombre llamado </a:t>
            </a:r>
            <a:r>
              <a:rPr lang="es-ES" sz="2800" b="1" dirty="0"/>
              <a:t>Moisés de Creta</a:t>
            </a:r>
            <a:r>
              <a:rPr lang="es-ES" sz="2800" dirty="0"/>
              <a:t> decidió que él era el que había predicho el Talmud. Convenció a sus compañeros judíos de dejar atrás todas sus pertenencias y marchar directamente hacia el mar para regresar a la Tierra Prometida.</a:t>
            </a:r>
            <a:endParaRPr lang="en-US" sz="2800" dirty="0"/>
          </a:p>
          <a:p>
            <a:r>
              <a:rPr lang="es-ES" sz="2800" b="1" dirty="0"/>
              <a:t>     -David </a:t>
            </a:r>
            <a:r>
              <a:rPr lang="es-ES" sz="2800" b="1" dirty="0" err="1"/>
              <a:t>Alroy</a:t>
            </a:r>
            <a:r>
              <a:rPr lang="es-ES" sz="2800" dirty="0"/>
              <a:t>: (el siglo XII) Su plan era llevar a los judíos de regreso a Jerusalén, derrocar al gobierno musulmán y establecerse como su rey.</a:t>
            </a:r>
            <a:endParaRPr lang="en-US" sz="2800" dirty="0"/>
          </a:p>
          <a:p>
            <a:r>
              <a:rPr lang="es-ES" sz="2800" b="1" dirty="0"/>
              <a:t>     -</a:t>
            </a:r>
            <a:r>
              <a:rPr lang="es-ES" sz="2800" b="1" dirty="0" err="1"/>
              <a:t>Shabbetai</a:t>
            </a:r>
            <a:r>
              <a:rPr lang="es-ES" sz="2800" b="1" dirty="0"/>
              <a:t> </a:t>
            </a:r>
            <a:r>
              <a:rPr lang="es-ES" sz="2800" b="1" dirty="0" err="1"/>
              <a:t>Zevi</a:t>
            </a:r>
            <a:r>
              <a:rPr lang="es-ES" sz="2800" dirty="0"/>
              <a:t>: (1626-1676) Al principio, pocos aceptaron esta declaración mesiánica, pero con el tiempo una variedad de líderes cabalísticos conocidos abrazaron a este joven Mesías. Hacia el final de su vida, </a:t>
            </a:r>
            <a:r>
              <a:rPr lang="es-ES" sz="2800" dirty="0" err="1"/>
              <a:t>Zevi</a:t>
            </a:r>
            <a:r>
              <a:rPr lang="es-ES" sz="2800" dirty="0"/>
              <a:t> fue encarcelado por la hegemonía islámica y recibió un ultimátum: ser asesinado o convertirse al Islam. Eligió el último.</a:t>
            </a:r>
            <a:endParaRPr lang="en-US" sz="2800" dirty="0"/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32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9169614" cy="664797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en-US" sz="3600" b="1" dirty="0" smtClean="0">
                <a:solidFill>
                  <a:srgbClr val="FFFF00"/>
                </a:solidFill>
              </a:rPr>
              <a:t> J</a:t>
            </a:r>
            <a:r>
              <a:rPr lang="es-ES" sz="3600" b="1" dirty="0" err="1" smtClean="0">
                <a:solidFill>
                  <a:srgbClr val="FFFF00"/>
                </a:solidFill>
              </a:rPr>
              <a:t>udaísmo</a:t>
            </a:r>
            <a:r>
              <a:rPr lang="es-ES" sz="3600" b="1" dirty="0" smtClean="0">
                <a:solidFill>
                  <a:srgbClr val="FFFF00"/>
                </a:solidFill>
              </a:rPr>
              <a:t> </a:t>
            </a:r>
            <a:r>
              <a:rPr lang="es-ES" sz="3600" b="1" dirty="0" err="1" smtClean="0">
                <a:solidFill>
                  <a:srgbClr val="FFFF00"/>
                </a:solidFill>
              </a:rPr>
              <a:t>Ultraortodoxo</a:t>
            </a:r>
            <a:r>
              <a:rPr lang="es-ES" sz="36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(</a:t>
            </a:r>
            <a:r>
              <a:rPr lang="en-US" altLang="ko-KR" sz="3600" b="1" dirty="0" err="1" smtClean="0">
                <a:solidFill>
                  <a:srgbClr val="FFFF00"/>
                </a:solidFill>
              </a:rPr>
              <a:t>Chabad</a:t>
            </a:r>
            <a:r>
              <a:rPr lang="en-US" altLang="ko-KR" sz="3600" b="1" dirty="0" smtClean="0">
                <a:solidFill>
                  <a:srgbClr val="FFFF00"/>
                </a:solidFill>
              </a:rPr>
              <a:t>)</a:t>
            </a:r>
            <a:r>
              <a:rPr lang="es-ES" sz="3600" b="1" dirty="0">
                <a:solidFill>
                  <a:srgbClr val="FFFF00"/>
                </a:solidFill>
              </a:rPr>
              <a:t> y el Mesías</a:t>
            </a:r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en-US" altLang="zh-CN" sz="2600" b="1" dirty="0" smtClean="0">
                <a:solidFill>
                  <a:srgbClr val="FFFF00"/>
                </a:solidFill>
                <a:latin typeface="+mj-lt"/>
                <a:ea typeface="DFKai-SB" pitchFamily="65" charset="-120"/>
              </a:rPr>
              <a:t>https</a:t>
            </a:r>
            <a:r>
              <a:rPr lang="en-US" altLang="zh-CN" sz="2600" b="1" dirty="0">
                <a:solidFill>
                  <a:srgbClr val="FFFF00"/>
                </a:solidFill>
                <a:latin typeface="+mj-lt"/>
                <a:ea typeface="DFKai-SB" pitchFamily="65" charset="-120"/>
              </a:rPr>
              <a:t>://es.wikipedia.org/wiki/Menachem_Mendel_Schneerson</a:t>
            </a:r>
            <a:endParaRPr lang="en-US" altLang="zh-CN" sz="2600" b="1" dirty="0" smtClean="0">
              <a:solidFill>
                <a:srgbClr val="FFFF00"/>
              </a:solidFill>
              <a:latin typeface="+mj-lt"/>
              <a:ea typeface="DFKai-SB" pitchFamily="65" charset="-120"/>
            </a:endParaRPr>
          </a:p>
          <a:p>
            <a:endParaRPr lang="en-US" altLang="zh-CN" sz="800" b="1" dirty="0">
              <a:solidFill>
                <a:srgbClr val="FFFF00"/>
              </a:solidFill>
              <a:latin typeface="+mj-lt"/>
              <a:ea typeface="DFKai-SB" pitchFamily="65" charset="-120"/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</a:t>
            </a:r>
            <a:r>
              <a:rPr lang="en-US" sz="2800" b="1" dirty="0" err="1" smtClean="0">
                <a:solidFill>
                  <a:schemeClr val="bg1"/>
                </a:solidFill>
              </a:rPr>
              <a:t>Menajem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Mendel </a:t>
            </a:r>
            <a:r>
              <a:rPr lang="en-US" sz="2800" b="1" dirty="0" err="1">
                <a:solidFill>
                  <a:schemeClr val="bg1"/>
                </a:solidFill>
              </a:rPr>
              <a:t>Schneerson</a:t>
            </a:r>
            <a:r>
              <a:rPr lang="en-US" sz="2800" dirty="0"/>
              <a:t> </a:t>
            </a:r>
            <a:r>
              <a:rPr lang="en-US" sz="2800" dirty="0" smtClean="0"/>
              <a:t>(</a:t>
            </a:r>
            <a:r>
              <a:rPr lang="en-US" sz="2800" b="1" dirty="0" smtClean="0"/>
              <a:t>1902–1994</a:t>
            </a:r>
            <a:r>
              <a:rPr lang="en-US" sz="2800" dirty="0" smtClean="0"/>
              <a:t>) </a:t>
            </a:r>
          </a:p>
          <a:p>
            <a:r>
              <a:rPr lang="es-ES" sz="2400" dirty="0" smtClean="0"/>
              <a:t>fue </a:t>
            </a:r>
            <a:r>
              <a:rPr lang="es-ES" sz="2400" dirty="0"/>
              <a:t>el séptimo </a:t>
            </a:r>
            <a:r>
              <a:rPr lang="es-ES" sz="2400" dirty="0">
                <a:hlinkClick r:id="rId3" tooltip="Liderazgo"/>
              </a:rPr>
              <a:t>líder</a:t>
            </a:r>
            <a:r>
              <a:rPr lang="es-ES" sz="2400" dirty="0"/>
              <a:t> de la </a:t>
            </a:r>
            <a:r>
              <a:rPr lang="es-ES" sz="2400" dirty="0">
                <a:hlinkClick r:id="rId4" tooltip="Anexo:Dinastías jasídicas"/>
              </a:rPr>
              <a:t>dinastía </a:t>
            </a:r>
            <a:r>
              <a:rPr lang="es-ES" sz="2400" dirty="0" err="1">
                <a:hlinkClick r:id="rId4" tooltip="Anexo:Dinastías jasídicas"/>
              </a:rPr>
              <a:t>jasídica</a:t>
            </a:r>
            <a:r>
              <a:rPr lang="es-ES" sz="2400" dirty="0"/>
              <a:t> </a:t>
            </a:r>
            <a:r>
              <a:rPr lang="es-ES" sz="2400" dirty="0" err="1">
                <a:hlinkClick r:id="rId5"/>
              </a:rPr>
              <a:t>Jabad-Lubavitch</a:t>
            </a:r>
            <a:r>
              <a:rPr lang="es-ES" sz="2400" dirty="0" smtClean="0"/>
              <a:t>.​ </a:t>
            </a:r>
            <a:r>
              <a:rPr lang="es-ES" sz="2400" dirty="0"/>
              <a:t>Su contribución y su aporte a todos los segmentos de la sociedad en temas de educación, ayuda social y valores universales es notoria.</a:t>
            </a:r>
          </a:p>
          <a:p>
            <a:r>
              <a:rPr lang="es-ES" sz="2400" dirty="0"/>
              <a:t>Para sus seguidores, simpatizantes y admiradores de todo el mundo, el </a:t>
            </a:r>
            <a:r>
              <a:rPr lang="es-ES" sz="2400" dirty="0" err="1"/>
              <a:t>rebe</a:t>
            </a:r>
            <a:r>
              <a:rPr lang="es-ES" sz="2400" dirty="0"/>
              <a:t> </a:t>
            </a:r>
            <a:r>
              <a:rPr lang="es-ES" sz="2400" dirty="0" err="1"/>
              <a:t>Menajem</a:t>
            </a:r>
            <a:r>
              <a:rPr lang="es-ES" sz="2400" dirty="0"/>
              <a:t> Mendel es la figura </a:t>
            </a:r>
            <a:r>
              <a:rPr lang="es-ES" sz="2400" dirty="0">
                <a:hlinkClick r:id="rId6" tooltip="Pueblo judío"/>
              </a:rPr>
              <a:t>judía</a:t>
            </a:r>
            <a:r>
              <a:rPr lang="es-ES" sz="2400" dirty="0"/>
              <a:t> más importante del </a:t>
            </a:r>
            <a:r>
              <a:rPr lang="es-ES" sz="2400" dirty="0">
                <a:hlinkClick r:id="rId7" tooltip="Siglo XX"/>
              </a:rPr>
              <a:t>siglo XX</a:t>
            </a:r>
            <a:r>
              <a:rPr lang="es-ES" sz="2400" dirty="0"/>
              <a:t>, e indudablemente, la </a:t>
            </a:r>
            <a:r>
              <a:rPr lang="es-ES" sz="2400" dirty="0">
                <a:hlinkClick r:id="rId8" tooltip="Persona"/>
              </a:rPr>
              <a:t>persona</a:t>
            </a:r>
            <a:r>
              <a:rPr lang="es-ES" sz="2400" dirty="0"/>
              <a:t> responsable de conmover la </a:t>
            </a:r>
            <a:r>
              <a:rPr lang="es-ES" sz="2400" dirty="0">
                <a:hlinkClick r:id="rId9" tooltip="Conciencia"/>
              </a:rPr>
              <a:t>conciencia</a:t>
            </a:r>
            <a:r>
              <a:rPr lang="es-ES" sz="2400" dirty="0"/>
              <a:t> y despertar la sensibilidad espiritual de la </a:t>
            </a:r>
            <a:r>
              <a:rPr lang="es-ES" sz="2400" dirty="0">
                <a:hlinkClick r:id="rId10" tooltip="Comunidad"/>
              </a:rPr>
              <a:t>comunidad</a:t>
            </a:r>
            <a:r>
              <a:rPr lang="es-ES" sz="2400" dirty="0"/>
              <a:t> judía y mundial como también más allá de ella</a:t>
            </a:r>
            <a:r>
              <a:rPr lang="es-ES" sz="2400" dirty="0" smtClean="0"/>
              <a:t>. </a:t>
            </a:r>
            <a:r>
              <a:rPr lang="en-US" sz="2400" dirty="0" smtClean="0"/>
              <a:t>………</a:t>
            </a:r>
          </a:p>
          <a:p>
            <a:r>
              <a:rPr lang="es-ES" sz="2400" dirty="0" smtClean="0"/>
              <a:t>	</a:t>
            </a:r>
            <a:r>
              <a:rPr lang="es-ES" sz="2400" b="1" dirty="0" smtClean="0">
                <a:solidFill>
                  <a:schemeClr val="bg1"/>
                </a:solidFill>
              </a:rPr>
              <a:t>Durante </a:t>
            </a:r>
            <a:r>
              <a:rPr lang="es-ES" sz="2400" b="1" dirty="0">
                <a:solidFill>
                  <a:schemeClr val="bg1"/>
                </a:solidFill>
              </a:rPr>
              <a:t>su vida, muchos de sus seguidores creyeron que él era el Mesías. Desde su muerte, </a:t>
            </a:r>
            <a:r>
              <a:rPr lang="es-ES" sz="2400" b="1" dirty="0" err="1">
                <a:solidFill>
                  <a:schemeClr val="bg1"/>
                </a:solidFill>
              </a:rPr>
              <a:t>Jabad</a:t>
            </a:r>
            <a:r>
              <a:rPr lang="es-ES" sz="2400" b="1" dirty="0">
                <a:solidFill>
                  <a:schemeClr val="bg1"/>
                </a:solidFill>
              </a:rPr>
              <a:t> ha tenido fricciones internas entre los "mesiánicos" que declaran abiertamente que está vivo y los "antis", que aceptan el hecho de su muerte.</a:t>
            </a:r>
            <a:endParaRPr lang="en-US" sz="800" b="1" dirty="0">
              <a:solidFill>
                <a:schemeClr val="bg1"/>
              </a:solidFill>
            </a:endParaRPr>
          </a:p>
          <a:p>
            <a:endParaRPr lang="en-US" sz="800" dirty="0" smtClean="0"/>
          </a:p>
          <a:p>
            <a:endParaRPr lang="en-US" sz="800" dirty="0"/>
          </a:p>
          <a:p>
            <a:endParaRPr lang="en-US" sz="800" dirty="0" smtClean="0"/>
          </a:p>
        </p:txBody>
      </p:sp>
      <p:pic>
        <p:nvPicPr>
          <p:cNvPr id="2052" name="Picture 4" descr="File:Menachem Mendel Schneerson M.jpg - Wikimedia Common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790" y="1687341"/>
            <a:ext cx="246888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203862" y="5105400"/>
            <a:ext cx="2832735" cy="115416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de-DE" sz="2300" b="1" dirty="0" smtClean="0">
                <a:solidFill>
                  <a:srgbClr val="FFFF00"/>
                </a:solidFill>
              </a:rPr>
              <a:t>Menajem </a:t>
            </a:r>
            <a:r>
              <a:rPr lang="de-DE" sz="2300" b="1" dirty="0">
                <a:solidFill>
                  <a:srgbClr val="FFFF00"/>
                </a:solidFill>
              </a:rPr>
              <a:t>Mendel Schneerson </a:t>
            </a:r>
            <a:r>
              <a:rPr lang="de-DE" sz="2300" b="1" dirty="0" smtClean="0">
                <a:solidFill>
                  <a:srgbClr val="FFFF00"/>
                </a:solidFill>
              </a:rPr>
              <a:t>  </a:t>
            </a:r>
            <a:r>
              <a:rPr lang="es-ES" sz="2300" b="1" dirty="0" smtClean="0">
                <a:solidFill>
                  <a:schemeClr val="bg1"/>
                </a:solidFill>
              </a:rPr>
              <a:t>en </a:t>
            </a:r>
            <a:r>
              <a:rPr lang="es-ES" sz="2300" b="1" dirty="0">
                <a:solidFill>
                  <a:schemeClr val="bg1"/>
                </a:solidFill>
              </a:rPr>
              <a:t>un cartel en</a:t>
            </a:r>
            <a:r>
              <a:rPr lang="de-DE" sz="2300" b="1" dirty="0" smtClean="0">
                <a:solidFill>
                  <a:schemeClr val="bg1"/>
                </a:solidFill>
              </a:rPr>
              <a:t> </a:t>
            </a:r>
            <a:r>
              <a:rPr lang="de-DE" sz="2300" b="1" dirty="0">
                <a:solidFill>
                  <a:schemeClr val="bg1"/>
                </a:solidFill>
              </a:rPr>
              <a:t>Safed Israel</a:t>
            </a:r>
            <a:endParaRPr lang="en-US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55564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en-US" sz="3600" b="1" dirty="0" smtClean="0">
                <a:solidFill>
                  <a:srgbClr val="FFFF00"/>
                </a:solidFill>
              </a:rPr>
              <a:t>              The Messiah Concept in Islam</a:t>
            </a:r>
            <a:r>
              <a:rPr lang="en-US" altLang="ko-KR" sz="4000" b="1" dirty="0" smtClean="0"/>
              <a:t> </a:t>
            </a:r>
            <a:r>
              <a:rPr lang="en-US" altLang="ko-KR" sz="4000" b="1" dirty="0" smtClean="0">
                <a:solidFill>
                  <a:srgbClr val="FFFF00"/>
                </a:solidFill>
              </a:rPr>
              <a:t>(</a:t>
            </a:r>
            <a:r>
              <a:rPr lang="en-US" sz="4000" b="1" dirty="0" smtClean="0">
                <a:solidFill>
                  <a:srgbClr val="FFFF00"/>
                </a:solidFill>
              </a:rPr>
              <a:t>Mahdi)</a:t>
            </a:r>
            <a:endParaRPr lang="en-US" sz="800" dirty="0" smtClean="0">
              <a:solidFill>
                <a:srgbClr val="FFFF00"/>
              </a:solidFill>
              <a:latin typeface="SimSun" pitchFamily="2" charset="-122"/>
              <a:ea typeface="SimSun" pitchFamily="2" charset="-122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en-US" altLang="ko-KR" sz="2800" b="1" dirty="0" smtClean="0">
                <a:solidFill>
                  <a:srgbClr val="FFFF00"/>
                </a:solidFill>
              </a:rPr>
              <a:t>https</a:t>
            </a:r>
            <a:r>
              <a:rPr lang="en-US" altLang="ko-KR" sz="2800" b="1" dirty="0">
                <a:solidFill>
                  <a:srgbClr val="FFFF00"/>
                </a:solidFill>
              </a:rPr>
              <a:t>://</a:t>
            </a:r>
            <a:r>
              <a:rPr lang="en-US" altLang="ko-KR" sz="2800" b="1" dirty="0" smtClean="0">
                <a:solidFill>
                  <a:srgbClr val="FFFF00"/>
                </a:solidFill>
              </a:rPr>
              <a:t>es.wikipedia.org/wiki/Mahdi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El Mahdi</a:t>
            </a:r>
            <a:r>
              <a:rPr lang="en-US" sz="2800" dirty="0"/>
              <a:t> (</a:t>
            </a:r>
            <a:r>
              <a:rPr lang="en-US" sz="2800" dirty="0" err="1"/>
              <a:t>مهدي</a:t>
            </a:r>
            <a:r>
              <a:rPr lang="ar-SA" sz="2800" dirty="0"/>
              <a:t>‎</a:t>
            </a:r>
            <a:r>
              <a:rPr lang="en-US" sz="2800" dirty="0"/>
              <a:t>, </a:t>
            </a:r>
            <a:r>
              <a:rPr lang="en-US" sz="2800" i="1" dirty="0" err="1"/>
              <a:t>Mahdī</a:t>
            </a:r>
            <a:r>
              <a:rPr lang="en-US" sz="2800" dirty="0"/>
              <a:t>, </a:t>
            </a:r>
            <a:r>
              <a:rPr lang="en-US" sz="2800" dirty="0">
                <a:hlinkClick r:id="rId3" tooltip="Traducción metafrástica"/>
              </a:rPr>
              <a:t>lit.</a:t>
            </a:r>
            <a:r>
              <a:rPr lang="en-US" sz="2800" dirty="0"/>
              <a:t> '</a:t>
            </a:r>
            <a:r>
              <a:rPr lang="en-US" sz="2800" b="1" dirty="0">
                <a:solidFill>
                  <a:schemeClr val="bg1"/>
                </a:solidFill>
              </a:rPr>
              <a:t>El </a:t>
            </a:r>
            <a:r>
              <a:rPr lang="en-US" sz="2800" b="1" dirty="0" err="1">
                <a:solidFill>
                  <a:schemeClr val="bg1"/>
                </a:solidFill>
              </a:rPr>
              <a:t>Guiado</a:t>
            </a:r>
            <a:r>
              <a:rPr lang="en-US" sz="2800" dirty="0"/>
              <a:t>')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figura</a:t>
            </a:r>
            <a:r>
              <a:rPr lang="en-US" sz="2800" dirty="0"/>
              <a:t> </a:t>
            </a:r>
            <a:r>
              <a:rPr lang="en-US" sz="2800" dirty="0" err="1">
                <a:hlinkClick r:id="rId4" tooltip="Escatológica"/>
              </a:rPr>
              <a:t>escatológica</a:t>
            </a:r>
            <a:r>
              <a:rPr lang="en-US" sz="2800" dirty="0"/>
              <a:t> </a:t>
            </a:r>
            <a:r>
              <a:rPr lang="en-US" sz="2800" dirty="0" err="1"/>
              <a:t>islámica</a:t>
            </a:r>
            <a:r>
              <a:rPr lang="en-US" sz="2800" dirty="0"/>
              <a:t> </a:t>
            </a:r>
            <a:r>
              <a:rPr lang="en-US" sz="2800" dirty="0" err="1"/>
              <a:t>árabe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, </a:t>
            </a:r>
            <a:r>
              <a:rPr lang="en-US" sz="2800" dirty="0" err="1"/>
              <a:t>según</a:t>
            </a:r>
            <a:r>
              <a:rPr lang="en-US" sz="2800" dirty="0"/>
              <a:t> el </a:t>
            </a:r>
            <a:r>
              <a:rPr lang="en-US" sz="2800" dirty="0" err="1">
                <a:hlinkClick r:id="rId5" tooltip="Islam"/>
              </a:rPr>
              <a:t>islam</a:t>
            </a:r>
            <a:r>
              <a:rPr lang="en-US" sz="2800" dirty="0"/>
              <a:t>, </a:t>
            </a:r>
            <a:r>
              <a:rPr lang="en-US" sz="2800" dirty="0" err="1"/>
              <a:t>vendrá</a:t>
            </a:r>
            <a:r>
              <a:rPr lang="en-US" sz="2800" dirty="0"/>
              <a:t> a la Tierra </a:t>
            </a:r>
            <a:r>
              <a:rPr lang="en-US" sz="2800" dirty="0" err="1"/>
              <a:t>para</a:t>
            </a:r>
            <a:r>
              <a:rPr lang="en-US" sz="2800" dirty="0"/>
              <a:t> </a:t>
            </a:r>
            <a:r>
              <a:rPr lang="en-US" sz="2800" dirty="0" err="1"/>
              <a:t>dirigirla</a:t>
            </a:r>
            <a:r>
              <a:rPr lang="en-US" sz="2800" dirty="0"/>
              <a:t> </a:t>
            </a:r>
            <a:r>
              <a:rPr lang="en-US" sz="2800" dirty="0" err="1"/>
              <a:t>durante</a:t>
            </a:r>
            <a:r>
              <a:rPr lang="en-US" sz="2800" dirty="0"/>
              <a:t> </a:t>
            </a:r>
            <a:r>
              <a:rPr lang="en-US" sz="2800" dirty="0" err="1"/>
              <a:t>algunos</a:t>
            </a:r>
            <a:r>
              <a:rPr lang="en-US" sz="2800" dirty="0"/>
              <a:t> </a:t>
            </a:r>
            <a:r>
              <a:rPr lang="en-US" sz="2800" dirty="0" err="1"/>
              <a:t>años</a:t>
            </a:r>
            <a:r>
              <a:rPr lang="en-US" sz="2800" dirty="0"/>
              <a:t> antes del fin del </a:t>
            </a:r>
            <a:r>
              <a:rPr lang="en-US" sz="2800" dirty="0" err="1"/>
              <a:t>mundo</a:t>
            </a:r>
            <a:r>
              <a:rPr lang="en-US" sz="2800" dirty="0"/>
              <a:t>, </a:t>
            </a:r>
            <a:r>
              <a:rPr lang="en-US" sz="2800" dirty="0" err="1"/>
              <a:t>librándola</a:t>
            </a:r>
            <a:r>
              <a:rPr lang="en-US" sz="2800" dirty="0"/>
              <a:t> del mal y </a:t>
            </a:r>
            <a:r>
              <a:rPr lang="en-US" sz="2800" dirty="0" err="1"/>
              <a:t>restaurando</a:t>
            </a:r>
            <a:r>
              <a:rPr lang="en-US" sz="2800" dirty="0"/>
              <a:t> la </a:t>
            </a:r>
            <a:r>
              <a:rPr lang="en-US" sz="2800" dirty="0" err="1"/>
              <a:t>verdadera</a:t>
            </a:r>
            <a:r>
              <a:rPr lang="en-US" sz="2800" dirty="0"/>
              <a:t> </a:t>
            </a:r>
            <a:r>
              <a:rPr lang="en-US" sz="2800" dirty="0" err="1"/>
              <a:t>religión</a:t>
            </a:r>
            <a:r>
              <a:rPr lang="en-US" sz="2800" dirty="0"/>
              <a:t>. </a:t>
            </a:r>
            <a:r>
              <a:rPr lang="en-US" sz="2800" dirty="0" err="1"/>
              <a:t>Aunque</a:t>
            </a:r>
            <a:r>
              <a:rPr lang="en-US" sz="2800" dirty="0"/>
              <a:t> no </a:t>
            </a:r>
            <a:r>
              <a:rPr lang="en-US" sz="2800" dirty="0" err="1"/>
              <a:t>aparece</a:t>
            </a:r>
            <a:r>
              <a:rPr lang="en-US" sz="2800" dirty="0"/>
              <a:t> </a:t>
            </a:r>
            <a:r>
              <a:rPr lang="en-US" sz="2800" dirty="0" err="1"/>
              <a:t>mencionado</a:t>
            </a:r>
            <a:r>
              <a:rPr lang="en-US" sz="2800" dirty="0"/>
              <a:t> en el </a:t>
            </a:r>
            <a:r>
              <a:rPr lang="en-US" sz="2800" dirty="0" err="1">
                <a:hlinkClick r:id="rId6" tooltip="Corán"/>
              </a:rPr>
              <a:t>Corán</a:t>
            </a:r>
            <a:r>
              <a:rPr lang="en-US" sz="2800" dirty="0"/>
              <a:t>, </a:t>
            </a:r>
            <a:r>
              <a:rPr lang="en-US" sz="2800" dirty="0" err="1"/>
              <a:t>por</a:t>
            </a:r>
            <a:r>
              <a:rPr lang="en-US" sz="2800" dirty="0"/>
              <a:t> lo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algunos</a:t>
            </a:r>
            <a:r>
              <a:rPr lang="en-US" sz="2800" dirty="0"/>
              <a:t> </a:t>
            </a:r>
            <a:r>
              <a:rPr lang="en-US" sz="2800" dirty="0" err="1"/>
              <a:t>musulmanes</a:t>
            </a:r>
            <a:r>
              <a:rPr lang="en-US" sz="2800" dirty="0"/>
              <a:t> </a:t>
            </a:r>
            <a:r>
              <a:rPr lang="en-US" sz="2800" dirty="0" err="1"/>
              <a:t>descartan</a:t>
            </a:r>
            <a:r>
              <a:rPr lang="en-US" sz="2800" dirty="0"/>
              <a:t> la </a:t>
            </a:r>
            <a:r>
              <a:rPr lang="en-US" sz="2800" dirty="0" err="1"/>
              <a:t>creencia</a:t>
            </a:r>
            <a:r>
              <a:rPr lang="en-US" sz="2800" dirty="0"/>
              <a:t> en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llegada</a:t>
            </a:r>
            <a:r>
              <a:rPr lang="en-US" sz="2800" dirty="0"/>
              <a:t>, </a:t>
            </a:r>
            <a:r>
              <a:rPr lang="en-US" sz="2800" dirty="0" err="1"/>
              <a:t>sí</a:t>
            </a:r>
            <a:r>
              <a:rPr lang="en-US" sz="2800" dirty="0"/>
              <a:t> </a:t>
            </a:r>
            <a:r>
              <a:rPr lang="en-US" sz="2800" dirty="0" err="1"/>
              <a:t>aparece</a:t>
            </a:r>
            <a:r>
              <a:rPr lang="en-US" sz="2800" dirty="0"/>
              <a:t> en </a:t>
            </a:r>
            <a:r>
              <a:rPr lang="en-US" sz="2800" dirty="0" err="1"/>
              <a:t>algunos</a:t>
            </a:r>
            <a:r>
              <a:rPr lang="en-US" sz="2800" dirty="0"/>
              <a:t> </a:t>
            </a:r>
            <a:r>
              <a:rPr lang="en-US" sz="2800" dirty="0" err="1">
                <a:hlinkClick r:id="rId7" tooltip="Hadiz"/>
              </a:rPr>
              <a:t>hadices</a:t>
            </a:r>
            <a:r>
              <a:rPr lang="en-US" sz="2800" dirty="0"/>
              <a:t> (</a:t>
            </a:r>
            <a:r>
              <a:rPr lang="en-US" sz="2800" dirty="0" err="1"/>
              <a:t>tradiciones</a:t>
            </a:r>
            <a:r>
              <a:rPr lang="en-US" sz="2800" dirty="0"/>
              <a:t> </a:t>
            </a:r>
            <a:r>
              <a:rPr lang="en-US" sz="2800" dirty="0" err="1"/>
              <a:t>relativas</a:t>
            </a:r>
            <a:r>
              <a:rPr lang="en-US" sz="2800" dirty="0"/>
              <a:t> a los </a:t>
            </a:r>
            <a:r>
              <a:rPr lang="en-US" sz="2800" dirty="0" err="1"/>
              <a:t>actos</a:t>
            </a:r>
            <a:r>
              <a:rPr lang="en-US" sz="2800" dirty="0"/>
              <a:t> y </a:t>
            </a:r>
            <a:r>
              <a:rPr lang="en-US" sz="2800" dirty="0" err="1"/>
              <a:t>dichos</a:t>
            </a:r>
            <a:r>
              <a:rPr lang="en-US" sz="2800" dirty="0"/>
              <a:t> de </a:t>
            </a:r>
            <a:r>
              <a:rPr lang="en-US" sz="2800" dirty="0" err="1">
                <a:hlinkClick r:id="rId8" tooltip="Mahoma"/>
              </a:rPr>
              <a:t>Mahoma</a:t>
            </a:r>
            <a:r>
              <a:rPr lang="en-US" sz="2800" dirty="0"/>
              <a:t> y </a:t>
            </a:r>
            <a:r>
              <a:rPr lang="en-US" sz="2800" dirty="0" err="1"/>
              <a:t>sus</a:t>
            </a:r>
            <a:r>
              <a:rPr lang="en-US" sz="2800" dirty="0"/>
              <a:t> </a:t>
            </a:r>
            <a:r>
              <a:rPr lang="en-US" sz="2800" dirty="0" err="1"/>
              <a:t>discípulos</a:t>
            </a:r>
            <a:r>
              <a:rPr lang="en-US" sz="2800" dirty="0"/>
              <a:t> </a:t>
            </a:r>
            <a:r>
              <a:rPr lang="en-US" sz="2800" dirty="0" err="1"/>
              <a:t>directos</a:t>
            </a:r>
            <a:r>
              <a:rPr lang="en-US" sz="2800" dirty="0"/>
              <a:t>) —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bien</a:t>
            </a:r>
            <a:r>
              <a:rPr lang="en-US" sz="2800" dirty="0"/>
              <a:t> </a:t>
            </a:r>
            <a:r>
              <a:rPr lang="en-US" sz="2800" dirty="0" err="1"/>
              <a:t>dichos</a:t>
            </a:r>
            <a:r>
              <a:rPr lang="en-US" sz="2800" dirty="0"/>
              <a:t> </a:t>
            </a:r>
            <a:r>
              <a:rPr lang="en-US" sz="2800" dirty="0" err="1">
                <a:hlinkClick r:id="rId7" tooltip="Hadiz"/>
              </a:rPr>
              <a:t>hadices</a:t>
            </a:r>
            <a:r>
              <a:rPr lang="en-US" sz="2800" dirty="0"/>
              <a:t> no </a:t>
            </a:r>
            <a:r>
              <a:rPr lang="en-US" sz="2800" dirty="0" err="1"/>
              <a:t>forman</a:t>
            </a:r>
            <a:r>
              <a:rPr lang="en-US" sz="2800" dirty="0"/>
              <a:t> parte de </a:t>
            </a:r>
            <a:r>
              <a:rPr lang="en-US" sz="2800" dirty="0" err="1"/>
              <a:t>las</a:t>
            </a:r>
            <a:r>
              <a:rPr lang="en-US" sz="2800" dirty="0"/>
              <a:t> dos </a:t>
            </a:r>
            <a:r>
              <a:rPr lang="en-US" sz="2800" dirty="0" err="1"/>
              <a:t>colecciones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prestigiosas</a:t>
            </a:r>
            <a:r>
              <a:rPr lang="en-US" sz="2800" dirty="0"/>
              <a:t>, </a:t>
            </a:r>
            <a:r>
              <a:rPr lang="en-US" sz="2800" dirty="0" err="1"/>
              <a:t>las</a:t>
            </a:r>
            <a:r>
              <a:rPr lang="en-US" sz="2800" dirty="0"/>
              <a:t> de </a:t>
            </a:r>
            <a:r>
              <a:rPr lang="en-US" sz="2800" dirty="0">
                <a:hlinkClick r:id="rId9" tooltip="Al-Bujari"/>
              </a:rPr>
              <a:t>Al-</a:t>
            </a:r>
            <a:r>
              <a:rPr lang="en-US" sz="2800" dirty="0" err="1">
                <a:hlinkClick r:id="rId9" tooltip="Al-Bujari"/>
              </a:rPr>
              <a:t>Bujari</a:t>
            </a:r>
            <a:r>
              <a:rPr lang="en-US" sz="2800" dirty="0"/>
              <a:t> y Muslim b. al-</a:t>
            </a:r>
            <a:r>
              <a:rPr lang="en-US" sz="2800" dirty="0" err="1"/>
              <a:t>Haŷŷaŷ</a:t>
            </a:r>
            <a:r>
              <a:rPr lang="en-US" sz="2800" dirty="0"/>
              <a:t>. ​</a:t>
            </a:r>
            <a:r>
              <a:rPr lang="en-US" sz="2800" b="1" dirty="0"/>
              <a:t>……… </a:t>
            </a:r>
            <a:r>
              <a:rPr lang="en-US" sz="2800" dirty="0"/>
              <a:t>A lo largo de la </a:t>
            </a:r>
            <a:r>
              <a:rPr lang="en-US" sz="2800" dirty="0" err="1"/>
              <a:t>historia</a:t>
            </a:r>
            <a:r>
              <a:rPr lang="en-US" sz="2800" dirty="0"/>
              <a:t>, </a:t>
            </a:r>
            <a:r>
              <a:rPr lang="en-US" sz="2800" dirty="0" err="1"/>
              <a:t>varios</a:t>
            </a:r>
            <a:r>
              <a:rPr lang="en-US" sz="2800" dirty="0"/>
              <a:t> </a:t>
            </a:r>
            <a:r>
              <a:rPr lang="en-US" sz="2800" dirty="0" err="1"/>
              <a:t>líderes</a:t>
            </a:r>
            <a:r>
              <a:rPr lang="en-US" sz="2800" dirty="0"/>
              <a:t> </a:t>
            </a:r>
            <a:r>
              <a:rPr lang="en-US" sz="2800" dirty="0" err="1"/>
              <a:t>han</a:t>
            </a:r>
            <a:r>
              <a:rPr lang="en-US" sz="2800" dirty="0"/>
              <a:t> </a:t>
            </a:r>
            <a:r>
              <a:rPr lang="en-US" sz="2800" dirty="0" err="1"/>
              <a:t>reclamado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título</a:t>
            </a:r>
            <a:r>
              <a:rPr lang="en-US" sz="2800" dirty="0"/>
              <a:t>, o lo </a:t>
            </a:r>
            <a:r>
              <a:rPr lang="en-US" sz="2800" dirty="0" err="1"/>
              <a:t>han</a:t>
            </a:r>
            <a:r>
              <a:rPr lang="en-US" sz="2800" dirty="0"/>
              <a:t> </a:t>
            </a:r>
            <a:r>
              <a:rPr lang="en-US" sz="2800" dirty="0" err="1"/>
              <a:t>recibido</a:t>
            </a:r>
            <a:r>
              <a:rPr lang="en-US" sz="2800" dirty="0"/>
              <a:t> de parte de </a:t>
            </a:r>
            <a:r>
              <a:rPr lang="en-US" sz="2800" dirty="0" err="1"/>
              <a:t>sus</a:t>
            </a:r>
            <a:r>
              <a:rPr lang="en-US" sz="2800" dirty="0"/>
              <a:t> </a:t>
            </a:r>
            <a:r>
              <a:rPr lang="en-US" sz="2800" dirty="0" err="1"/>
              <a:t>seguidores</a:t>
            </a:r>
            <a:r>
              <a:rPr lang="en-US" sz="2800" dirty="0"/>
              <a:t>. A lo largo de la </a:t>
            </a:r>
            <a:r>
              <a:rPr lang="en-US" sz="2800" dirty="0" err="1"/>
              <a:t>historia</a:t>
            </a:r>
            <a:r>
              <a:rPr lang="en-US" sz="2800" dirty="0"/>
              <a:t>, </a:t>
            </a:r>
            <a:r>
              <a:rPr lang="en-US" sz="2800" dirty="0" err="1"/>
              <a:t>varios</a:t>
            </a:r>
            <a:r>
              <a:rPr lang="en-US" sz="2800" dirty="0"/>
              <a:t> </a:t>
            </a:r>
            <a:r>
              <a:rPr lang="en-US" sz="2800" dirty="0" err="1"/>
              <a:t>individuos</a:t>
            </a:r>
            <a:r>
              <a:rPr lang="en-US" sz="2800" dirty="0"/>
              <a:t> </a:t>
            </a:r>
            <a:r>
              <a:rPr lang="en-US" sz="2800" dirty="0" err="1"/>
              <a:t>han</a:t>
            </a:r>
            <a:r>
              <a:rPr lang="en-US" sz="2800" dirty="0"/>
              <a:t> </a:t>
            </a:r>
            <a:r>
              <a:rPr lang="en-US" sz="2800" dirty="0" err="1"/>
              <a:t>afirmado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o </a:t>
            </a:r>
            <a:r>
              <a:rPr lang="en-US" sz="2800" dirty="0" err="1"/>
              <a:t>fueron</a:t>
            </a:r>
            <a:r>
              <a:rPr lang="en-US" sz="2800" dirty="0"/>
              <a:t> </a:t>
            </a:r>
            <a:r>
              <a:rPr lang="en-US" sz="2800" dirty="0" err="1"/>
              <a:t>proclamados</a:t>
            </a:r>
            <a:r>
              <a:rPr lang="en-US" sz="2800" dirty="0"/>
              <a:t> Mahdi. </a:t>
            </a:r>
            <a:r>
              <a:rPr lang="en-US" sz="2800" b="1" dirty="0"/>
              <a:t>………</a:t>
            </a:r>
            <a:endParaRPr lang="en-US" sz="2800" dirty="0"/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05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704808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s-ES" sz="3600" b="1" dirty="0">
                <a:solidFill>
                  <a:srgbClr val="FFFF00"/>
                </a:solidFill>
              </a:rPr>
              <a:t>La Palabra </a:t>
            </a:r>
            <a:r>
              <a:rPr lang="en-US" sz="3600" b="1" dirty="0" smtClean="0">
                <a:solidFill>
                  <a:srgbClr val="FFFF00"/>
                </a:solidFill>
              </a:rPr>
              <a:t>‘</a:t>
            </a:r>
            <a:r>
              <a:rPr lang="es-ES" sz="3600" b="1" dirty="0" smtClean="0">
                <a:solidFill>
                  <a:srgbClr val="FFFF00"/>
                </a:solidFill>
              </a:rPr>
              <a:t>Anticristo’ </a:t>
            </a:r>
            <a:r>
              <a:rPr lang="es-ES" sz="3600" b="1" dirty="0">
                <a:solidFill>
                  <a:srgbClr val="FFFF00"/>
                </a:solidFill>
              </a:rPr>
              <a:t>en el Nuevo </a:t>
            </a:r>
            <a:r>
              <a:rPr lang="es-ES" sz="3600" b="1" dirty="0" smtClean="0">
                <a:solidFill>
                  <a:srgbClr val="FFFF00"/>
                </a:solidFill>
              </a:rPr>
              <a:t>Testamento</a:t>
            </a:r>
            <a:r>
              <a:rPr lang="en-US" sz="3600" dirty="0" smtClean="0"/>
              <a:t> </a:t>
            </a:r>
            <a:endParaRPr lang="en-US" altLang="zh-TW" sz="36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ko-KR" altLang="en-US" sz="3200" b="1" dirty="0" smtClean="0">
                <a:solidFill>
                  <a:schemeClr val="bg1"/>
                </a:solidFill>
              </a:rPr>
              <a:t>           </a:t>
            </a:r>
            <a:r>
              <a:rPr lang="en-US" altLang="ko-KR" sz="3200" b="1" dirty="0" smtClean="0"/>
              <a:t>(</a:t>
            </a:r>
            <a:r>
              <a:rPr lang="en-US" sz="3200" b="1" dirty="0" err="1" smtClean="0"/>
              <a:t>Griego</a:t>
            </a:r>
            <a:r>
              <a:rPr lang="en-US" sz="3200" b="1" dirty="0" smtClean="0"/>
              <a:t>) </a:t>
            </a:r>
            <a:r>
              <a:rPr lang="el-GR" sz="3200" b="1" dirty="0" smtClean="0">
                <a:solidFill>
                  <a:schemeClr val="bg1"/>
                </a:solidFill>
              </a:rPr>
              <a:t>ἀντίχριστος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/>
              <a:t>= (</a:t>
            </a:r>
            <a:r>
              <a:rPr lang="es-ES" sz="3200" b="1" dirty="0" smtClean="0"/>
              <a:t>Español</a:t>
            </a:r>
            <a:r>
              <a:rPr lang="en-US" sz="3200" b="1" dirty="0" smtClean="0"/>
              <a:t>) </a:t>
            </a:r>
            <a:r>
              <a:rPr lang="en-US" sz="3200" b="1" i="1" dirty="0" err="1" smtClean="0">
                <a:solidFill>
                  <a:schemeClr val="bg1"/>
                </a:solidFill>
              </a:rPr>
              <a:t>anticristo</a:t>
            </a:r>
            <a:r>
              <a:rPr lang="en-US" sz="3200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ES" sz="2800" b="1" dirty="0" smtClean="0"/>
              <a:t>        5 </a:t>
            </a:r>
            <a:r>
              <a:rPr lang="es-ES" sz="2800" b="1" dirty="0"/>
              <a:t>veces en el </a:t>
            </a:r>
            <a:r>
              <a:rPr lang="es-ES" sz="2800" b="1" dirty="0" smtClean="0"/>
              <a:t>NT griego (4x </a:t>
            </a:r>
            <a:r>
              <a:rPr lang="es-ES" sz="2800" b="1" dirty="0"/>
              <a:t>en singular y </a:t>
            </a:r>
            <a:r>
              <a:rPr lang="es-ES" sz="2800" b="1" dirty="0" smtClean="0"/>
              <a:t>1x </a:t>
            </a:r>
            <a:r>
              <a:rPr lang="es-ES" sz="2800" b="1" dirty="0"/>
              <a:t>en </a:t>
            </a:r>
            <a:r>
              <a:rPr lang="es-ES" sz="2800" b="1" dirty="0" smtClean="0"/>
              <a:t>plural</a:t>
            </a:r>
            <a:r>
              <a:rPr lang="es-ES" sz="2800" b="1" dirty="0"/>
              <a:t>)</a:t>
            </a:r>
            <a:endParaRPr lang="es-ES" sz="2800" b="1" dirty="0" smtClean="0"/>
          </a:p>
          <a:p>
            <a:endParaRPr lang="en-US" sz="800" b="1" dirty="0" smtClean="0"/>
          </a:p>
          <a:p>
            <a:r>
              <a:rPr lang="es-ES" sz="2800" b="1" dirty="0" smtClean="0"/>
              <a:t>-</a:t>
            </a:r>
            <a:r>
              <a:rPr lang="es-ES" sz="2800" b="1" dirty="0">
                <a:solidFill>
                  <a:srgbClr val="FFFF00"/>
                </a:solidFill>
              </a:rPr>
              <a:t>1 Juan 2:18 </a:t>
            </a:r>
            <a:r>
              <a:rPr lang="es-ES" sz="2800" b="1" baseline="30000" dirty="0">
                <a:solidFill>
                  <a:srgbClr val="FFFF00"/>
                </a:solidFill>
              </a:rPr>
              <a:t>NVI </a:t>
            </a:r>
            <a:r>
              <a:rPr lang="es-ES" sz="2800" b="1" dirty="0"/>
              <a:t>Queridos hijos, ésta es la hora final, y así como ustedes oyeron que </a:t>
            </a:r>
            <a:r>
              <a:rPr lang="es-ES" sz="2800" b="1" dirty="0">
                <a:solidFill>
                  <a:schemeClr val="bg1"/>
                </a:solidFill>
              </a:rPr>
              <a:t>el anticristo (</a:t>
            </a:r>
            <a:r>
              <a:rPr lang="el-GR" sz="2800" b="1" dirty="0">
                <a:solidFill>
                  <a:schemeClr val="bg1"/>
                </a:solidFill>
              </a:rPr>
              <a:t>ἀντίχριστος</a:t>
            </a:r>
            <a:r>
              <a:rPr lang="es-ES" sz="2800" b="1" dirty="0">
                <a:solidFill>
                  <a:schemeClr val="bg1"/>
                </a:solidFill>
              </a:rPr>
              <a:t>) </a:t>
            </a:r>
            <a:r>
              <a:rPr lang="es-ES" sz="2800" b="1" dirty="0"/>
              <a:t>vendría, muchos son </a:t>
            </a:r>
            <a:r>
              <a:rPr lang="es-ES" sz="2800" b="1" dirty="0">
                <a:solidFill>
                  <a:schemeClr val="bg1"/>
                </a:solidFill>
              </a:rPr>
              <a:t>los anticristos (</a:t>
            </a:r>
            <a:r>
              <a:rPr lang="el-GR" sz="2800" b="1" dirty="0">
                <a:solidFill>
                  <a:schemeClr val="bg1"/>
                </a:solidFill>
              </a:rPr>
              <a:t>ἀντίχριστοι</a:t>
            </a:r>
            <a:r>
              <a:rPr lang="es-ES" sz="2800" b="1" dirty="0">
                <a:solidFill>
                  <a:schemeClr val="bg1"/>
                </a:solidFill>
              </a:rPr>
              <a:t>) </a:t>
            </a:r>
            <a:r>
              <a:rPr lang="es-ES" sz="2800" b="1" dirty="0"/>
              <a:t>que han surgido ya.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eso</a:t>
            </a:r>
            <a:r>
              <a:rPr lang="en-US" sz="2800" b="1" dirty="0"/>
              <a:t> </a:t>
            </a:r>
            <a:r>
              <a:rPr lang="en-US" sz="2800" b="1" dirty="0" err="1"/>
              <a:t>nos</a:t>
            </a:r>
            <a:r>
              <a:rPr lang="en-US" sz="2800" b="1" dirty="0"/>
              <a:t> </a:t>
            </a:r>
            <a:r>
              <a:rPr lang="en-US" sz="2800" b="1" dirty="0" err="1"/>
              <a:t>damos</a:t>
            </a:r>
            <a:r>
              <a:rPr lang="en-US" sz="2800" b="1" dirty="0"/>
              <a:t> </a:t>
            </a:r>
            <a:r>
              <a:rPr lang="en-US" sz="2800" b="1" dirty="0" err="1"/>
              <a:t>cuenta</a:t>
            </a:r>
            <a:r>
              <a:rPr lang="en-US" sz="2800" b="1" dirty="0"/>
              <a:t> de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ésta</a:t>
            </a:r>
            <a:r>
              <a:rPr lang="en-US" sz="2800" b="1" dirty="0"/>
              <a:t> </a:t>
            </a:r>
            <a:r>
              <a:rPr lang="en-US" sz="2800" b="1" dirty="0" err="1"/>
              <a:t>es</a:t>
            </a:r>
            <a:r>
              <a:rPr lang="en-US" sz="2800" b="1" dirty="0"/>
              <a:t> la </a:t>
            </a:r>
            <a:r>
              <a:rPr lang="en-US" sz="2800" b="1" dirty="0" err="1"/>
              <a:t>hora</a:t>
            </a:r>
            <a:r>
              <a:rPr lang="en-US" sz="2800" b="1" dirty="0"/>
              <a:t> final. </a:t>
            </a:r>
          </a:p>
          <a:p>
            <a:r>
              <a:rPr lang="en-US" sz="2800" b="1" dirty="0"/>
              <a:t>-</a:t>
            </a:r>
            <a:r>
              <a:rPr lang="en-US" sz="2800" b="1" dirty="0">
                <a:solidFill>
                  <a:srgbClr val="FFFF00"/>
                </a:solidFill>
              </a:rPr>
              <a:t>1 </a:t>
            </a:r>
            <a:r>
              <a:rPr lang="es-ES" sz="2800" b="1" dirty="0">
                <a:solidFill>
                  <a:srgbClr val="FFFF00"/>
                </a:solidFill>
              </a:rPr>
              <a:t>Juan </a:t>
            </a:r>
            <a:r>
              <a:rPr lang="en-US" sz="2800" b="1" dirty="0">
                <a:solidFill>
                  <a:srgbClr val="FFFF00"/>
                </a:solidFill>
              </a:rPr>
              <a:t>2:22 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NVI </a:t>
            </a:r>
            <a:r>
              <a:rPr lang="en-US" sz="2800" b="1" dirty="0" smtClean="0"/>
              <a:t>¿</a:t>
            </a:r>
            <a:r>
              <a:rPr lang="en-US" sz="2800" b="1" dirty="0" err="1"/>
              <a:t>Quién</a:t>
            </a:r>
            <a:r>
              <a:rPr lang="en-US" sz="2800" b="1" dirty="0"/>
              <a:t> </a:t>
            </a:r>
            <a:r>
              <a:rPr lang="en-US" sz="2800" b="1" dirty="0" err="1"/>
              <a:t>es</a:t>
            </a:r>
            <a:r>
              <a:rPr lang="en-US" sz="2800" b="1" dirty="0"/>
              <a:t> el </a:t>
            </a:r>
            <a:r>
              <a:rPr lang="en-US" sz="2800" b="1" dirty="0" err="1"/>
              <a:t>mentiroso</a:t>
            </a:r>
            <a:r>
              <a:rPr lang="en-US" sz="2800" b="1" dirty="0"/>
              <a:t> </a:t>
            </a:r>
            <a:r>
              <a:rPr lang="en-US" sz="2800" b="1" dirty="0" err="1"/>
              <a:t>sino</a:t>
            </a:r>
            <a:r>
              <a:rPr lang="en-US" sz="2800" b="1" dirty="0"/>
              <a:t> el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niega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Jesús</a:t>
            </a:r>
            <a:r>
              <a:rPr lang="en-US" sz="2800" b="1" dirty="0"/>
              <a:t> </a:t>
            </a:r>
            <a:r>
              <a:rPr lang="en-US" sz="2800" b="1" dirty="0" err="1"/>
              <a:t>es</a:t>
            </a:r>
            <a:r>
              <a:rPr lang="en-US" sz="2800" b="1" dirty="0"/>
              <a:t> el Cristo? </a:t>
            </a:r>
            <a:r>
              <a:rPr lang="en-US" sz="2800" b="1" dirty="0" err="1"/>
              <a:t>Es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bg1"/>
                </a:solidFill>
              </a:rPr>
              <a:t>el </a:t>
            </a:r>
            <a:r>
              <a:rPr lang="en-US" sz="2800" b="1" dirty="0" err="1">
                <a:solidFill>
                  <a:schemeClr val="bg1"/>
                </a:solidFill>
              </a:rPr>
              <a:t>anticristo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l-GR" sz="2800" b="1" dirty="0">
                <a:solidFill>
                  <a:schemeClr val="bg1"/>
                </a:solidFill>
              </a:rPr>
              <a:t>ὁ ἀντίχριστος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b="1" dirty="0"/>
              <a:t>, el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niega</a:t>
            </a:r>
            <a:r>
              <a:rPr lang="en-US" sz="2800" b="1" dirty="0"/>
              <a:t> al Padre y al </a:t>
            </a:r>
            <a:r>
              <a:rPr lang="en-US" sz="2800" b="1" dirty="0" err="1"/>
              <a:t>Hijo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-</a:t>
            </a:r>
            <a:r>
              <a:rPr lang="en-US" sz="2800" b="1" dirty="0">
                <a:solidFill>
                  <a:srgbClr val="FFFF00"/>
                </a:solidFill>
              </a:rPr>
              <a:t>1 </a:t>
            </a:r>
            <a:r>
              <a:rPr lang="es-ES" sz="2800" b="1" dirty="0">
                <a:solidFill>
                  <a:srgbClr val="FFFF00"/>
                </a:solidFill>
              </a:rPr>
              <a:t>Juan </a:t>
            </a:r>
            <a:r>
              <a:rPr lang="en-US" sz="2800" b="1" dirty="0">
                <a:solidFill>
                  <a:srgbClr val="FFFF00"/>
                </a:solidFill>
              </a:rPr>
              <a:t>4:3 </a:t>
            </a:r>
            <a:r>
              <a:rPr lang="en-US" sz="2800" b="1" baseline="30000" dirty="0">
                <a:solidFill>
                  <a:srgbClr val="FFFF00"/>
                </a:solidFill>
              </a:rPr>
              <a:t>RV1960 </a:t>
            </a:r>
            <a:r>
              <a:rPr lang="en-US" sz="2800" b="1" dirty="0"/>
              <a:t>y </a:t>
            </a:r>
            <a:r>
              <a:rPr lang="en-US" sz="2800" b="1" dirty="0" err="1"/>
              <a:t>todo</a:t>
            </a:r>
            <a:r>
              <a:rPr lang="en-US" sz="2800" b="1" dirty="0"/>
              <a:t> </a:t>
            </a:r>
            <a:r>
              <a:rPr lang="en-US" sz="2800" b="1" dirty="0" err="1"/>
              <a:t>espíritu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no </a:t>
            </a:r>
            <a:r>
              <a:rPr lang="en-US" sz="2800" b="1" dirty="0" err="1"/>
              <a:t>confiesa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Jesucristo</a:t>
            </a:r>
            <a:r>
              <a:rPr lang="en-US" sz="2800" b="1" dirty="0"/>
              <a:t> ha </a:t>
            </a:r>
            <a:r>
              <a:rPr lang="en-US" sz="2800" b="1" dirty="0" err="1"/>
              <a:t>venido</a:t>
            </a:r>
            <a:r>
              <a:rPr lang="en-US" sz="2800" b="1" dirty="0"/>
              <a:t> en carne, no </a:t>
            </a:r>
            <a:r>
              <a:rPr lang="en-US" sz="2800" b="1" dirty="0" err="1"/>
              <a:t>es</a:t>
            </a:r>
            <a:r>
              <a:rPr lang="en-US" sz="2800" b="1" dirty="0"/>
              <a:t> de Dios; y </a:t>
            </a:r>
            <a:r>
              <a:rPr lang="en-US" sz="2800" b="1" dirty="0" err="1"/>
              <a:t>éste</a:t>
            </a:r>
            <a:r>
              <a:rPr lang="en-US" sz="2800" b="1" dirty="0"/>
              <a:t> </a:t>
            </a:r>
            <a:r>
              <a:rPr lang="en-US" sz="2800" b="1" dirty="0" err="1"/>
              <a:t>es</a:t>
            </a:r>
            <a:r>
              <a:rPr lang="en-US" sz="2800" b="1" dirty="0"/>
              <a:t> el </a:t>
            </a:r>
            <a:r>
              <a:rPr lang="en-US" sz="2800" b="1" dirty="0" err="1"/>
              <a:t>espíritu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bg1"/>
                </a:solidFill>
              </a:rPr>
              <a:t>del </a:t>
            </a:r>
            <a:r>
              <a:rPr lang="en-US" sz="2800" b="1" dirty="0" err="1">
                <a:solidFill>
                  <a:schemeClr val="bg1"/>
                </a:solidFill>
              </a:rPr>
              <a:t>anticristo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l-GR" sz="2800" b="1" dirty="0">
                <a:solidFill>
                  <a:schemeClr val="bg1"/>
                </a:solidFill>
              </a:rPr>
              <a:t>ὁ ἀντίχριστος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b="1" dirty="0"/>
              <a:t>, el </a:t>
            </a:r>
            <a:r>
              <a:rPr lang="en-US" sz="2800" b="1" dirty="0" err="1"/>
              <a:t>cual</a:t>
            </a:r>
            <a:r>
              <a:rPr lang="en-US" sz="2800" b="1" dirty="0"/>
              <a:t> </a:t>
            </a:r>
            <a:r>
              <a:rPr lang="en-US" sz="2800" b="1" dirty="0" err="1"/>
              <a:t>vosotros</a:t>
            </a:r>
            <a:r>
              <a:rPr lang="en-US" sz="2800" b="1" dirty="0"/>
              <a:t> </a:t>
            </a:r>
            <a:r>
              <a:rPr lang="en-US" sz="2800" b="1" dirty="0" err="1"/>
              <a:t>habéis</a:t>
            </a:r>
            <a:r>
              <a:rPr lang="en-US" sz="2800" b="1" dirty="0"/>
              <a:t> </a:t>
            </a:r>
            <a:r>
              <a:rPr lang="en-US" sz="2800" b="1" dirty="0" err="1"/>
              <a:t>oído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viene</a:t>
            </a:r>
            <a:r>
              <a:rPr lang="en-US" sz="2800" b="1" dirty="0"/>
              <a:t>, y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ahora</a:t>
            </a:r>
            <a:r>
              <a:rPr lang="en-US" sz="2800" b="1" dirty="0"/>
              <a:t> </a:t>
            </a:r>
            <a:r>
              <a:rPr lang="en-US" sz="2800" b="1" dirty="0" err="1"/>
              <a:t>ya</a:t>
            </a:r>
            <a:r>
              <a:rPr lang="en-US" sz="2800" b="1" dirty="0"/>
              <a:t> </a:t>
            </a:r>
            <a:r>
              <a:rPr lang="en-US" sz="2800" b="1" dirty="0" err="1"/>
              <a:t>está</a:t>
            </a:r>
            <a:r>
              <a:rPr lang="en-US" sz="2800" b="1" dirty="0"/>
              <a:t> en el </a:t>
            </a:r>
            <a:r>
              <a:rPr lang="en-US" sz="2800" b="1" dirty="0" err="1"/>
              <a:t>mundo</a:t>
            </a:r>
            <a:r>
              <a:rPr lang="en-US" sz="2800" b="1" dirty="0"/>
              <a:t>.</a:t>
            </a:r>
          </a:p>
          <a:p>
            <a:r>
              <a:rPr lang="en-US" sz="2800" b="1" dirty="0"/>
              <a:t>-</a:t>
            </a:r>
            <a:r>
              <a:rPr lang="en-US" sz="2800" b="1" dirty="0">
                <a:solidFill>
                  <a:srgbClr val="FFFF00"/>
                </a:solidFill>
              </a:rPr>
              <a:t>2 </a:t>
            </a:r>
            <a:r>
              <a:rPr lang="es-ES" sz="2800" b="1" dirty="0">
                <a:solidFill>
                  <a:srgbClr val="FFFF00"/>
                </a:solidFill>
              </a:rPr>
              <a:t>Juan </a:t>
            </a:r>
            <a:r>
              <a:rPr lang="en-US" sz="2800" b="1" dirty="0">
                <a:solidFill>
                  <a:srgbClr val="FFFF00"/>
                </a:solidFill>
              </a:rPr>
              <a:t>1:7 </a:t>
            </a:r>
            <a:r>
              <a:rPr lang="en-US" sz="2800" b="1" baseline="30000" dirty="0">
                <a:solidFill>
                  <a:srgbClr val="FFFF00"/>
                </a:solidFill>
              </a:rPr>
              <a:t>NVI </a:t>
            </a:r>
            <a:r>
              <a:rPr lang="en-US" sz="2800" b="1" dirty="0" err="1"/>
              <a:t>Es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han</a:t>
            </a:r>
            <a:r>
              <a:rPr lang="en-US" sz="2800" b="1" dirty="0"/>
              <a:t> </a:t>
            </a:r>
            <a:r>
              <a:rPr lang="en-US" sz="2800" b="1" dirty="0" err="1"/>
              <a:t>salido</a:t>
            </a:r>
            <a:r>
              <a:rPr lang="en-US" sz="2800" b="1" dirty="0"/>
              <a:t> </a:t>
            </a:r>
            <a:r>
              <a:rPr lang="en-US" sz="2800" b="1" dirty="0" err="1"/>
              <a:t>por</a:t>
            </a:r>
            <a:r>
              <a:rPr lang="en-US" sz="2800" b="1" dirty="0"/>
              <a:t> el </a:t>
            </a:r>
            <a:r>
              <a:rPr lang="en-US" sz="2800" b="1" dirty="0" err="1"/>
              <a:t>mundo</a:t>
            </a:r>
            <a:r>
              <a:rPr lang="en-US" sz="2800" b="1" dirty="0"/>
              <a:t> </a:t>
            </a:r>
            <a:r>
              <a:rPr lang="en-US" sz="2800" b="1" dirty="0" err="1"/>
              <a:t>muchos</a:t>
            </a:r>
            <a:r>
              <a:rPr lang="en-US" sz="2800" b="1" dirty="0"/>
              <a:t> </a:t>
            </a:r>
            <a:r>
              <a:rPr lang="en-US" sz="2800" b="1" dirty="0" err="1"/>
              <a:t>engañadores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no </a:t>
            </a:r>
            <a:r>
              <a:rPr lang="en-US" sz="2800" b="1" dirty="0" err="1"/>
              <a:t>reconocen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Jesucristo</a:t>
            </a:r>
            <a:r>
              <a:rPr lang="en-US" sz="2800" b="1" dirty="0"/>
              <a:t> ha </a:t>
            </a:r>
            <a:r>
              <a:rPr lang="en-US" sz="2800" b="1" dirty="0" err="1"/>
              <a:t>venido</a:t>
            </a:r>
            <a:r>
              <a:rPr lang="en-US" sz="2800" b="1" dirty="0"/>
              <a:t> en </a:t>
            </a:r>
            <a:r>
              <a:rPr lang="en-US" sz="2800" b="1" dirty="0" err="1"/>
              <a:t>cuerpo</a:t>
            </a:r>
            <a:r>
              <a:rPr lang="en-US" sz="2800" b="1" dirty="0"/>
              <a:t> </a:t>
            </a:r>
            <a:r>
              <a:rPr lang="en-US" sz="2800" b="1" dirty="0" err="1"/>
              <a:t>humano</a:t>
            </a:r>
            <a:r>
              <a:rPr lang="en-US" sz="2800" b="1" dirty="0"/>
              <a:t>. El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así</a:t>
            </a:r>
            <a:r>
              <a:rPr lang="en-US" sz="2800" b="1" dirty="0"/>
              <a:t> </a:t>
            </a:r>
            <a:r>
              <a:rPr lang="en-US" sz="2800" b="1" dirty="0" err="1"/>
              <a:t>actúa</a:t>
            </a:r>
            <a:r>
              <a:rPr lang="en-US" sz="2800" b="1" dirty="0"/>
              <a:t> </a:t>
            </a:r>
            <a:r>
              <a:rPr lang="en-US" sz="2800" b="1" dirty="0" err="1"/>
              <a:t>es</a:t>
            </a:r>
            <a:r>
              <a:rPr lang="en-US" sz="2800" b="1" dirty="0"/>
              <a:t> el </a:t>
            </a:r>
            <a:r>
              <a:rPr lang="en-US" sz="2800" b="1" dirty="0" err="1"/>
              <a:t>engañador</a:t>
            </a:r>
            <a:r>
              <a:rPr lang="en-US" sz="2800" b="1" dirty="0"/>
              <a:t> y </a:t>
            </a:r>
            <a:r>
              <a:rPr lang="en-US" sz="2800" b="1" dirty="0">
                <a:solidFill>
                  <a:schemeClr val="bg1"/>
                </a:solidFill>
              </a:rPr>
              <a:t>el </a:t>
            </a:r>
            <a:r>
              <a:rPr lang="en-US" sz="2800" b="1" dirty="0" err="1">
                <a:solidFill>
                  <a:schemeClr val="bg1"/>
                </a:solidFill>
              </a:rPr>
              <a:t>anticristo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l-GR" sz="2800" b="1" dirty="0">
                <a:solidFill>
                  <a:schemeClr val="bg1"/>
                </a:solidFill>
              </a:rPr>
              <a:t>ὁ ἀντίχριστος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r>
              <a:rPr lang="en-US" sz="2800" b="1" dirty="0"/>
              <a:t>.</a:t>
            </a: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7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717119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zh-TW" altLang="en-US" sz="3600" b="1" dirty="0" smtClean="0">
                <a:latin typeface="DFKai-SB" pitchFamily="65" charset="-120"/>
                <a:ea typeface="DFKai-SB" pitchFamily="65" charset="-120"/>
              </a:rPr>
              <a:t>   </a:t>
            </a:r>
            <a:r>
              <a:rPr lang="ko-KR" altLang="en-US" sz="3600" b="1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es-ES" sz="4000" b="1" dirty="0">
                <a:solidFill>
                  <a:srgbClr val="FFFF00"/>
                </a:solidFill>
              </a:rPr>
              <a:t>La Etimología de la Palabra </a:t>
            </a:r>
            <a:r>
              <a:rPr lang="es-ES" sz="4000" b="1" dirty="0" smtClean="0">
                <a:solidFill>
                  <a:srgbClr val="FFFF00"/>
                </a:solidFill>
              </a:rPr>
              <a:t>Anticristo</a:t>
            </a:r>
            <a:endParaRPr lang="en-US" altLang="zh-TW" sz="40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r>
              <a:rPr lang="en-US" sz="3200" b="1" dirty="0" smtClean="0">
                <a:solidFill>
                  <a:schemeClr val="bg1"/>
                </a:solidFill>
              </a:rPr>
              <a:t>            </a:t>
            </a:r>
            <a:r>
              <a:rPr lang="el-GR" sz="3200" b="1" dirty="0" smtClean="0">
                <a:solidFill>
                  <a:schemeClr val="bg1"/>
                </a:solidFill>
              </a:rPr>
              <a:t>ἀντίχριστος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smtClean="0"/>
              <a:t>= </a:t>
            </a:r>
            <a:r>
              <a:rPr lang="el-GR" sz="3200" b="1" dirty="0">
                <a:solidFill>
                  <a:schemeClr val="bg1"/>
                </a:solidFill>
              </a:rPr>
              <a:t>ἀντί </a:t>
            </a:r>
            <a:r>
              <a:rPr lang="en-US" sz="3200" b="1" dirty="0" smtClean="0"/>
              <a:t>+  </a:t>
            </a:r>
            <a:r>
              <a:rPr lang="el-GR" sz="3200" b="1" dirty="0" smtClean="0">
                <a:solidFill>
                  <a:schemeClr val="bg1"/>
                </a:solidFill>
              </a:rPr>
              <a:t>χριστος</a:t>
            </a:r>
            <a:endParaRPr lang="en-US" sz="3200" b="1" i="1" dirty="0" smtClean="0">
              <a:solidFill>
                <a:schemeClr val="bg1"/>
              </a:solidFill>
            </a:endParaRPr>
          </a:p>
          <a:p>
            <a:r>
              <a:rPr lang="en-US" sz="3200" b="1" dirty="0" smtClean="0">
                <a:solidFill>
                  <a:srgbClr val="FFFF00"/>
                </a:solidFill>
              </a:rPr>
              <a:t>            </a:t>
            </a:r>
            <a:r>
              <a:rPr lang="el-GR" sz="3200" b="1" dirty="0" smtClean="0">
                <a:solidFill>
                  <a:srgbClr val="FFFF00"/>
                </a:solidFill>
              </a:rPr>
              <a:t>ἀντί</a:t>
            </a:r>
            <a:r>
              <a:rPr lang="en-US" sz="2800" b="1" dirty="0" smtClean="0"/>
              <a:t> (</a:t>
            </a:r>
            <a:r>
              <a:rPr lang="en-US" altLang="ko-KR" sz="2800" dirty="0" smtClean="0"/>
              <a:t>22x en NT)</a:t>
            </a:r>
            <a:r>
              <a:rPr lang="en-US" sz="2800" b="1" dirty="0" smtClean="0"/>
              <a:t> </a:t>
            </a:r>
            <a:r>
              <a:rPr lang="en-US" sz="2800" b="1" i="1" dirty="0">
                <a:solidFill>
                  <a:schemeClr val="bg1"/>
                </a:solidFill>
              </a:rPr>
              <a:t>en </a:t>
            </a:r>
            <a:r>
              <a:rPr lang="en-US" sz="2800" b="1" i="1" dirty="0" err="1">
                <a:solidFill>
                  <a:schemeClr val="bg1"/>
                </a:solidFill>
              </a:rPr>
              <a:t>lugar</a:t>
            </a:r>
            <a:r>
              <a:rPr lang="en-US" sz="2800" b="1" i="1" dirty="0">
                <a:solidFill>
                  <a:schemeClr val="bg1"/>
                </a:solidFill>
              </a:rPr>
              <a:t> de; </a:t>
            </a:r>
            <a:r>
              <a:rPr lang="en-US" sz="2800" b="1" i="1" dirty="0" err="1" smtClean="0">
                <a:solidFill>
                  <a:schemeClr val="bg1"/>
                </a:solidFill>
              </a:rPr>
              <a:t>por</a:t>
            </a:r>
            <a:endParaRPr lang="en-US" sz="2400" b="1" i="1" dirty="0">
              <a:solidFill>
                <a:schemeClr val="bg1"/>
              </a:solidFill>
            </a:endParaRPr>
          </a:p>
          <a:p>
            <a:endParaRPr lang="en-US" altLang="ko-KR" sz="800" b="1" dirty="0" smtClean="0"/>
          </a:p>
          <a:p>
            <a:endParaRPr lang="en-US" altLang="ko-KR" sz="800" b="1" dirty="0" smtClean="0"/>
          </a:p>
          <a:p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rgbClr val="FFFF00"/>
                </a:solidFill>
              </a:rPr>
              <a:t>Mateo </a:t>
            </a:r>
            <a:r>
              <a:rPr lang="en-US" sz="2800" b="1" dirty="0">
                <a:solidFill>
                  <a:srgbClr val="FFFF00"/>
                </a:solidFill>
              </a:rPr>
              <a:t>2:22 </a:t>
            </a:r>
            <a:r>
              <a:rPr lang="en-US" sz="2800" b="1" baseline="30000" dirty="0">
                <a:solidFill>
                  <a:srgbClr val="FFFF00"/>
                </a:solidFill>
              </a:rPr>
              <a:t>NVI </a:t>
            </a:r>
            <a:r>
              <a:rPr lang="en-US" sz="2800" b="1" dirty="0" err="1"/>
              <a:t>Pero</a:t>
            </a:r>
            <a:r>
              <a:rPr lang="en-US" sz="2800" b="1" dirty="0"/>
              <a:t> al </a:t>
            </a:r>
            <a:r>
              <a:rPr lang="en-US" sz="2800" b="1" dirty="0" err="1"/>
              <a:t>oír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Arquelao</a:t>
            </a:r>
            <a:r>
              <a:rPr lang="en-US" sz="2800" b="1" dirty="0"/>
              <a:t> </a:t>
            </a:r>
            <a:r>
              <a:rPr lang="en-US" sz="2800" b="1" dirty="0" err="1"/>
              <a:t>reinaba</a:t>
            </a:r>
            <a:r>
              <a:rPr lang="en-US" sz="2800" b="1" dirty="0"/>
              <a:t> en Judea </a:t>
            </a:r>
            <a:r>
              <a:rPr lang="en-US" sz="2800" b="1" dirty="0">
                <a:solidFill>
                  <a:schemeClr val="bg1"/>
                </a:solidFill>
              </a:rPr>
              <a:t>en </a:t>
            </a:r>
            <a:r>
              <a:rPr lang="en-US" sz="2800" b="1" dirty="0" err="1">
                <a:solidFill>
                  <a:schemeClr val="bg1"/>
                </a:solidFill>
              </a:rPr>
              <a:t>lugar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/>
              <a:t>su</a:t>
            </a:r>
            <a:r>
              <a:rPr lang="en-US" sz="2800" b="1" dirty="0"/>
              <a:t> padre </a:t>
            </a:r>
            <a:r>
              <a:rPr lang="en-US" sz="2800" b="1" dirty="0" err="1"/>
              <a:t>Herodes</a:t>
            </a:r>
            <a:r>
              <a:rPr lang="en-US" sz="2800" b="1" dirty="0"/>
              <a:t>, …….. </a:t>
            </a:r>
          </a:p>
          <a:p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rgbClr val="FFFF00"/>
                </a:solidFill>
              </a:rPr>
              <a:t>Mateo </a:t>
            </a:r>
            <a:r>
              <a:rPr lang="en-US" sz="2800" b="1" dirty="0">
                <a:solidFill>
                  <a:srgbClr val="FFFF00"/>
                </a:solidFill>
              </a:rPr>
              <a:t>5:38 </a:t>
            </a:r>
            <a:r>
              <a:rPr lang="en-US" sz="2800" b="1" baseline="30000" dirty="0">
                <a:solidFill>
                  <a:srgbClr val="FFFF00"/>
                </a:solidFill>
              </a:rPr>
              <a:t>RV1960 </a:t>
            </a:r>
            <a:r>
              <a:rPr lang="en-US" sz="2800" b="1" dirty="0" err="1"/>
              <a:t>Oísteis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fue</a:t>
            </a:r>
            <a:r>
              <a:rPr lang="en-US" sz="2800" b="1" dirty="0"/>
              <a:t> </a:t>
            </a:r>
            <a:r>
              <a:rPr lang="en-US" sz="2800" b="1" dirty="0" err="1"/>
              <a:t>dicho</a:t>
            </a:r>
            <a:r>
              <a:rPr lang="en-US" sz="2800" b="1" dirty="0"/>
              <a:t>: </a:t>
            </a:r>
            <a:r>
              <a:rPr lang="en-US" sz="2800" b="1" dirty="0" err="1"/>
              <a:t>Ojo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por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/>
              <a:t>ojo</a:t>
            </a:r>
            <a:r>
              <a:rPr lang="en-US" sz="2800" b="1" dirty="0"/>
              <a:t>, y </a:t>
            </a:r>
            <a:r>
              <a:rPr lang="en-US" sz="2800" b="1" dirty="0" err="1"/>
              <a:t>diente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por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/>
              <a:t> </a:t>
            </a:r>
            <a:r>
              <a:rPr lang="en-US" sz="2800" b="1" dirty="0" err="1"/>
              <a:t>diente</a:t>
            </a:r>
            <a:r>
              <a:rPr lang="en-US" sz="2800" b="1" dirty="0"/>
              <a:t>. </a:t>
            </a:r>
          </a:p>
          <a:p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rgbClr val="FFFF00"/>
                </a:solidFill>
              </a:rPr>
              <a:t>Mateo </a:t>
            </a:r>
            <a:r>
              <a:rPr lang="en-US" sz="2800" b="1" dirty="0">
                <a:solidFill>
                  <a:srgbClr val="FFFF00"/>
                </a:solidFill>
              </a:rPr>
              <a:t>20:28 </a:t>
            </a:r>
            <a:r>
              <a:rPr lang="en-US" sz="2800" b="1" baseline="30000" dirty="0">
                <a:solidFill>
                  <a:srgbClr val="FFFF00"/>
                </a:solidFill>
              </a:rPr>
              <a:t>NVI </a:t>
            </a:r>
            <a:r>
              <a:rPr lang="en-US" sz="2800" b="1" dirty="0" err="1"/>
              <a:t>así</a:t>
            </a:r>
            <a:r>
              <a:rPr lang="en-US" sz="2800" b="1" dirty="0"/>
              <a:t> </a:t>
            </a:r>
            <a:r>
              <a:rPr lang="en-US" sz="2800" b="1" dirty="0" err="1"/>
              <a:t>como</a:t>
            </a:r>
            <a:r>
              <a:rPr lang="en-US" sz="2800" b="1" dirty="0"/>
              <a:t> el </a:t>
            </a:r>
            <a:r>
              <a:rPr lang="en-US" sz="2800" b="1" dirty="0" err="1"/>
              <a:t>Hijo</a:t>
            </a:r>
            <a:r>
              <a:rPr lang="en-US" sz="2800" b="1" dirty="0"/>
              <a:t> del hombre no vino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que</a:t>
            </a:r>
            <a:r>
              <a:rPr lang="en-US" sz="2800" b="1" dirty="0"/>
              <a:t> le </a:t>
            </a:r>
            <a:r>
              <a:rPr lang="en-US" sz="2800" b="1" dirty="0" err="1"/>
              <a:t>sirvan</a:t>
            </a:r>
            <a:r>
              <a:rPr lang="en-US" sz="2800" b="1" dirty="0"/>
              <a:t>, </a:t>
            </a:r>
            <a:r>
              <a:rPr lang="en-US" sz="2800" b="1" dirty="0" err="1"/>
              <a:t>sino</a:t>
            </a:r>
            <a:r>
              <a:rPr lang="en-US" sz="2800" b="1" dirty="0"/>
              <a:t>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servir</a:t>
            </a:r>
            <a:r>
              <a:rPr lang="en-US" sz="2800" b="1" dirty="0"/>
              <a:t> y </a:t>
            </a:r>
            <a:r>
              <a:rPr lang="en-US" sz="2800" b="1" dirty="0" err="1"/>
              <a:t>para</a:t>
            </a:r>
            <a:r>
              <a:rPr lang="en-US" sz="2800" b="1" dirty="0"/>
              <a:t> </a:t>
            </a:r>
            <a:r>
              <a:rPr lang="en-US" sz="2800" b="1" dirty="0" err="1"/>
              <a:t>dar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vida</a:t>
            </a:r>
            <a:r>
              <a:rPr lang="en-US" sz="2800" b="1" dirty="0"/>
              <a:t> en </a:t>
            </a:r>
            <a:r>
              <a:rPr lang="en-US" sz="2800" b="1" dirty="0" err="1"/>
              <a:t>rescate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por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 smtClean="0"/>
              <a:t>muchos</a:t>
            </a:r>
            <a:r>
              <a:rPr lang="en-US" sz="2800" b="1" dirty="0"/>
              <a:t>.</a:t>
            </a:r>
          </a:p>
          <a:p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rgbClr val="FFFF00"/>
                </a:solidFill>
              </a:rPr>
              <a:t>Lucas </a:t>
            </a:r>
            <a:r>
              <a:rPr lang="en-US" sz="2800" b="1" dirty="0">
                <a:solidFill>
                  <a:srgbClr val="FFFF00"/>
                </a:solidFill>
              </a:rPr>
              <a:t>11:11 </a:t>
            </a:r>
            <a:r>
              <a:rPr lang="en-US" sz="2800" b="1" baseline="30000" dirty="0">
                <a:solidFill>
                  <a:srgbClr val="FFFF00"/>
                </a:solidFill>
              </a:rPr>
              <a:t>RV1960 </a:t>
            </a:r>
            <a:r>
              <a:rPr lang="en-US" sz="2800" b="1" dirty="0"/>
              <a:t>¿</a:t>
            </a:r>
            <a:r>
              <a:rPr lang="en-US" sz="2800" b="1" dirty="0" err="1"/>
              <a:t>Qué</a:t>
            </a:r>
            <a:r>
              <a:rPr lang="en-US" sz="2800" b="1" dirty="0"/>
              <a:t> padre de </a:t>
            </a:r>
            <a:r>
              <a:rPr lang="en-US" sz="2800" b="1" dirty="0" err="1"/>
              <a:t>vosotros</a:t>
            </a:r>
            <a:r>
              <a:rPr lang="en-US" sz="2800" b="1" dirty="0"/>
              <a:t>, </a:t>
            </a:r>
            <a:r>
              <a:rPr lang="en-US" sz="2800" b="1" dirty="0" err="1"/>
              <a:t>si</a:t>
            </a:r>
            <a:r>
              <a:rPr lang="en-US" sz="2800" b="1" dirty="0"/>
              <a:t>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hijo</a:t>
            </a:r>
            <a:r>
              <a:rPr lang="en-US" sz="2800" b="1" dirty="0"/>
              <a:t> le </a:t>
            </a:r>
            <a:r>
              <a:rPr lang="en-US" sz="2800" b="1" dirty="0" err="1"/>
              <a:t>pide</a:t>
            </a:r>
            <a:r>
              <a:rPr lang="en-US" sz="2800" b="1" dirty="0"/>
              <a:t> pan, le </a:t>
            </a:r>
            <a:r>
              <a:rPr lang="en-US" sz="2800" b="1" dirty="0" err="1"/>
              <a:t>dará</a:t>
            </a:r>
            <a:r>
              <a:rPr lang="en-US" sz="2800" b="1" dirty="0"/>
              <a:t> </a:t>
            </a:r>
            <a:r>
              <a:rPr lang="en-US" sz="2800" b="1" dirty="0" err="1"/>
              <a:t>una</a:t>
            </a:r>
            <a:r>
              <a:rPr lang="en-US" sz="2800" b="1" dirty="0"/>
              <a:t> </a:t>
            </a:r>
            <a:r>
              <a:rPr lang="en-US" sz="2800" b="1" dirty="0" err="1"/>
              <a:t>piedra</a:t>
            </a:r>
            <a:r>
              <a:rPr lang="en-US" sz="2800" b="1" dirty="0"/>
              <a:t>? ¿o </a:t>
            </a:r>
            <a:r>
              <a:rPr lang="en-US" sz="2800" b="1" dirty="0" err="1"/>
              <a:t>si</a:t>
            </a:r>
            <a:r>
              <a:rPr lang="en-US" sz="2800" b="1" dirty="0"/>
              <a:t> </a:t>
            </a:r>
            <a:r>
              <a:rPr lang="en-US" sz="2800" b="1" dirty="0" err="1"/>
              <a:t>pescado</a:t>
            </a:r>
            <a:r>
              <a:rPr lang="en-US" sz="2800" b="1" dirty="0"/>
              <a:t>, </a:t>
            </a:r>
            <a:r>
              <a:rPr lang="en-US" sz="2800" b="1" dirty="0">
                <a:solidFill>
                  <a:schemeClr val="bg1"/>
                </a:solidFill>
              </a:rPr>
              <a:t>en </a:t>
            </a:r>
            <a:r>
              <a:rPr lang="en-US" sz="2800" b="1" dirty="0" err="1">
                <a:solidFill>
                  <a:schemeClr val="bg1"/>
                </a:solidFill>
              </a:rPr>
              <a:t>lugar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 err="1" smtClean="0"/>
              <a:t>pescado</a:t>
            </a:r>
            <a:r>
              <a:rPr lang="en-US" sz="2800" b="1" dirty="0"/>
              <a:t>, le </a:t>
            </a:r>
            <a:r>
              <a:rPr lang="en-US" sz="2800" b="1" dirty="0" err="1"/>
              <a:t>dará</a:t>
            </a:r>
            <a:r>
              <a:rPr lang="en-US" sz="2800" b="1" dirty="0"/>
              <a:t> </a:t>
            </a:r>
            <a:r>
              <a:rPr lang="en-US" sz="2800" b="1" dirty="0" err="1"/>
              <a:t>una</a:t>
            </a:r>
            <a:r>
              <a:rPr lang="en-US" sz="2800" b="1" dirty="0"/>
              <a:t> </a:t>
            </a:r>
            <a:r>
              <a:rPr lang="en-US" sz="2800" b="1" dirty="0" err="1"/>
              <a:t>serpiente</a:t>
            </a:r>
            <a:r>
              <a:rPr lang="en-US" sz="2800" b="1" dirty="0"/>
              <a:t>?</a:t>
            </a:r>
          </a:p>
          <a:p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rgbClr val="FFFF00"/>
                </a:solidFill>
              </a:rPr>
              <a:t>Juan </a:t>
            </a:r>
            <a:r>
              <a:rPr lang="en-US" sz="2800" b="1" dirty="0">
                <a:solidFill>
                  <a:srgbClr val="FFFF00"/>
                </a:solidFill>
              </a:rPr>
              <a:t>1:16 </a:t>
            </a:r>
            <a:r>
              <a:rPr lang="en-US" sz="2800" b="1" baseline="30000" dirty="0">
                <a:solidFill>
                  <a:srgbClr val="FFFF00"/>
                </a:solidFill>
              </a:rPr>
              <a:t>NVI </a:t>
            </a:r>
            <a:r>
              <a:rPr lang="en-US" sz="2800" b="1" dirty="0"/>
              <a:t>De </a:t>
            </a:r>
            <a:r>
              <a:rPr lang="en-US" sz="2800" b="1" dirty="0" err="1"/>
              <a:t>su</a:t>
            </a:r>
            <a:r>
              <a:rPr lang="en-US" sz="2800" b="1" dirty="0"/>
              <a:t> </a:t>
            </a:r>
            <a:r>
              <a:rPr lang="en-US" sz="2800" b="1" dirty="0" err="1"/>
              <a:t>plenitud</a:t>
            </a:r>
            <a:r>
              <a:rPr lang="en-US" sz="2800" b="1" dirty="0"/>
              <a:t> </a:t>
            </a:r>
            <a:r>
              <a:rPr lang="en-US" sz="2800" b="1" dirty="0" err="1"/>
              <a:t>todos</a:t>
            </a:r>
            <a:r>
              <a:rPr lang="en-US" sz="2800" b="1" dirty="0"/>
              <a:t> </a:t>
            </a:r>
            <a:r>
              <a:rPr lang="en-US" sz="2800" b="1" dirty="0" err="1"/>
              <a:t>hemos</a:t>
            </a:r>
            <a:r>
              <a:rPr lang="en-US" sz="2800" b="1" dirty="0"/>
              <a:t> </a:t>
            </a:r>
            <a:r>
              <a:rPr lang="en-US" sz="2800" b="1" dirty="0" err="1"/>
              <a:t>recibido</a:t>
            </a:r>
            <a:r>
              <a:rPr lang="en-US" sz="2800" b="1" dirty="0"/>
              <a:t> </a:t>
            </a:r>
            <a:r>
              <a:rPr lang="en-US" sz="2800" b="1" dirty="0" err="1"/>
              <a:t>gracia</a:t>
            </a:r>
            <a:r>
              <a:rPr lang="en-US" sz="2800" b="1" dirty="0"/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sobre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/>
              <a:t>gracia</a:t>
            </a:r>
            <a:r>
              <a:rPr lang="en-US" sz="2800" b="1" dirty="0"/>
              <a:t>,</a:t>
            </a:r>
          </a:p>
          <a:p>
            <a:r>
              <a:rPr lang="en-US" sz="2800" b="1" dirty="0" smtClean="0"/>
              <a:t>-</a:t>
            </a:r>
            <a:r>
              <a:rPr lang="en-US" sz="2800" b="1" dirty="0" smtClean="0">
                <a:solidFill>
                  <a:srgbClr val="FFFF00"/>
                </a:solidFill>
              </a:rPr>
              <a:t>Santiago </a:t>
            </a:r>
            <a:r>
              <a:rPr lang="en-US" sz="2800" b="1" dirty="0">
                <a:solidFill>
                  <a:srgbClr val="FFFF00"/>
                </a:solidFill>
              </a:rPr>
              <a:t>4:15 </a:t>
            </a:r>
            <a:r>
              <a:rPr lang="en-US" sz="2800" b="1" baseline="30000" dirty="0">
                <a:solidFill>
                  <a:srgbClr val="FFFF00"/>
                </a:solidFill>
              </a:rPr>
              <a:t>RV1960 </a:t>
            </a:r>
            <a:r>
              <a:rPr lang="en-US" sz="2800" b="1" dirty="0">
                <a:solidFill>
                  <a:schemeClr val="bg1"/>
                </a:solidFill>
              </a:rPr>
              <a:t>En </a:t>
            </a:r>
            <a:r>
              <a:rPr lang="en-US" sz="2800" b="1" dirty="0" err="1">
                <a:solidFill>
                  <a:schemeClr val="bg1"/>
                </a:solidFill>
              </a:rPr>
              <a:t>lugar</a:t>
            </a:r>
            <a:r>
              <a:rPr lang="en-US" sz="2800" b="1" dirty="0">
                <a:solidFill>
                  <a:schemeClr val="bg1"/>
                </a:solidFill>
              </a:rPr>
              <a:t> de </a:t>
            </a:r>
            <a:r>
              <a:rPr lang="en-US" sz="2800" b="1" dirty="0"/>
              <a:t>lo </a:t>
            </a:r>
            <a:r>
              <a:rPr lang="en-US" sz="2800" b="1" dirty="0" err="1"/>
              <a:t>cual</a:t>
            </a:r>
            <a:r>
              <a:rPr lang="en-US" sz="2800" b="1" dirty="0"/>
              <a:t> </a:t>
            </a:r>
            <a:r>
              <a:rPr lang="en-US" sz="2800" b="1" dirty="0" err="1"/>
              <a:t>deberíais</a:t>
            </a:r>
            <a:r>
              <a:rPr lang="en-US" sz="2800" b="1" dirty="0"/>
              <a:t> </a:t>
            </a:r>
            <a:r>
              <a:rPr lang="en-US" sz="2800" b="1" dirty="0" err="1"/>
              <a:t>decir</a:t>
            </a:r>
            <a:r>
              <a:rPr lang="en-US" sz="2800" b="1" dirty="0"/>
              <a:t>: Si el </a:t>
            </a:r>
            <a:r>
              <a:rPr lang="en-US" sz="2800" b="1" dirty="0" err="1"/>
              <a:t>Señor</a:t>
            </a:r>
            <a:r>
              <a:rPr lang="en-US" sz="2800" b="1" dirty="0"/>
              <a:t> </a:t>
            </a:r>
            <a:r>
              <a:rPr lang="en-US" sz="2800" b="1" dirty="0" err="1"/>
              <a:t>quiere</a:t>
            </a:r>
            <a:r>
              <a:rPr lang="en-US" sz="2800" b="1" dirty="0"/>
              <a:t>, </a:t>
            </a:r>
            <a:r>
              <a:rPr lang="en-US" sz="2800" b="1" dirty="0" err="1"/>
              <a:t>viviremos</a:t>
            </a:r>
            <a:r>
              <a:rPr lang="en-US" sz="2800" b="1" dirty="0"/>
              <a:t> y </a:t>
            </a:r>
            <a:r>
              <a:rPr lang="en-US" sz="2800" b="1" dirty="0" err="1"/>
              <a:t>haremos</a:t>
            </a:r>
            <a:r>
              <a:rPr lang="en-US" sz="2800" b="1" dirty="0"/>
              <a:t> </a:t>
            </a:r>
            <a:r>
              <a:rPr lang="en-US" sz="2800" b="1" dirty="0" err="1"/>
              <a:t>esto</a:t>
            </a:r>
            <a:r>
              <a:rPr lang="en-US" sz="2800" b="1" dirty="0"/>
              <a:t> o </a:t>
            </a:r>
            <a:r>
              <a:rPr lang="en-US" sz="2800" b="1" dirty="0" err="1"/>
              <a:t>aquello</a:t>
            </a:r>
            <a:r>
              <a:rPr lang="en-US" sz="2800" b="1" dirty="0"/>
              <a:t>.</a:t>
            </a: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751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70302" cy="682238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sz="800" b="1" baseline="30000" dirty="0" smtClean="0">
              <a:latin typeface="+mn-ea"/>
            </a:endParaRPr>
          </a:p>
          <a:p>
            <a:r>
              <a:rPr lang="en-US" altLang="ko-KR" sz="3600" b="1" dirty="0" smtClean="0">
                <a:solidFill>
                  <a:srgbClr val="FFFF00"/>
                </a:solidFill>
                <a:latin typeface="+mn-ea"/>
              </a:rPr>
              <a:t>     </a:t>
            </a:r>
            <a:r>
              <a:rPr lang="ko-KR" altLang="en-US" sz="3600" b="1" dirty="0" smtClean="0">
                <a:solidFill>
                  <a:srgbClr val="FFFF00"/>
                </a:solidFill>
                <a:latin typeface="+mn-ea"/>
              </a:rPr>
              <a:t>  </a:t>
            </a:r>
            <a:r>
              <a:rPr lang="zh-CN" altLang="en-US" sz="3600" b="1" dirty="0">
                <a:solidFill>
                  <a:srgbClr val="FFFF00"/>
                </a:solidFill>
                <a:latin typeface="+mn-ea"/>
              </a:rPr>
              <a:t> </a:t>
            </a:r>
            <a:r>
              <a:rPr lang="zh-CN" altLang="en-US" sz="3600" b="1" dirty="0" smtClean="0">
                <a:solidFill>
                  <a:srgbClr val="FFFF00"/>
                </a:solidFill>
                <a:latin typeface="+mn-ea"/>
              </a:rPr>
              <a:t>   </a:t>
            </a:r>
            <a:r>
              <a:rPr lang="es-ES" sz="4000" b="1" dirty="0" smtClean="0">
                <a:solidFill>
                  <a:srgbClr val="FFFF00"/>
                </a:solidFill>
              </a:rPr>
              <a:t>Cristo </a:t>
            </a:r>
            <a:r>
              <a:rPr lang="es-ES" sz="4000" b="1" dirty="0">
                <a:solidFill>
                  <a:srgbClr val="FFFF00"/>
                </a:solidFill>
              </a:rPr>
              <a:t>= Mesías (el Ungido</a:t>
            </a:r>
            <a:r>
              <a:rPr lang="es-ES" sz="4000" b="1" dirty="0" smtClean="0">
                <a:solidFill>
                  <a:srgbClr val="FFFF00"/>
                </a:solidFill>
              </a:rPr>
              <a:t>)</a:t>
            </a:r>
            <a:endParaRPr lang="en-US" altLang="ko-KR" sz="4000" b="1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  <a:p>
            <a:endParaRPr lang="en-US" altLang="ko-KR" sz="800" b="1" dirty="0">
              <a:solidFill>
                <a:schemeClr val="bg1"/>
              </a:solidFill>
              <a:latin typeface="+mn-ea"/>
            </a:endParaRPr>
          </a:p>
          <a:p>
            <a:endParaRPr lang="en-US" altLang="ko-KR" sz="800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                         </a:t>
            </a:r>
            <a:r>
              <a:rPr lang="el-GR" sz="3600" b="1" dirty="0">
                <a:solidFill>
                  <a:schemeClr val="bg1"/>
                </a:solidFill>
              </a:rPr>
              <a:t>ἀντίχριστος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/>
              <a:t>= </a:t>
            </a:r>
            <a:r>
              <a:rPr lang="el-GR" sz="3600" b="1" dirty="0">
                <a:solidFill>
                  <a:schemeClr val="bg1"/>
                </a:solidFill>
              </a:rPr>
              <a:t>ἀντί </a:t>
            </a:r>
            <a:r>
              <a:rPr lang="en-US" sz="3600" b="1" dirty="0"/>
              <a:t>+  </a:t>
            </a:r>
            <a:r>
              <a:rPr lang="el-GR" sz="3600" b="1" dirty="0">
                <a:solidFill>
                  <a:srgbClr val="FFFF00"/>
                </a:solidFill>
              </a:rPr>
              <a:t>χριστος</a:t>
            </a:r>
            <a:endParaRPr lang="en-US" sz="3600" b="1" i="1" dirty="0">
              <a:solidFill>
                <a:srgbClr val="FFFF00"/>
              </a:solidFill>
            </a:endParaRPr>
          </a:p>
          <a:p>
            <a:r>
              <a:rPr lang="es-ES" sz="2800" b="1" dirty="0" smtClean="0">
                <a:solidFill>
                  <a:srgbClr val="FFFF00"/>
                </a:solidFill>
              </a:rPr>
              <a:t>     Cristo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err="1">
                <a:solidFill>
                  <a:schemeClr val="bg1"/>
                </a:solidFill>
              </a:rPr>
              <a:t>Griego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l-GR" sz="2800" b="1" dirty="0" smtClean="0">
                <a:solidFill>
                  <a:srgbClr val="FFFF00"/>
                </a:solidFill>
              </a:rPr>
              <a:t>Χριστός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) </a:t>
            </a:r>
            <a:r>
              <a:rPr lang="en-US" altLang="ko-KR" sz="2800" b="1" dirty="0">
                <a:solidFill>
                  <a:schemeClr val="bg1"/>
                </a:solidFill>
              </a:rPr>
              <a:t>= </a:t>
            </a:r>
            <a:r>
              <a:rPr lang="es-ES" sz="2800" b="1" dirty="0">
                <a:solidFill>
                  <a:srgbClr val="FFFF00"/>
                </a:solidFill>
              </a:rPr>
              <a:t>Mesías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(</a:t>
            </a:r>
            <a:r>
              <a:rPr lang="en-US" sz="2800" b="1" dirty="0" err="1">
                <a:solidFill>
                  <a:schemeClr val="bg1"/>
                </a:solidFill>
              </a:rPr>
              <a:t>Hebreo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he-IL" sz="2800" b="1" dirty="0" smtClean="0">
                <a:solidFill>
                  <a:srgbClr val="FFFF00"/>
                </a:solidFill>
              </a:rPr>
              <a:t>מָשִׁיחַ</a:t>
            </a:r>
            <a:r>
              <a:rPr lang="en-US" altLang="ko-KR" sz="2800" b="1" dirty="0">
                <a:solidFill>
                  <a:schemeClr val="bg1"/>
                </a:solidFill>
              </a:rPr>
              <a:t>) =</a:t>
            </a:r>
            <a:r>
              <a:rPr lang="ko-KR" altLang="en-US" sz="2800" b="1" dirty="0" smtClean="0">
                <a:solidFill>
                  <a:schemeClr val="bg1"/>
                </a:solidFill>
              </a:rPr>
              <a:t>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‘</a:t>
            </a:r>
            <a:r>
              <a:rPr lang="es-ES" sz="2800" b="1" dirty="0">
                <a:solidFill>
                  <a:srgbClr val="FFFF00"/>
                </a:solidFill>
              </a:rPr>
              <a:t>el Ungido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’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endParaRPr lang="en-US" sz="8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-NT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s-ES" sz="3200" b="1" dirty="0">
                <a:solidFill>
                  <a:srgbClr val="FFFF00"/>
                </a:solidFill>
              </a:rPr>
              <a:t>Cristo</a:t>
            </a:r>
            <a:r>
              <a:rPr lang="zh-TW" altLang="en-US" sz="3200" b="1" dirty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</a:t>
            </a:r>
            <a:r>
              <a:rPr lang="el-GR" sz="3200" dirty="0">
                <a:solidFill>
                  <a:srgbClr val="FFFF00"/>
                </a:solidFill>
              </a:rPr>
              <a:t>Χριστός</a:t>
            </a:r>
            <a:r>
              <a:rPr lang="en-US" sz="3200" dirty="0">
                <a:solidFill>
                  <a:schemeClr val="bg1"/>
                </a:solidFill>
              </a:rPr>
              <a:t>): 529 </a:t>
            </a:r>
            <a:r>
              <a:rPr lang="en-US" sz="3200" dirty="0" err="1">
                <a:solidFill>
                  <a:schemeClr val="bg1"/>
                </a:solidFill>
              </a:rPr>
              <a:t>veces</a:t>
            </a:r>
            <a:r>
              <a:rPr lang="zh-CN" altLang="en-US" sz="3200" dirty="0">
                <a:solidFill>
                  <a:schemeClr val="bg1"/>
                </a:solidFill>
              </a:rPr>
              <a:t> </a:t>
            </a:r>
            <a:r>
              <a:rPr lang="en-US" altLang="zh-CN" sz="3200" dirty="0">
                <a:solidFill>
                  <a:schemeClr val="bg1"/>
                </a:solidFill>
              </a:rPr>
              <a:t>(</a:t>
            </a:r>
            <a:r>
              <a:rPr lang="es-ES" sz="3200" dirty="0"/>
              <a:t>transliteración de la palabra griega</a:t>
            </a:r>
            <a:r>
              <a:rPr lang="zh-CN" altLang="en-US" sz="3200" dirty="0">
                <a:solidFill>
                  <a:schemeClr val="bg1"/>
                </a:solidFill>
              </a:rPr>
              <a:t>）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 -AT </a:t>
            </a:r>
            <a:r>
              <a:rPr lang="es-ES" sz="3200" b="1" dirty="0" smtClean="0">
                <a:solidFill>
                  <a:srgbClr val="FFFF00"/>
                </a:solidFill>
              </a:rPr>
              <a:t>Mesías </a:t>
            </a:r>
            <a:r>
              <a:rPr lang="en-US" sz="3200" dirty="0" smtClean="0">
                <a:solidFill>
                  <a:schemeClr val="bg1"/>
                </a:solidFill>
              </a:rPr>
              <a:t>(</a:t>
            </a:r>
            <a:r>
              <a:rPr lang="he-IL" sz="3200" dirty="0" smtClean="0">
                <a:solidFill>
                  <a:srgbClr val="FFFF00"/>
                </a:solidFill>
              </a:rPr>
              <a:t>מָשִׁיחַ</a:t>
            </a:r>
            <a:r>
              <a:rPr lang="en-US" sz="3200" dirty="0" smtClean="0">
                <a:solidFill>
                  <a:schemeClr val="bg1"/>
                </a:solidFill>
              </a:rPr>
              <a:t>): 38 </a:t>
            </a:r>
            <a:r>
              <a:rPr lang="en-US" sz="3200" dirty="0" err="1" smtClean="0">
                <a:solidFill>
                  <a:schemeClr val="bg1"/>
                </a:solidFill>
              </a:rPr>
              <a:t>veces</a:t>
            </a:r>
            <a:r>
              <a:rPr lang="en-US" sz="3200" dirty="0" smtClean="0">
                <a:solidFill>
                  <a:schemeClr val="bg1"/>
                </a:solidFill>
              </a:rPr>
              <a:t> (</a:t>
            </a:r>
            <a:r>
              <a:rPr lang="es-ES" sz="3200" dirty="0"/>
              <a:t>transliteración de la palabra </a:t>
            </a:r>
            <a:r>
              <a:rPr lang="es-ES" sz="3200" dirty="0" smtClean="0"/>
              <a:t>hebrea</a:t>
            </a:r>
            <a:r>
              <a:rPr lang="en-US" sz="3200" dirty="0" smtClean="0">
                <a:solidFill>
                  <a:schemeClr val="bg1"/>
                </a:solidFill>
              </a:rPr>
              <a:t>)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1) </a:t>
            </a:r>
            <a:r>
              <a:rPr lang="es-ES" sz="3200" b="1" dirty="0">
                <a:solidFill>
                  <a:srgbClr val="FFFF00"/>
                </a:solidFill>
              </a:rPr>
              <a:t>rey</a:t>
            </a:r>
            <a:r>
              <a:rPr lang="en-US" altLang="ko-KR" sz="3200" b="1" dirty="0" smtClean="0">
                <a:solidFill>
                  <a:srgbClr val="FFFF00"/>
                </a:solidFill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</a:rPr>
              <a:t>(32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veces</a:t>
            </a:r>
            <a:r>
              <a:rPr lang="en-US" altLang="ko-KR" sz="3200" dirty="0" smtClean="0">
                <a:solidFill>
                  <a:schemeClr val="bg1"/>
                </a:solidFill>
              </a:rPr>
              <a:t>) -</a:t>
            </a:r>
            <a:r>
              <a:rPr lang="x-none" sz="3200" smtClean="0">
                <a:solidFill>
                  <a:schemeClr val="bg1"/>
                </a:solidFill>
              </a:rPr>
              <a:t> </a:t>
            </a:r>
            <a:r>
              <a:rPr lang="x-none" sz="3200"/>
              <a:t>1 Samuel 2:10, 35; 12:3, 5; 16:6; 24:7</a:t>
            </a:r>
            <a:r>
              <a:rPr lang="el-GR" sz="3200" dirty="0"/>
              <a:t>&lt;2&gt;, </a:t>
            </a:r>
            <a:r>
              <a:rPr lang="el-GR" sz="3200" dirty="0" smtClean="0"/>
              <a:t>11</a:t>
            </a:r>
            <a:r>
              <a:rPr lang="x-none" sz="3200" smtClean="0"/>
              <a:t> ……</a:t>
            </a:r>
            <a:endParaRPr lang="en-US" sz="3200" dirty="0"/>
          </a:p>
          <a:p>
            <a:pPr lvl="0" fontAlgn="auto"/>
            <a:r>
              <a:rPr lang="en-US" sz="3200" dirty="0" smtClean="0">
                <a:solidFill>
                  <a:schemeClr val="bg1"/>
                </a:solidFill>
              </a:rPr>
              <a:t>         2) </a:t>
            </a:r>
            <a:r>
              <a:rPr lang="es-ES" sz="3200" b="1" dirty="0">
                <a:solidFill>
                  <a:schemeClr val="bg1"/>
                </a:solidFill>
              </a:rPr>
              <a:t>sumo </a:t>
            </a:r>
            <a:r>
              <a:rPr lang="es-ES" sz="3200" b="1" dirty="0" smtClean="0">
                <a:solidFill>
                  <a:schemeClr val="bg1"/>
                </a:solidFill>
              </a:rPr>
              <a:t>sacerdote </a:t>
            </a:r>
            <a:r>
              <a:rPr lang="en-US" altLang="ko-KR" sz="3200" dirty="0" smtClean="0">
                <a:solidFill>
                  <a:schemeClr val="bg1"/>
                </a:solidFill>
              </a:rPr>
              <a:t>(4 </a:t>
            </a:r>
            <a:r>
              <a:rPr lang="en-US" sz="3200" dirty="0" err="1" smtClean="0">
                <a:solidFill>
                  <a:schemeClr val="bg1"/>
                </a:solidFill>
              </a:rPr>
              <a:t>veces</a:t>
            </a:r>
            <a:r>
              <a:rPr lang="en-US" altLang="ko-KR" sz="3200" dirty="0" smtClean="0">
                <a:solidFill>
                  <a:schemeClr val="bg1"/>
                </a:solidFill>
              </a:rPr>
              <a:t>) -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s-ES" sz="3200" dirty="0"/>
              <a:t>Levítico</a:t>
            </a:r>
            <a:r>
              <a:rPr lang="x-none" sz="3200" smtClean="0"/>
              <a:t> </a:t>
            </a:r>
            <a:r>
              <a:rPr lang="x-none" sz="3200"/>
              <a:t>4:3, 5, 16; </a:t>
            </a:r>
            <a:r>
              <a:rPr lang="x-none" sz="3200" smtClean="0"/>
              <a:t>6:15</a:t>
            </a:r>
            <a:endParaRPr lang="en-US" sz="3200" dirty="0" smtClean="0"/>
          </a:p>
          <a:p>
            <a:pPr lvl="0" fontAlgn="auto"/>
            <a:r>
              <a:rPr lang="en-US" sz="3200" dirty="0" smtClean="0">
                <a:solidFill>
                  <a:schemeClr val="bg1"/>
                </a:solidFill>
              </a:rPr>
              <a:t>         3) </a:t>
            </a:r>
            <a:r>
              <a:rPr lang="es-ES" sz="3200" b="1" dirty="0">
                <a:solidFill>
                  <a:schemeClr val="bg1"/>
                </a:solidFill>
              </a:rPr>
              <a:t>profeta</a:t>
            </a:r>
            <a:r>
              <a:rPr lang="ko-KR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ko-KR" sz="3200" dirty="0" smtClean="0">
                <a:solidFill>
                  <a:schemeClr val="bg1"/>
                </a:solidFill>
              </a:rPr>
              <a:t>(2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casos</a:t>
            </a:r>
            <a:r>
              <a:rPr lang="en-US" altLang="ko-KR" sz="3200" dirty="0" smtClean="0">
                <a:solidFill>
                  <a:schemeClr val="bg1"/>
                </a:solidFill>
              </a:rPr>
              <a:t>) - </a:t>
            </a:r>
            <a:r>
              <a:rPr lang="es-ES" sz="3200" dirty="0" smtClean="0"/>
              <a:t>1 </a:t>
            </a:r>
            <a:r>
              <a:rPr lang="es-ES" sz="3200" dirty="0"/>
              <a:t>Crónicas 16:22; Salmo </a:t>
            </a:r>
            <a:r>
              <a:rPr lang="es-ES" sz="3200" dirty="0" smtClean="0"/>
              <a:t>105:15</a:t>
            </a:r>
          </a:p>
          <a:p>
            <a:pPr lvl="0" fontAlgn="auto"/>
            <a:endParaRPr lang="es-ES" sz="800" dirty="0" smtClean="0"/>
          </a:p>
          <a:p>
            <a:pPr lvl="0" fontAlgn="auto"/>
            <a:endParaRPr lang="es-ES" sz="800" dirty="0" smtClean="0"/>
          </a:p>
          <a:p>
            <a:pPr lvl="0"/>
            <a:r>
              <a:rPr lang="es-ES" sz="3200" b="1" dirty="0" smtClean="0"/>
              <a:t>     -</a:t>
            </a:r>
            <a:r>
              <a:rPr lang="es-ES_tradnl" sz="2800" b="1" dirty="0" smtClean="0">
                <a:solidFill>
                  <a:srgbClr val="FFFF00"/>
                </a:solidFill>
              </a:rPr>
              <a:t>Salmo 2:2</a:t>
            </a:r>
            <a:r>
              <a:rPr lang="es-ES_tradnl" sz="2800" dirty="0" smtClean="0">
                <a:solidFill>
                  <a:srgbClr val="FFFF00"/>
                </a:solidFill>
              </a:rPr>
              <a:t> </a:t>
            </a:r>
            <a:r>
              <a:rPr lang="es-ES_tradnl" sz="3200" b="1" baseline="30000" dirty="0"/>
              <a:t>NVI </a:t>
            </a:r>
            <a:r>
              <a:rPr lang="en-US" sz="3200" b="1" dirty="0"/>
              <a:t>Los </a:t>
            </a:r>
            <a:r>
              <a:rPr lang="en-US" sz="3200" b="1" dirty="0" err="1"/>
              <a:t>reyes</a:t>
            </a:r>
            <a:r>
              <a:rPr lang="en-US" sz="3200" b="1" dirty="0"/>
              <a:t> de la </a:t>
            </a:r>
            <a:r>
              <a:rPr lang="en-US" sz="3200" b="1" dirty="0" err="1"/>
              <a:t>tierra</a:t>
            </a:r>
            <a:r>
              <a:rPr lang="en-US" sz="3200" b="1" dirty="0"/>
              <a:t> se </a:t>
            </a:r>
            <a:r>
              <a:rPr lang="en-US" sz="3200" b="1" dirty="0" err="1"/>
              <a:t>rebelan</a:t>
            </a:r>
            <a:r>
              <a:rPr lang="en-US" sz="3200" b="1" dirty="0"/>
              <a:t>; los </a:t>
            </a:r>
            <a:r>
              <a:rPr lang="en-US" sz="3200" b="1" dirty="0" err="1"/>
              <a:t>gobernantes</a:t>
            </a:r>
            <a:r>
              <a:rPr lang="en-US" sz="3200" b="1" dirty="0"/>
              <a:t> se </a:t>
            </a:r>
            <a:r>
              <a:rPr lang="en-US" sz="3200" b="1" dirty="0" err="1"/>
              <a:t>confabulan</a:t>
            </a:r>
            <a:r>
              <a:rPr lang="en-US" sz="3200" b="1" dirty="0"/>
              <a:t> contra el SEÑOR y contra </a:t>
            </a:r>
            <a:r>
              <a:rPr lang="en-US" sz="3200" b="1" dirty="0" err="1"/>
              <a:t>su</a:t>
            </a:r>
            <a:r>
              <a:rPr lang="en-US" sz="3200" b="1" dirty="0"/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ungido</a:t>
            </a:r>
            <a:r>
              <a:rPr lang="en-US" sz="2800" b="1" dirty="0" smtClean="0"/>
              <a:t>.    </a:t>
            </a:r>
            <a:r>
              <a:rPr lang="en-US" sz="2800" dirty="0" smtClean="0"/>
              <a:t>(</a:t>
            </a:r>
            <a:r>
              <a:rPr lang="es-ES_tradnl" sz="2800" dirty="0" smtClean="0"/>
              <a:t>Cf. </a:t>
            </a:r>
            <a:r>
              <a:rPr lang="es-ES_tradnl" sz="2800" b="1" dirty="0"/>
              <a:t>Hechos 4:26</a:t>
            </a:r>
            <a:r>
              <a:rPr lang="es-ES_tradnl" sz="2800" dirty="0" smtClean="0"/>
              <a:t>)</a:t>
            </a:r>
            <a:r>
              <a:rPr lang="ko-KR" altLang="en-US" sz="2800" b="1" dirty="0" smtClean="0">
                <a:latin typeface="+mn-ea"/>
              </a:rPr>
              <a:t> </a:t>
            </a:r>
            <a:endParaRPr lang="en-US" altLang="ko-KR" sz="2800" b="1" dirty="0">
              <a:latin typeface="+mn-ea"/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  <a:p>
            <a:endParaRPr lang="en-US" altLang="ko-KR" sz="800" b="1" dirty="0" smtClean="0">
              <a:solidFill>
                <a:schemeClr val="bg1"/>
              </a:solidFill>
            </a:endParaRPr>
          </a:p>
          <a:p>
            <a:endParaRPr lang="en-US" altLang="ko-K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8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443198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en-US" sz="3400" b="1" dirty="0" smtClean="0">
                <a:solidFill>
                  <a:srgbClr val="FFFF00"/>
                </a:solidFill>
              </a:rPr>
              <a:t>          </a:t>
            </a:r>
            <a:r>
              <a:rPr lang="ko-KR" altLang="en-US" sz="3400" b="1" dirty="0">
                <a:solidFill>
                  <a:srgbClr val="FFFF00"/>
                </a:solidFill>
              </a:rPr>
              <a:t> </a:t>
            </a:r>
            <a:r>
              <a:rPr lang="ko-KR" alt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l-GR" sz="3400" b="1" dirty="0" smtClean="0">
                <a:solidFill>
                  <a:srgbClr val="FFFF00"/>
                </a:solidFill>
              </a:rPr>
              <a:t>ἀντί </a:t>
            </a:r>
            <a:r>
              <a:rPr lang="en-US" sz="3400" b="1" dirty="0" smtClean="0">
                <a:solidFill>
                  <a:srgbClr val="FFFF00"/>
                </a:solidFill>
              </a:rPr>
              <a:t>(anti-)</a:t>
            </a:r>
            <a:r>
              <a:rPr lang="ko-KR" altLang="en-US" sz="3400" b="1" dirty="0" smtClean="0">
                <a:solidFill>
                  <a:srgbClr val="FFFF00"/>
                </a:solidFill>
              </a:rPr>
              <a:t>가 들어간 헬라어 단어들</a:t>
            </a:r>
            <a:endParaRPr lang="en-US" altLang="zh-TW" sz="34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altLang="ko-KR" sz="800" b="1" dirty="0" smtClean="0"/>
          </a:p>
          <a:p>
            <a:endParaRPr lang="en-US" altLang="ko-KR" sz="800" b="1" dirty="0" smtClean="0"/>
          </a:p>
          <a:p>
            <a:r>
              <a:rPr lang="es-ES_tradnl" sz="2800" b="1" dirty="0" err="1"/>
              <a:t>Slide</a:t>
            </a:r>
            <a:r>
              <a:rPr lang="es-ES_tradnl" sz="2800" b="1" dirty="0"/>
              <a:t> 5 &lt;</a:t>
            </a:r>
            <a:r>
              <a:rPr lang="es-ES" sz="2800" b="1" dirty="0"/>
              <a:t>Palabras Griegas Compuestas con </a:t>
            </a:r>
            <a:r>
              <a:rPr lang="es-ES" sz="2800" b="1" dirty="0" err="1"/>
              <a:t>ἀντί</a:t>
            </a:r>
            <a:r>
              <a:rPr lang="es-ES" sz="2800" b="1" dirty="0"/>
              <a:t> </a:t>
            </a:r>
            <a:r>
              <a:rPr lang="es-ES_tradnl" sz="2800" b="1" dirty="0"/>
              <a:t>(anti-)</a:t>
            </a:r>
            <a:r>
              <a:rPr lang="es-ES" sz="2800" b="1" dirty="0"/>
              <a:t>&gt;</a:t>
            </a:r>
            <a:endParaRPr lang="en-US" sz="2800" dirty="0"/>
          </a:p>
          <a:p>
            <a:r>
              <a:rPr lang="es-ES_tradnl" sz="2800" dirty="0"/>
              <a:t> </a:t>
            </a:r>
            <a:endParaRPr lang="en-US" sz="2800" dirty="0"/>
          </a:p>
          <a:p>
            <a:r>
              <a:rPr lang="en-US" sz="2800" b="1" dirty="0"/>
              <a:t>             </a:t>
            </a:r>
            <a:r>
              <a:rPr lang="el-GR" sz="2800" b="1" dirty="0"/>
              <a:t>ἀντί </a:t>
            </a:r>
            <a:r>
              <a:rPr lang="en-US" sz="2800" b="1" dirty="0"/>
              <a:t>(anti-)</a:t>
            </a:r>
            <a:endParaRPr lang="en-US" sz="2800" dirty="0"/>
          </a:p>
          <a:p>
            <a:r>
              <a:rPr lang="es-ES_tradnl" sz="2800" b="1" dirty="0"/>
              <a:t>1) </a:t>
            </a:r>
            <a:r>
              <a:rPr lang="el-GR" sz="2800" b="1" dirty="0"/>
              <a:t>ἀντί </a:t>
            </a:r>
            <a:r>
              <a:rPr lang="es-ES_tradnl" sz="2800" b="1" dirty="0"/>
              <a:t>(anti-): con el significado de ‘</a:t>
            </a:r>
            <a:r>
              <a:rPr lang="es-ES_tradnl" sz="2800" b="1" i="1" dirty="0"/>
              <a:t>en lugar de; por</a:t>
            </a:r>
            <a:r>
              <a:rPr lang="es-ES_tradnl" sz="2800" b="1" dirty="0"/>
              <a:t>’</a:t>
            </a:r>
            <a:endParaRPr lang="en-US" sz="2800" dirty="0"/>
          </a:p>
          <a:p>
            <a:r>
              <a:rPr lang="es-ES_tradnl" sz="2800" baseline="30000" dirty="0"/>
              <a:t>NVI </a:t>
            </a:r>
            <a:r>
              <a:rPr lang="es-ES_tradnl" sz="2800" b="1" dirty="0"/>
              <a:t>Lucas 14:12</a:t>
            </a:r>
            <a:r>
              <a:rPr lang="es-ES_tradnl" sz="2800" dirty="0"/>
              <a:t> …… no invites a tus amigos, ni a tus hermanos, ni a tus parientes, ni a tus vecinos ricos; no sea que </a:t>
            </a:r>
            <a:r>
              <a:rPr lang="es-ES_tradnl" sz="2800" b="1" dirty="0"/>
              <a:t>ellos, a su vez, te inviten</a:t>
            </a:r>
            <a:r>
              <a:rPr lang="es-ES_tradnl" sz="2800" dirty="0"/>
              <a:t> y así seas </a:t>
            </a:r>
            <a:r>
              <a:rPr lang="es-ES_tradnl" sz="2800" b="1" dirty="0"/>
              <a:t>recompensado</a:t>
            </a:r>
            <a:r>
              <a:rPr lang="es-ES_tradnl" sz="2800" dirty="0"/>
              <a:t>. </a:t>
            </a:r>
            <a:r>
              <a:rPr lang="en-US" sz="2800" dirty="0"/>
              <a:t>(</a:t>
            </a:r>
            <a:r>
              <a:rPr lang="el-GR" sz="2800" b="1" dirty="0"/>
              <a:t>ἀντικαλέσωσίν</a:t>
            </a:r>
            <a:r>
              <a:rPr lang="en-US" sz="2800" dirty="0"/>
              <a:t>,  </a:t>
            </a:r>
            <a:r>
              <a:rPr lang="el-GR" sz="2800" b="1" dirty="0"/>
              <a:t>ἀνταπόδομά</a:t>
            </a:r>
            <a:r>
              <a:rPr lang="en-US" sz="2800" dirty="0"/>
              <a:t>)</a:t>
            </a:r>
          </a:p>
          <a:p>
            <a:r>
              <a:rPr lang="es-ES_tradnl" sz="2800" baseline="30000" dirty="0"/>
              <a:t>R60 </a:t>
            </a:r>
            <a:r>
              <a:rPr lang="es-ES_tradnl" sz="2800" b="1" dirty="0"/>
              <a:t>Lucas 24:17</a:t>
            </a:r>
            <a:r>
              <a:rPr lang="es-ES_tradnl" sz="2800" dirty="0"/>
              <a:t> Y les dijo: ¿Qué pláticas son estas que </a:t>
            </a:r>
            <a:r>
              <a:rPr lang="es-ES_tradnl" sz="2800" b="1" dirty="0"/>
              <a:t>tenéis entre vosotros</a:t>
            </a:r>
            <a:r>
              <a:rPr lang="es-ES_tradnl" sz="2800" dirty="0"/>
              <a:t> </a:t>
            </a:r>
            <a:r>
              <a:rPr lang="es-ES_tradnl" sz="2800" dirty="0" err="1" smtClean="0"/>
              <a:t>ientras</a:t>
            </a:r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17" y="27878"/>
            <a:ext cx="12188824" cy="686341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es-ES" sz="3600" b="1" dirty="0" smtClean="0">
                <a:solidFill>
                  <a:srgbClr val="FFFF00"/>
                </a:solidFill>
              </a:rPr>
              <a:t>    Palabras </a:t>
            </a:r>
            <a:r>
              <a:rPr lang="es-ES" sz="3600" b="1" dirty="0">
                <a:solidFill>
                  <a:srgbClr val="FFFF00"/>
                </a:solidFill>
              </a:rPr>
              <a:t>Griegas Compuestas con </a:t>
            </a:r>
            <a:r>
              <a:rPr lang="es-ES" sz="3600" b="1" dirty="0" err="1">
                <a:solidFill>
                  <a:srgbClr val="FFFF00"/>
                </a:solidFill>
              </a:rPr>
              <a:t>ἀντί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>
                <a:solidFill>
                  <a:srgbClr val="FFFF00"/>
                </a:solidFill>
              </a:rPr>
              <a:t>(anti-</a:t>
            </a:r>
            <a:r>
              <a:rPr lang="es-ES_tradnl" sz="3600" b="1" dirty="0" smtClean="0">
                <a:solidFill>
                  <a:srgbClr val="FFFF00"/>
                </a:solidFill>
              </a:rPr>
              <a:t>)</a:t>
            </a:r>
            <a:endParaRPr lang="en-US" sz="3600" b="1" dirty="0">
              <a:solidFill>
                <a:srgbClr val="FFFF00"/>
              </a:solidFill>
            </a:endParaRPr>
          </a:p>
          <a:p>
            <a:r>
              <a:rPr lang="es-ES_tradnl" sz="800" dirty="0"/>
              <a:t> </a:t>
            </a:r>
            <a:endParaRPr lang="es-ES_tradnl" sz="800" dirty="0" smtClean="0"/>
          </a:p>
          <a:p>
            <a:endParaRPr lang="en-US" sz="800" dirty="0"/>
          </a:p>
          <a:p>
            <a:r>
              <a:rPr lang="en-US" sz="3600" b="1" dirty="0" smtClean="0">
                <a:solidFill>
                  <a:srgbClr val="FFFF00"/>
                </a:solidFill>
              </a:rPr>
              <a:t>  </a:t>
            </a:r>
            <a:r>
              <a:rPr lang="el-GR" sz="3600" b="1" dirty="0" smtClean="0">
                <a:solidFill>
                  <a:srgbClr val="FFFF00"/>
                </a:solidFill>
              </a:rPr>
              <a:t>ἀντίχριστος</a:t>
            </a:r>
            <a:endParaRPr lang="en-US" sz="3600" b="1" dirty="0" smtClean="0">
              <a:solidFill>
                <a:srgbClr val="FFFF00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l-GR" sz="3600" b="1" dirty="0" smtClean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βάλλω </a:t>
            </a:r>
            <a:r>
              <a:rPr lang="en-US" sz="3600" b="1" dirty="0"/>
              <a:t>	</a:t>
            </a:r>
            <a:r>
              <a:rPr lang="el-GR" sz="3600" b="1" dirty="0" smtClean="0">
                <a:solidFill>
                  <a:schemeClr val="bg1"/>
                </a:solidFill>
              </a:rPr>
              <a:t>ἀντί</a:t>
            </a:r>
            <a:r>
              <a:rPr lang="el-GR" sz="3600" b="1" dirty="0" smtClean="0"/>
              <a:t>γραφον</a:t>
            </a:r>
            <a:r>
              <a:rPr lang="en-US" sz="3600" b="1" dirty="0"/>
              <a:t>	</a:t>
            </a:r>
            <a:r>
              <a:rPr lang="el-GR" sz="3600" b="1" dirty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διατίθημι </a:t>
            </a:r>
            <a:endParaRPr lang="en-US" sz="3600" dirty="0"/>
          </a:p>
          <a:p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l-GR" sz="3600" b="1" dirty="0" smtClean="0">
                <a:solidFill>
                  <a:schemeClr val="bg1"/>
                </a:solidFill>
              </a:rPr>
              <a:t>ἀντί</a:t>
            </a:r>
            <a:r>
              <a:rPr lang="el-GR" sz="3600" b="1" dirty="0" smtClean="0"/>
              <a:t>δικος</a:t>
            </a:r>
            <a:r>
              <a:rPr lang="en-US" sz="3600" b="1" dirty="0"/>
              <a:t>	</a:t>
            </a:r>
            <a:r>
              <a:rPr lang="en-US" sz="3600" b="1" dirty="0" smtClean="0"/>
              <a:t>	</a:t>
            </a:r>
            <a:r>
              <a:rPr lang="el-GR" sz="3600" b="1" dirty="0">
                <a:solidFill>
                  <a:schemeClr val="bg1"/>
                </a:solidFill>
              </a:rPr>
              <a:t>ἀντί</a:t>
            </a:r>
            <a:r>
              <a:rPr lang="el-GR" sz="3600" b="1" dirty="0" smtClean="0"/>
              <a:t>θεσις</a:t>
            </a:r>
            <a:r>
              <a:rPr lang="en-US" sz="3600" b="1" dirty="0"/>
              <a:t>		</a:t>
            </a:r>
            <a:r>
              <a:rPr lang="el-GR" sz="3600" b="1" dirty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καθίστημι </a:t>
            </a:r>
            <a:endParaRPr lang="en-US" sz="3600" dirty="0"/>
          </a:p>
          <a:p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l-GR" sz="3600" b="1" dirty="0" smtClean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καλέω </a:t>
            </a:r>
            <a:r>
              <a:rPr lang="en-US" sz="3600" b="1" dirty="0"/>
              <a:t>	</a:t>
            </a:r>
            <a:r>
              <a:rPr lang="el-GR" sz="3600" b="1" dirty="0" smtClean="0">
                <a:solidFill>
                  <a:schemeClr val="bg1"/>
                </a:solidFill>
              </a:rPr>
              <a:t>ἀντί</a:t>
            </a:r>
            <a:r>
              <a:rPr lang="el-GR" sz="3600" b="1" dirty="0" smtClean="0"/>
              <a:t>κειμαι </a:t>
            </a:r>
            <a:r>
              <a:rPr lang="en-US" sz="3600" b="1" dirty="0"/>
              <a:t>		</a:t>
            </a:r>
            <a:r>
              <a:rPr lang="el-GR" sz="3600" b="1" dirty="0">
                <a:solidFill>
                  <a:schemeClr val="bg1"/>
                </a:solidFill>
              </a:rPr>
              <a:t>ἄντι</a:t>
            </a:r>
            <a:r>
              <a:rPr lang="el-GR" sz="3600" b="1" dirty="0"/>
              <a:t>κρυς </a:t>
            </a:r>
            <a:endParaRPr lang="en-US" sz="3600" dirty="0"/>
          </a:p>
          <a:p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l-GR" sz="3600" b="1" dirty="0" smtClean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λαμβάνω </a:t>
            </a:r>
            <a:r>
              <a:rPr lang="en-US" sz="3600" b="1" dirty="0"/>
              <a:t>	</a:t>
            </a:r>
            <a:r>
              <a:rPr lang="el-GR" sz="3600" b="1" dirty="0" smtClean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λέγω </a:t>
            </a:r>
            <a:r>
              <a:rPr lang="en-US" sz="3600" b="1" dirty="0"/>
              <a:t>		</a:t>
            </a:r>
            <a:r>
              <a:rPr lang="el-GR" sz="3600" b="1" dirty="0">
                <a:solidFill>
                  <a:schemeClr val="bg1"/>
                </a:solidFill>
              </a:rPr>
              <a:t>ἀντί</a:t>
            </a:r>
            <a:r>
              <a:rPr lang="el-GR" sz="3600" b="1" dirty="0" smtClean="0"/>
              <a:t>λημψις</a:t>
            </a:r>
            <a:r>
              <a:rPr lang="el-GR" sz="3600" dirty="0" smtClean="0"/>
              <a:t> </a:t>
            </a:r>
            <a:endParaRPr lang="en-US" sz="3600" dirty="0"/>
          </a:p>
          <a:p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l-GR" sz="3600" b="1" dirty="0" smtClean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λογία</a:t>
            </a:r>
            <a:r>
              <a:rPr lang="en-US" sz="3600" b="1" dirty="0"/>
              <a:t>		</a:t>
            </a:r>
            <a:r>
              <a:rPr lang="el-GR" sz="3600" b="1" dirty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λοιδορέω </a:t>
            </a:r>
            <a:r>
              <a:rPr lang="en-US" sz="3600" b="1" dirty="0"/>
              <a:t>	</a:t>
            </a:r>
            <a:r>
              <a:rPr lang="el-GR" sz="3600" b="1" dirty="0">
                <a:solidFill>
                  <a:schemeClr val="bg1"/>
                </a:solidFill>
              </a:rPr>
              <a:t>ἀντί</a:t>
            </a:r>
            <a:r>
              <a:rPr lang="el-GR" sz="3600" b="1" dirty="0" smtClean="0"/>
              <a:t>λυτρον</a:t>
            </a:r>
            <a:r>
              <a:rPr lang="el-GR" sz="3600" dirty="0" smtClean="0"/>
              <a:t> </a:t>
            </a:r>
            <a:endParaRPr lang="en-US" sz="3600" dirty="0"/>
          </a:p>
          <a:p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l-GR" sz="3600" b="1" dirty="0" smtClean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μετρέω </a:t>
            </a:r>
            <a:r>
              <a:rPr lang="en-US" sz="3600" b="1" dirty="0"/>
              <a:t>	</a:t>
            </a:r>
            <a:r>
              <a:rPr lang="el-GR" sz="3600" b="1" dirty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μισθία</a:t>
            </a:r>
            <a:r>
              <a:rPr lang="en-US" sz="3600" b="1" dirty="0"/>
              <a:t>		</a:t>
            </a:r>
            <a:r>
              <a:rPr lang="el-GR" sz="3600" b="1" dirty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παρέρχομαι </a:t>
            </a:r>
            <a:endParaRPr lang="en-US" sz="3600" dirty="0"/>
          </a:p>
          <a:p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l-GR" sz="3600" b="1" dirty="0" smtClean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πέρα </a:t>
            </a:r>
            <a:r>
              <a:rPr lang="en-US" sz="3600" b="1" dirty="0"/>
              <a:t>		</a:t>
            </a:r>
            <a:r>
              <a:rPr lang="el-GR" sz="3600" b="1" dirty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πίπτω</a:t>
            </a:r>
            <a:r>
              <a:rPr lang="en-US" sz="3600" b="1" dirty="0"/>
              <a:t>		</a:t>
            </a:r>
            <a:r>
              <a:rPr lang="el-GR" sz="3600" b="1" dirty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στρατεύω </a:t>
            </a:r>
            <a:endParaRPr lang="en-US" sz="3600" dirty="0"/>
          </a:p>
          <a:p>
            <a:r>
              <a:rPr lang="en-US" sz="3600" b="1" dirty="0" smtClean="0">
                <a:solidFill>
                  <a:schemeClr val="bg1"/>
                </a:solidFill>
              </a:rPr>
              <a:t>  </a:t>
            </a:r>
            <a:r>
              <a:rPr lang="el-GR" sz="3600" b="1" dirty="0" smtClean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τάσσω </a:t>
            </a:r>
            <a:r>
              <a:rPr lang="en-US" sz="3600" b="1" dirty="0"/>
              <a:t>	</a:t>
            </a:r>
            <a:r>
              <a:rPr lang="el-GR" sz="3600" b="1" dirty="0" smtClean="0">
                <a:solidFill>
                  <a:schemeClr val="bg1"/>
                </a:solidFill>
              </a:rPr>
              <a:t>ἀντί</a:t>
            </a:r>
            <a:r>
              <a:rPr lang="el-GR" sz="3600" b="1" dirty="0" smtClean="0"/>
              <a:t>τυπος</a:t>
            </a:r>
            <a:r>
              <a:rPr lang="en-US" sz="3600" b="1" dirty="0"/>
              <a:t>		</a:t>
            </a:r>
            <a:r>
              <a:rPr lang="el-GR" sz="3600" b="1" dirty="0">
                <a:solidFill>
                  <a:schemeClr val="bg1"/>
                </a:solidFill>
              </a:rPr>
              <a:t>ἀντι</a:t>
            </a:r>
            <a:r>
              <a:rPr lang="el-GR" sz="3600" b="1" dirty="0" smtClean="0"/>
              <a:t>τύπτω </a:t>
            </a:r>
            <a:endParaRPr lang="en-US" sz="3600" dirty="0"/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738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1555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en-US" sz="3400" b="1" dirty="0" smtClean="0">
                <a:solidFill>
                  <a:srgbClr val="FFFF00"/>
                </a:solidFill>
              </a:rPr>
              <a:t>          </a:t>
            </a:r>
            <a:r>
              <a:rPr lang="ko-KR" altLang="en-US" sz="3400" b="1" dirty="0">
                <a:solidFill>
                  <a:srgbClr val="FFFF00"/>
                </a:solidFill>
              </a:rPr>
              <a:t> </a:t>
            </a:r>
            <a:r>
              <a:rPr lang="ko-KR" altLang="en-US" sz="3400" b="1" dirty="0" smtClean="0">
                <a:solidFill>
                  <a:srgbClr val="FFFF00"/>
                </a:solidFill>
              </a:rPr>
              <a:t> </a:t>
            </a:r>
            <a:r>
              <a:rPr lang="en-US" sz="3400" b="1" dirty="0" smtClean="0">
                <a:solidFill>
                  <a:srgbClr val="FFFF00"/>
                </a:solidFill>
              </a:rPr>
              <a:t> </a:t>
            </a:r>
            <a:r>
              <a:rPr lang="el-GR" sz="3400" b="1" dirty="0" smtClean="0">
                <a:solidFill>
                  <a:srgbClr val="FFFF00"/>
                </a:solidFill>
              </a:rPr>
              <a:t>ἀντί </a:t>
            </a:r>
            <a:r>
              <a:rPr lang="en-US" sz="3400" b="1" dirty="0" smtClean="0">
                <a:solidFill>
                  <a:srgbClr val="FFFF00"/>
                </a:solidFill>
              </a:rPr>
              <a:t>(anti-)</a:t>
            </a:r>
            <a:r>
              <a:rPr lang="ko-KR" altLang="en-US" sz="3400" b="1" dirty="0" smtClean="0">
                <a:solidFill>
                  <a:srgbClr val="FFFF00"/>
                </a:solidFill>
              </a:rPr>
              <a:t>가 들어간 헬라어 단어들</a:t>
            </a:r>
            <a:endParaRPr lang="en-US" altLang="zh-TW" sz="34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altLang="ko-KR" sz="800" b="1" dirty="0" smtClean="0"/>
          </a:p>
          <a:p>
            <a:endParaRPr lang="en-US" altLang="ko-KR" sz="800" b="1" dirty="0" smtClean="0"/>
          </a:p>
          <a:p>
            <a:r>
              <a:rPr lang="es-ES_tradnl" sz="2800" b="1" dirty="0" err="1"/>
              <a:t>Slide</a:t>
            </a:r>
            <a:r>
              <a:rPr lang="es-ES_tradnl" sz="2800" b="1" dirty="0"/>
              <a:t> 5 &lt;</a:t>
            </a:r>
            <a:r>
              <a:rPr lang="es-ES" sz="2800" b="1" dirty="0"/>
              <a:t>Palabras Griegas Compuestas con </a:t>
            </a:r>
            <a:r>
              <a:rPr lang="es-ES" sz="2800" b="1" dirty="0" err="1"/>
              <a:t>ἀντί</a:t>
            </a:r>
            <a:r>
              <a:rPr lang="es-ES" sz="2800" b="1" dirty="0"/>
              <a:t> </a:t>
            </a:r>
            <a:r>
              <a:rPr lang="es-ES_tradnl" sz="2800" b="1" dirty="0"/>
              <a:t>(anti-)</a:t>
            </a:r>
            <a:r>
              <a:rPr lang="es-ES" sz="2800" b="1" dirty="0"/>
              <a:t>&gt;</a:t>
            </a:r>
            <a:endParaRPr lang="en-US" sz="2800" dirty="0"/>
          </a:p>
          <a:p>
            <a:r>
              <a:rPr lang="es-ES_tradnl" sz="2800" dirty="0"/>
              <a:t> </a:t>
            </a:r>
            <a:endParaRPr lang="en-US" sz="2800" dirty="0"/>
          </a:p>
          <a:p>
            <a:r>
              <a:rPr lang="en-US" sz="2800" b="1" dirty="0"/>
              <a:t>             </a:t>
            </a:r>
            <a:r>
              <a:rPr lang="el-GR" sz="2800" b="1" dirty="0"/>
              <a:t>ἀντί </a:t>
            </a:r>
            <a:r>
              <a:rPr lang="en-US" sz="2800" b="1" dirty="0"/>
              <a:t>(anti-)</a:t>
            </a:r>
            <a:endParaRPr lang="en-US" sz="2800" dirty="0"/>
          </a:p>
          <a:p>
            <a:r>
              <a:rPr lang="es-ES_tradnl" sz="2800" b="1" dirty="0"/>
              <a:t>1) </a:t>
            </a:r>
            <a:r>
              <a:rPr lang="el-GR" sz="2800" b="1" dirty="0"/>
              <a:t>ἀντί </a:t>
            </a:r>
            <a:r>
              <a:rPr lang="es-ES_tradnl" sz="2800" b="1" dirty="0"/>
              <a:t>(anti-): con el significado de ‘</a:t>
            </a:r>
            <a:r>
              <a:rPr lang="es-ES_tradnl" sz="2800" b="1" i="1" dirty="0"/>
              <a:t>en lugar de; por</a:t>
            </a:r>
            <a:r>
              <a:rPr lang="es-ES_tradnl" sz="2800" b="1" dirty="0"/>
              <a:t>’</a:t>
            </a:r>
            <a:endParaRPr lang="en-US" sz="2800" dirty="0"/>
          </a:p>
          <a:p>
            <a:r>
              <a:rPr lang="es-ES_tradnl" sz="2800" baseline="30000" dirty="0"/>
              <a:t>NVI </a:t>
            </a:r>
            <a:r>
              <a:rPr lang="es-ES_tradnl" sz="2800" b="1" dirty="0"/>
              <a:t>Lucas 14:12</a:t>
            </a:r>
            <a:r>
              <a:rPr lang="es-ES_tradnl" sz="2800" dirty="0"/>
              <a:t> …… no invites a tus amigos, ni a tus hermanos, ni a tus parientes, ni a tus vecinos ricos; no sea que </a:t>
            </a:r>
            <a:r>
              <a:rPr lang="es-ES_tradnl" sz="2800" b="1" dirty="0"/>
              <a:t>ellos, a su vez, te inviten</a:t>
            </a:r>
            <a:r>
              <a:rPr lang="es-ES_tradnl" sz="2800" dirty="0"/>
              <a:t> y así seas </a:t>
            </a:r>
            <a:r>
              <a:rPr lang="es-ES_tradnl" sz="2800" b="1" dirty="0"/>
              <a:t>recompensado</a:t>
            </a:r>
            <a:r>
              <a:rPr lang="es-ES_tradnl" sz="2800" dirty="0"/>
              <a:t>. </a:t>
            </a:r>
            <a:r>
              <a:rPr lang="en-US" sz="2800" dirty="0"/>
              <a:t>(</a:t>
            </a:r>
            <a:r>
              <a:rPr lang="el-GR" sz="2800" b="1" dirty="0"/>
              <a:t>ἀντικαλέσωσίν</a:t>
            </a:r>
            <a:r>
              <a:rPr lang="en-US" sz="2800" dirty="0"/>
              <a:t>,  </a:t>
            </a:r>
            <a:r>
              <a:rPr lang="el-GR" sz="2800" b="1" dirty="0"/>
              <a:t>ἀνταπόδομά</a:t>
            </a:r>
            <a:r>
              <a:rPr lang="en-US" sz="2800" dirty="0"/>
              <a:t>)</a:t>
            </a:r>
          </a:p>
          <a:p>
            <a:r>
              <a:rPr lang="es-ES_tradnl" sz="2800" baseline="30000" dirty="0"/>
              <a:t>R60 </a:t>
            </a:r>
            <a:r>
              <a:rPr lang="es-ES_tradnl" sz="2800" b="1" dirty="0"/>
              <a:t>Lucas 24:17</a:t>
            </a:r>
            <a:r>
              <a:rPr lang="es-ES_tradnl" sz="2800" dirty="0"/>
              <a:t> Y les dijo: ¿Qué pláticas son estas que </a:t>
            </a:r>
            <a:r>
              <a:rPr lang="es-ES_tradnl" sz="2800" b="1" dirty="0"/>
              <a:t>tenéis entre vosotros</a:t>
            </a:r>
            <a:r>
              <a:rPr lang="es-ES_tradnl" sz="2800" dirty="0"/>
              <a:t> mientras camináis……. </a:t>
            </a:r>
            <a:r>
              <a:rPr lang="en-US" sz="2800" dirty="0"/>
              <a:t>(</a:t>
            </a:r>
            <a:r>
              <a:rPr lang="el-GR" sz="2800" b="1" dirty="0"/>
              <a:t>ἀντιβάλλετε</a:t>
            </a:r>
            <a:r>
              <a:rPr lang="en-US" sz="2800" dirty="0"/>
              <a:t>)</a:t>
            </a:r>
          </a:p>
          <a:p>
            <a:r>
              <a:rPr lang="es-ES_tradnl" sz="2800" baseline="30000" dirty="0"/>
              <a:t>NVI </a:t>
            </a:r>
            <a:r>
              <a:rPr lang="es-ES_tradnl" sz="2800" b="1" dirty="0"/>
              <a:t>1 Timoteo 2:6</a:t>
            </a:r>
            <a:r>
              <a:rPr lang="es-ES_tradnl" sz="2800" dirty="0"/>
              <a:t> quien dio su vida como </a:t>
            </a:r>
            <a:r>
              <a:rPr lang="es-ES_tradnl" sz="2800" b="1" dirty="0"/>
              <a:t>rescate </a:t>
            </a:r>
            <a:r>
              <a:rPr lang="es-ES_tradnl" sz="2800" dirty="0"/>
              <a:t>por todos. …...  </a:t>
            </a:r>
            <a:r>
              <a:rPr lang="en-US" sz="2800" dirty="0"/>
              <a:t>(</a:t>
            </a:r>
            <a:r>
              <a:rPr lang="el-GR" sz="2800" b="1" dirty="0"/>
              <a:t>ἀντίλυτρον</a:t>
            </a:r>
            <a:r>
              <a:rPr lang="en-US" sz="2800" dirty="0"/>
              <a:t>)</a:t>
            </a:r>
          </a:p>
          <a:p>
            <a:r>
              <a:rPr lang="es-ES_tradnl" sz="2800" b="1" dirty="0"/>
              <a:t>2) </a:t>
            </a:r>
            <a:r>
              <a:rPr lang="el-GR" sz="2800" b="1" dirty="0"/>
              <a:t>ἀντί </a:t>
            </a:r>
            <a:r>
              <a:rPr lang="es-ES_tradnl" sz="2800" b="1" dirty="0"/>
              <a:t>(anti-): con el significado de ‘</a:t>
            </a:r>
            <a:r>
              <a:rPr lang="es-ES_tradnl" sz="2800" b="1" i="1" dirty="0"/>
              <a:t>en contra, opuesto</a:t>
            </a:r>
            <a:r>
              <a:rPr lang="es-ES_tradnl" sz="2800" b="1" dirty="0"/>
              <a:t>’</a:t>
            </a:r>
            <a:endParaRPr lang="en-US" sz="2800" dirty="0"/>
          </a:p>
          <a:p>
            <a:r>
              <a:rPr lang="es-ES_tradnl" sz="2800" b="1" dirty="0"/>
              <a:t>     -</a:t>
            </a:r>
            <a:r>
              <a:rPr lang="es-ES_tradnl" sz="2800" baseline="30000" dirty="0"/>
              <a:t>R60 </a:t>
            </a:r>
            <a:r>
              <a:rPr lang="es-ES_tradnl" sz="2800" b="1" dirty="0"/>
              <a:t>Mateo 5:25</a:t>
            </a:r>
            <a:r>
              <a:rPr lang="es-ES_tradnl" sz="2800" dirty="0"/>
              <a:t> Ponte de acuerdo con tu </a:t>
            </a:r>
            <a:r>
              <a:rPr lang="es-ES_tradnl" sz="2800" b="1" dirty="0"/>
              <a:t>adversario</a:t>
            </a:r>
            <a:r>
              <a:rPr lang="es-ES_tradnl" sz="2800" dirty="0"/>
              <a:t> pronto, entre tanto que </a:t>
            </a:r>
            <a:r>
              <a:rPr lang="es-ES_tradnl" sz="2800" dirty="0" err="1" smtClean="0"/>
              <a:t>tás</a:t>
            </a:r>
            <a:endParaRPr lang="en-US" altLang="zh-CN" sz="800" b="1" dirty="0">
              <a:latin typeface="+mj-lt"/>
              <a:ea typeface="DFKai-SB" pitchFamily="65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17" y="27878"/>
            <a:ext cx="12188824" cy="686341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s-ES_tradnl" sz="3200" b="1" dirty="0" smtClean="0">
                <a:solidFill>
                  <a:srgbClr val="FFFF00"/>
                </a:solidFill>
              </a:rPr>
              <a:t>1</a:t>
            </a:r>
            <a:r>
              <a:rPr lang="es-ES_tradnl" sz="3200" b="1" dirty="0">
                <a:solidFill>
                  <a:srgbClr val="FFFF00"/>
                </a:solidFill>
              </a:rPr>
              <a:t>) </a:t>
            </a:r>
            <a:r>
              <a:rPr lang="el-GR" sz="3200" b="1" dirty="0">
                <a:solidFill>
                  <a:srgbClr val="FFFF00"/>
                </a:solidFill>
              </a:rPr>
              <a:t>ἀντί </a:t>
            </a:r>
            <a:r>
              <a:rPr lang="es-ES_tradnl" sz="3200" b="1" dirty="0">
                <a:solidFill>
                  <a:srgbClr val="FFFF00"/>
                </a:solidFill>
              </a:rPr>
              <a:t>(anti-): con el significado de ‘</a:t>
            </a:r>
            <a:r>
              <a:rPr lang="es-ES_tradnl" sz="3200" b="1" i="1" dirty="0">
                <a:solidFill>
                  <a:srgbClr val="FFFF00"/>
                </a:solidFill>
              </a:rPr>
              <a:t>en lugar de; por</a:t>
            </a:r>
            <a:r>
              <a:rPr lang="es-ES_tradnl" sz="3200" b="1" dirty="0">
                <a:solidFill>
                  <a:srgbClr val="FFFF00"/>
                </a:solidFill>
              </a:rPr>
              <a:t>’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s-ES_tradnl" sz="2800" b="1" dirty="0" smtClean="0"/>
              <a:t>   -</a:t>
            </a:r>
            <a:r>
              <a:rPr lang="es-ES_tradnl" sz="2800" b="1" dirty="0" smtClean="0">
                <a:solidFill>
                  <a:srgbClr val="FFFF00"/>
                </a:solidFill>
              </a:rPr>
              <a:t>Lucas </a:t>
            </a:r>
            <a:r>
              <a:rPr lang="es-ES_tradnl" sz="2800" b="1" dirty="0">
                <a:solidFill>
                  <a:srgbClr val="FFFF00"/>
                </a:solidFill>
              </a:rPr>
              <a:t>14:12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baseline="30000" dirty="0">
                <a:solidFill>
                  <a:srgbClr val="FFFF00"/>
                </a:solidFill>
              </a:rPr>
              <a:t>NVI </a:t>
            </a:r>
            <a:r>
              <a:rPr lang="es-ES_tradnl" sz="2800" dirty="0" smtClean="0"/>
              <a:t>…… </a:t>
            </a:r>
            <a:r>
              <a:rPr lang="es-ES_tradnl" sz="2800" dirty="0"/>
              <a:t>no invites a tus amigos, ni a tus hermanos, </a:t>
            </a:r>
            <a:endParaRPr lang="es-ES_tradnl" sz="2800" dirty="0" smtClean="0"/>
          </a:p>
          <a:p>
            <a:r>
              <a:rPr lang="es-ES_tradnl" sz="2800" dirty="0" smtClean="0"/>
              <a:t>ni </a:t>
            </a:r>
            <a:r>
              <a:rPr lang="es-ES_tradnl" sz="2800" dirty="0"/>
              <a:t>a tus parientes, ni a tus vecinos ricos; no sea que </a:t>
            </a:r>
            <a:r>
              <a:rPr lang="es-ES_tradnl" sz="2800" b="1" dirty="0">
                <a:solidFill>
                  <a:schemeClr val="bg1"/>
                </a:solidFill>
              </a:rPr>
              <a:t>ellos, a su vez, </a:t>
            </a:r>
            <a:endParaRPr lang="es-ES_tradnl" sz="2800" b="1" dirty="0" smtClean="0">
              <a:solidFill>
                <a:schemeClr val="bg1"/>
              </a:solidFill>
            </a:endParaRPr>
          </a:p>
          <a:p>
            <a:r>
              <a:rPr lang="es-ES_tradnl" sz="2800" b="1" dirty="0" smtClean="0">
                <a:solidFill>
                  <a:schemeClr val="bg1"/>
                </a:solidFill>
              </a:rPr>
              <a:t>te </a:t>
            </a:r>
            <a:r>
              <a:rPr lang="es-ES_tradnl" sz="2800" b="1" dirty="0">
                <a:solidFill>
                  <a:schemeClr val="bg1"/>
                </a:solidFill>
              </a:rPr>
              <a:t>inviten</a:t>
            </a:r>
            <a:r>
              <a:rPr lang="es-ES_tradnl" sz="2800" dirty="0">
                <a:solidFill>
                  <a:schemeClr val="bg1"/>
                </a:solidFill>
              </a:rPr>
              <a:t> </a:t>
            </a:r>
            <a:r>
              <a:rPr lang="es-ES_tradnl" sz="2800" dirty="0"/>
              <a:t>y así seas </a:t>
            </a:r>
            <a:r>
              <a:rPr lang="es-ES_tradnl" sz="2800" b="1" dirty="0">
                <a:solidFill>
                  <a:schemeClr val="bg1"/>
                </a:solidFill>
              </a:rPr>
              <a:t>recompensado</a:t>
            </a:r>
            <a:r>
              <a:rPr lang="es-ES_tradnl" sz="2800" dirty="0"/>
              <a:t>. </a:t>
            </a:r>
            <a:r>
              <a:rPr lang="en-US" sz="2500" dirty="0"/>
              <a:t>(</a:t>
            </a:r>
            <a:r>
              <a:rPr lang="el-GR" sz="2500" b="1" dirty="0">
                <a:solidFill>
                  <a:schemeClr val="bg1"/>
                </a:solidFill>
              </a:rPr>
              <a:t>ἀντικαλέσωσίν</a:t>
            </a:r>
            <a:r>
              <a:rPr lang="en-US" sz="2500" dirty="0">
                <a:solidFill>
                  <a:schemeClr val="bg1"/>
                </a:solidFill>
              </a:rPr>
              <a:t>,  </a:t>
            </a:r>
            <a:r>
              <a:rPr lang="el-GR" sz="2500" b="1" dirty="0">
                <a:solidFill>
                  <a:schemeClr val="bg1"/>
                </a:solidFill>
              </a:rPr>
              <a:t>ἀνταπόδομά</a:t>
            </a:r>
            <a:r>
              <a:rPr lang="en-US" sz="2500" dirty="0"/>
              <a:t>)</a:t>
            </a:r>
          </a:p>
          <a:p>
            <a:r>
              <a:rPr lang="es-ES_tradnl" sz="2800" b="1" dirty="0" smtClean="0"/>
              <a:t>   -</a:t>
            </a:r>
            <a:r>
              <a:rPr lang="es-ES_tradnl" sz="2800" b="1" dirty="0" smtClean="0">
                <a:solidFill>
                  <a:srgbClr val="FFFF00"/>
                </a:solidFill>
              </a:rPr>
              <a:t>Lucas </a:t>
            </a:r>
            <a:r>
              <a:rPr lang="es-ES_tradnl" sz="2800" b="1" dirty="0">
                <a:solidFill>
                  <a:srgbClr val="FFFF00"/>
                </a:solidFill>
              </a:rPr>
              <a:t>24:17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baseline="30000" dirty="0">
                <a:solidFill>
                  <a:srgbClr val="FFFF00"/>
                </a:solidFill>
              </a:rPr>
              <a:t>RV1960 </a:t>
            </a:r>
            <a:r>
              <a:rPr lang="es-ES_tradnl" sz="2800" dirty="0" smtClean="0"/>
              <a:t>Y </a:t>
            </a:r>
            <a:r>
              <a:rPr lang="es-ES_tradnl" sz="2800" dirty="0"/>
              <a:t>les dijo: ¿Qué pláticas son estas que </a:t>
            </a:r>
            <a:r>
              <a:rPr lang="es-ES_tradnl" sz="2800" b="1" dirty="0">
                <a:solidFill>
                  <a:schemeClr val="bg1"/>
                </a:solidFill>
              </a:rPr>
              <a:t>tenéis entre vosotros</a:t>
            </a:r>
            <a:r>
              <a:rPr lang="es-ES_tradnl" sz="2800" dirty="0">
                <a:solidFill>
                  <a:schemeClr val="bg1"/>
                </a:solidFill>
              </a:rPr>
              <a:t> </a:t>
            </a:r>
            <a:r>
              <a:rPr lang="es-ES_tradnl" sz="2800" dirty="0"/>
              <a:t>mientras camináis……. </a:t>
            </a:r>
            <a:r>
              <a:rPr lang="en-US" sz="2800" dirty="0"/>
              <a:t>(</a:t>
            </a:r>
            <a:r>
              <a:rPr lang="el-GR" sz="2800" b="1" dirty="0">
                <a:solidFill>
                  <a:schemeClr val="bg1"/>
                </a:solidFill>
              </a:rPr>
              <a:t>ἀντιβάλλετε</a:t>
            </a:r>
            <a:r>
              <a:rPr lang="en-US" sz="2800" dirty="0"/>
              <a:t>)</a:t>
            </a:r>
          </a:p>
          <a:p>
            <a:r>
              <a:rPr lang="es-ES_tradnl" sz="2800" b="1" dirty="0" smtClean="0"/>
              <a:t>   -</a:t>
            </a:r>
            <a:r>
              <a:rPr lang="es-ES_tradnl" sz="2800" b="1" dirty="0" smtClean="0">
                <a:solidFill>
                  <a:srgbClr val="FFFF00"/>
                </a:solidFill>
              </a:rPr>
              <a:t>1 </a:t>
            </a:r>
            <a:r>
              <a:rPr lang="es-ES_tradnl" sz="2800" b="1" dirty="0">
                <a:solidFill>
                  <a:srgbClr val="FFFF00"/>
                </a:solidFill>
              </a:rPr>
              <a:t>Timoteo 2:6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baseline="30000" dirty="0">
                <a:solidFill>
                  <a:srgbClr val="FFFF00"/>
                </a:solidFill>
              </a:rPr>
              <a:t>NVI </a:t>
            </a:r>
            <a:r>
              <a:rPr lang="es-ES_tradnl" sz="2800" dirty="0" smtClean="0"/>
              <a:t>quien </a:t>
            </a:r>
            <a:r>
              <a:rPr lang="es-ES_tradnl" sz="2800" dirty="0"/>
              <a:t>dio su vida como </a:t>
            </a:r>
            <a:r>
              <a:rPr lang="es-ES_tradnl" sz="2800" b="1" dirty="0">
                <a:solidFill>
                  <a:schemeClr val="bg1"/>
                </a:solidFill>
              </a:rPr>
              <a:t>rescate</a:t>
            </a:r>
            <a:r>
              <a:rPr lang="es-ES_tradnl" sz="2800" b="1" dirty="0"/>
              <a:t> </a:t>
            </a:r>
            <a:r>
              <a:rPr lang="es-ES_tradnl" sz="2800" dirty="0"/>
              <a:t>por todos. …...  </a:t>
            </a:r>
            <a:r>
              <a:rPr lang="en-US" sz="2800" dirty="0"/>
              <a:t>(</a:t>
            </a:r>
            <a:r>
              <a:rPr lang="el-GR" sz="2800" b="1" dirty="0">
                <a:solidFill>
                  <a:schemeClr val="bg1"/>
                </a:solidFill>
              </a:rPr>
              <a:t>ἀντίλυτρον</a:t>
            </a:r>
            <a:r>
              <a:rPr lang="en-US" sz="2800" dirty="0" smtClean="0"/>
              <a:t>)</a:t>
            </a:r>
          </a:p>
          <a:p>
            <a:endParaRPr lang="en-US" sz="800" dirty="0"/>
          </a:p>
          <a:p>
            <a:r>
              <a:rPr lang="es-ES_tradnl" sz="3200" b="1" dirty="0">
                <a:solidFill>
                  <a:srgbClr val="FFFF00"/>
                </a:solidFill>
              </a:rPr>
              <a:t>2) </a:t>
            </a:r>
            <a:r>
              <a:rPr lang="el-GR" sz="3200" b="1" dirty="0">
                <a:solidFill>
                  <a:srgbClr val="FFFF00"/>
                </a:solidFill>
              </a:rPr>
              <a:t>ἀντί </a:t>
            </a:r>
            <a:r>
              <a:rPr lang="es-ES_tradnl" sz="3200" b="1" dirty="0">
                <a:solidFill>
                  <a:srgbClr val="FFFF00"/>
                </a:solidFill>
              </a:rPr>
              <a:t>(anti-): con el significado de ‘</a:t>
            </a:r>
            <a:r>
              <a:rPr lang="es-ES_tradnl" sz="3200" b="1" i="1" dirty="0">
                <a:solidFill>
                  <a:srgbClr val="FFFF00"/>
                </a:solidFill>
              </a:rPr>
              <a:t>en contra, opuesto</a:t>
            </a:r>
            <a:r>
              <a:rPr lang="es-ES_tradnl" sz="3200" b="1" dirty="0">
                <a:solidFill>
                  <a:srgbClr val="FFFF00"/>
                </a:solidFill>
              </a:rPr>
              <a:t>’</a:t>
            </a:r>
            <a:endParaRPr lang="en-US" sz="3200" dirty="0">
              <a:solidFill>
                <a:srgbClr val="FFFF00"/>
              </a:solidFill>
            </a:endParaRPr>
          </a:p>
          <a:p>
            <a:r>
              <a:rPr lang="es-ES_tradnl" sz="2800" b="1" dirty="0"/>
              <a:t>   </a:t>
            </a:r>
            <a:r>
              <a:rPr lang="es-ES_tradnl" sz="2800" b="1" dirty="0" smtClean="0"/>
              <a:t>-</a:t>
            </a:r>
            <a:r>
              <a:rPr lang="es-ES_tradnl" sz="2800" b="1" dirty="0" smtClean="0">
                <a:solidFill>
                  <a:srgbClr val="FFFF00"/>
                </a:solidFill>
              </a:rPr>
              <a:t>Mateo </a:t>
            </a:r>
            <a:r>
              <a:rPr lang="es-ES_tradnl" sz="2800" b="1" dirty="0">
                <a:solidFill>
                  <a:srgbClr val="FFFF00"/>
                </a:solidFill>
              </a:rPr>
              <a:t>5:25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baseline="30000" dirty="0">
                <a:solidFill>
                  <a:srgbClr val="FFFF00"/>
                </a:solidFill>
              </a:rPr>
              <a:t>RV1960 </a:t>
            </a:r>
            <a:r>
              <a:rPr lang="es-ES_tradnl" sz="2800" dirty="0" smtClean="0"/>
              <a:t>Ponte </a:t>
            </a:r>
            <a:r>
              <a:rPr lang="es-ES_tradnl" sz="2800" dirty="0"/>
              <a:t>de acuerdo con tu </a:t>
            </a:r>
            <a:r>
              <a:rPr lang="es-ES_tradnl" sz="2800" b="1" dirty="0">
                <a:solidFill>
                  <a:schemeClr val="bg1"/>
                </a:solidFill>
              </a:rPr>
              <a:t>adversario</a:t>
            </a:r>
            <a:r>
              <a:rPr lang="es-ES_tradnl" sz="2800" dirty="0"/>
              <a:t> pronto, entre tanto que estás con él en el camino, ……   </a:t>
            </a:r>
            <a:r>
              <a:rPr lang="en-US" sz="2800" dirty="0"/>
              <a:t>(</a:t>
            </a:r>
            <a:r>
              <a:rPr lang="el-GR" sz="2800" b="1" dirty="0">
                <a:solidFill>
                  <a:schemeClr val="bg1"/>
                </a:solidFill>
              </a:rPr>
              <a:t>ἀντιδίκῳ</a:t>
            </a:r>
            <a:r>
              <a:rPr lang="en-US" sz="2800" dirty="0"/>
              <a:t>)</a:t>
            </a:r>
          </a:p>
          <a:p>
            <a:r>
              <a:rPr lang="es-ES_tradnl" sz="2800" b="1" dirty="0"/>
              <a:t>   </a:t>
            </a:r>
            <a:r>
              <a:rPr lang="es-ES_tradnl" sz="2800" b="1" dirty="0" smtClean="0"/>
              <a:t>-</a:t>
            </a:r>
            <a:r>
              <a:rPr lang="es-ES_tradnl" sz="2800" b="1" dirty="0" smtClean="0">
                <a:solidFill>
                  <a:srgbClr val="FFFF00"/>
                </a:solidFill>
              </a:rPr>
              <a:t>Lucas </a:t>
            </a:r>
            <a:r>
              <a:rPr lang="es-ES_tradnl" sz="2800" b="1" dirty="0">
                <a:solidFill>
                  <a:srgbClr val="FFFF00"/>
                </a:solidFill>
              </a:rPr>
              <a:t>21:15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baseline="30000" dirty="0">
                <a:solidFill>
                  <a:srgbClr val="FFFF00"/>
                </a:solidFill>
              </a:rPr>
              <a:t>NVI </a:t>
            </a:r>
            <a:r>
              <a:rPr lang="es-ES_tradnl" sz="2800" dirty="0" smtClean="0"/>
              <a:t>pues </a:t>
            </a:r>
            <a:r>
              <a:rPr lang="es-ES_tradnl" sz="2800" dirty="0"/>
              <a:t>yo mismo les daré tal elocuencia y sabiduría para responder, que ningún </a:t>
            </a:r>
            <a:r>
              <a:rPr lang="es-ES_tradnl" sz="2800" b="1" dirty="0">
                <a:solidFill>
                  <a:schemeClr val="bg1"/>
                </a:solidFill>
              </a:rPr>
              <a:t>adversario</a:t>
            </a:r>
            <a:r>
              <a:rPr lang="es-ES_tradnl" sz="2800" dirty="0"/>
              <a:t> podrá </a:t>
            </a:r>
            <a:r>
              <a:rPr lang="es-ES_tradnl" sz="2800" b="1" dirty="0">
                <a:solidFill>
                  <a:schemeClr val="bg1"/>
                </a:solidFill>
              </a:rPr>
              <a:t>resistirles</a:t>
            </a:r>
            <a:r>
              <a:rPr lang="es-ES_tradnl" sz="2800" b="1" dirty="0"/>
              <a:t> </a:t>
            </a:r>
            <a:r>
              <a:rPr lang="es-ES_tradnl" sz="2800" dirty="0"/>
              <a:t>ni </a:t>
            </a:r>
            <a:r>
              <a:rPr lang="es-ES_tradnl" sz="2800" b="1" dirty="0">
                <a:solidFill>
                  <a:schemeClr val="bg1"/>
                </a:solidFill>
              </a:rPr>
              <a:t>contradecirles</a:t>
            </a:r>
            <a:r>
              <a:rPr lang="es-ES_tradnl" sz="2800" dirty="0"/>
              <a:t>. </a:t>
            </a:r>
            <a:r>
              <a:rPr lang="en-US" sz="2800" dirty="0"/>
              <a:t>(</a:t>
            </a:r>
            <a:r>
              <a:rPr lang="el-GR" sz="2800" b="1" dirty="0">
                <a:solidFill>
                  <a:schemeClr val="bg1"/>
                </a:solidFill>
              </a:rPr>
              <a:t>οἱ ἀντικείμενοι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l-GR" sz="2800" b="1" dirty="0">
                <a:solidFill>
                  <a:schemeClr val="bg1"/>
                </a:solidFill>
              </a:rPr>
              <a:t>ἀντιστῆναι </a:t>
            </a:r>
            <a:r>
              <a:rPr lang="el-GR" sz="2800" b="1" dirty="0"/>
              <a:t>ἢ</a:t>
            </a:r>
            <a:r>
              <a:rPr lang="el-GR" sz="2800" b="1" dirty="0">
                <a:solidFill>
                  <a:schemeClr val="bg1"/>
                </a:solidFill>
              </a:rPr>
              <a:t> ἀντειπεῖν</a:t>
            </a:r>
            <a:r>
              <a:rPr lang="en-US" sz="2800" dirty="0" smtClean="0"/>
              <a:t>)                /        </a:t>
            </a:r>
            <a:r>
              <a:rPr lang="es-ES_tradnl" sz="2800" b="1" dirty="0" smtClean="0"/>
              <a:t>  -</a:t>
            </a:r>
            <a:r>
              <a:rPr lang="es-ES_tradnl" sz="2800" b="1" dirty="0" smtClean="0">
                <a:solidFill>
                  <a:srgbClr val="FFFF00"/>
                </a:solidFill>
              </a:rPr>
              <a:t>2 </a:t>
            </a:r>
            <a:r>
              <a:rPr lang="es-ES_tradnl" sz="2800" b="1" dirty="0">
                <a:solidFill>
                  <a:srgbClr val="FFFF00"/>
                </a:solidFill>
              </a:rPr>
              <a:t>Timoteo 2:25</a:t>
            </a:r>
            <a:r>
              <a:rPr lang="es-ES_tradnl" sz="2800" dirty="0">
                <a:solidFill>
                  <a:srgbClr val="FFFF00"/>
                </a:solidFill>
              </a:rPr>
              <a:t> </a:t>
            </a:r>
            <a:r>
              <a:rPr lang="es-ES_tradnl" sz="2800" baseline="30000" dirty="0">
                <a:solidFill>
                  <a:srgbClr val="FFFF00"/>
                </a:solidFill>
              </a:rPr>
              <a:t>NVI </a:t>
            </a:r>
            <a:r>
              <a:rPr lang="es-ES_tradnl" sz="2800" dirty="0" smtClean="0"/>
              <a:t>Así</a:t>
            </a:r>
            <a:r>
              <a:rPr lang="es-ES_tradnl" sz="2800" dirty="0"/>
              <a:t>, humildemente, debe corregir a </a:t>
            </a:r>
            <a:r>
              <a:rPr lang="es-ES_tradnl" sz="2800" b="1" dirty="0">
                <a:solidFill>
                  <a:schemeClr val="bg1"/>
                </a:solidFill>
              </a:rPr>
              <a:t>los adversarios</a:t>
            </a:r>
            <a:r>
              <a:rPr lang="es-ES_tradnl" sz="2800" dirty="0"/>
              <a:t>,…... (</a:t>
            </a:r>
            <a:r>
              <a:rPr lang="el-GR" sz="2800" b="1" dirty="0" smtClean="0">
                <a:solidFill>
                  <a:schemeClr val="bg1"/>
                </a:solidFill>
              </a:rPr>
              <a:t>ἀντιδιατιθεμένους</a:t>
            </a:r>
            <a:r>
              <a:rPr lang="es-ES_tradnl" sz="2800" dirty="0" smtClean="0"/>
              <a:t>)</a:t>
            </a: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330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6341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r>
              <a:rPr lang="es-ES" sz="4000" b="1" dirty="0" smtClean="0"/>
              <a:t>  </a:t>
            </a:r>
            <a:r>
              <a:rPr lang="es-ES" sz="4000" b="1" dirty="0" smtClean="0">
                <a:solidFill>
                  <a:srgbClr val="FFFF00"/>
                </a:solidFill>
              </a:rPr>
              <a:t>Dos </a:t>
            </a:r>
            <a:r>
              <a:rPr lang="es-ES" sz="4000" b="1" dirty="0">
                <a:solidFill>
                  <a:srgbClr val="FFFF00"/>
                </a:solidFill>
              </a:rPr>
              <a:t>Aspectos del </a:t>
            </a:r>
            <a:r>
              <a:rPr lang="es-ES" sz="4000" b="1" dirty="0" smtClean="0">
                <a:solidFill>
                  <a:srgbClr val="FFFF00"/>
                </a:solidFill>
              </a:rPr>
              <a:t>Anticristo</a:t>
            </a:r>
            <a:r>
              <a:rPr lang="en-US" sz="4000" b="1" dirty="0" smtClean="0">
                <a:solidFill>
                  <a:srgbClr val="FFFF00"/>
                </a:solidFill>
              </a:rPr>
              <a:t> (</a:t>
            </a:r>
            <a:r>
              <a:rPr lang="el-GR" sz="4000" b="1" dirty="0">
                <a:solidFill>
                  <a:srgbClr val="FFFF00"/>
                </a:solidFill>
              </a:rPr>
              <a:t>ἀντίχριστος</a:t>
            </a:r>
            <a:r>
              <a:rPr lang="en-US" sz="4000" b="1" dirty="0" smtClean="0">
                <a:solidFill>
                  <a:srgbClr val="FFFF00"/>
                </a:solidFill>
              </a:rPr>
              <a:t>)</a:t>
            </a:r>
            <a:endParaRPr lang="en-US" altLang="zh-TW" sz="3600" b="1" dirty="0" smtClean="0">
              <a:solidFill>
                <a:srgbClr val="FFFF00"/>
              </a:solidFill>
              <a:latin typeface="+mj-ea"/>
              <a:ea typeface="+mj-ea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endParaRPr lang="en-US" sz="800" dirty="0">
              <a:latin typeface="SimSun" pitchFamily="2" charset="-122"/>
              <a:ea typeface="SimSun" pitchFamily="2" charset="-122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es-ES" sz="3600" b="1" dirty="0" smtClean="0">
                <a:solidFill>
                  <a:schemeClr val="bg1"/>
                </a:solidFill>
              </a:rPr>
              <a:t>1</a:t>
            </a:r>
            <a:r>
              <a:rPr lang="es-ES" sz="3600" b="1" dirty="0">
                <a:solidFill>
                  <a:schemeClr val="bg1"/>
                </a:solidFill>
              </a:rPr>
              <a:t>) </a:t>
            </a:r>
            <a:r>
              <a:rPr lang="en-US" sz="3600" b="1" dirty="0" err="1" smtClean="0">
                <a:solidFill>
                  <a:schemeClr val="bg1"/>
                </a:solidFill>
              </a:rPr>
              <a:t>Sustituto</a:t>
            </a:r>
            <a:r>
              <a:rPr lang="en-US" sz="3600" b="1" dirty="0" smtClean="0">
                <a:solidFill>
                  <a:schemeClr val="bg1"/>
                </a:solidFill>
              </a:rPr>
              <a:t> de</a:t>
            </a:r>
            <a:r>
              <a:rPr lang="ko-KR" altLang="en-US" sz="36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</a:rPr>
              <a:t>Cristo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(</a:t>
            </a:r>
            <a:r>
              <a:rPr lang="es-ES" sz="3200" b="1" dirty="0" smtClean="0">
                <a:solidFill>
                  <a:schemeClr val="bg1"/>
                </a:solidFill>
              </a:rPr>
              <a:t>Uno </a:t>
            </a:r>
            <a:r>
              <a:rPr lang="es-ES" sz="3200" b="1" dirty="0">
                <a:solidFill>
                  <a:schemeClr val="bg1"/>
                </a:solidFill>
              </a:rPr>
              <a:t>que reemplaza al </a:t>
            </a:r>
            <a:r>
              <a:rPr lang="es-ES" sz="3200" b="1" dirty="0" smtClean="0">
                <a:solidFill>
                  <a:schemeClr val="bg1"/>
                </a:solidFill>
              </a:rPr>
              <a:t>Cristo)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s-ES" sz="3600" b="1" dirty="0"/>
              <a:t>   -Él afirma que él es el Cristo</a:t>
            </a:r>
            <a:endParaRPr lang="en-US" sz="3600" b="1" dirty="0"/>
          </a:p>
          <a:p>
            <a:r>
              <a:rPr lang="es-ES" sz="3600" b="1" dirty="0"/>
              <a:t>   -Imita a Cristo y tienta a los creyentes.</a:t>
            </a:r>
            <a:endParaRPr lang="en-US" sz="3600" b="1" dirty="0"/>
          </a:p>
          <a:p>
            <a:r>
              <a:rPr lang="es-ES" sz="3600" b="1" dirty="0"/>
              <a:t>   -De hecho, es un falso Cristo.</a:t>
            </a:r>
            <a:endParaRPr lang="en-US" sz="3600" b="1" dirty="0"/>
          </a:p>
          <a:p>
            <a:r>
              <a:rPr lang="es-ES" sz="3600" b="1" dirty="0">
                <a:solidFill>
                  <a:schemeClr val="bg1"/>
                </a:solidFill>
              </a:rPr>
              <a:t>2) Oponente de </a:t>
            </a:r>
            <a:r>
              <a:rPr lang="es-ES" sz="3600" b="1" dirty="0" smtClean="0">
                <a:solidFill>
                  <a:schemeClr val="bg1"/>
                </a:solidFill>
              </a:rPr>
              <a:t>Cristo </a:t>
            </a:r>
            <a:r>
              <a:rPr lang="es-ES" sz="3200" b="1" dirty="0" smtClean="0">
                <a:solidFill>
                  <a:schemeClr val="bg1"/>
                </a:solidFill>
              </a:rPr>
              <a:t>(Uno </a:t>
            </a:r>
            <a:r>
              <a:rPr lang="es-ES" sz="3200" b="1" dirty="0">
                <a:solidFill>
                  <a:schemeClr val="bg1"/>
                </a:solidFill>
              </a:rPr>
              <a:t>que se opone al </a:t>
            </a:r>
            <a:r>
              <a:rPr lang="es-ES" sz="3200" b="1" dirty="0" smtClean="0">
                <a:solidFill>
                  <a:schemeClr val="bg1"/>
                </a:solidFill>
              </a:rPr>
              <a:t>Cristo)</a:t>
            </a:r>
            <a:endParaRPr lang="en-US" sz="3200" b="1" dirty="0">
              <a:solidFill>
                <a:schemeClr val="bg1"/>
              </a:solidFill>
            </a:endParaRPr>
          </a:p>
          <a:p>
            <a:r>
              <a:rPr lang="es-ES" sz="3600" b="1" dirty="0"/>
              <a:t>   -Él niega a Cristo y se opone a él.</a:t>
            </a:r>
            <a:endParaRPr lang="en-US" sz="3600" b="1" dirty="0"/>
          </a:p>
          <a:p>
            <a:r>
              <a:rPr lang="es-ES" sz="3600" b="1" dirty="0"/>
              <a:t>   -Él toma el asiento de Cristo y persigue a los creyentes.</a:t>
            </a:r>
            <a:endParaRPr lang="en-US" sz="3600" b="1" dirty="0"/>
          </a:p>
          <a:p>
            <a:r>
              <a:rPr lang="es-ES" sz="3600" b="1" dirty="0"/>
              <a:t>   -De hecho, es un falso Cristo.</a:t>
            </a:r>
            <a:endParaRPr lang="en-US" sz="3600" b="1" dirty="0"/>
          </a:p>
          <a:p>
            <a:endParaRPr lang="en-US" sz="800" b="1" dirty="0"/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1607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80186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       </a:t>
            </a:r>
            <a:r>
              <a:rPr lang="es-ES" sz="4000" b="1" dirty="0" smtClean="0">
                <a:solidFill>
                  <a:srgbClr val="FFFF00"/>
                </a:solidFill>
              </a:rPr>
              <a:t>El </a:t>
            </a:r>
            <a:r>
              <a:rPr lang="es-ES" sz="4000" b="1" dirty="0">
                <a:solidFill>
                  <a:srgbClr val="FFFF00"/>
                </a:solidFill>
              </a:rPr>
              <a:t>Anticristo como </a:t>
            </a:r>
            <a:r>
              <a:rPr lang="es-ES" sz="4000" b="1" dirty="0" smtClean="0">
                <a:solidFill>
                  <a:srgbClr val="FFFF00"/>
                </a:solidFill>
              </a:rPr>
              <a:t>Sustituto </a:t>
            </a:r>
            <a:r>
              <a:rPr lang="es-ES" sz="4000" b="1" dirty="0">
                <a:solidFill>
                  <a:srgbClr val="FFFF00"/>
                </a:solidFill>
              </a:rPr>
              <a:t>de Cristo</a:t>
            </a:r>
            <a:endParaRPr lang="en-US" altLang="ko-KR" sz="4000" b="1" dirty="0">
              <a:solidFill>
                <a:srgbClr val="FFFF00"/>
              </a:solidFill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r>
              <a:rPr lang="es-ES_tradnl" sz="2800" b="1" dirty="0" smtClean="0"/>
              <a:t>   </a:t>
            </a:r>
            <a:r>
              <a:rPr lang="es-ES_tradnl" sz="2800" b="1" dirty="0"/>
              <a:t>-</a:t>
            </a:r>
            <a:r>
              <a:rPr lang="es-ES_tradnl" sz="2800" b="1" dirty="0">
                <a:solidFill>
                  <a:srgbClr val="FFFF00"/>
                </a:solidFill>
              </a:rPr>
              <a:t>Mateo 24:4-5 </a:t>
            </a:r>
            <a:r>
              <a:rPr lang="es-ES_tradnl" sz="2800" baseline="30000" dirty="0">
                <a:solidFill>
                  <a:srgbClr val="FFFF00"/>
                </a:solidFill>
              </a:rPr>
              <a:t>NVI</a:t>
            </a:r>
            <a:r>
              <a:rPr lang="es-ES_tradnl" sz="2800" baseline="30000" dirty="0"/>
              <a:t> 4</a:t>
            </a:r>
            <a:r>
              <a:rPr lang="es-ES_tradnl" sz="2800" dirty="0"/>
              <a:t> </a:t>
            </a:r>
            <a:r>
              <a:rPr lang="es-ES_tradnl" sz="2800" dirty="0" smtClean="0"/>
              <a:t>-Tengan </a:t>
            </a:r>
            <a:r>
              <a:rPr lang="es-ES_tradnl" sz="2800" dirty="0"/>
              <a:t>cuidado de que nadie los engañe </a:t>
            </a:r>
            <a:endParaRPr lang="es-ES_tradnl" sz="2800" dirty="0" smtClean="0"/>
          </a:p>
          <a:p>
            <a:r>
              <a:rPr lang="es-ES_tradnl" sz="2800" dirty="0" smtClean="0"/>
              <a:t>-les </a:t>
            </a:r>
            <a:r>
              <a:rPr lang="es-ES_tradnl" sz="2800" dirty="0"/>
              <a:t>advirtió </a:t>
            </a:r>
            <a:r>
              <a:rPr lang="es-ES_tradnl" sz="2800" dirty="0" smtClean="0"/>
              <a:t>Jesús-. </a:t>
            </a:r>
            <a:r>
              <a:rPr lang="es-ES_tradnl" sz="2800" baseline="30000" dirty="0"/>
              <a:t>5</a:t>
            </a:r>
            <a:r>
              <a:rPr lang="es-ES_tradnl" sz="2800" dirty="0"/>
              <a:t> </a:t>
            </a:r>
            <a:r>
              <a:rPr lang="es-ES_tradnl" sz="2800" dirty="0">
                <a:solidFill>
                  <a:schemeClr val="bg1"/>
                </a:solidFill>
              </a:rPr>
              <a:t>Vendrán muchos que, usando mi nombre, </a:t>
            </a:r>
            <a:endParaRPr lang="es-ES_tradnl" sz="2800" dirty="0" smtClean="0">
              <a:solidFill>
                <a:schemeClr val="bg1"/>
              </a:solidFill>
            </a:endParaRPr>
          </a:p>
          <a:p>
            <a:r>
              <a:rPr lang="es-ES_tradnl" sz="2800" dirty="0" smtClean="0">
                <a:solidFill>
                  <a:schemeClr val="bg1"/>
                </a:solidFill>
              </a:rPr>
              <a:t>dirán</a:t>
            </a:r>
            <a:r>
              <a:rPr lang="es-ES_tradnl" sz="2800" dirty="0">
                <a:solidFill>
                  <a:schemeClr val="bg1"/>
                </a:solidFill>
              </a:rPr>
              <a:t>: “</a:t>
            </a:r>
            <a:r>
              <a:rPr lang="es-ES_tradnl" sz="2800" b="1" dirty="0">
                <a:solidFill>
                  <a:srgbClr val="FFFF00"/>
                </a:solidFill>
              </a:rPr>
              <a:t>Yo soy el Cristo</a:t>
            </a:r>
            <a:r>
              <a:rPr lang="es-ES_tradnl" sz="2800" dirty="0">
                <a:solidFill>
                  <a:schemeClr val="bg1"/>
                </a:solidFill>
              </a:rPr>
              <a:t>”, y engañarán a muchos</a:t>
            </a:r>
            <a:r>
              <a:rPr lang="es-ES_tradnl" sz="2800" dirty="0"/>
              <a:t>. </a:t>
            </a:r>
            <a:endParaRPr lang="en-US" sz="2800" dirty="0"/>
          </a:p>
          <a:p>
            <a:r>
              <a:rPr lang="es-ES_tradnl" sz="2800" b="1" dirty="0"/>
              <a:t>  </a:t>
            </a:r>
            <a:r>
              <a:rPr lang="es-ES_tradnl" sz="2800" b="1" dirty="0" smtClean="0"/>
              <a:t> </a:t>
            </a:r>
            <a:r>
              <a:rPr lang="es-ES_tradnl" sz="2800" b="1" dirty="0"/>
              <a:t>-</a:t>
            </a:r>
            <a:r>
              <a:rPr lang="es-ES_tradnl" sz="2800" b="1" dirty="0">
                <a:solidFill>
                  <a:srgbClr val="FFFF00"/>
                </a:solidFill>
              </a:rPr>
              <a:t>Mateo 24:23-27 </a:t>
            </a:r>
            <a:r>
              <a:rPr lang="es-ES_tradnl" sz="2800" baseline="30000" dirty="0">
                <a:solidFill>
                  <a:srgbClr val="FFFF00"/>
                </a:solidFill>
              </a:rPr>
              <a:t>NVI </a:t>
            </a:r>
            <a:r>
              <a:rPr lang="es-ES_tradnl" sz="2800" baseline="30000" dirty="0"/>
              <a:t>23</a:t>
            </a:r>
            <a:r>
              <a:rPr lang="es-ES_tradnl" sz="2800" dirty="0"/>
              <a:t> Entonces, si alguien les dice a ustedes: </a:t>
            </a:r>
            <a:r>
              <a:rPr lang="es-ES_tradnl" sz="2800" dirty="0">
                <a:solidFill>
                  <a:schemeClr val="bg1"/>
                </a:solidFill>
              </a:rPr>
              <a:t>“¡Miren, aquí está el Cristo!” o “¡Allí está!”, no lo crean.  </a:t>
            </a:r>
            <a:r>
              <a:rPr lang="es-ES_tradnl" sz="2800" baseline="30000" dirty="0"/>
              <a:t>24</a:t>
            </a:r>
            <a:r>
              <a:rPr lang="es-ES_tradnl" sz="2800" dirty="0"/>
              <a:t> </a:t>
            </a:r>
            <a:r>
              <a:rPr lang="es-ES_tradnl" sz="2800" dirty="0">
                <a:solidFill>
                  <a:schemeClr val="bg1"/>
                </a:solidFill>
              </a:rPr>
              <a:t>Porque surgirán </a:t>
            </a:r>
            <a:r>
              <a:rPr lang="es-ES_tradnl" sz="2800" b="1" dirty="0">
                <a:solidFill>
                  <a:srgbClr val="FFFF00"/>
                </a:solidFill>
              </a:rPr>
              <a:t>falsos Cristos </a:t>
            </a:r>
            <a:r>
              <a:rPr lang="es-ES_tradnl" sz="2800" dirty="0">
                <a:solidFill>
                  <a:schemeClr val="bg1"/>
                </a:solidFill>
              </a:rPr>
              <a:t>y falsos profetas que harán grandes señales y milagros para engañar, de ser posible, aun a los elegidos.</a:t>
            </a:r>
            <a:r>
              <a:rPr lang="es-ES_tradnl" sz="2800" dirty="0"/>
              <a:t> </a:t>
            </a:r>
            <a:r>
              <a:rPr lang="es-ES_tradnl" sz="2800" baseline="30000" dirty="0"/>
              <a:t>25</a:t>
            </a:r>
            <a:r>
              <a:rPr lang="es-ES_tradnl" sz="2800" dirty="0"/>
              <a:t> Fíjense que se lo he dicho a ustedes de antemano. </a:t>
            </a:r>
            <a:r>
              <a:rPr lang="es-ES_tradnl" sz="2800" baseline="30000" dirty="0"/>
              <a:t>26</a:t>
            </a:r>
            <a:r>
              <a:rPr lang="es-ES_tradnl" sz="2800" dirty="0"/>
              <a:t> »Por eso, si les dicen: </a:t>
            </a:r>
            <a:r>
              <a:rPr lang="es-ES_tradnl" sz="2800" dirty="0">
                <a:solidFill>
                  <a:schemeClr val="bg1"/>
                </a:solidFill>
              </a:rPr>
              <a:t>“¡Miren que está en el desierto!”, no salgan; o: “¡Miren que está en la casa!”, no lo crean</a:t>
            </a:r>
            <a:r>
              <a:rPr lang="es-ES_tradnl" sz="2800" dirty="0"/>
              <a:t>. </a:t>
            </a:r>
            <a:r>
              <a:rPr lang="es-ES_tradnl" sz="2800" baseline="30000" dirty="0"/>
              <a:t>27</a:t>
            </a:r>
            <a:r>
              <a:rPr lang="es-ES_tradnl" sz="2800" dirty="0"/>
              <a:t> Porque así como el relámpago que sale del oriente se ve hasta en el occidente, así será la venida del Hijo del hombre</a:t>
            </a:r>
            <a:r>
              <a:rPr lang="es-ES_tradnl" sz="2800" dirty="0" smtClean="0"/>
              <a:t>.</a:t>
            </a:r>
          </a:p>
          <a:p>
            <a:r>
              <a:rPr lang="es-ES_tradnl" sz="2800" b="1" dirty="0" smtClean="0"/>
              <a:t>       *</a:t>
            </a:r>
            <a:r>
              <a:rPr lang="en-US" sz="2800" b="1" dirty="0" smtClean="0">
                <a:solidFill>
                  <a:srgbClr val="FFFF00"/>
                </a:solidFill>
              </a:rPr>
              <a:t>Mateo </a:t>
            </a:r>
            <a:r>
              <a:rPr lang="en-US" sz="2800" b="1" dirty="0">
                <a:solidFill>
                  <a:srgbClr val="FFFF00"/>
                </a:solidFill>
              </a:rPr>
              <a:t>7:15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baseline="30000" dirty="0">
                <a:solidFill>
                  <a:srgbClr val="FFFF00"/>
                </a:solidFill>
              </a:rPr>
              <a:t>NVI </a:t>
            </a:r>
            <a:r>
              <a:rPr lang="en-US" sz="2800" dirty="0"/>
              <a:t>»</a:t>
            </a:r>
            <a:r>
              <a:rPr lang="en-US" sz="2800" dirty="0" err="1"/>
              <a:t>Cuídense</a:t>
            </a:r>
            <a:r>
              <a:rPr lang="en-US" sz="2800" dirty="0"/>
              <a:t> de </a:t>
            </a:r>
            <a:r>
              <a:rPr lang="en-US" sz="2800" b="1" dirty="0">
                <a:solidFill>
                  <a:schemeClr val="bg1"/>
                </a:solidFill>
              </a:rPr>
              <a:t>los </a:t>
            </a:r>
            <a:r>
              <a:rPr lang="en-US" sz="2800" b="1" dirty="0" err="1">
                <a:solidFill>
                  <a:schemeClr val="bg1"/>
                </a:solidFill>
              </a:rPr>
              <a:t>falsos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profetas</a:t>
            </a:r>
            <a:r>
              <a:rPr lang="en-US" sz="2800" dirty="0"/>
              <a:t>. </a:t>
            </a:r>
            <a:r>
              <a:rPr lang="en-US" sz="2800" dirty="0" err="1"/>
              <a:t>Vienen</a:t>
            </a:r>
            <a:r>
              <a:rPr lang="en-US" sz="2800" dirty="0"/>
              <a:t> a </a:t>
            </a:r>
            <a:r>
              <a:rPr lang="en-US" sz="2800" dirty="0" err="1"/>
              <a:t>ustedes</a:t>
            </a:r>
            <a:r>
              <a:rPr lang="en-US" sz="2800" dirty="0"/>
              <a:t> </a:t>
            </a:r>
            <a:r>
              <a:rPr lang="en-US" sz="2800" dirty="0" err="1"/>
              <a:t>disfrazados</a:t>
            </a:r>
            <a:r>
              <a:rPr lang="en-US" sz="2800" dirty="0"/>
              <a:t> de </a:t>
            </a:r>
            <a:r>
              <a:rPr lang="en-US" sz="2800" dirty="0" err="1"/>
              <a:t>ovejas</a:t>
            </a:r>
            <a:r>
              <a:rPr lang="en-US" sz="2800" dirty="0"/>
              <a:t>, </a:t>
            </a:r>
            <a:r>
              <a:rPr lang="en-US" sz="2800" dirty="0" err="1"/>
              <a:t>pero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dentro</a:t>
            </a:r>
            <a:r>
              <a:rPr lang="en-US" sz="2800" dirty="0"/>
              <a:t> son lobos </a:t>
            </a:r>
            <a:r>
              <a:rPr lang="en-US" sz="2800" dirty="0" err="1"/>
              <a:t>feroces</a:t>
            </a:r>
            <a:r>
              <a:rPr lang="en-US" sz="2800" dirty="0"/>
              <a:t>.  /  </a:t>
            </a:r>
            <a:r>
              <a:rPr lang="en-US" sz="2800" b="1" dirty="0">
                <a:solidFill>
                  <a:srgbClr val="FFFF00"/>
                </a:solidFill>
              </a:rPr>
              <a:t>7:20</a:t>
            </a:r>
            <a:r>
              <a:rPr lang="en-US" sz="2800" dirty="0"/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Así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por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sus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frutos</a:t>
            </a:r>
            <a:r>
              <a:rPr lang="en-US" sz="2800" b="1" dirty="0">
                <a:solidFill>
                  <a:schemeClr val="bg1"/>
                </a:solidFill>
              </a:rPr>
              <a:t> los </a:t>
            </a:r>
            <a:r>
              <a:rPr lang="en-US" sz="2800" b="1" dirty="0" err="1">
                <a:solidFill>
                  <a:schemeClr val="bg1"/>
                </a:solidFill>
              </a:rPr>
              <a:t>conocerán</a:t>
            </a:r>
            <a:r>
              <a:rPr lang="en-US" sz="2800" dirty="0"/>
              <a:t>.</a:t>
            </a: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32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" y="31045"/>
            <a:ext cx="12188824" cy="67403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endParaRPr lang="en-US" altLang="zh-CN" sz="800" b="1" dirty="0" smtClean="0"/>
          </a:p>
          <a:p>
            <a:endParaRPr lang="en-US" altLang="zh-CN" sz="800" b="1" dirty="0" smtClean="0"/>
          </a:p>
          <a:p>
            <a:r>
              <a:rPr lang="en-US" sz="3600" b="1" dirty="0" smtClean="0">
                <a:solidFill>
                  <a:srgbClr val="FFFF00"/>
                </a:solidFill>
              </a:rPr>
              <a:t>    </a:t>
            </a:r>
            <a:r>
              <a:rPr lang="es-ES" sz="4000" b="1" dirty="0" smtClean="0">
                <a:solidFill>
                  <a:srgbClr val="FFFF00"/>
                </a:solidFill>
              </a:rPr>
              <a:t> </a:t>
            </a:r>
            <a:r>
              <a:rPr lang="es-ES" sz="4400" b="1" dirty="0">
                <a:solidFill>
                  <a:srgbClr val="FFFF00"/>
                </a:solidFill>
              </a:rPr>
              <a:t>Juan el Bautista: </a:t>
            </a:r>
            <a:r>
              <a:rPr lang="es-ES_tradnl" sz="4400" b="1" dirty="0">
                <a:solidFill>
                  <a:srgbClr val="FFFF00"/>
                </a:solidFill>
              </a:rPr>
              <a:t>Yo no Soy el Cristo</a:t>
            </a:r>
            <a:endParaRPr lang="en-US" altLang="ko-KR" sz="4400" b="1" dirty="0">
              <a:solidFill>
                <a:srgbClr val="FFFF00"/>
              </a:solidFill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endParaRPr lang="en-US" sz="800" dirty="0" smtClean="0">
              <a:latin typeface="SimSun" pitchFamily="2" charset="-122"/>
              <a:ea typeface="SimSun" pitchFamily="2" charset="-122"/>
            </a:endParaRPr>
          </a:p>
          <a:p>
            <a:endParaRPr lang="en-US" sz="800" dirty="0" smtClean="0"/>
          </a:p>
          <a:p>
            <a:endParaRPr lang="en-US" sz="800" dirty="0"/>
          </a:p>
          <a:p>
            <a:r>
              <a:rPr lang="es-ES_tradnl" sz="3200" b="1" dirty="0" smtClean="0"/>
              <a:t>  -</a:t>
            </a:r>
            <a:r>
              <a:rPr lang="es-ES_tradnl" sz="3200" b="1" dirty="0" smtClean="0">
                <a:solidFill>
                  <a:srgbClr val="FFFF00"/>
                </a:solidFill>
              </a:rPr>
              <a:t>Juan </a:t>
            </a:r>
            <a:r>
              <a:rPr lang="es-ES_tradnl" sz="3200" b="1" dirty="0">
                <a:solidFill>
                  <a:srgbClr val="FFFF00"/>
                </a:solidFill>
              </a:rPr>
              <a:t>1:20 </a:t>
            </a:r>
            <a:r>
              <a:rPr lang="es-ES_tradnl" sz="3200" b="1" baseline="30000" dirty="0">
                <a:solidFill>
                  <a:srgbClr val="FFFF00"/>
                </a:solidFill>
              </a:rPr>
              <a:t>RV1960 </a:t>
            </a:r>
            <a:r>
              <a:rPr lang="es-ES_tradnl" sz="3600" b="1" dirty="0"/>
              <a:t>Confesó, y no negó, sino confesó: </a:t>
            </a:r>
            <a:endParaRPr lang="es-ES_tradnl" sz="3600" b="1" dirty="0" smtClean="0"/>
          </a:p>
          <a:p>
            <a:r>
              <a:rPr lang="es-ES_tradnl" sz="3600" b="1" dirty="0" smtClean="0">
                <a:solidFill>
                  <a:schemeClr val="bg1"/>
                </a:solidFill>
              </a:rPr>
              <a:t>Yo </a:t>
            </a:r>
            <a:r>
              <a:rPr lang="es-ES_tradnl" sz="3600" b="1" dirty="0">
                <a:solidFill>
                  <a:schemeClr val="bg1"/>
                </a:solidFill>
              </a:rPr>
              <a:t>no soy el Cristo</a:t>
            </a:r>
            <a:r>
              <a:rPr lang="es-ES_tradnl" sz="3600" b="1" dirty="0"/>
              <a:t>. </a:t>
            </a:r>
            <a:r>
              <a:rPr lang="es-ES_tradnl" sz="3600" b="1" dirty="0" smtClean="0"/>
              <a:t>  </a:t>
            </a:r>
            <a:r>
              <a:rPr lang="es-ES_tradnl" sz="3600" b="1" dirty="0" smtClean="0">
                <a:solidFill>
                  <a:srgbClr val="FFFF00"/>
                </a:solidFill>
              </a:rPr>
              <a:t>3:28  </a:t>
            </a:r>
            <a:r>
              <a:rPr lang="en-US" sz="3600" b="1" dirty="0" err="1" smtClean="0"/>
              <a:t>Vosotros</a:t>
            </a:r>
            <a:r>
              <a:rPr lang="en-US" sz="3600" b="1" dirty="0" smtClean="0"/>
              <a:t> </a:t>
            </a:r>
            <a:r>
              <a:rPr lang="en-US" sz="3600" b="1" dirty="0" err="1"/>
              <a:t>mismos</a:t>
            </a:r>
            <a:r>
              <a:rPr lang="en-US" sz="3600" b="1" dirty="0"/>
              <a:t> me </a:t>
            </a:r>
            <a:endParaRPr lang="en-US" sz="3600" b="1" dirty="0" smtClean="0"/>
          </a:p>
          <a:p>
            <a:r>
              <a:rPr lang="en-US" sz="3600" b="1" dirty="0" err="1" smtClean="0"/>
              <a:t>sois</a:t>
            </a:r>
            <a:r>
              <a:rPr lang="en-US" sz="3600" b="1" dirty="0" smtClean="0"/>
              <a:t> </a:t>
            </a:r>
            <a:r>
              <a:rPr lang="en-US" sz="3600" b="1" dirty="0" err="1"/>
              <a:t>testigos</a:t>
            </a:r>
            <a:r>
              <a:rPr lang="en-US" sz="3600" b="1" dirty="0"/>
              <a:t> de </a:t>
            </a:r>
            <a:r>
              <a:rPr lang="en-US" sz="3600" b="1" dirty="0" err="1"/>
              <a:t>que</a:t>
            </a:r>
            <a:r>
              <a:rPr lang="en-US" sz="3600" b="1" dirty="0"/>
              <a:t> </a:t>
            </a:r>
            <a:r>
              <a:rPr lang="en-US" sz="3600" b="1" dirty="0" err="1"/>
              <a:t>dije</a:t>
            </a:r>
            <a:r>
              <a:rPr lang="en-US" sz="3600" b="1" dirty="0"/>
              <a:t>: "</a:t>
            </a:r>
            <a:r>
              <a:rPr lang="en-US" sz="3600" b="1" dirty="0" err="1">
                <a:solidFill>
                  <a:schemeClr val="bg1"/>
                </a:solidFill>
              </a:rPr>
              <a:t>Yo</a:t>
            </a:r>
            <a:r>
              <a:rPr lang="en-US" sz="3600" b="1" dirty="0">
                <a:solidFill>
                  <a:schemeClr val="bg1"/>
                </a:solidFill>
              </a:rPr>
              <a:t> no soy el Cristo, </a:t>
            </a:r>
            <a:r>
              <a:rPr lang="en-US" sz="3600" b="1" dirty="0" err="1">
                <a:solidFill>
                  <a:schemeClr val="bg1"/>
                </a:solidFill>
              </a:rPr>
              <a:t>sino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que</a:t>
            </a:r>
            <a:r>
              <a:rPr lang="en-US" sz="3600" b="1" dirty="0">
                <a:solidFill>
                  <a:schemeClr val="bg1"/>
                </a:solidFill>
              </a:rPr>
              <a:t> soy </a:t>
            </a:r>
            <a:r>
              <a:rPr lang="en-US" sz="3600" b="1" dirty="0" err="1">
                <a:solidFill>
                  <a:schemeClr val="bg1"/>
                </a:solidFill>
              </a:rPr>
              <a:t>enviado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delante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él</a:t>
            </a:r>
            <a:r>
              <a:rPr lang="en-US" sz="3600" b="1" dirty="0"/>
              <a:t>".</a:t>
            </a:r>
            <a:r>
              <a:rPr lang="es-ES_tradnl" sz="3600" b="1" dirty="0" smtClean="0">
                <a:solidFill>
                  <a:srgbClr val="FFFF00"/>
                </a:solidFill>
              </a:rPr>
              <a:t> </a:t>
            </a:r>
          </a:p>
          <a:p>
            <a:endParaRPr lang="es-ES_tradnl" sz="800" b="1" dirty="0" smtClean="0">
              <a:solidFill>
                <a:srgbClr val="FFFF00"/>
              </a:solidFill>
            </a:endParaRPr>
          </a:p>
          <a:p>
            <a:endParaRPr lang="es-ES_tradnl" sz="800" b="1" dirty="0" smtClean="0">
              <a:solidFill>
                <a:srgbClr val="FFFF00"/>
              </a:solidFill>
            </a:endParaRPr>
          </a:p>
          <a:p>
            <a:endParaRPr lang="es-ES_tradnl" sz="800" b="1" dirty="0" smtClean="0">
              <a:solidFill>
                <a:srgbClr val="FFFF00"/>
              </a:solidFill>
            </a:endParaRPr>
          </a:p>
          <a:p>
            <a:r>
              <a:rPr lang="en-US" sz="3600" b="1" dirty="0"/>
              <a:t> </a:t>
            </a:r>
            <a:r>
              <a:rPr lang="en-US" sz="3600" b="1" dirty="0" smtClean="0"/>
              <a:t> -</a:t>
            </a:r>
            <a:r>
              <a:rPr lang="en-US" sz="3600" b="1" dirty="0">
                <a:solidFill>
                  <a:srgbClr val="FFFF00"/>
                </a:solidFill>
              </a:rPr>
              <a:t>Mateo 11:11 </a:t>
            </a:r>
            <a:r>
              <a:rPr lang="en-US" sz="3600" b="1" baseline="30000" dirty="0">
                <a:solidFill>
                  <a:srgbClr val="FFFF00"/>
                </a:solidFill>
              </a:rPr>
              <a:t>RV1960 </a:t>
            </a:r>
            <a:r>
              <a:rPr lang="en-US" sz="3600" b="1" dirty="0"/>
              <a:t>De </a:t>
            </a:r>
            <a:r>
              <a:rPr lang="en-US" sz="3600" b="1" dirty="0" err="1"/>
              <a:t>cierto</a:t>
            </a:r>
            <a:r>
              <a:rPr lang="en-US" sz="3600" b="1" dirty="0"/>
              <a:t> </a:t>
            </a:r>
            <a:r>
              <a:rPr lang="en-US" sz="3600" b="1" dirty="0" err="1"/>
              <a:t>os</a:t>
            </a:r>
            <a:r>
              <a:rPr lang="en-US" sz="3600" b="1" dirty="0"/>
              <a:t> </a:t>
            </a:r>
            <a:r>
              <a:rPr lang="en-US" sz="3600" b="1" dirty="0" err="1"/>
              <a:t>digo</a:t>
            </a:r>
            <a:r>
              <a:rPr lang="en-US" sz="3600" b="1" dirty="0"/>
              <a:t>: </a:t>
            </a:r>
            <a:r>
              <a:rPr lang="en-US" sz="3600" b="1" dirty="0">
                <a:solidFill>
                  <a:schemeClr val="bg1"/>
                </a:solidFill>
              </a:rPr>
              <a:t>Entre los </a:t>
            </a:r>
            <a:r>
              <a:rPr lang="en-US" sz="3600" b="1" dirty="0" err="1">
                <a:solidFill>
                  <a:schemeClr val="bg1"/>
                </a:solidFill>
              </a:rPr>
              <a:t>que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nacen</a:t>
            </a:r>
            <a:r>
              <a:rPr lang="en-US" sz="3600" b="1" dirty="0">
                <a:solidFill>
                  <a:schemeClr val="bg1"/>
                </a:solidFill>
              </a:rPr>
              <a:t> de </a:t>
            </a:r>
            <a:r>
              <a:rPr lang="en-US" sz="3600" b="1" dirty="0" err="1">
                <a:solidFill>
                  <a:schemeClr val="bg1"/>
                </a:solidFill>
              </a:rPr>
              <a:t>mujer</a:t>
            </a:r>
            <a:r>
              <a:rPr lang="en-US" sz="3600" b="1" dirty="0">
                <a:solidFill>
                  <a:schemeClr val="bg1"/>
                </a:solidFill>
              </a:rPr>
              <a:t> no se ha </a:t>
            </a:r>
            <a:r>
              <a:rPr lang="en-US" sz="3600" b="1" dirty="0" err="1">
                <a:solidFill>
                  <a:schemeClr val="bg1"/>
                </a:solidFill>
              </a:rPr>
              <a:t>levantado</a:t>
            </a:r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otro</a:t>
            </a:r>
            <a:r>
              <a:rPr lang="en-US" sz="3600" b="1" dirty="0">
                <a:solidFill>
                  <a:schemeClr val="bg1"/>
                </a:solidFill>
              </a:rPr>
              <a:t> mayor </a:t>
            </a:r>
            <a:r>
              <a:rPr lang="en-US" sz="3600" b="1" dirty="0" err="1">
                <a:solidFill>
                  <a:schemeClr val="bg1"/>
                </a:solidFill>
              </a:rPr>
              <a:t>que</a:t>
            </a:r>
            <a:r>
              <a:rPr lang="en-US" sz="3600" b="1" dirty="0">
                <a:solidFill>
                  <a:schemeClr val="bg1"/>
                </a:solidFill>
              </a:rPr>
              <a:t> Juan el Bautista</a:t>
            </a:r>
            <a:r>
              <a:rPr lang="en-US" sz="3600" b="1" dirty="0"/>
              <a:t>; </a:t>
            </a:r>
            <a:r>
              <a:rPr lang="en-US" sz="3600" b="1" dirty="0" err="1"/>
              <a:t>pero</a:t>
            </a:r>
            <a:r>
              <a:rPr lang="en-US" sz="3600" b="1" dirty="0"/>
              <a:t> el </a:t>
            </a:r>
            <a:r>
              <a:rPr lang="en-US" sz="3600" b="1" dirty="0" err="1"/>
              <a:t>más</a:t>
            </a:r>
            <a:r>
              <a:rPr lang="en-US" sz="3600" b="1" dirty="0"/>
              <a:t> </a:t>
            </a:r>
            <a:r>
              <a:rPr lang="en-US" sz="3600" b="1" dirty="0" err="1"/>
              <a:t>pequeño</a:t>
            </a:r>
            <a:r>
              <a:rPr lang="en-US" sz="3600" b="1" dirty="0"/>
              <a:t> en el </a:t>
            </a:r>
            <a:r>
              <a:rPr lang="en-US" sz="3600" b="1" dirty="0" err="1"/>
              <a:t>reino</a:t>
            </a:r>
            <a:r>
              <a:rPr lang="en-US" sz="3600" b="1" dirty="0"/>
              <a:t> de los </a:t>
            </a:r>
            <a:r>
              <a:rPr lang="en-US" sz="3600" b="1" dirty="0" err="1"/>
              <a:t>cielos</a:t>
            </a:r>
            <a:r>
              <a:rPr lang="en-US" sz="3600" b="1" dirty="0"/>
              <a:t>, mayor </a:t>
            </a:r>
            <a:r>
              <a:rPr lang="en-US" sz="3600" b="1" dirty="0" err="1"/>
              <a:t>es</a:t>
            </a:r>
            <a:r>
              <a:rPr lang="en-US" sz="3600" b="1" dirty="0"/>
              <a:t> </a:t>
            </a:r>
            <a:r>
              <a:rPr lang="en-US" sz="3600" b="1" dirty="0" err="1"/>
              <a:t>que</a:t>
            </a:r>
            <a:r>
              <a:rPr lang="en-US" sz="3600" b="1" dirty="0"/>
              <a:t> </a:t>
            </a:r>
            <a:r>
              <a:rPr lang="en-US" sz="3600" b="1" dirty="0" err="1"/>
              <a:t>él</a:t>
            </a:r>
            <a:r>
              <a:rPr lang="en-US" sz="3600" b="1" dirty="0"/>
              <a:t>.</a:t>
            </a:r>
            <a:endParaRPr lang="es-ES_tradnl" sz="3600" b="1" dirty="0">
              <a:solidFill>
                <a:srgbClr val="FFFF00"/>
              </a:solidFill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  <a:p>
            <a:endParaRPr lang="en-US" altLang="zh-CN" sz="800" b="1" dirty="0">
              <a:latin typeface="+mj-lt"/>
              <a:ea typeface="DFKai-SB" pitchFamily="65" charset="-120"/>
            </a:endParaRPr>
          </a:p>
          <a:p>
            <a:endParaRPr lang="en-US" altLang="zh-CN" sz="800" b="1" dirty="0" smtClean="0">
              <a:latin typeface="+mj-lt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27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6489</TotalTime>
  <Words>2030</Words>
  <Application>Microsoft Office PowerPoint</Application>
  <PresentationFormat>Custom</PresentationFormat>
  <Paragraphs>256</Paragraphs>
  <Slides>18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Testament Greek 新約希臘文</dc:title>
  <dc:creator>Microsoft</dc:creator>
  <cp:lastModifiedBy>Microsoft</cp:lastModifiedBy>
  <cp:revision>609</cp:revision>
  <dcterms:created xsi:type="dcterms:W3CDTF">2020-03-18T13:47:21Z</dcterms:created>
  <dcterms:modified xsi:type="dcterms:W3CDTF">2021-07-11T10:50:38Z</dcterms:modified>
</cp:coreProperties>
</file>