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850" r:id="rId2"/>
    <p:sldId id="864" r:id="rId3"/>
    <p:sldId id="867" r:id="rId4"/>
    <p:sldId id="866" r:id="rId5"/>
    <p:sldId id="868" r:id="rId6"/>
    <p:sldId id="762" r:id="rId7"/>
    <p:sldId id="854" r:id="rId8"/>
    <p:sldId id="857" r:id="rId9"/>
    <p:sldId id="858" r:id="rId10"/>
    <p:sldId id="860" r:id="rId11"/>
    <p:sldId id="863" r:id="rId12"/>
  </p:sldIdLst>
  <p:sldSz cx="12188825" cy="6858000"/>
  <p:notesSz cx="6858000" cy="9144000"/>
  <p:defaultTextStyle>
    <a:defPPr>
      <a:defRPr lang="en-US"/>
    </a:defPPr>
    <a:lvl1pPr marL="0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410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8821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231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76425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0531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6463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0874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5284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7024" autoAdjust="0"/>
  </p:normalViewPr>
  <p:slideViewPr>
    <p:cSldViewPr>
      <p:cViewPr>
        <p:scale>
          <a:sx n="91" d="100"/>
          <a:sy n="91" d="100"/>
        </p:scale>
        <p:origin x="-492" y="-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E11D8-83C4-4A94-9773-44143C2857FD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5B27-F3C0-4F3E-8F93-EF8E6AA0E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6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9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9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9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9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9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9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9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9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3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5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20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4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4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8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3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1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14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6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6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0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891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855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9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6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9" y="1435103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25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6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6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9C73-D3C2-4D1D-BE1A-64EF358B026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6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6" y="635636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94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-1588" y="0"/>
            <a:ext cx="12190413" cy="6801862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1000" b="1" dirty="0" smtClean="0">
              <a:solidFill>
                <a:srgbClr val="FFFF00"/>
              </a:solidFill>
            </a:endParaRPr>
          </a:p>
          <a:p>
            <a:endParaRPr lang="en-US" sz="1000" b="1" dirty="0">
              <a:solidFill>
                <a:srgbClr val="FFFF00"/>
              </a:solidFill>
            </a:endParaRPr>
          </a:p>
          <a:p>
            <a:r>
              <a:rPr lang="zh-TW" altLang="en-US" sz="8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讚</a:t>
            </a:r>
            <a:r>
              <a:rPr lang="zh-TW" altLang="en-US" sz="8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美和感</a:t>
            </a:r>
            <a:r>
              <a:rPr lang="zh-TW" altLang="en-US" sz="8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謝</a:t>
            </a:r>
            <a:endParaRPr lang="en-US" altLang="zh-TW" sz="80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8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領受神祝</a:t>
            </a:r>
            <a:r>
              <a:rPr lang="zh-CN" altLang="en-US" sz="8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福的器皿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ko-KR" sz="48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(</a:t>
            </a:r>
            <a:r>
              <a:rPr lang="zh-CN" altLang="en-US" sz="4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詩篇</a:t>
            </a:r>
            <a:r>
              <a:rPr lang="en-US" altLang="zh-CN" sz="4800" b="1" dirty="0" smtClean="0">
                <a:solidFill>
                  <a:srgbClr val="FFFF00"/>
                </a:solidFill>
                <a:latin typeface="+mj-lt"/>
              </a:rPr>
              <a:t>30</a:t>
            </a:r>
            <a:r>
              <a:rPr lang="en-US" altLang="ko-KR" sz="48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)</a:t>
            </a:r>
            <a:endParaRPr lang="en-US" sz="4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sz="12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2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2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5400" b="1" dirty="0">
                <a:solidFill>
                  <a:schemeClr val="bg1"/>
                </a:solidFill>
              </a:rPr>
              <a:t>Praise and </a:t>
            </a:r>
            <a:r>
              <a:rPr lang="en-US" sz="5400" b="1" dirty="0" smtClean="0">
                <a:solidFill>
                  <a:schemeClr val="bg1"/>
                </a:solidFill>
              </a:rPr>
              <a:t>Thanksgiving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Receptors </a:t>
            </a:r>
            <a:r>
              <a:rPr lang="en-US" sz="5400" b="1" dirty="0">
                <a:solidFill>
                  <a:schemeClr val="bg1"/>
                </a:solidFill>
              </a:rPr>
              <a:t>of Blessings </a:t>
            </a:r>
            <a:r>
              <a:rPr lang="en-US" sz="4800" b="1" dirty="0">
                <a:solidFill>
                  <a:schemeClr val="bg1"/>
                </a:solidFill>
              </a:rPr>
              <a:t>(Psalm 30)</a:t>
            </a:r>
            <a:endParaRPr lang="en-US" sz="4800" b="1" dirty="0" smtClean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pPr algn="ctr"/>
            <a:endParaRPr lang="en-US" sz="800" b="1" dirty="0" smtClean="0">
              <a:solidFill>
                <a:schemeClr val="bg1"/>
              </a:solidFill>
            </a:endParaRP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r>
              <a:rPr lang="zh-TW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金京來博士</a:t>
            </a:r>
            <a:r>
              <a:rPr lang="zh-TW" altLang="en-US" sz="36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 </a:t>
            </a:r>
            <a:r>
              <a:rPr lang="en-US" sz="3600" b="1" dirty="0" err="1">
                <a:solidFill>
                  <a:schemeClr val="bg1"/>
                </a:solidFill>
              </a:rPr>
              <a:t>Kyungrae</a:t>
            </a:r>
            <a:r>
              <a:rPr lang="en-US" sz="3600" b="1" dirty="0">
                <a:solidFill>
                  <a:schemeClr val="bg1"/>
                </a:solidFill>
              </a:rPr>
              <a:t> Kim, Ph.D.</a:t>
            </a: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73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" y="31045"/>
            <a:ext cx="12188824" cy="6801862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endParaRPr lang="en-US" altLang="zh-CN" sz="800" b="1" dirty="0"/>
          </a:p>
          <a:p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讚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美和感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謝</a:t>
            </a:r>
            <a:r>
              <a:rPr lang="en-US" altLang="zh-TW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領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受神祝福的器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皿</a:t>
            </a:r>
            <a:r>
              <a:rPr 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詩篇</a:t>
            </a:r>
            <a:r>
              <a:rPr lang="en-US" sz="3600" b="1" dirty="0" smtClean="0">
                <a:solidFill>
                  <a:srgbClr val="FFFF00"/>
                </a:solidFill>
              </a:rPr>
              <a:t>30:10</a:t>
            </a:r>
            <a:r>
              <a:rPr lang="en-US" altLang="zh-CN" sz="3600" b="1" dirty="0" smtClean="0">
                <a:solidFill>
                  <a:srgbClr val="FFFF00"/>
                </a:solidFill>
              </a:rPr>
              <a:t>-12</a:t>
            </a:r>
            <a:r>
              <a:rPr 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altLang="zh-TW" sz="3600" b="1" dirty="0" smtClean="0">
              <a:solidFill>
                <a:srgbClr val="FFFF00"/>
              </a:solidFill>
              <a:latin typeface="+mn-ea"/>
            </a:endParaRPr>
          </a:p>
          <a:p>
            <a:pPr lvl="0"/>
            <a:endParaRPr lang="en-US" altLang="zh-TW" sz="800" b="1" dirty="0" smtClean="0">
              <a:latin typeface="+mj-lt"/>
              <a:ea typeface="DFKai-SB" pitchFamily="65" charset="-120"/>
            </a:endParaRPr>
          </a:p>
          <a:p>
            <a:r>
              <a:rPr lang="en-US" sz="3200" b="1" dirty="0" smtClean="0">
                <a:solidFill>
                  <a:srgbClr val="FFFF00"/>
                </a:solidFill>
              </a:rPr>
              <a:t>30:10</a:t>
            </a:r>
            <a:r>
              <a:rPr lang="en-US" altLang="zh-CN" sz="3200" b="1" dirty="0" smtClean="0">
                <a:solidFill>
                  <a:srgbClr val="FFFF00"/>
                </a:solidFill>
              </a:rPr>
              <a:t>-12</a:t>
            </a:r>
            <a:r>
              <a:rPr lang="en-US" altLang="zh-CN" sz="3200" b="1" dirty="0" smtClean="0"/>
              <a:t>.   10 </a:t>
            </a:r>
            <a:r>
              <a:rPr lang="x-none" sz="3200" smtClean="0">
                <a:latin typeface="DFKai-SB" pitchFamily="65" charset="-120"/>
                <a:ea typeface="DFKai-SB" pitchFamily="65" charset="-120"/>
              </a:rPr>
              <a:t>耶和華啊</a:t>
            </a:r>
            <a:r>
              <a:rPr lang="x-none" sz="3200">
                <a:latin typeface="DFKai-SB" pitchFamily="65" charset="-120"/>
                <a:ea typeface="DFKai-SB" pitchFamily="65" charset="-120"/>
              </a:rPr>
              <a:t>，求你應允我，憐恤我</a:t>
            </a:r>
            <a:r>
              <a:rPr lang="x-none" sz="3200" smtClean="0">
                <a:latin typeface="DFKai-SB" pitchFamily="65" charset="-120"/>
                <a:ea typeface="DFKai-SB" pitchFamily="65" charset="-120"/>
              </a:rPr>
              <a:t>！</a:t>
            </a:r>
            <a:endParaRPr lang="en-US" sz="32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x-none" sz="3200" smtClean="0">
                <a:latin typeface="DFKai-SB" pitchFamily="65" charset="-120"/>
                <a:ea typeface="DFKai-SB" pitchFamily="65" charset="-120"/>
              </a:rPr>
              <a:t>耶和華啊，你幫助我！</a:t>
            </a:r>
            <a:r>
              <a:rPr lang="en-US" altLang="zh-CN" sz="3200" b="1" dirty="0" smtClean="0"/>
              <a:t>11 </a:t>
            </a:r>
            <a:r>
              <a:rPr lang="x-none" sz="3200" smtClean="0">
                <a:latin typeface="DFKai-SB" pitchFamily="65" charset="-120"/>
                <a:ea typeface="DFKai-SB" pitchFamily="65" charset="-120"/>
              </a:rPr>
              <a:t>你已將我的哀哭變為跳舞，</a:t>
            </a:r>
            <a:endParaRPr lang="en-US" sz="32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x-none" sz="3200" smtClean="0">
                <a:latin typeface="DFKai-SB" pitchFamily="65" charset="-120"/>
                <a:ea typeface="DFKai-SB" pitchFamily="65" charset="-120"/>
              </a:rPr>
              <a:t>將我的麻衣脫去</a:t>
            </a:r>
            <a:r>
              <a:rPr lang="x-none" sz="3200">
                <a:latin typeface="DFKai-SB" pitchFamily="65" charset="-120"/>
                <a:ea typeface="DFKai-SB" pitchFamily="65" charset="-120"/>
              </a:rPr>
              <a:t>，給我披上喜樂</a:t>
            </a:r>
            <a:r>
              <a:rPr lang="x-none" sz="3200" smtClean="0"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altLang="zh-CN" sz="3200" b="1" dirty="0" smtClean="0"/>
              <a:t> 12 </a:t>
            </a:r>
            <a:r>
              <a:rPr lang="x-none" sz="3200" smtClean="0">
                <a:latin typeface="DFKai-SB" pitchFamily="65" charset="-120"/>
                <a:ea typeface="DFKai-SB" pitchFamily="65" charset="-120"/>
              </a:rPr>
              <a:t>好叫</a:t>
            </a:r>
            <a:r>
              <a:rPr lang="x-none" sz="3200" b="1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我的靈</a:t>
            </a:r>
            <a:r>
              <a:rPr lang="x-none" sz="2800">
                <a:latin typeface="DFKai-SB" pitchFamily="65" charset="-120"/>
                <a:ea typeface="DFKai-SB" pitchFamily="65" charset="-120"/>
              </a:rPr>
              <a:t>（原文作</a:t>
            </a:r>
            <a:r>
              <a:rPr lang="x-none" sz="2800" b="1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榮耀</a:t>
            </a:r>
            <a:r>
              <a:rPr lang="x-none" sz="2800" smtClean="0">
                <a:latin typeface="DFKai-SB" pitchFamily="65" charset="-120"/>
                <a:ea typeface="DFKai-SB" pitchFamily="65" charset="-120"/>
              </a:rPr>
              <a:t>）</a:t>
            </a:r>
            <a:endParaRPr lang="en-US" sz="28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x-none" sz="3200" b="1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歌頌</a:t>
            </a:r>
            <a:r>
              <a:rPr lang="x-none" sz="3200" smtClean="0">
                <a:latin typeface="DFKai-SB" pitchFamily="65" charset="-120"/>
                <a:ea typeface="DFKai-SB" pitchFamily="65" charset="-120"/>
              </a:rPr>
              <a:t>你</a:t>
            </a:r>
            <a:r>
              <a:rPr lang="x-none" sz="3200">
                <a:latin typeface="DFKai-SB" pitchFamily="65" charset="-120"/>
                <a:ea typeface="DFKai-SB" pitchFamily="65" charset="-120"/>
              </a:rPr>
              <a:t>，並不住聲。耶和華我的神啊，我要</a:t>
            </a:r>
            <a:r>
              <a:rPr lang="x-none" sz="3200" b="1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稱謝</a:t>
            </a:r>
            <a:r>
              <a:rPr lang="x-none" sz="3200">
                <a:latin typeface="DFKai-SB" pitchFamily="65" charset="-120"/>
                <a:ea typeface="DFKai-SB" pitchFamily="65" charset="-120"/>
              </a:rPr>
              <a:t>你，直到永遠！ </a:t>
            </a:r>
            <a:endParaRPr lang="en-US" sz="3200" dirty="0">
              <a:latin typeface="DFKai-SB" pitchFamily="65" charset="-120"/>
              <a:ea typeface="DFKai-SB" pitchFamily="65" charset="-120"/>
            </a:endParaRPr>
          </a:p>
          <a:p>
            <a:pPr lvl="0"/>
            <a:r>
              <a:rPr lang="en-US" sz="2800" dirty="0" smtClean="0"/>
              <a:t>     -Prayer </a:t>
            </a:r>
            <a:r>
              <a:rPr lang="en-US" sz="2800" dirty="0"/>
              <a:t>and supplication of the saints (v.10)</a:t>
            </a:r>
          </a:p>
          <a:p>
            <a:pPr lvl="0"/>
            <a:r>
              <a:rPr lang="en-US" sz="2800" dirty="0" smtClean="0"/>
              <a:t>     -YHWH’s </a:t>
            </a:r>
            <a:r>
              <a:rPr lang="en-US" sz="2800" dirty="0"/>
              <a:t>answer to the prayer (v.11)</a:t>
            </a:r>
          </a:p>
          <a:p>
            <a:pPr lvl="0"/>
            <a:r>
              <a:rPr lang="en-US" sz="2800" b="1" dirty="0" smtClean="0"/>
              <a:t>     -</a:t>
            </a:r>
            <a:r>
              <a:rPr lang="en-US" sz="2800" b="1" dirty="0" smtClean="0">
                <a:solidFill>
                  <a:srgbClr val="FFFF00"/>
                </a:solidFill>
              </a:rPr>
              <a:t>Praise </a:t>
            </a:r>
            <a:r>
              <a:rPr lang="en-US" sz="2800" b="1" dirty="0">
                <a:solidFill>
                  <a:srgbClr val="FFFF00"/>
                </a:solidFill>
              </a:rPr>
              <a:t>and Thanksgiving: Receptors of Blessings (v.4, 12)</a:t>
            </a:r>
            <a:endParaRPr lang="en-US" sz="2800" dirty="0">
              <a:solidFill>
                <a:srgbClr val="FFFF00"/>
              </a:solidFill>
            </a:endParaRPr>
          </a:p>
          <a:p>
            <a:r>
              <a:rPr lang="en-US" sz="2800" b="1" dirty="0"/>
              <a:t>Psalm 30:12[13]  </a:t>
            </a:r>
            <a:r>
              <a:rPr lang="he-IL" sz="2800" dirty="0"/>
              <a:t>‎לְמַ֤עַן׀ יְזַמֶּרְךָ֣ כָ֭בוֹד וְלֹ֣א יִדֹּ֑ם יְהוָ֥ה אֱ֜לֹהַ֗י לְעוֹלָ֥ם אוֹדֶֽךָּ׃ </a:t>
            </a:r>
            <a:endParaRPr lang="en-US" sz="2800" dirty="0"/>
          </a:p>
          <a:p>
            <a:r>
              <a:rPr lang="en-US" sz="2800" baseline="30000" dirty="0" smtClean="0"/>
              <a:t>LXX  </a:t>
            </a:r>
            <a:r>
              <a:rPr lang="el-GR" sz="2800" dirty="0" smtClean="0"/>
              <a:t>ὅπως </a:t>
            </a:r>
            <a:r>
              <a:rPr lang="el-GR" sz="2800" dirty="0"/>
              <a:t>ἂν ψάλῃ σοι </a:t>
            </a:r>
            <a:r>
              <a:rPr lang="el-GR" sz="2800" b="1" dirty="0">
                <a:solidFill>
                  <a:schemeClr val="bg1"/>
                </a:solidFill>
              </a:rPr>
              <a:t>ἡ δόξα μου</a:t>
            </a:r>
            <a:r>
              <a:rPr lang="el-GR" sz="2800" dirty="0">
                <a:solidFill>
                  <a:schemeClr val="bg1"/>
                </a:solidFill>
              </a:rPr>
              <a:t> </a:t>
            </a:r>
            <a:r>
              <a:rPr lang="el-GR" sz="2800" dirty="0"/>
              <a:t>καὶ οὐ μὴ κατανυγῶ </a:t>
            </a:r>
            <a:r>
              <a:rPr lang="en-US" sz="2800" dirty="0"/>
              <a:t>……. (</a:t>
            </a:r>
            <a:r>
              <a:rPr lang="en-US" sz="2800" b="1" dirty="0">
                <a:solidFill>
                  <a:schemeClr val="bg1"/>
                </a:solidFill>
              </a:rPr>
              <a:t>my glory</a:t>
            </a:r>
            <a:r>
              <a:rPr lang="en-US" sz="2800" dirty="0"/>
              <a:t>)</a:t>
            </a:r>
          </a:p>
          <a:p>
            <a:r>
              <a:rPr lang="en-US" sz="2800" baseline="30000" dirty="0"/>
              <a:t>ESV </a:t>
            </a:r>
            <a:r>
              <a:rPr lang="en-US" sz="2800" dirty="0"/>
              <a:t>that </a:t>
            </a:r>
            <a:r>
              <a:rPr lang="en-US" sz="2800" b="1" dirty="0">
                <a:solidFill>
                  <a:schemeClr val="bg1"/>
                </a:solidFill>
              </a:rPr>
              <a:t>my glory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/>
              <a:t>may sing your praise and not be silent. O LORD my God, I will give thanks to you forever!  / </a:t>
            </a:r>
            <a:r>
              <a:rPr lang="en-US" sz="2800" baseline="30000" dirty="0" smtClean="0"/>
              <a:t>TNK </a:t>
            </a:r>
            <a:r>
              <a:rPr lang="en-US" sz="2800" dirty="0"/>
              <a:t>that </a:t>
            </a:r>
            <a:r>
              <a:rPr lang="en-US" sz="2800" b="1" i="1" dirty="0">
                <a:solidFill>
                  <a:schemeClr val="bg1"/>
                </a:solidFill>
              </a:rPr>
              <a:t>my </a:t>
            </a:r>
            <a:r>
              <a:rPr lang="en-US" sz="2800" b="1" dirty="0">
                <a:solidFill>
                  <a:schemeClr val="bg1"/>
                </a:solidFill>
              </a:rPr>
              <a:t>whole being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/>
              <a:t>might sing hymns to You </a:t>
            </a:r>
            <a:r>
              <a:rPr lang="en-US" sz="2800" dirty="0" smtClean="0"/>
              <a:t>…….</a:t>
            </a:r>
          </a:p>
          <a:p>
            <a:r>
              <a:rPr lang="en-US" sz="2800" dirty="0" smtClean="0"/>
              <a:t>     *‘</a:t>
            </a:r>
            <a:r>
              <a:rPr lang="en-US" sz="2800" b="1" dirty="0">
                <a:solidFill>
                  <a:schemeClr val="bg1"/>
                </a:solidFill>
              </a:rPr>
              <a:t>my glory</a:t>
            </a:r>
            <a:r>
              <a:rPr lang="en-US" sz="2800" dirty="0"/>
              <a:t>’ = </a:t>
            </a:r>
            <a:r>
              <a:rPr lang="en-US" sz="2800" b="1" dirty="0">
                <a:solidFill>
                  <a:schemeClr val="bg1"/>
                </a:solidFill>
              </a:rPr>
              <a:t>my whole being </a:t>
            </a:r>
            <a:r>
              <a:rPr lang="en-US" sz="2800" dirty="0"/>
              <a:t>(Psalm </a:t>
            </a:r>
            <a:r>
              <a:rPr lang="en-US" sz="2800" dirty="0" smtClean="0"/>
              <a:t>16:9; 57:8</a:t>
            </a:r>
            <a:r>
              <a:rPr lang="en-US" sz="2800" dirty="0"/>
              <a:t>; 108:1; Genesis 49:6</a:t>
            </a:r>
            <a:r>
              <a:rPr lang="en-US" sz="2800" dirty="0" smtClean="0"/>
              <a:t>).</a:t>
            </a: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987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ChangeArrowheads="1"/>
          </p:cNvSpPr>
          <p:nvPr/>
        </p:nvSpPr>
        <p:spPr bwMode="auto">
          <a:xfrm>
            <a:off x="456325" y="3124200"/>
            <a:ext cx="11233150" cy="309531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 dirty="0">
                <a:solidFill>
                  <a:schemeClr val="bg1"/>
                </a:solidFill>
              </a:rPr>
              <a:t> </a:t>
            </a:r>
            <a:r>
              <a:rPr lang="en-US" sz="4800" dirty="0">
                <a:solidFill>
                  <a:schemeClr val="bg1"/>
                </a:solidFill>
              </a:rPr>
              <a:t>‎  </a:t>
            </a:r>
            <a:r>
              <a:rPr lang="he-IL" sz="5400" b="1" dirty="0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 dirty="0">
                <a:solidFill>
                  <a:schemeClr val="bg1"/>
                </a:solidFill>
              </a:rPr>
              <a:t>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Numbers 6:24-26</a:t>
            </a:r>
            <a:r>
              <a:rPr lang="el-GR" sz="3600" b="1" dirty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  <a:p>
            <a:pPr rtl="1"/>
            <a:r>
              <a:rPr lang="he-IL" sz="5400" b="1" dirty="0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 dirty="0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 dirty="0">
                <a:solidFill>
                  <a:schemeClr val="bg1"/>
                </a:solidFill>
              </a:rPr>
              <a:t>‎</a:t>
            </a:r>
            <a:r>
              <a:rPr lang="he-IL" sz="5400" b="1" dirty="0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 dirty="0">
                <a:solidFill>
                  <a:schemeClr val="bg1"/>
                </a:solidFill>
              </a:rPr>
              <a:t> 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endParaRPr lang="en-US" sz="5400" b="1" dirty="0">
              <a:solidFill>
                <a:schemeClr val="bg1"/>
              </a:solidFill>
            </a:endParaRPr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</p:txBody>
      </p:sp>
      <p:sp>
        <p:nvSpPr>
          <p:cNvPr id="92163" name="Rectangle 2"/>
          <p:cNvSpPr>
            <a:spLocks noChangeArrowheads="1"/>
          </p:cNvSpPr>
          <p:nvPr/>
        </p:nvSpPr>
        <p:spPr bwMode="auto">
          <a:xfrm>
            <a:off x="826557" y="141515"/>
            <a:ext cx="8763000" cy="280076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4000" b="1" dirty="0">
                <a:latin typeface="DFKai-SB" pitchFamily="65" charset="-120"/>
                <a:ea typeface="DFKai-SB" pitchFamily="65" charset="-120"/>
              </a:rPr>
              <a:t>民數記</a:t>
            </a:r>
            <a:r>
              <a:rPr lang="ko-KR" altLang="en-US" sz="4000" b="1" dirty="0">
                <a:latin typeface="新細明體" pitchFamily="18" charset="-120"/>
              </a:rPr>
              <a:t> </a:t>
            </a:r>
            <a:r>
              <a:rPr lang="en-US" sz="4000" b="1" dirty="0"/>
              <a:t>6:24-26</a:t>
            </a: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願耶和華賜福給你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保護你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  </a:t>
            </a:r>
          </a:p>
          <a:p>
            <a:endParaRPr lang="en-US" altLang="zh-TW" sz="8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願耶和華使他的臉光照你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賜恩給你</a:t>
            </a:r>
            <a:r>
              <a:rPr lang="en-US" altLang="zh-CN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r>
              <a:rPr lang="en-US" altLang="zh-CN" sz="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altLang="zh-TW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願耶和華向你仰臉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賜你平安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sz="40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196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" y="31045"/>
            <a:ext cx="12188824" cy="6863417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endParaRPr lang="en-US" altLang="zh-CN" sz="800" b="1" dirty="0" smtClean="0"/>
          </a:p>
          <a:p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神創造並祝福 </a:t>
            </a:r>
            <a:r>
              <a:rPr lang="en-US" altLang="zh-CN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en-US" sz="4000" b="1" dirty="0">
                <a:solidFill>
                  <a:schemeClr val="bg1"/>
                </a:solidFill>
              </a:rPr>
              <a:t>‎</a:t>
            </a:r>
            <a:r>
              <a:rPr lang="he-IL" sz="4000" b="1" dirty="0" smtClean="0">
                <a:solidFill>
                  <a:schemeClr val="bg1"/>
                </a:solidFill>
              </a:rPr>
              <a:t>וַיְבָרֶךְ</a:t>
            </a:r>
            <a:r>
              <a:rPr lang="en-US" altLang="zh-CN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sz="4000" b="1" dirty="0" smtClean="0">
                <a:solidFill>
                  <a:schemeClr val="bg1"/>
                </a:solidFill>
                <a:ea typeface="DFKai-SB" pitchFamily="65" charset="-120"/>
              </a:rPr>
              <a:t>He Blessed</a:t>
            </a:r>
            <a:r>
              <a:rPr lang="en-US" altLang="zh-CN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altLang="zh-TW" sz="4000" b="1" dirty="0" smtClean="0">
              <a:solidFill>
                <a:schemeClr val="bg1"/>
              </a:solidFill>
              <a:latin typeface="+mn-ea"/>
            </a:endParaRPr>
          </a:p>
          <a:p>
            <a:pPr lvl="0"/>
            <a:endParaRPr lang="en-US" altLang="zh-TW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TW" sz="800" b="1" dirty="0">
              <a:latin typeface="+mj-lt"/>
              <a:ea typeface="DFKai-SB" pitchFamily="65" charset="-120"/>
            </a:endParaRPr>
          </a:p>
          <a:p>
            <a:pPr lvl="0"/>
            <a:endParaRPr lang="en-US" altLang="zh-TW" sz="800" b="1" dirty="0" smtClean="0">
              <a:latin typeface="+mj-lt"/>
              <a:ea typeface="DFKai-SB" pitchFamily="65" charset="-120"/>
            </a:endParaRPr>
          </a:p>
          <a:p>
            <a:r>
              <a:rPr lang="en-US" sz="3200" b="1" dirty="0" smtClean="0"/>
              <a:t>    1)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賜福給受造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物 </a:t>
            </a:r>
            <a:r>
              <a:rPr lang="en-US" altLang="zh-CN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zh-CN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造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第</a:t>
            </a:r>
            <a:r>
              <a:rPr lang="zh-CN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五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日</a:t>
            </a:r>
            <a:r>
              <a:rPr lang="en-US" altLang="zh-CN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3200" b="1" dirty="0" smtClean="0"/>
              <a:t>        -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創世紀 </a:t>
            </a:r>
            <a:r>
              <a:rPr lang="en-US" sz="3200" b="1" dirty="0" smtClean="0"/>
              <a:t>1:22</a:t>
            </a:r>
            <a:r>
              <a:rPr lang="en-US" sz="3200" dirty="0" smtClean="0"/>
              <a:t> </a:t>
            </a:r>
            <a:r>
              <a:rPr lang="zh-TW" alt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就賜福給這一切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、說、滋生繁多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               充滿海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中的水．雀鳥也要多生在地上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sz="3200" b="1" dirty="0" smtClean="0"/>
              <a:t>    2)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賜福給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 </a:t>
            </a:r>
            <a:r>
              <a:rPr lang="en-US" altLang="zh-CN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創造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第</a:t>
            </a:r>
            <a:r>
              <a:rPr lang="zh-CN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六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日</a:t>
            </a:r>
            <a:r>
              <a:rPr lang="en-US" altLang="zh-CN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3200" b="1" dirty="0" smtClean="0"/>
              <a:t>       -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創世紀 </a:t>
            </a:r>
            <a:r>
              <a:rPr lang="en-US" sz="3200" b="1" dirty="0" smtClean="0"/>
              <a:t>1:28 </a:t>
            </a:r>
            <a:r>
              <a:rPr lang="zh-TW" alt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就賜</a:t>
            </a:r>
            <a:r>
              <a:rPr lang="zh-TW" alt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福給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他們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、又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對他們說、要生養眾多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2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>              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遍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滿地面、治理這地．也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要管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理海裡的魚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2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>              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空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中的鳥．和地上各樣行動的活物。 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sz="3200" b="1" dirty="0"/>
              <a:t> </a:t>
            </a:r>
            <a:r>
              <a:rPr lang="en-US" sz="3200" b="1" dirty="0" smtClean="0"/>
              <a:t>   3)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賜福給第七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日 </a:t>
            </a:r>
            <a:r>
              <a:rPr lang="en-US" altLang="zh-CN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創造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第七日</a:t>
            </a:r>
            <a:r>
              <a:rPr lang="en-US" altLang="zh-CN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3200" b="1" dirty="0" smtClean="0"/>
              <a:t>       -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創世紀 </a:t>
            </a:r>
            <a:r>
              <a:rPr lang="en-US" sz="3200" b="1" dirty="0" smtClean="0"/>
              <a:t>2:3 </a:t>
            </a:r>
            <a:r>
              <a:rPr lang="zh-TW" alt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賜福</a:t>
            </a:r>
            <a:r>
              <a:rPr lang="zh-TW" alt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給第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七日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、定為聖日、因為在這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日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2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>             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歇了他一切創造的工、就安息了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9147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" y="31045"/>
            <a:ext cx="12188824" cy="678647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endParaRPr lang="en-US" altLang="zh-CN" sz="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 神願意賜福給人</a:t>
            </a:r>
            <a:endParaRPr lang="en-US" altLang="zh-TW" sz="4000" b="1" dirty="0" smtClean="0">
              <a:solidFill>
                <a:srgbClr val="FFFF00"/>
              </a:solidFill>
              <a:latin typeface="+mn-ea"/>
            </a:endParaRPr>
          </a:p>
          <a:p>
            <a:pPr lvl="0"/>
            <a:endParaRPr lang="en-US" altLang="zh-TW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TW" sz="800" b="1" dirty="0" smtClean="0">
              <a:latin typeface="+mj-lt"/>
              <a:ea typeface="DFKai-SB" pitchFamily="65" charset="-120"/>
            </a:endParaRPr>
          </a:p>
          <a:p>
            <a:r>
              <a:rPr lang="en-US" sz="3500" b="1" dirty="0" smtClean="0"/>
              <a:t>     -</a:t>
            </a:r>
            <a:r>
              <a:rPr lang="zh-CN" altLang="en-US" sz="35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申命記 </a:t>
            </a:r>
            <a:r>
              <a:rPr lang="en-US" sz="3500" b="1" dirty="0" smtClean="0"/>
              <a:t>1:</a:t>
            </a:r>
            <a:r>
              <a:rPr lang="en-US" altLang="zh-CN" sz="3500" b="1" dirty="0" smtClean="0"/>
              <a:t>11  </a:t>
            </a:r>
            <a:r>
              <a:rPr lang="zh-TW" altLang="en-US" sz="35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惟</a:t>
            </a:r>
            <a:r>
              <a:rPr lang="zh-TW" altLang="en-US" sz="35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願耶和華你們列祖</a:t>
            </a:r>
            <a:r>
              <a:rPr lang="zh-TW" altLang="en-US" sz="35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的神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35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使你們比</a:t>
            </a:r>
            <a:r>
              <a:rPr lang="zh-TW" altLang="en-US" sz="3500" dirty="0">
                <a:latin typeface="DFKai-SB" pitchFamily="65" charset="-120"/>
                <a:ea typeface="DFKai-SB" pitchFamily="65" charset="-120"/>
              </a:rPr>
              <a:t>如今更多千倍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、照</a:t>
            </a:r>
            <a:r>
              <a:rPr lang="zh-TW" altLang="en-US" sz="3500" dirty="0">
                <a:latin typeface="DFKai-SB" pitchFamily="65" charset="-120"/>
                <a:ea typeface="DFKai-SB" pitchFamily="65" charset="-120"/>
              </a:rPr>
              <a:t>他所應許你們的話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35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5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賜</a:t>
            </a:r>
            <a:r>
              <a:rPr lang="zh-TW" altLang="en-US" sz="35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福與你們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。  </a:t>
            </a:r>
            <a:r>
              <a:rPr lang="en-US" altLang="zh-TW" sz="3500" dirty="0" smtClean="0">
                <a:latin typeface="DFKai-SB" pitchFamily="65" charset="-120"/>
                <a:ea typeface="DFKai-SB" pitchFamily="65" charset="-120"/>
              </a:rPr>
              <a:t>/ 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500" b="1" dirty="0"/>
              <a:t>-</a:t>
            </a:r>
            <a:r>
              <a:rPr lang="zh-CN" altLang="en-US" sz="35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申命記 </a:t>
            </a:r>
            <a:r>
              <a:rPr lang="en-US" altLang="zh-CN" sz="3500" b="1" dirty="0" smtClean="0"/>
              <a:t>28</a:t>
            </a:r>
            <a:r>
              <a:rPr lang="en-US" sz="3500" b="1" dirty="0" smtClean="0"/>
              <a:t>:</a:t>
            </a:r>
            <a:r>
              <a:rPr lang="en-US" altLang="zh-CN" sz="3500" b="1" dirty="0" smtClean="0"/>
              <a:t>2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3500" dirty="0">
                <a:latin typeface="DFKai-SB" pitchFamily="65" charset="-120"/>
                <a:ea typeface="DFKai-SB" pitchFamily="65" charset="-120"/>
              </a:rPr>
              <a:t>若聽從耶和華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你神</a:t>
            </a:r>
            <a:r>
              <a:rPr lang="zh-TW" altLang="en-US" sz="3500" dirty="0">
                <a:latin typeface="DFKai-SB" pitchFamily="65" charset="-120"/>
                <a:ea typeface="DFKai-SB" pitchFamily="65" charset="-120"/>
              </a:rPr>
              <a:t>的話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35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這</a:t>
            </a:r>
            <a:r>
              <a:rPr lang="zh-TW" altLang="en-US" sz="35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以下的福必追隨你、臨到你身上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CN" sz="3500" b="1" dirty="0" smtClean="0"/>
              <a:t>28</a:t>
            </a:r>
            <a:r>
              <a:rPr lang="en-US" sz="3500" b="1" dirty="0" smtClean="0"/>
              <a:t>:</a:t>
            </a:r>
            <a:r>
              <a:rPr lang="en-US" altLang="zh-CN" sz="3500" b="1" dirty="0" smtClean="0"/>
              <a:t>3</a:t>
            </a:r>
            <a:r>
              <a:rPr lang="en-US" sz="35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500" dirty="0">
                <a:latin typeface="DFKai-SB" pitchFamily="65" charset="-120"/>
                <a:ea typeface="DFKai-SB" pitchFamily="65" charset="-120"/>
              </a:rPr>
              <a:t>你在城裡必</a:t>
            </a:r>
            <a:r>
              <a:rPr lang="zh-TW" altLang="en-US" sz="35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蒙福</a:t>
            </a:r>
            <a:r>
              <a:rPr lang="zh-TW" altLang="en-US" sz="3500" dirty="0">
                <a:latin typeface="DFKai-SB" pitchFamily="65" charset="-120"/>
                <a:ea typeface="DFKai-SB" pitchFamily="65" charset="-120"/>
              </a:rPr>
              <a:t>、在田間也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必</a:t>
            </a:r>
            <a:r>
              <a:rPr lang="zh-TW" altLang="en-US" sz="35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蒙福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。 </a:t>
            </a:r>
            <a:r>
              <a:rPr lang="en-US" altLang="zh-CN" sz="3500" b="1" dirty="0" smtClean="0"/>
              <a:t>28</a:t>
            </a:r>
            <a:r>
              <a:rPr lang="en-US" sz="3500" b="1" dirty="0" smtClean="0"/>
              <a:t>:</a:t>
            </a:r>
            <a:r>
              <a:rPr lang="en-US" altLang="zh-CN" sz="3500" b="1" dirty="0" smtClean="0"/>
              <a:t>4</a:t>
            </a:r>
            <a:r>
              <a:rPr lang="en-US" sz="35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500" dirty="0">
                <a:latin typeface="DFKai-SB" pitchFamily="65" charset="-120"/>
                <a:ea typeface="DFKai-SB" pitchFamily="65" charset="-120"/>
              </a:rPr>
              <a:t>你身所生的、地所產的、牲畜所下的、以及牛犢、羊羔、都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必</a:t>
            </a:r>
            <a:r>
              <a:rPr lang="zh-TW" altLang="en-US" sz="35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蒙福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CN" sz="3500" b="1" dirty="0" smtClean="0"/>
              <a:t>28</a:t>
            </a:r>
            <a:r>
              <a:rPr lang="en-US" sz="3500" b="1" dirty="0" smtClean="0"/>
              <a:t>:</a:t>
            </a:r>
            <a:r>
              <a:rPr lang="en-US" altLang="zh-CN" sz="3500" b="1" dirty="0" smtClean="0"/>
              <a:t>5</a:t>
            </a:r>
            <a:r>
              <a:rPr lang="en-US" sz="35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500" dirty="0">
                <a:latin typeface="DFKai-SB" pitchFamily="65" charset="-120"/>
                <a:ea typeface="DFKai-SB" pitchFamily="65" charset="-120"/>
              </a:rPr>
              <a:t>你的筐子和你的摶麵盆、都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必</a:t>
            </a:r>
            <a:r>
              <a:rPr lang="zh-TW" altLang="en-US" sz="35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蒙福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CN" sz="3500" b="1" dirty="0" smtClean="0"/>
              <a:t>28</a:t>
            </a:r>
            <a:r>
              <a:rPr lang="en-US" sz="3500" b="1" dirty="0" smtClean="0"/>
              <a:t>:</a:t>
            </a:r>
            <a:r>
              <a:rPr lang="en-US" altLang="zh-CN" sz="3500" b="1" dirty="0" smtClean="0"/>
              <a:t>6 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3500" dirty="0">
                <a:latin typeface="DFKai-SB" pitchFamily="65" charset="-120"/>
                <a:ea typeface="DFKai-SB" pitchFamily="65" charset="-120"/>
              </a:rPr>
              <a:t>出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也</a:t>
            </a:r>
            <a:r>
              <a:rPr lang="zh-TW" altLang="en-US" sz="35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蒙福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3500" dirty="0">
                <a:latin typeface="DFKai-SB" pitchFamily="65" charset="-120"/>
                <a:ea typeface="DFKai-SB" pitchFamily="65" charset="-120"/>
              </a:rPr>
              <a:t>入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也</a:t>
            </a:r>
            <a:r>
              <a:rPr lang="zh-TW" altLang="en-US" sz="35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蒙</a:t>
            </a:r>
            <a:r>
              <a:rPr lang="zh-TW" altLang="en-US" sz="35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福 </a:t>
            </a:r>
            <a:r>
              <a:rPr lang="en-US" altLang="zh-TW" sz="3500" dirty="0" smtClean="0"/>
              <a:t>……</a:t>
            </a:r>
            <a:r>
              <a:rPr lang="en-US" altLang="zh-CN" sz="3500" dirty="0" smtClean="0"/>
              <a:t>…</a:t>
            </a:r>
            <a:r>
              <a:rPr lang="en-US" altLang="zh-TW" sz="3500" dirty="0" smtClean="0"/>
              <a:t>.</a:t>
            </a:r>
          </a:p>
          <a:p>
            <a:endParaRPr lang="en-US" altLang="zh-TW" sz="800" dirty="0" smtClean="0"/>
          </a:p>
          <a:p>
            <a:r>
              <a:rPr lang="en-US" sz="3500" b="1" dirty="0" smtClean="0"/>
              <a:t>     -</a:t>
            </a:r>
            <a:r>
              <a:rPr lang="zh-CN" altLang="en-US" sz="35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耶利米</a:t>
            </a:r>
            <a:r>
              <a:rPr lang="zh-CN" altLang="en-US" sz="35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書 </a:t>
            </a:r>
            <a:r>
              <a:rPr lang="en-US" sz="3500" b="1" dirty="0" smtClean="0"/>
              <a:t>29:11</a:t>
            </a:r>
            <a:r>
              <a:rPr lang="en-US" sz="3500" dirty="0" smtClean="0"/>
              <a:t> </a:t>
            </a:r>
            <a:r>
              <a:rPr lang="zh-TW" altLang="en-US" sz="3500" dirty="0">
                <a:latin typeface="DFKai-SB" pitchFamily="65" charset="-120"/>
                <a:ea typeface="DFKai-SB" pitchFamily="65" charset="-120"/>
              </a:rPr>
              <a:t>耶和華說、</a:t>
            </a:r>
            <a:r>
              <a:rPr lang="zh-TW" altLang="en-US" sz="35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我知道我向你們所懷的意念、是賜平安的意念、不是降災禍的意念、要叫你們末後有指望</a:t>
            </a:r>
            <a:r>
              <a:rPr lang="zh-TW" altLang="en-US" sz="35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500" dirty="0" smtClean="0"/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0889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" y="31045"/>
            <a:ext cx="12188824" cy="6801862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endParaRPr lang="en-US" altLang="zh-CN" sz="800" b="1" dirty="0" smtClean="0"/>
          </a:p>
          <a:p>
            <a:endParaRPr lang="en-US" altLang="zh-CN" sz="800" b="1" dirty="0"/>
          </a:p>
          <a:p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領</a:t>
            </a:r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受神祝福的器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皿</a:t>
            </a:r>
            <a:r>
              <a:rPr lang="en-US" altLang="zh-CN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讚美和感謝</a:t>
            </a:r>
            <a:endParaRPr lang="en-US" altLang="zh-TW" sz="4000" b="1" dirty="0" smtClean="0">
              <a:solidFill>
                <a:srgbClr val="FFFF00"/>
              </a:solidFill>
              <a:latin typeface="+mn-ea"/>
            </a:endParaRPr>
          </a:p>
          <a:p>
            <a:pPr lvl="0"/>
            <a:endParaRPr lang="en-US" altLang="zh-TW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TW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TW" sz="800" b="1" dirty="0" smtClean="0">
              <a:latin typeface="+mj-lt"/>
              <a:ea typeface="DFKai-SB" pitchFamily="65" charset="-120"/>
            </a:endParaRPr>
          </a:p>
          <a:p>
            <a:r>
              <a:rPr lang="en-US" sz="3600" b="1" dirty="0" smtClean="0"/>
              <a:t>    -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詩篇</a:t>
            </a:r>
            <a:r>
              <a:rPr lang="en-US" sz="3600" b="1" dirty="0" smtClean="0">
                <a:solidFill>
                  <a:srgbClr val="FFFF00"/>
                </a:solidFill>
              </a:rPr>
              <a:t>22:3</a:t>
            </a:r>
            <a:r>
              <a:rPr lang="en-US" altLang="zh-CN" sz="3600" b="1" dirty="0" smtClean="0"/>
              <a:t>   </a:t>
            </a:r>
            <a:r>
              <a:rPr lang="he-IL" sz="3600" dirty="0" smtClean="0"/>
              <a:t>‎ </a:t>
            </a:r>
            <a:r>
              <a:rPr lang="he-IL" sz="3600" dirty="0"/>
              <a:t>וְאַתָּ֥ה קָד֑וֹשׁ </a:t>
            </a:r>
            <a:r>
              <a:rPr lang="he-IL" sz="3600" b="1" dirty="0">
                <a:solidFill>
                  <a:schemeClr val="bg1"/>
                </a:solidFill>
              </a:rPr>
              <a:t>י֜וֹשֵׁ֗ב תְּהִלּ֥וֹת יִשְׂרָאֵֽל</a:t>
            </a:r>
            <a:r>
              <a:rPr lang="he-IL" sz="3600" dirty="0"/>
              <a:t>׃ </a:t>
            </a:r>
            <a:endParaRPr lang="en-US" sz="3600" dirty="0"/>
          </a:p>
          <a:p>
            <a:r>
              <a:rPr lang="en-US" sz="3600" baseline="30000" dirty="0"/>
              <a:t>ESV </a:t>
            </a:r>
            <a:r>
              <a:rPr lang="en-US" sz="3600" dirty="0"/>
              <a:t>Yet you are holy, </a:t>
            </a:r>
            <a:r>
              <a:rPr lang="en-US" sz="3600" b="1" dirty="0">
                <a:solidFill>
                  <a:schemeClr val="bg1"/>
                </a:solidFill>
              </a:rPr>
              <a:t>enthroned on the praises of Israel</a:t>
            </a:r>
            <a:r>
              <a:rPr lang="en-US" sz="3600" dirty="0"/>
              <a:t>.</a:t>
            </a:r>
          </a:p>
          <a:p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但你是聖潔的、</a:t>
            </a:r>
            <a:r>
              <a:rPr lang="zh-CN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是用以色列的讚美為寶座的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CN" sz="2800" dirty="0">
                <a:latin typeface="DFKai-SB" pitchFamily="65" charset="-120"/>
                <a:ea typeface="DFKai-SB" pitchFamily="65" charset="-120"/>
              </a:rPr>
              <a:t>〔</a:t>
            </a:r>
            <a:r>
              <a:rPr lang="zh-CN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寶座</a:t>
            </a:r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或作</a:t>
            </a:r>
            <a:r>
              <a:rPr lang="zh-CN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居所</a:t>
            </a:r>
            <a:r>
              <a:rPr lang="en-US" altLang="zh-CN" sz="2800" dirty="0" smtClean="0">
                <a:latin typeface="DFKai-SB" pitchFamily="65" charset="-120"/>
                <a:ea typeface="DFKai-SB" pitchFamily="65" charset="-120"/>
              </a:rPr>
              <a:t>〕</a:t>
            </a:r>
          </a:p>
          <a:p>
            <a:endParaRPr lang="en-US" sz="800" dirty="0" smtClean="0">
              <a:latin typeface="DFKai-SB" pitchFamily="65" charset="-120"/>
              <a:ea typeface="DFKai-SB" pitchFamily="65" charset="-120"/>
            </a:endParaRPr>
          </a:p>
          <a:p>
            <a:endParaRPr lang="en-US" sz="8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sz="3600" b="1" dirty="0" smtClean="0"/>
              <a:t>    -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詩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篇</a:t>
            </a:r>
            <a:r>
              <a:rPr lang="en-US" sz="3600" b="1" dirty="0" smtClean="0">
                <a:solidFill>
                  <a:srgbClr val="FFFF00"/>
                </a:solidFill>
              </a:rPr>
              <a:t>50:23</a:t>
            </a:r>
            <a:r>
              <a:rPr lang="en-US" altLang="zh-CN" sz="3600" b="1" dirty="0" smtClean="0"/>
              <a:t> </a:t>
            </a:r>
            <a:r>
              <a:rPr lang="he-IL" sz="3600" dirty="0" smtClean="0"/>
              <a:t>‎ </a:t>
            </a:r>
            <a:r>
              <a:rPr lang="he-IL" sz="3600" b="1" dirty="0">
                <a:solidFill>
                  <a:schemeClr val="bg1"/>
                </a:solidFill>
              </a:rPr>
              <a:t>זֹבֵ֥חַ תּוֹדָ֗ה יְֽכַ֫בְּדָ֥נְנִי </a:t>
            </a:r>
            <a:r>
              <a:rPr lang="he-IL" sz="3600" dirty="0"/>
              <a:t>וְשָׂ֥ם דֶּ֑רֶךְ אַ֜רְאֶ֗נּוּ בְּיֵ֣שַׁע אֱלֹהִֽים׃ </a:t>
            </a:r>
            <a:endParaRPr lang="en-US" sz="3600" dirty="0"/>
          </a:p>
          <a:p>
            <a:r>
              <a:rPr lang="en-US" sz="3400" baseline="30000" dirty="0"/>
              <a:t>ESV </a:t>
            </a:r>
            <a:r>
              <a:rPr lang="en-US" sz="3400" b="1" dirty="0">
                <a:solidFill>
                  <a:schemeClr val="bg1"/>
                </a:solidFill>
              </a:rPr>
              <a:t>The one who offers thanksgiving as his sacrifice glorifies me</a:t>
            </a:r>
            <a:r>
              <a:rPr lang="en-US" sz="3400" dirty="0"/>
              <a:t>; </a:t>
            </a:r>
            <a:endParaRPr lang="en-US" sz="3400" dirty="0" smtClean="0"/>
          </a:p>
          <a:p>
            <a:r>
              <a:rPr lang="en-US" sz="3400" dirty="0"/>
              <a:t> </a:t>
            </a:r>
            <a:r>
              <a:rPr lang="en-US" sz="3400" dirty="0" smtClean="0"/>
              <a:t> to </a:t>
            </a:r>
            <a:r>
              <a:rPr lang="en-US" sz="3400" dirty="0"/>
              <a:t>one who orders his way rightly I will show the salvation of God! </a:t>
            </a:r>
            <a:endParaRPr lang="en-US" sz="3400" dirty="0" smtClean="0"/>
          </a:p>
          <a:p>
            <a:r>
              <a:rPr lang="zh-CN" altLang="en-US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凡</a:t>
            </a:r>
            <a:r>
              <a:rPr lang="zh-CN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以感謝獻上為祭的</a:t>
            </a:r>
            <a:r>
              <a:rPr 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CN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便是榮耀我</a:t>
            </a:r>
            <a:r>
              <a:rPr lang="en-US" sz="3600" dirty="0">
                <a:latin typeface="DFKai-SB" pitchFamily="65" charset="-120"/>
                <a:ea typeface="DFKai-SB" pitchFamily="65" charset="-120"/>
              </a:rPr>
              <a:t>.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那按正路而行的</a:t>
            </a:r>
            <a:r>
              <a:rPr lang="en-US" sz="3600" dirty="0">
                <a:latin typeface="DFKai-SB" pitchFamily="65" charset="-120"/>
                <a:ea typeface="DFKai-SB" pitchFamily="65" charset="-120"/>
              </a:rPr>
              <a:t>,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我必使他得著我的救恩。</a:t>
            </a:r>
            <a:endParaRPr lang="en-US" sz="3600" dirty="0">
              <a:latin typeface="DFKai-SB" pitchFamily="65" charset="-120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975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" y="31045"/>
            <a:ext cx="12188824" cy="695575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endParaRPr lang="en-US" altLang="zh-CN" sz="800" b="1" dirty="0"/>
          </a:p>
          <a:p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    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詩篇</a:t>
            </a:r>
            <a:r>
              <a:rPr lang="en-US" altLang="zh-CN" sz="4000" b="1" dirty="0" smtClean="0">
                <a:solidFill>
                  <a:srgbClr val="FFFF00"/>
                </a:solidFill>
              </a:rPr>
              <a:t>30</a:t>
            </a:r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篇的標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題</a:t>
            </a:r>
            <a:r>
              <a:rPr lang="en-US" altLang="zh-CN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名</a:t>
            </a:r>
            <a:r>
              <a:rPr lang="zh-CN" altLang="en-US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詞 </a:t>
            </a:r>
            <a:r>
              <a:rPr lang="he-IL" sz="3600" b="1" dirty="0" smtClean="0">
                <a:solidFill>
                  <a:schemeClr val="bg1"/>
                </a:solidFill>
              </a:rPr>
              <a:t>בַּיִת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房子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x-none" sz="3600" b="1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殿</a:t>
            </a:r>
            <a:endParaRPr lang="en-US" altLang="zh-TW" sz="36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pPr lvl="0"/>
            <a:endParaRPr lang="en-US" altLang="zh-TW" sz="800" b="1" dirty="0" smtClean="0">
              <a:latin typeface="+mj-lt"/>
              <a:ea typeface="DFKai-SB" pitchFamily="65" charset="-120"/>
            </a:endParaRPr>
          </a:p>
          <a:p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詩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篇</a:t>
            </a:r>
            <a:r>
              <a:rPr lang="en-US" sz="3200" b="1" dirty="0" smtClean="0"/>
              <a:t>30:1 </a:t>
            </a:r>
            <a:r>
              <a:rPr lang="en-US" sz="2800" b="1" dirty="0" smtClean="0"/>
              <a:t>(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標題</a:t>
            </a:r>
            <a:r>
              <a:rPr lang="en-US" sz="2800" b="1" dirty="0" smtClean="0"/>
              <a:t>)  </a:t>
            </a:r>
            <a:r>
              <a:rPr lang="x-none" sz="3200" b="1" smtClean="0">
                <a:latin typeface="DFKai-SB" pitchFamily="65" charset="-120"/>
                <a:ea typeface="DFKai-SB" pitchFamily="65" charset="-120"/>
              </a:rPr>
              <a:t>大衛在</a:t>
            </a:r>
            <a:r>
              <a:rPr lang="x-none" sz="3200" b="1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獻殿</a:t>
            </a:r>
            <a:r>
              <a:rPr 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2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宮殿</a:t>
            </a:r>
            <a:r>
              <a:rPr 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x-none" sz="3200" b="1" smtClean="0">
                <a:latin typeface="DFKai-SB" pitchFamily="65" charset="-120"/>
                <a:ea typeface="DFKai-SB" pitchFamily="65" charset="-120"/>
              </a:rPr>
              <a:t>的時候</a:t>
            </a:r>
            <a:r>
              <a:rPr lang="x-none" sz="3200" b="1">
                <a:latin typeface="DFKai-SB" pitchFamily="65" charset="-120"/>
                <a:ea typeface="DFKai-SB" pitchFamily="65" charset="-120"/>
              </a:rPr>
              <a:t>，作這詩歌</a:t>
            </a:r>
            <a:r>
              <a:rPr lang="x-none" sz="3200" b="1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sz="32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800" b="1" dirty="0">
              <a:solidFill>
                <a:schemeClr val="bg1"/>
              </a:solidFill>
              <a:latin typeface="+mj-ea"/>
            </a:endParaRPr>
          </a:p>
          <a:p>
            <a:r>
              <a:rPr lang="en-US" sz="3000" dirty="0" smtClean="0"/>
              <a:t>*The </a:t>
            </a:r>
            <a:r>
              <a:rPr lang="en-US" sz="3000" dirty="0"/>
              <a:t>Hebrew word </a:t>
            </a:r>
            <a:r>
              <a:rPr lang="he-IL" sz="3000" b="1" dirty="0" smtClean="0">
                <a:solidFill>
                  <a:srgbClr val="FFFF00"/>
                </a:solidFill>
              </a:rPr>
              <a:t>בַּיִת</a:t>
            </a:r>
            <a:r>
              <a:rPr lang="he-IL" sz="3000" dirty="0" smtClean="0"/>
              <a:t> </a:t>
            </a:r>
            <a:r>
              <a:rPr lang="en-US" sz="3000" dirty="0" smtClean="0"/>
              <a:t> (</a:t>
            </a:r>
            <a:r>
              <a:rPr lang="en-US" sz="3000" dirty="0"/>
              <a:t>house, </a:t>
            </a:r>
            <a:r>
              <a:rPr lang="zh-TW" altLang="en-US" sz="3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房子</a:t>
            </a:r>
            <a:r>
              <a:rPr lang="en-US" sz="3000" dirty="0"/>
              <a:t>) has several meanings. </a:t>
            </a:r>
            <a:r>
              <a:rPr lang="en-US" sz="3000" dirty="0" smtClean="0"/>
              <a:t> </a:t>
            </a:r>
            <a:endParaRPr lang="en-US" sz="3000" dirty="0"/>
          </a:p>
          <a:p>
            <a:r>
              <a:rPr lang="en-US" sz="3200" dirty="0"/>
              <a:t>	-</a:t>
            </a:r>
            <a:r>
              <a:rPr lang="en-US" sz="3200" b="1" dirty="0"/>
              <a:t>2 Samuel 5:11 </a:t>
            </a:r>
            <a:r>
              <a:rPr lang="en-US" sz="3200" b="1" dirty="0" smtClean="0"/>
              <a:t> </a:t>
            </a:r>
            <a:r>
              <a:rPr lang="he-IL" sz="3200" dirty="0" smtClean="0"/>
              <a:t>‎</a:t>
            </a:r>
            <a:r>
              <a:rPr lang="zh-TW" altLang="en-US" sz="2800" dirty="0" smtClean="0">
                <a:latin typeface="DFKai-SB" pitchFamily="65" charset="-120"/>
                <a:ea typeface="DFKai-SB" pitchFamily="65" charset="-120"/>
              </a:rPr>
              <a:t>推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羅王希蘭將香柏木運到大衛那裡．又差遣使者</a:t>
            </a:r>
            <a:r>
              <a:rPr lang="zh-TW" altLang="en-US" sz="2800" dirty="0" smtClean="0"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8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dirty="0" smtClean="0">
                <a:latin typeface="DFKai-SB" pitchFamily="65" charset="-120"/>
                <a:ea typeface="DFKai-SB" pitchFamily="65" charset="-120"/>
              </a:rPr>
              <a:t>和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木匠石匠、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給大衛建造宮殿</a:t>
            </a:r>
            <a:r>
              <a:rPr lang="zh-TW" altLang="en-US" sz="2800" dirty="0" smtClean="0">
                <a:latin typeface="DFKai-SB" pitchFamily="65" charset="-120"/>
                <a:ea typeface="DFKai-SB" pitchFamily="65" charset="-120"/>
              </a:rPr>
              <a:t>。 </a:t>
            </a:r>
            <a:r>
              <a:rPr lang="en-US" sz="2800" dirty="0" smtClean="0"/>
              <a:t>/ </a:t>
            </a:r>
            <a:r>
              <a:rPr lang="en-US" sz="2800" baseline="30000" dirty="0"/>
              <a:t>ESV </a:t>
            </a:r>
            <a:r>
              <a:rPr lang="en-US" sz="2800" dirty="0"/>
              <a:t>And Hiram king of </a:t>
            </a:r>
            <a:r>
              <a:rPr lang="en-US" sz="2800" dirty="0" err="1"/>
              <a:t>Tyre</a:t>
            </a:r>
            <a:r>
              <a:rPr lang="en-US" sz="2800" dirty="0"/>
              <a:t> sent messengers </a:t>
            </a:r>
            <a:endParaRPr lang="en-US" sz="2800" dirty="0" smtClean="0"/>
          </a:p>
          <a:p>
            <a:r>
              <a:rPr lang="en-US" sz="2800" dirty="0" smtClean="0"/>
              <a:t>to </a:t>
            </a:r>
            <a:r>
              <a:rPr lang="en-US" sz="2800" dirty="0"/>
              <a:t>David, and cedar trees, also carpenters and masons </a:t>
            </a:r>
            <a:r>
              <a:rPr lang="en-US" sz="2800" b="1" dirty="0">
                <a:solidFill>
                  <a:schemeClr val="bg1"/>
                </a:solidFill>
              </a:rPr>
              <a:t>who built David a house</a:t>
            </a:r>
            <a:r>
              <a:rPr lang="en-US" sz="2800" dirty="0"/>
              <a:t>. </a:t>
            </a:r>
            <a:r>
              <a:rPr lang="en-US" altLang="zh-TW" sz="2800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he-IL" sz="2800" b="1" dirty="0">
                <a:solidFill>
                  <a:schemeClr val="bg1"/>
                </a:solidFill>
              </a:rPr>
              <a:t>וַיִּבְנֽוּ־</a:t>
            </a:r>
            <a:r>
              <a:rPr lang="he-IL" sz="2800" b="1" dirty="0">
                <a:solidFill>
                  <a:srgbClr val="FFFF00"/>
                </a:solidFill>
              </a:rPr>
              <a:t>ב</a:t>
            </a:r>
            <a:r>
              <a:rPr lang="he-IL" sz="2800" b="1" dirty="0">
                <a:solidFill>
                  <a:schemeClr val="bg1"/>
                </a:solidFill>
              </a:rPr>
              <a:t>ַ</a:t>
            </a:r>
            <a:r>
              <a:rPr lang="he-IL" sz="2800" b="1" dirty="0">
                <a:solidFill>
                  <a:srgbClr val="FFFF00"/>
                </a:solidFill>
              </a:rPr>
              <a:t>֖יִת</a:t>
            </a:r>
            <a:r>
              <a:rPr lang="he-IL" sz="2800" b="1" dirty="0">
                <a:solidFill>
                  <a:schemeClr val="bg1"/>
                </a:solidFill>
              </a:rPr>
              <a:t> לְדָוִֽד</a:t>
            </a:r>
            <a:r>
              <a:rPr lang="en-US" altLang="zh-TW" sz="2800" dirty="0" smtClean="0">
                <a:latin typeface="DFKai-SB" pitchFamily="65" charset="-120"/>
                <a:ea typeface="DFKai-SB" pitchFamily="65" charset="-120"/>
              </a:rPr>
              <a:t>)</a:t>
            </a:r>
            <a:endParaRPr lang="en-US" sz="2800" dirty="0">
              <a:latin typeface="DFKai-SB" pitchFamily="65" charset="-120"/>
              <a:ea typeface="DFKai-SB" pitchFamily="65" charset="-120"/>
            </a:endParaRPr>
          </a:p>
          <a:p>
            <a:endParaRPr lang="en-US" sz="800" dirty="0" smtClean="0"/>
          </a:p>
          <a:p>
            <a:r>
              <a:rPr lang="en-US" sz="2800" dirty="0"/>
              <a:t>	*</a:t>
            </a:r>
            <a:r>
              <a:rPr lang="en-US" sz="2800" b="1" dirty="0"/>
              <a:t>God’s Covenant with David</a:t>
            </a:r>
            <a:r>
              <a:rPr lang="en-US" sz="2800" dirty="0"/>
              <a:t> (a Messianic </a:t>
            </a:r>
            <a:r>
              <a:rPr lang="en-US" sz="2800" dirty="0" smtClean="0"/>
              <a:t>prophecy): </a:t>
            </a:r>
            <a:r>
              <a:rPr lang="en-US" sz="2800" b="1" dirty="0" smtClean="0"/>
              <a:t>2 </a:t>
            </a:r>
            <a:r>
              <a:rPr lang="en-US" sz="2800" b="1" dirty="0"/>
              <a:t>Samuel 7:1-29; 1 Chronicles 17:1-27, </a:t>
            </a:r>
            <a:r>
              <a:rPr lang="en-US" sz="2800" dirty="0"/>
              <a:t>and </a:t>
            </a:r>
            <a:r>
              <a:rPr lang="en-US" sz="2800" b="1" dirty="0"/>
              <a:t>Psalm 89</a:t>
            </a:r>
            <a:r>
              <a:rPr lang="en-US" sz="2800" dirty="0"/>
              <a:t>. The Hebrew word </a:t>
            </a:r>
            <a:r>
              <a:rPr lang="he-IL" sz="2800" b="1" dirty="0">
                <a:solidFill>
                  <a:schemeClr val="bg1"/>
                </a:solidFill>
              </a:rPr>
              <a:t>בַּיִת 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/>
              <a:t>(</a:t>
            </a:r>
            <a:r>
              <a:rPr lang="en-US" sz="2800" dirty="0">
                <a:solidFill>
                  <a:schemeClr val="bg1"/>
                </a:solidFill>
              </a:rPr>
              <a:t>house</a:t>
            </a:r>
            <a:r>
              <a:rPr lang="en-US" sz="2800" dirty="0" smtClean="0">
                <a:solidFill>
                  <a:schemeClr val="bg1"/>
                </a:solidFill>
              </a:rPr>
              <a:t>,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房子</a:t>
            </a:r>
            <a:r>
              <a:rPr lang="en-US" sz="2800" dirty="0" smtClean="0"/>
              <a:t>) </a:t>
            </a:r>
            <a:r>
              <a:rPr lang="en-US" sz="2800" dirty="0"/>
              <a:t>occurs in 1 Chronicles 17:1&lt;2x&gt; </a:t>
            </a:r>
            <a:r>
              <a:rPr lang="en-US" sz="2800" dirty="0" smtClean="0"/>
              <a:t>(</a:t>
            </a:r>
            <a:r>
              <a:rPr lang="en-US" sz="2800" dirty="0" smtClean="0">
                <a:solidFill>
                  <a:schemeClr val="bg1"/>
                </a:solidFill>
              </a:rPr>
              <a:t>palace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皇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宮</a:t>
            </a:r>
            <a:r>
              <a:rPr lang="en-US" sz="2800" dirty="0"/>
              <a:t>); 17:4, 5, 6, 12 </a:t>
            </a:r>
            <a:r>
              <a:rPr lang="en-US" sz="2800" dirty="0" smtClean="0"/>
              <a:t>(</a:t>
            </a:r>
            <a:r>
              <a:rPr lang="en-US" sz="2800" dirty="0" smtClean="0">
                <a:solidFill>
                  <a:schemeClr val="bg1"/>
                </a:solidFill>
              </a:rPr>
              <a:t>temple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殿</a:t>
            </a:r>
            <a:r>
              <a:rPr lang="en-US" sz="2800" dirty="0"/>
              <a:t>); 17:10, 17, 23, 24, 25 (‘house of David’ = ‘</a:t>
            </a:r>
            <a:r>
              <a:rPr lang="en-US" sz="2800" dirty="0">
                <a:solidFill>
                  <a:schemeClr val="bg1"/>
                </a:solidFill>
              </a:rPr>
              <a:t>dynasty</a:t>
            </a:r>
            <a:r>
              <a:rPr lang="en-US" sz="2800" dirty="0"/>
              <a:t>’ or ‘</a:t>
            </a:r>
            <a:r>
              <a:rPr lang="en-US" sz="2800" dirty="0">
                <a:solidFill>
                  <a:schemeClr val="bg1"/>
                </a:solidFill>
              </a:rPr>
              <a:t>kingdom</a:t>
            </a:r>
            <a:r>
              <a:rPr lang="en-US" sz="2800" dirty="0"/>
              <a:t>’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王朝；家世</a:t>
            </a:r>
            <a:r>
              <a:rPr lang="en-US" sz="2800" dirty="0"/>
              <a:t>); 17:14 (</a:t>
            </a:r>
            <a:r>
              <a:rPr lang="en-US" sz="2800" dirty="0">
                <a:solidFill>
                  <a:schemeClr val="bg1"/>
                </a:solidFill>
              </a:rPr>
              <a:t>God’s kingdom</a:t>
            </a:r>
            <a:r>
              <a:rPr lang="en-US" sz="2800" dirty="0"/>
              <a:t>); 17:16, 27 (</a:t>
            </a:r>
            <a:r>
              <a:rPr lang="en-US" sz="2800" dirty="0">
                <a:solidFill>
                  <a:schemeClr val="bg1"/>
                </a:solidFill>
              </a:rPr>
              <a:t>David’s family</a:t>
            </a:r>
            <a:r>
              <a:rPr lang="en-US" sz="2800" dirty="0"/>
              <a:t>). </a:t>
            </a: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120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" y="31045"/>
            <a:ext cx="12188824" cy="692497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endParaRPr lang="en-US" altLang="zh-CN" sz="800" b="1" dirty="0"/>
          </a:p>
          <a:p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詩篇</a:t>
            </a:r>
            <a:r>
              <a:rPr lang="en-US" altLang="zh-CN" sz="4000" b="1" dirty="0" smtClean="0">
                <a:solidFill>
                  <a:srgbClr val="FFFF00"/>
                </a:solidFill>
              </a:rPr>
              <a:t>30</a:t>
            </a:r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篇的標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題</a:t>
            </a:r>
            <a:r>
              <a:rPr lang="en-US" altLang="zh-CN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名詞</a:t>
            </a:r>
            <a:r>
              <a:rPr lang="en-US" altLang="zh-CN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he-IL" sz="4000" b="1" dirty="0" smtClean="0">
                <a:solidFill>
                  <a:schemeClr val="bg1"/>
                </a:solidFill>
              </a:rPr>
              <a:t>חֲנֻכָּה</a:t>
            </a:r>
            <a:r>
              <a:rPr lang="en-US" sz="4000" b="1" dirty="0" smtClean="0">
                <a:solidFill>
                  <a:schemeClr val="bg1"/>
                </a:solidFill>
              </a:rPr>
              <a:t> 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奉獻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，落成</a:t>
            </a:r>
            <a:endParaRPr lang="en-US" altLang="zh-TW" sz="4000" b="1" dirty="0" smtClean="0">
              <a:solidFill>
                <a:srgbClr val="FFFF00"/>
              </a:solidFill>
              <a:latin typeface="+mn-ea"/>
            </a:endParaRPr>
          </a:p>
          <a:p>
            <a:pPr lvl="0"/>
            <a:endParaRPr lang="en-US" altLang="zh-TW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TW" sz="800" b="1" dirty="0" smtClean="0">
              <a:latin typeface="+mj-lt"/>
              <a:ea typeface="DFKai-SB" pitchFamily="65" charset="-120"/>
            </a:endParaRPr>
          </a:p>
          <a:p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詩篇</a:t>
            </a:r>
            <a:r>
              <a:rPr lang="en-US" sz="3200" b="1" dirty="0" smtClean="0"/>
              <a:t>30:1 </a:t>
            </a:r>
            <a:r>
              <a:rPr lang="en-US" sz="2800" b="1" dirty="0" smtClean="0"/>
              <a:t>(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標題</a:t>
            </a:r>
            <a:r>
              <a:rPr lang="en-US" sz="2800" b="1" dirty="0" smtClean="0"/>
              <a:t>)  </a:t>
            </a:r>
            <a:r>
              <a:rPr lang="x-none" sz="3200" b="1" smtClean="0">
                <a:latin typeface="DFKai-SB" pitchFamily="65" charset="-120"/>
                <a:ea typeface="DFKai-SB" pitchFamily="65" charset="-120"/>
              </a:rPr>
              <a:t>大衛在</a:t>
            </a:r>
            <a:r>
              <a:rPr lang="x-none" sz="3200" b="1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獻殿</a:t>
            </a:r>
            <a:r>
              <a:rPr 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2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宮殿</a:t>
            </a:r>
            <a:r>
              <a:rPr 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x-none" sz="3200" b="1" smtClean="0">
                <a:latin typeface="DFKai-SB" pitchFamily="65" charset="-120"/>
                <a:ea typeface="DFKai-SB" pitchFamily="65" charset="-120"/>
              </a:rPr>
              <a:t>的時候</a:t>
            </a:r>
            <a:r>
              <a:rPr lang="x-none" sz="3200" b="1">
                <a:latin typeface="DFKai-SB" pitchFamily="65" charset="-120"/>
                <a:ea typeface="DFKai-SB" pitchFamily="65" charset="-120"/>
              </a:rPr>
              <a:t>，作這詩歌</a:t>
            </a:r>
            <a:r>
              <a:rPr lang="x-none" sz="3200" b="1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sz="32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3200" b="1" dirty="0"/>
              <a:t>Psalm 30:1 (Title)  </a:t>
            </a:r>
            <a:r>
              <a:rPr lang="he-IL" sz="3200" dirty="0"/>
              <a:t>‎</a:t>
            </a:r>
            <a:r>
              <a:rPr lang="he-IL" sz="3200" b="1" dirty="0"/>
              <a:t>מִזְמ֡וֹר שִׁיר־</a:t>
            </a:r>
            <a:r>
              <a:rPr lang="he-IL" sz="3200" b="1" dirty="0">
                <a:solidFill>
                  <a:schemeClr val="bg1"/>
                </a:solidFill>
              </a:rPr>
              <a:t>חֲנֻכַּ֖ת הַבַּ֣יִת </a:t>
            </a:r>
            <a:r>
              <a:rPr lang="he-IL" sz="3200" b="1" dirty="0"/>
              <a:t>לְדָוִֽד׃ </a:t>
            </a:r>
            <a:endParaRPr lang="en-US" sz="3200" b="1" dirty="0"/>
          </a:p>
          <a:p>
            <a:r>
              <a:rPr lang="en-US" sz="2800" b="1" baseline="30000" dirty="0" smtClean="0">
                <a:solidFill>
                  <a:srgbClr val="FFFF00"/>
                </a:solidFill>
              </a:rPr>
              <a:t>NIV</a:t>
            </a:r>
            <a:r>
              <a:rPr lang="en-US" sz="2800" baseline="30000" dirty="0" smtClean="0"/>
              <a:t> </a:t>
            </a:r>
            <a:r>
              <a:rPr lang="en-US" sz="2800" dirty="0"/>
              <a:t>A psalm. A song. </a:t>
            </a:r>
            <a:r>
              <a:rPr lang="en-US" sz="2800" b="1" dirty="0">
                <a:solidFill>
                  <a:schemeClr val="bg1"/>
                </a:solidFill>
              </a:rPr>
              <a:t>For the dedication of the temple</a:t>
            </a:r>
            <a:r>
              <a:rPr lang="en-US" sz="2800" dirty="0" smtClean="0"/>
              <a:t>.</a:t>
            </a:r>
          </a:p>
          <a:p>
            <a:r>
              <a:rPr lang="en-US" sz="2800" b="1" baseline="30000" dirty="0">
                <a:solidFill>
                  <a:srgbClr val="FFFF00"/>
                </a:solidFill>
              </a:rPr>
              <a:t>NKJ</a:t>
            </a:r>
            <a:r>
              <a:rPr lang="en-US" sz="2800" baseline="30000" dirty="0"/>
              <a:t> </a:t>
            </a:r>
            <a:r>
              <a:rPr lang="en-US" sz="2800" dirty="0"/>
              <a:t>A Psalm. A Song </a:t>
            </a:r>
            <a:r>
              <a:rPr lang="en-US" sz="2800" b="1" dirty="0">
                <a:solidFill>
                  <a:schemeClr val="bg1"/>
                </a:solidFill>
              </a:rPr>
              <a:t>at the dedication of </a:t>
            </a:r>
            <a:r>
              <a:rPr lang="en-US" sz="2800" b="1" dirty="0">
                <a:solidFill>
                  <a:srgbClr val="FFFF00"/>
                </a:solidFill>
              </a:rPr>
              <a:t>the house of David</a:t>
            </a:r>
            <a:r>
              <a:rPr lang="en-US" sz="2800" dirty="0"/>
              <a:t>. </a:t>
            </a:r>
          </a:p>
          <a:p>
            <a:endParaRPr lang="en-US" altLang="ko-KR" sz="800" b="1" dirty="0">
              <a:solidFill>
                <a:schemeClr val="bg1"/>
              </a:solidFill>
              <a:latin typeface="+mj-ea"/>
            </a:endParaRPr>
          </a:p>
          <a:p>
            <a:r>
              <a:rPr lang="zh-CN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原文</a:t>
            </a:r>
            <a:r>
              <a:rPr lang="en-US" altLang="ko-KR" sz="3200" b="1" dirty="0" smtClean="0">
                <a:latin typeface="+mj-ea"/>
              </a:rPr>
              <a:t>(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希伯來</a:t>
            </a:r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文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sz="2800" b="1" dirty="0" smtClean="0">
                <a:latin typeface="+mj-lt"/>
                <a:ea typeface="DFKai-SB" pitchFamily="65" charset="-120"/>
              </a:rPr>
              <a:t>8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次</a:t>
            </a:r>
            <a:r>
              <a:rPr lang="en-US" altLang="ko-KR" sz="3200" b="1" dirty="0" smtClean="0">
                <a:latin typeface="+mj-ea"/>
              </a:rPr>
              <a:t>=</a:t>
            </a:r>
            <a:r>
              <a:rPr lang="zh-TW" alt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蘭</a:t>
            </a:r>
            <a:r>
              <a:rPr lang="zh-TW" alt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文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sz="2800" b="1" dirty="0" smtClean="0">
                <a:solidFill>
                  <a:schemeClr val="bg1"/>
                </a:solidFill>
                <a:ea typeface="DFKai-SB" pitchFamily="65" charset="-120"/>
              </a:rPr>
              <a:t>4</a:t>
            </a:r>
            <a:r>
              <a:rPr lang="zh-CN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次</a:t>
            </a:r>
            <a:r>
              <a:rPr lang="en-US" altLang="ko-KR" sz="3200" b="1" dirty="0" smtClean="0">
                <a:latin typeface="+mj-ea"/>
              </a:rPr>
              <a:t>): </a:t>
            </a:r>
            <a:r>
              <a:rPr lang="he-IL" sz="3600" b="1" dirty="0">
                <a:solidFill>
                  <a:srgbClr val="FFFF00"/>
                </a:solidFill>
              </a:rPr>
              <a:t>חֲנֻכָּה</a:t>
            </a:r>
            <a:r>
              <a:rPr lang="en-US" sz="3600" dirty="0"/>
              <a:t> (</a:t>
            </a:r>
            <a:r>
              <a:rPr lang="en-US" sz="3600" b="1" dirty="0"/>
              <a:t>dedication</a:t>
            </a:r>
            <a:r>
              <a:rPr lang="he-IL" sz="3600" dirty="0"/>
              <a:t>(</a:t>
            </a:r>
            <a:r>
              <a:rPr lang="en-US" altLang="ko-KR" sz="3200" b="1" dirty="0" smtClean="0">
                <a:latin typeface="+mj-ea"/>
                <a:ea typeface="+mj-ea"/>
              </a:rPr>
              <a:t> </a:t>
            </a:r>
            <a:endParaRPr lang="en-US" altLang="ko-KR" sz="800" b="1" dirty="0" smtClean="0">
              <a:latin typeface="+mj-ea"/>
              <a:ea typeface="+mj-ea"/>
            </a:endParaRPr>
          </a:p>
          <a:p>
            <a:r>
              <a:rPr lang="en-US" sz="2800" b="1" dirty="0" smtClean="0"/>
              <a:t>   1) dedication</a:t>
            </a:r>
            <a:r>
              <a:rPr lang="en-US" sz="2800" dirty="0" smtClean="0"/>
              <a:t> </a:t>
            </a:r>
            <a:r>
              <a:rPr lang="en-US" sz="2800" dirty="0"/>
              <a:t>of </a:t>
            </a:r>
            <a:r>
              <a:rPr lang="en-US" sz="2800" dirty="0" smtClean="0"/>
              <a:t>altar: </a:t>
            </a:r>
            <a:r>
              <a:rPr lang="en-US" sz="2800" b="1" dirty="0" smtClean="0"/>
              <a:t>Numbers </a:t>
            </a:r>
            <a:r>
              <a:rPr lang="en-US" sz="2800" b="1" dirty="0"/>
              <a:t>7:10, 11, 84, 88; 2 Chronicles </a:t>
            </a:r>
            <a:r>
              <a:rPr lang="en-US" sz="2800" b="1" dirty="0" smtClean="0"/>
              <a:t>7:9 </a:t>
            </a:r>
            <a:r>
              <a:rPr lang="en-US" sz="2800" dirty="0" smtClean="0"/>
              <a:t>(5x</a:t>
            </a:r>
            <a:r>
              <a:rPr lang="en-US" sz="2800" dirty="0"/>
              <a:t>)</a:t>
            </a:r>
          </a:p>
          <a:p>
            <a:r>
              <a:rPr lang="en-US" sz="2800" b="1" dirty="0" smtClean="0"/>
              <a:t>   2)</a:t>
            </a:r>
            <a:r>
              <a:rPr lang="en-US" sz="2800" dirty="0" smtClean="0"/>
              <a:t> </a:t>
            </a:r>
            <a:r>
              <a:rPr lang="en-US" sz="2800" b="1" dirty="0"/>
              <a:t>dedication</a:t>
            </a:r>
            <a:r>
              <a:rPr lang="en-US" sz="2800" dirty="0"/>
              <a:t> of the wall of </a:t>
            </a:r>
            <a:r>
              <a:rPr lang="en-US" sz="2800" dirty="0" smtClean="0"/>
              <a:t>Jerusalem: </a:t>
            </a:r>
            <a:r>
              <a:rPr lang="en-US" sz="2800" b="1" dirty="0" smtClean="0"/>
              <a:t>Nehemiah </a:t>
            </a:r>
            <a:r>
              <a:rPr lang="en-US" sz="2800" b="1" dirty="0"/>
              <a:t>12:27</a:t>
            </a:r>
            <a:r>
              <a:rPr lang="en-US" sz="2800" dirty="0"/>
              <a:t> (2x</a:t>
            </a:r>
            <a:r>
              <a:rPr lang="en-US" sz="2800" dirty="0" smtClean="0"/>
              <a:t>)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</a:t>
            </a:r>
            <a:r>
              <a:rPr lang="en-US" sz="2800" b="1" dirty="0" smtClean="0">
                <a:solidFill>
                  <a:srgbClr val="FFFF00"/>
                </a:solidFill>
              </a:rPr>
              <a:t>3) </a:t>
            </a:r>
            <a:r>
              <a:rPr lang="en-US" sz="2800" b="1" dirty="0">
                <a:solidFill>
                  <a:srgbClr val="FFFF00"/>
                </a:solidFill>
              </a:rPr>
              <a:t>dedication</a:t>
            </a:r>
            <a:r>
              <a:rPr lang="en-US" sz="2800" dirty="0">
                <a:solidFill>
                  <a:srgbClr val="FFFF00"/>
                </a:solidFill>
              </a:rPr>
              <a:t> of </a:t>
            </a:r>
            <a:r>
              <a:rPr lang="en-US" sz="2800" dirty="0" smtClean="0">
                <a:solidFill>
                  <a:srgbClr val="FFFF00"/>
                </a:solidFill>
              </a:rPr>
              <a:t>the house of David: </a:t>
            </a:r>
            <a:r>
              <a:rPr lang="en-US" sz="2800" b="1" dirty="0" smtClean="0">
                <a:solidFill>
                  <a:srgbClr val="FFFF00"/>
                </a:solidFill>
              </a:rPr>
              <a:t>Psalm </a:t>
            </a:r>
            <a:r>
              <a:rPr lang="en-US" sz="2800" b="1" dirty="0">
                <a:solidFill>
                  <a:srgbClr val="FFFF00"/>
                </a:solidFill>
              </a:rPr>
              <a:t>30:1 (Title</a:t>
            </a:r>
            <a:r>
              <a:rPr lang="en-US" sz="2800" b="1" dirty="0" smtClean="0">
                <a:solidFill>
                  <a:srgbClr val="FFFF00"/>
                </a:solidFill>
              </a:rPr>
              <a:t>)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4) </a:t>
            </a:r>
            <a:r>
              <a:rPr lang="en-US" sz="2800" b="1" dirty="0"/>
              <a:t>dedication</a:t>
            </a:r>
            <a:r>
              <a:rPr lang="en-US" sz="2800" dirty="0"/>
              <a:t> of the house of </a:t>
            </a:r>
            <a:r>
              <a:rPr lang="en-US" sz="2800" dirty="0" smtClean="0"/>
              <a:t>God: </a:t>
            </a:r>
            <a:r>
              <a:rPr lang="en-US" sz="2800" b="1" dirty="0" smtClean="0">
                <a:solidFill>
                  <a:schemeClr val="bg1"/>
                </a:solidFill>
              </a:rPr>
              <a:t>Ezra </a:t>
            </a:r>
            <a:r>
              <a:rPr lang="en-US" sz="2800" b="1" dirty="0">
                <a:solidFill>
                  <a:schemeClr val="bg1"/>
                </a:solidFill>
              </a:rPr>
              <a:t>6:16, </a:t>
            </a:r>
            <a:r>
              <a:rPr lang="en-US" sz="2800" b="1" dirty="0" smtClean="0">
                <a:solidFill>
                  <a:schemeClr val="bg1"/>
                </a:solidFill>
              </a:rPr>
              <a:t>17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5) </a:t>
            </a:r>
            <a:r>
              <a:rPr lang="en-US" sz="2800" b="1" dirty="0"/>
              <a:t>dedication</a:t>
            </a:r>
            <a:r>
              <a:rPr lang="en-US" sz="2800" dirty="0"/>
              <a:t> of the image that Nebuchadnezzar set </a:t>
            </a:r>
            <a:r>
              <a:rPr lang="en-US" sz="2800" dirty="0" smtClean="0"/>
              <a:t>up: </a:t>
            </a:r>
            <a:r>
              <a:rPr lang="en-US" sz="2800" b="1" dirty="0" smtClean="0">
                <a:solidFill>
                  <a:schemeClr val="bg1"/>
                </a:solidFill>
              </a:rPr>
              <a:t>Daniel </a:t>
            </a:r>
            <a:r>
              <a:rPr lang="en-US" sz="2800" b="1" dirty="0">
                <a:solidFill>
                  <a:schemeClr val="bg1"/>
                </a:solidFill>
              </a:rPr>
              <a:t>3:2, 3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 smtClean="0"/>
              <a:t>        Cf</a:t>
            </a:r>
            <a:r>
              <a:rPr lang="en-US" sz="2800" dirty="0"/>
              <a:t>. </a:t>
            </a:r>
            <a:r>
              <a:rPr lang="en-US" sz="2800" b="1" dirty="0"/>
              <a:t>John 10:22</a:t>
            </a:r>
            <a:r>
              <a:rPr lang="en-US" sz="2800" dirty="0"/>
              <a:t> </a:t>
            </a:r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在耶路撒冷</a:t>
            </a:r>
            <a:r>
              <a:rPr lang="zh-CN" altLang="en-US" sz="2800" dirty="0" smtClean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修殿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節</a:t>
            </a:r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到了，那時是冬天。</a:t>
            </a:r>
            <a:endParaRPr lang="en-US" sz="2800" dirty="0">
              <a:latin typeface="DFKai-SB" pitchFamily="65" charset="-120"/>
              <a:ea typeface="DFKai-SB" pitchFamily="65" charset="-120"/>
            </a:endParaRPr>
          </a:p>
          <a:p>
            <a:endParaRPr lang="en-US" altLang="zh-TW" sz="800" b="1" dirty="0" smtClean="0">
              <a:latin typeface="+mj-ea"/>
              <a:ea typeface="+mj-ea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18619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" y="31045"/>
            <a:ext cx="12188824" cy="695575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endParaRPr lang="en-US" altLang="zh-CN" sz="800" b="1" dirty="0"/>
          </a:p>
          <a:p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    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詩篇</a:t>
            </a:r>
            <a:r>
              <a:rPr lang="en-US" altLang="zh-CN" sz="4000" b="1" dirty="0" smtClean="0">
                <a:solidFill>
                  <a:srgbClr val="FFFF00"/>
                </a:solidFill>
              </a:rPr>
              <a:t>30</a:t>
            </a:r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篇的標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題</a:t>
            </a:r>
            <a:r>
              <a:rPr lang="en-US" altLang="zh-CN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動詞</a:t>
            </a:r>
            <a:r>
              <a:rPr lang="en-US" altLang="zh-CN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he-IL" sz="4000" b="1" dirty="0" smtClean="0">
                <a:solidFill>
                  <a:srgbClr val="FFFF00"/>
                </a:solidFill>
              </a:rPr>
              <a:t>חנך</a:t>
            </a:r>
            <a:r>
              <a:rPr lang="en-US" sz="4000" b="1" dirty="0" smtClean="0">
                <a:solidFill>
                  <a:srgbClr val="FFFF00"/>
                </a:solidFill>
              </a:rPr>
              <a:t> </a:t>
            </a:r>
            <a:r>
              <a:rPr lang="x-none" sz="4000" b="1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獻</a:t>
            </a:r>
            <a:r>
              <a:rPr 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奉獻</a:t>
            </a:r>
            <a:endParaRPr lang="en-US" altLang="zh-TW" sz="4000" b="1" dirty="0" smtClean="0">
              <a:solidFill>
                <a:srgbClr val="FFFF00"/>
              </a:solidFill>
              <a:latin typeface="+mn-ea"/>
            </a:endParaRPr>
          </a:p>
          <a:p>
            <a:pPr lvl="0"/>
            <a:endParaRPr lang="en-US" altLang="zh-TW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TW" sz="800" b="1" dirty="0" smtClean="0">
              <a:latin typeface="+mj-lt"/>
              <a:ea typeface="DFKai-SB" pitchFamily="65" charset="-120"/>
            </a:endParaRPr>
          </a:p>
          <a:p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詩篇</a:t>
            </a:r>
            <a:r>
              <a:rPr lang="en-US" sz="3200" b="1" dirty="0" smtClean="0"/>
              <a:t>30:1 (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標題</a:t>
            </a:r>
            <a:r>
              <a:rPr lang="en-US" sz="3200" b="1" dirty="0" smtClean="0"/>
              <a:t>)  </a:t>
            </a:r>
            <a:r>
              <a:rPr lang="x-none" sz="3200" b="1" smtClean="0">
                <a:latin typeface="DFKai-SB" pitchFamily="65" charset="-120"/>
                <a:ea typeface="DFKai-SB" pitchFamily="65" charset="-120"/>
              </a:rPr>
              <a:t>大衛在</a:t>
            </a:r>
            <a:r>
              <a:rPr lang="x-none" sz="3200" b="1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獻</a:t>
            </a:r>
            <a:r>
              <a:rPr lang="x-none" sz="3200" b="1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殿</a:t>
            </a:r>
            <a:r>
              <a:rPr lang="x-none" sz="3200" b="1" smtClean="0">
                <a:latin typeface="DFKai-SB" pitchFamily="65" charset="-120"/>
                <a:ea typeface="DFKai-SB" pitchFamily="65" charset="-120"/>
              </a:rPr>
              <a:t>的時候</a:t>
            </a:r>
            <a:r>
              <a:rPr lang="x-none" sz="3200" b="1">
                <a:latin typeface="DFKai-SB" pitchFamily="65" charset="-120"/>
                <a:ea typeface="DFKai-SB" pitchFamily="65" charset="-120"/>
              </a:rPr>
              <a:t>，作這詩歌</a:t>
            </a:r>
            <a:r>
              <a:rPr lang="x-none" sz="3200" b="1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sz="32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800" b="1" dirty="0">
              <a:solidFill>
                <a:schemeClr val="bg1"/>
              </a:solidFill>
              <a:latin typeface="+mj-ea"/>
            </a:endParaRPr>
          </a:p>
          <a:p>
            <a:r>
              <a:rPr lang="en-US" altLang="zh-CN" sz="3200" b="1" dirty="0">
                <a:latin typeface="+mj-lt"/>
                <a:ea typeface="DFKai-SB" pitchFamily="65" charset="-120"/>
              </a:rPr>
              <a:t>-</a:t>
            </a:r>
            <a:r>
              <a:rPr lang="zh-CN" alt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原</a:t>
            </a:r>
            <a:r>
              <a:rPr lang="zh-CN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文</a:t>
            </a:r>
            <a:r>
              <a:rPr lang="en-US" altLang="ko-KR" sz="3200" b="1" dirty="0" smtClean="0">
                <a:latin typeface="+mj-ea"/>
              </a:rPr>
              <a:t>(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希伯來</a:t>
            </a:r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文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sz="2800" b="1" dirty="0" smtClean="0">
                <a:latin typeface="+mj-lt"/>
                <a:ea typeface="DFKai-SB" pitchFamily="65" charset="-120"/>
              </a:rPr>
              <a:t>8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次</a:t>
            </a:r>
            <a:r>
              <a:rPr lang="en-US" altLang="ko-KR" sz="3200" b="1" dirty="0" smtClean="0">
                <a:latin typeface="+mj-ea"/>
              </a:rPr>
              <a:t>=</a:t>
            </a:r>
            <a:r>
              <a:rPr lang="zh-TW" alt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蘭</a:t>
            </a:r>
            <a:r>
              <a:rPr lang="zh-TW" alt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文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sz="2800" b="1" dirty="0" smtClean="0">
                <a:solidFill>
                  <a:schemeClr val="bg1"/>
                </a:solidFill>
                <a:ea typeface="DFKai-SB" pitchFamily="65" charset="-120"/>
              </a:rPr>
              <a:t>4</a:t>
            </a:r>
            <a:r>
              <a:rPr lang="zh-CN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次</a:t>
            </a:r>
            <a:r>
              <a:rPr lang="en-US" altLang="ko-KR" sz="3200" b="1" dirty="0" smtClean="0">
                <a:latin typeface="+mj-ea"/>
              </a:rPr>
              <a:t>): </a:t>
            </a:r>
            <a:r>
              <a:rPr lang="he-IL" sz="3600" b="1" dirty="0">
                <a:solidFill>
                  <a:srgbClr val="FFFF00"/>
                </a:solidFill>
              </a:rPr>
              <a:t>חֲנֻכָּה</a:t>
            </a:r>
            <a:r>
              <a:rPr lang="en-US" sz="3600" dirty="0"/>
              <a:t> (</a:t>
            </a:r>
            <a:r>
              <a:rPr lang="en-US" sz="3600" b="1" dirty="0"/>
              <a:t>dedication</a:t>
            </a:r>
            <a:r>
              <a:rPr lang="he-IL" sz="3600" dirty="0"/>
              <a:t>(</a:t>
            </a:r>
            <a:r>
              <a:rPr lang="en-US" altLang="ko-KR" sz="3200" b="1" dirty="0" smtClean="0">
                <a:latin typeface="+mj-ea"/>
                <a:ea typeface="+mj-ea"/>
              </a:rPr>
              <a:t> </a:t>
            </a:r>
            <a:endParaRPr lang="en-US" altLang="ko-KR" sz="800" b="1" dirty="0" smtClean="0">
              <a:latin typeface="+mj-ea"/>
              <a:ea typeface="+mj-ea"/>
            </a:endParaRPr>
          </a:p>
          <a:p>
            <a:r>
              <a:rPr lang="en-US" altLang="zh-CN" sz="3200" b="1" dirty="0" smtClean="0">
                <a:ea typeface="DFKai-SB" pitchFamily="65" charset="-120"/>
              </a:rPr>
              <a:t>-</a:t>
            </a:r>
            <a:r>
              <a:rPr lang="en-US" sz="3200" b="1" dirty="0" smtClean="0">
                <a:solidFill>
                  <a:schemeClr val="bg1"/>
                </a:solidFill>
              </a:rPr>
              <a:t>Its </a:t>
            </a:r>
            <a:r>
              <a:rPr lang="en-US" sz="3200" b="1" dirty="0">
                <a:solidFill>
                  <a:schemeClr val="bg1"/>
                </a:solidFill>
              </a:rPr>
              <a:t>cognate verb </a:t>
            </a:r>
            <a:r>
              <a:rPr lang="he-IL" sz="3200" b="1" dirty="0">
                <a:solidFill>
                  <a:srgbClr val="FFFF00"/>
                </a:solidFill>
              </a:rPr>
              <a:t>חנך</a:t>
            </a:r>
            <a:r>
              <a:rPr lang="en-US" sz="3200" dirty="0"/>
              <a:t> (to </a:t>
            </a:r>
            <a:r>
              <a:rPr lang="en-US" sz="3200" b="1" dirty="0"/>
              <a:t>dedicate; train</a:t>
            </a:r>
            <a:r>
              <a:rPr lang="en-US" sz="3200" dirty="0" smtClean="0"/>
              <a:t>): 5 </a:t>
            </a:r>
            <a:r>
              <a:rPr lang="en-US" sz="3200" dirty="0"/>
              <a:t>times in the OT: </a:t>
            </a:r>
            <a:r>
              <a:rPr lang="en-US" sz="3200" dirty="0" smtClean="0"/>
              <a:t>  </a:t>
            </a:r>
          </a:p>
          <a:p>
            <a:r>
              <a:rPr lang="en-US" sz="3000" b="1" dirty="0"/>
              <a:t> </a:t>
            </a:r>
            <a:r>
              <a:rPr lang="en-US" sz="3000" b="1" dirty="0" smtClean="0"/>
              <a:t>  1)</a:t>
            </a:r>
            <a:r>
              <a:rPr lang="en-US" sz="3000" b="1" dirty="0"/>
              <a:t> dedication</a:t>
            </a:r>
            <a:r>
              <a:rPr lang="en-US" sz="3000" dirty="0"/>
              <a:t> of a </a:t>
            </a:r>
            <a:r>
              <a:rPr lang="en-US" sz="3000" dirty="0" smtClean="0"/>
              <a:t>house:</a:t>
            </a:r>
            <a:r>
              <a:rPr lang="en-US" sz="3000" b="1" dirty="0" smtClean="0"/>
              <a:t> Deuteronomy </a:t>
            </a:r>
            <a:r>
              <a:rPr lang="en-US" sz="3000" b="1" dirty="0"/>
              <a:t>20:5</a:t>
            </a:r>
            <a:r>
              <a:rPr lang="en-US" sz="3000" dirty="0"/>
              <a:t> </a:t>
            </a:r>
            <a:r>
              <a:rPr lang="en-US" sz="3000" dirty="0" smtClean="0"/>
              <a:t>(</a:t>
            </a:r>
            <a:r>
              <a:rPr lang="zh-TW" altLang="en-US" sz="3000" dirty="0" smtClean="0">
                <a:latin typeface="DFKai-SB" pitchFamily="65" charset="-120"/>
                <a:ea typeface="DFKai-SB" pitchFamily="65" charset="-120"/>
              </a:rPr>
              <a:t>官</a:t>
            </a:r>
            <a:r>
              <a:rPr lang="zh-TW" altLang="en-US" sz="3000" dirty="0">
                <a:latin typeface="DFKai-SB" pitchFamily="65" charset="-120"/>
                <a:ea typeface="DFKai-SB" pitchFamily="65" charset="-120"/>
              </a:rPr>
              <a:t>長也要對百姓宣告說、誰建造房屋、尚</a:t>
            </a:r>
            <a:r>
              <a:rPr lang="zh-TW" altLang="en-US" sz="3000" dirty="0" smtClean="0">
                <a:latin typeface="DFKai-SB" pitchFamily="65" charset="-120"/>
                <a:ea typeface="DFKai-SB" pitchFamily="65" charset="-120"/>
              </a:rPr>
              <a:t>未</a:t>
            </a:r>
            <a:r>
              <a:rPr lang="zh-TW" altLang="en-US" sz="3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奉獻</a:t>
            </a:r>
            <a:r>
              <a:rPr lang="zh-TW" altLang="en-US" sz="3000" dirty="0" smtClean="0"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3000" dirty="0">
                <a:latin typeface="DFKai-SB" pitchFamily="65" charset="-120"/>
                <a:ea typeface="DFKai-SB" pitchFamily="65" charset="-120"/>
              </a:rPr>
              <a:t>他可以回家去、恐怕他陣亡、別人去</a:t>
            </a:r>
            <a:r>
              <a:rPr lang="zh-TW" altLang="en-US" sz="3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奉</a:t>
            </a:r>
            <a:r>
              <a:rPr lang="zh-TW" altLang="en-US" sz="3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獻</a:t>
            </a:r>
            <a:r>
              <a:rPr lang="en-US" sz="3000"/>
              <a:t>).</a:t>
            </a:r>
          </a:p>
          <a:p>
            <a:r>
              <a:rPr lang="en-US" sz="3000" b="1" smtClean="0">
                <a:latin typeface="+mj-lt"/>
                <a:ea typeface="DFKai-SB" pitchFamily="65" charset="-120"/>
              </a:rPr>
              <a:t>   </a:t>
            </a:r>
            <a:r>
              <a:rPr lang="en-US" sz="3000" b="1" dirty="0" smtClean="0">
                <a:latin typeface="+mj-lt"/>
                <a:ea typeface="DFKai-SB" pitchFamily="65" charset="-120"/>
              </a:rPr>
              <a:t>2) </a:t>
            </a:r>
            <a:r>
              <a:rPr lang="en-US" sz="3000" b="1" dirty="0"/>
              <a:t>dedication</a:t>
            </a:r>
            <a:r>
              <a:rPr lang="en-US" sz="3000" dirty="0"/>
              <a:t> of the house of </a:t>
            </a:r>
            <a:r>
              <a:rPr lang="en-US" sz="3000" dirty="0" smtClean="0"/>
              <a:t>God: </a:t>
            </a:r>
            <a:r>
              <a:rPr lang="en-US" sz="3000" b="1" dirty="0" smtClean="0"/>
              <a:t>1 </a:t>
            </a:r>
            <a:r>
              <a:rPr lang="en-US" sz="3000" b="1" dirty="0"/>
              <a:t>Kings 8:63; 2 Chronicles </a:t>
            </a:r>
            <a:r>
              <a:rPr lang="en-US" sz="3000" b="1" dirty="0" smtClean="0"/>
              <a:t>7:5</a:t>
            </a:r>
          </a:p>
          <a:p>
            <a:r>
              <a:rPr lang="en-US" sz="3000" b="1" dirty="0"/>
              <a:t> </a:t>
            </a:r>
            <a:r>
              <a:rPr lang="en-US" sz="3000" b="1" dirty="0" smtClean="0"/>
              <a:t>  3) training</a:t>
            </a:r>
            <a:r>
              <a:rPr lang="en-US" sz="3000" dirty="0" smtClean="0"/>
              <a:t> </a:t>
            </a:r>
            <a:r>
              <a:rPr lang="en-US" sz="3000" dirty="0"/>
              <a:t>of </a:t>
            </a:r>
            <a:r>
              <a:rPr lang="en-US" sz="3000" dirty="0" smtClean="0"/>
              <a:t>a child: </a:t>
            </a:r>
            <a:r>
              <a:rPr lang="en-US" sz="3000" b="1" dirty="0" smtClean="0"/>
              <a:t>Proverbs </a:t>
            </a:r>
            <a:r>
              <a:rPr lang="en-US" sz="3000" b="1" dirty="0"/>
              <a:t>22:6</a:t>
            </a:r>
            <a:r>
              <a:rPr lang="en-US" sz="3000" dirty="0"/>
              <a:t> (</a:t>
            </a:r>
            <a:r>
              <a:rPr lang="zh-TW" altLang="en-US" sz="3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教養</a:t>
            </a:r>
            <a:r>
              <a:rPr lang="zh-TW" altLang="en-US" sz="3000" dirty="0">
                <a:latin typeface="DFKai-SB" pitchFamily="65" charset="-120"/>
                <a:ea typeface="DFKai-SB" pitchFamily="65" charset="-120"/>
              </a:rPr>
              <a:t>孩童、使他走當行的道、就是到老他也不偏離</a:t>
            </a:r>
            <a:r>
              <a:rPr lang="en-US" sz="3000" dirty="0" smtClean="0"/>
              <a:t>).</a:t>
            </a:r>
          </a:p>
          <a:p>
            <a:r>
              <a:rPr lang="en-US" sz="3000" dirty="0" smtClean="0"/>
              <a:t>       </a:t>
            </a:r>
            <a:r>
              <a:rPr lang="en-US" sz="3000" dirty="0"/>
              <a:t>Cf. The name </a:t>
            </a:r>
            <a:r>
              <a:rPr lang="en-US" sz="3000" b="1" dirty="0">
                <a:solidFill>
                  <a:schemeClr val="bg1"/>
                </a:solidFill>
              </a:rPr>
              <a:t>Enoch (</a:t>
            </a:r>
            <a:r>
              <a:rPr lang="he-IL" sz="3000" b="1" dirty="0">
                <a:solidFill>
                  <a:schemeClr val="bg1"/>
                </a:solidFill>
              </a:rPr>
              <a:t>חֲנוֹךְ</a:t>
            </a:r>
            <a:r>
              <a:rPr lang="en-US" sz="3000" b="1" dirty="0">
                <a:solidFill>
                  <a:schemeClr val="bg1"/>
                </a:solidFill>
              </a:rPr>
              <a:t>)</a:t>
            </a:r>
            <a:r>
              <a:rPr lang="en-US" sz="3000" dirty="0"/>
              <a:t>, which may mean ‘</a:t>
            </a:r>
            <a:r>
              <a:rPr lang="en-US" sz="3000" b="1" dirty="0">
                <a:solidFill>
                  <a:schemeClr val="bg1"/>
                </a:solidFill>
              </a:rPr>
              <a:t>dedicated</a:t>
            </a:r>
            <a:r>
              <a:rPr lang="en-US" sz="3000" dirty="0"/>
              <a:t>’, is derived from the same Hebrew root.</a:t>
            </a: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03422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" y="31045"/>
            <a:ext cx="12188824" cy="6801862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     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為什麽</a:t>
            </a:r>
            <a:r>
              <a:rPr lang="x-none" sz="3600" b="1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大衛尊崇耶和華</a:t>
            </a:r>
            <a:r>
              <a:rPr 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(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詩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篇</a:t>
            </a:r>
            <a:r>
              <a:rPr lang="en-US" sz="3600" b="1" dirty="0" smtClean="0">
                <a:solidFill>
                  <a:srgbClr val="FFFF00"/>
                </a:solidFill>
              </a:rPr>
              <a:t>30:1</a:t>
            </a:r>
            <a:r>
              <a:rPr lang="en-US" altLang="zh-CN" sz="3600" b="1" dirty="0" smtClean="0">
                <a:solidFill>
                  <a:srgbClr val="FFFF00"/>
                </a:solidFill>
              </a:rPr>
              <a:t>-3</a:t>
            </a:r>
            <a:r>
              <a:rPr 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altLang="zh-TW" sz="3600" b="1" dirty="0" smtClean="0">
              <a:solidFill>
                <a:srgbClr val="FFFF00"/>
              </a:solidFill>
              <a:latin typeface="+mn-ea"/>
            </a:endParaRPr>
          </a:p>
          <a:p>
            <a:pPr lvl="0"/>
            <a:endParaRPr lang="en-US" altLang="zh-TW" sz="800" b="1" dirty="0">
              <a:latin typeface="+mj-lt"/>
              <a:ea typeface="DFKai-SB" pitchFamily="65" charset="-120"/>
            </a:endParaRPr>
          </a:p>
          <a:p>
            <a:r>
              <a:rPr lang="en-US" sz="3000" b="1" dirty="0" smtClean="0">
                <a:solidFill>
                  <a:srgbClr val="FFFF00"/>
                </a:solidFill>
              </a:rPr>
              <a:t>30:1</a:t>
            </a:r>
            <a:r>
              <a:rPr lang="en-US" altLang="zh-CN" sz="3000" b="1" dirty="0" smtClean="0">
                <a:solidFill>
                  <a:srgbClr val="FFFF00"/>
                </a:solidFill>
              </a:rPr>
              <a:t>-3</a:t>
            </a:r>
            <a:r>
              <a:rPr lang="en-US" altLang="zh-CN" sz="3000" b="1" dirty="0" smtClean="0"/>
              <a:t>.  1</a:t>
            </a:r>
            <a:r>
              <a:rPr lang="x-none" sz="3000" smtClean="0"/>
              <a:t> </a:t>
            </a:r>
            <a:r>
              <a:rPr lang="x-none" sz="3000" b="1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耶和華啊</a:t>
            </a:r>
            <a:r>
              <a:rPr lang="x-none" sz="3000" b="1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，我要尊崇你</a:t>
            </a:r>
            <a:r>
              <a:rPr lang="x-none" sz="3000">
                <a:latin typeface="DFKai-SB" pitchFamily="65" charset="-120"/>
                <a:ea typeface="DFKai-SB" pitchFamily="65" charset="-120"/>
              </a:rPr>
              <a:t>，因為你曾提拔我</a:t>
            </a:r>
            <a:r>
              <a:rPr lang="x-none" sz="3000" smtClean="0">
                <a:latin typeface="DFKai-SB" pitchFamily="65" charset="-120"/>
                <a:ea typeface="DFKai-SB" pitchFamily="65" charset="-120"/>
              </a:rPr>
              <a:t>，</a:t>
            </a:r>
            <a:endParaRPr lang="en-US" sz="30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x-none" sz="3000" b="1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不叫仇敵</a:t>
            </a:r>
            <a:r>
              <a:rPr lang="x-none" sz="3000" smtClean="0">
                <a:latin typeface="DFKai-SB" pitchFamily="65" charset="-120"/>
                <a:ea typeface="DFKai-SB" pitchFamily="65" charset="-120"/>
              </a:rPr>
              <a:t>向我誇耀</a:t>
            </a:r>
            <a:r>
              <a:rPr lang="x-none" sz="3000">
                <a:latin typeface="DFKai-SB" pitchFamily="65" charset="-120"/>
                <a:ea typeface="DFKai-SB" pitchFamily="65" charset="-120"/>
              </a:rPr>
              <a:t>。 </a:t>
            </a:r>
            <a:r>
              <a:rPr lang="x-none" sz="3000" b="1" smtClean="0"/>
              <a:t>2</a:t>
            </a:r>
            <a:r>
              <a:rPr lang="x-none" sz="3000"/>
              <a:t>  </a:t>
            </a:r>
            <a:r>
              <a:rPr lang="x-none" sz="3000">
                <a:latin typeface="DFKai-SB" pitchFamily="65" charset="-120"/>
                <a:ea typeface="DFKai-SB" pitchFamily="65" charset="-120"/>
              </a:rPr>
              <a:t>耶和華我的神啊，我曾呼求你</a:t>
            </a:r>
            <a:r>
              <a:rPr lang="x-none" sz="3000" smtClean="0">
                <a:latin typeface="DFKai-SB" pitchFamily="65" charset="-120"/>
                <a:ea typeface="DFKai-SB" pitchFamily="65" charset="-120"/>
              </a:rPr>
              <a:t>，</a:t>
            </a:r>
            <a:endParaRPr lang="en-US" sz="30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x-none" sz="3000" smtClean="0">
                <a:latin typeface="DFKai-SB" pitchFamily="65" charset="-120"/>
                <a:ea typeface="DFKai-SB" pitchFamily="65" charset="-120"/>
              </a:rPr>
              <a:t>你</a:t>
            </a:r>
            <a:r>
              <a:rPr lang="x-none" sz="3000" b="1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醫治</a:t>
            </a:r>
            <a:r>
              <a:rPr lang="x-none" sz="3000" smtClean="0">
                <a:latin typeface="DFKai-SB" pitchFamily="65" charset="-120"/>
                <a:ea typeface="DFKai-SB" pitchFamily="65" charset="-120"/>
              </a:rPr>
              <a:t>了我</a:t>
            </a:r>
            <a:r>
              <a:rPr lang="x-none" sz="3000">
                <a:latin typeface="DFKai-SB" pitchFamily="65" charset="-120"/>
                <a:ea typeface="DFKai-SB" pitchFamily="65" charset="-120"/>
              </a:rPr>
              <a:t>。</a:t>
            </a:r>
            <a:r>
              <a:rPr lang="x-none" sz="3000" b="1"/>
              <a:t> </a:t>
            </a:r>
            <a:r>
              <a:rPr lang="x-none" sz="3000" b="1" smtClean="0"/>
              <a:t>3</a:t>
            </a:r>
            <a:r>
              <a:rPr lang="x-none" sz="3000" b="1"/>
              <a:t> </a:t>
            </a:r>
            <a:r>
              <a:rPr lang="x-none" sz="3000"/>
              <a:t> </a:t>
            </a:r>
            <a:r>
              <a:rPr lang="x-none" sz="3000">
                <a:latin typeface="DFKai-SB" pitchFamily="65" charset="-120"/>
                <a:ea typeface="DFKai-SB" pitchFamily="65" charset="-120"/>
              </a:rPr>
              <a:t>耶和華啊，</a:t>
            </a:r>
            <a:r>
              <a:rPr lang="x-none" sz="3000" smtClean="0">
                <a:latin typeface="DFKai-SB" pitchFamily="65" charset="-120"/>
                <a:ea typeface="DFKai-SB" pitchFamily="65" charset="-120"/>
              </a:rPr>
              <a:t>你曾把我的</a:t>
            </a:r>
            <a:r>
              <a:rPr lang="x-none" sz="3000" b="1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靈魂</a:t>
            </a:r>
            <a:r>
              <a:rPr lang="en-US" sz="3000" dirty="0" smtClean="0">
                <a:latin typeface="+mj-lt"/>
                <a:ea typeface="DFKai-SB" pitchFamily="65" charset="-120"/>
              </a:rPr>
              <a:t>(</a:t>
            </a:r>
            <a:r>
              <a:rPr lang="he-IL" sz="3000" b="1" dirty="0" smtClean="0">
                <a:solidFill>
                  <a:schemeClr val="bg1"/>
                </a:solidFill>
              </a:rPr>
              <a:t>נֶפֶשׁ</a:t>
            </a:r>
            <a:r>
              <a:rPr lang="en-US" sz="3000" dirty="0" smtClean="0">
                <a:latin typeface="+mj-lt"/>
                <a:ea typeface="DFKai-SB" pitchFamily="65" charset="-120"/>
              </a:rPr>
              <a:t>)</a:t>
            </a:r>
            <a:r>
              <a:rPr lang="x-none" sz="3000" smtClean="0">
                <a:latin typeface="DFKai-SB" pitchFamily="65" charset="-120"/>
                <a:ea typeface="DFKai-SB" pitchFamily="65" charset="-120"/>
              </a:rPr>
              <a:t>從</a:t>
            </a:r>
            <a:endParaRPr lang="en-US" sz="30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x-none" sz="3000" b="1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陰間</a:t>
            </a:r>
            <a:r>
              <a:rPr lang="x-none" sz="3000" smtClean="0">
                <a:latin typeface="DFKai-SB" pitchFamily="65" charset="-120"/>
                <a:ea typeface="DFKai-SB" pitchFamily="65" charset="-120"/>
              </a:rPr>
              <a:t>救上來，</a:t>
            </a:r>
            <a:r>
              <a:rPr lang="x-none" sz="3000" b="1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使我存活</a:t>
            </a:r>
            <a:r>
              <a:rPr lang="x-none" sz="3000">
                <a:latin typeface="DFKai-SB" pitchFamily="65" charset="-120"/>
                <a:ea typeface="DFKai-SB" pitchFamily="65" charset="-120"/>
              </a:rPr>
              <a:t>，不至於下</a:t>
            </a:r>
            <a:r>
              <a:rPr lang="x-none" sz="3000" b="1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坑</a:t>
            </a:r>
            <a:r>
              <a:rPr lang="x-none" sz="300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sz="30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dirty="0" smtClean="0">
                <a:latin typeface="+mj-lt"/>
                <a:ea typeface="DFKai-SB" pitchFamily="65" charset="-120"/>
              </a:rPr>
              <a:t>     1) </a:t>
            </a:r>
            <a:r>
              <a:rPr lang="en-US" sz="2800" b="1" dirty="0" smtClean="0"/>
              <a:t>The </a:t>
            </a:r>
            <a:r>
              <a:rPr lang="en-US" sz="2800" b="1" dirty="0"/>
              <a:t>defeat of David’s foes (v.1</a:t>
            </a:r>
            <a:r>
              <a:rPr lang="en-US" sz="2800" b="1" dirty="0" smtClean="0"/>
              <a:t>)     	2) Healing </a:t>
            </a:r>
            <a:r>
              <a:rPr lang="en-US" sz="2800" b="1" dirty="0"/>
              <a:t>from illness (v.2)</a:t>
            </a:r>
          </a:p>
          <a:p>
            <a:pPr lvl="0"/>
            <a:r>
              <a:rPr lang="en-US" sz="2800" b="1" dirty="0" smtClean="0"/>
              <a:t>     3) Deliverance </a:t>
            </a:r>
            <a:r>
              <a:rPr lang="en-US" sz="2800" b="1" dirty="0"/>
              <a:t>from death (v.3)</a:t>
            </a:r>
          </a:p>
          <a:p>
            <a:endParaRPr lang="en-US" sz="800" b="1" dirty="0" smtClean="0"/>
          </a:p>
          <a:p>
            <a:r>
              <a:rPr lang="en-US" sz="2800" b="1" dirty="0" smtClean="0"/>
              <a:t>    -</a:t>
            </a:r>
            <a:r>
              <a:rPr lang="en-US" sz="2800" b="1" dirty="0"/>
              <a:t>Psalm 30:3[4] </a:t>
            </a:r>
            <a:r>
              <a:rPr lang="he-IL" sz="2800" dirty="0"/>
              <a:t>יְֽהוָ֗ה הֶֽעֱלִ֣יתָ מִן־</a:t>
            </a:r>
            <a:r>
              <a:rPr lang="he-IL" sz="2800" b="1" dirty="0">
                <a:solidFill>
                  <a:srgbClr val="FFFF00"/>
                </a:solidFill>
              </a:rPr>
              <a:t>שְׁא֣וֹל</a:t>
            </a:r>
            <a:r>
              <a:rPr lang="he-IL" sz="2800" dirty="0"/>
              <a:t> נַפְשִׁ֑י חִ֜יִּיתַ֗נִי (מִיּוֹרְדֵי־)[מִיָּֽרְדִי־]</a:t>
            </a:r>
            <a:r>
              <a:rPr lang="he-IL" sz="2800" b="1" dirty="0">
                <a:solidFill>
                  <a:srgbClr val="FFFF00"/>
                </a:solidFill>
              </a:rPr>
              <a:t>בֽוֹר</a:t>
            </a:r>
            <a:r>
              <a:rPr lang="he-IL" sz="2800" dirty="0"/>
              <a:t>׃ </a:t>
            </a:r>
            <a:endParaRPr lang="en-US" sz="2800" dirty="0"/>
          </a:p>
          <a:p>
            <a:r>
              <a:rPr lang="en-US" altLang="zh-TW" sz="2600" baseline="30000" dirty="0" smtClean="0"/>
              <a:t>ESV </a:t>
            </a:r>
            <a:r>
              <a:rPr lang="en-US" altLang="zh-TW" sz="2600" dirty="0" smtClean="0"/>
              <a:t>O </a:t>
            </a:r>
            <a:r>
              <a:rPr lang="en-US" altLang="zh-TW" sz="2600" dirty="0"/>
              <a:t>LORD, you have brought up my soul from </a:t>
            </a:r>
            <a:r>
              <a:rPr lang="en-US" altLang="zh-TW" sz="2600" b="1" dirty="0" err="1">
                <a:solidFill>
                  <a:schemeClr val="bg1"/>
                </a:solidFill>
              </a:rPr>
              <a:t>Sheol</a:t>
            </a:r>
            <a:r>
              <a:rPr lang="en-US" altLang="zh-TW" sz="2600" dirty="0"/>
              <a:t>; you restored me to life from among those who go down to </a:t>
            </a:r>
            <a:r>
              <a:rPr lang="en-US" altLang="zh-TW" sz="2600" b="1" dirty="0">
                <a:solidFill>
                  <a:schemeClr val="bg1"/>
                </a:solidFill>
              </a:rPr>
              <a:t>the pit</a:t>
            </a:r>
            <a:r>
              <a:rPr lang="en-US" altLang="zh-TW" sz="2600" dirty="0"/>
              <a:t>.</a:t>
            </a:r>
            <a:r>
              <a:rPr lang="en-US" sz="2600" dirty="0"/>
              <a:t> </a:t>
            </a:r>
          </a:p>
          <a:p>
            <a:r>
              <a:rPr lang="en-US" sz="2400" dirty="0" smtClean="0"/>
              <a:t>           *</a:t>
            </a:r>
            <a:r>
              <a:rPr lang="en-US" sz="2400" dirty="0"/>
              <a:t>The Hebrew </a:t>
            </a:r>
            <a:r>
              <a:rPr lang="he-IL" sz="2400" b="1" dirty="0">
                <a:solidFill>
                  <a:schemeClr val="bg1"/>
                </a:solidFill>
              </a:rPr>
              <a:t>שְׁאוֹל </a:t>
            </a:r>
            <a:r>
              <a:rPr lang="en-US" sz="2400" dirty="0"/>
              <a:t>(or </a:t>
            </a:r>
            <a:r>
              <a:rPr lang="he-IL" sz="2400" b="1" dirty="0">
                <a:solidFill>
                  <a:schemeClr val="bg1"/>
                </a:solidFill>
              </a:rPr>
              <a:t>שְׁא</a:t>
            </a:r>
            <a:r>
              <a:rPr lang="he-IL" sz="2400" b="1" dirty="0"/>
              <a:t>ֹ</a:t>
            </a:r>
            <a:r>
              <a:rPr lang="he-IL" sz="2400" b="1" dirty="0">
                <a:solidFill>
                  <a:schemeClr val="bg1"/>
                </a:solidFill>
              </a:rPr>
              <a:t>ל</a:t>
            </a:r>
            <a:r>
              <a:rPr lang="en-US" sz="2400" dirty="0"/>
              <a:t>) </a:t>
            </a:r>
            <a:r>
              <a:rPr lang="en-US" sz="2400" i="1" dirty="0" err="1"/>
              <a:t>sheol</a:t>
            </a:r>
            <a:r>
              <a:rPr lang="en-US" sz="2400" dirty="0"/>
              <a:t>, which means ‘underworld, </a:t>
            </a:r>
            <a:r>
              <a:rPr lang="en-US" sz="2400" dirty="0" smtClean="0"/>
              <a:t>the </a:t>
            </a:r>
            <a:r>
              <a:rPr lang="en-US" sz="2400" dirty="0"/>
              <a:t>abode of the </a:t>
            </a:r>
            <a:r>
              <a:rPr lang="en-US" sz="2400" dirty="0" smtClean="0"/>
              <a:t>dead’, </a:t>
            </a:r>
            <a:r>
              <a:rPr lang="en-US" sz="2400" dirty="0"/>
              <a:t>occurs 65 times in O.T. </a:t>
            </a:r>
            <a:r>
              <a:rPr lang="en-US" sz="2400" dirty="0" smtClean="0"/>
              <a:t>The </a:t>
            </a:r>
            <a:r>
              <a:rPr lang="en-US" sz="2400" dirty="0"/>
              <a:t>Greek equivalent ‘</a:t>
            </a:r>
            <a:r>
              <a:rPr lang="en-US" sz="2400" i="1" dirty="0"/>
              <a:t>Hades</a:t>
            </a:r>
            <a:r>
              <a:rPr lang="en-US" sz="2400" dirty="0"/>
              <a:t>’(</a:t>
            </a:r>
            <a:r>
              <a:rPr lang="el-GR" sz="2400" b="1" dirty="0">
                <a:solidFill>
                  <a:schemeClr val="bg1"/>
                </a:solidFill>
              </a:rPr>
              <a:t>ᾅδης</a:t>
            </a:r>
            <a:r>
              <a:rPr lang="en-US" sz="2400" dirty="0"/>
              <a:t>) occurs 10 times in the </a:t>
            </a:r>
            <a:r>
              <a:rPr lang="en-US" sz="2400" dirty="0" smtClean="0"/>
              <a:t>NT. </a:t>
            </a:r>
            <a:r>
              <a:rPr lang="en-US" sz="2400" dirty="0"/>
              <a:t>In this Psalm, </a:t>
            </a:r>
            <a:r>
              <a:rPr lang="he-IL" sz="2400" b="1" dirty="0">
                <a:solidFill>
                  <a:schemeClr val="bg1"/>
                </a:solidFill>
              </a:rPr>
              <a:t>בּוֹר</a:t>
            </a:r>
            <a:r>
              <a:rPr lang="he-IL" sz="2400" dirty="0"/>
              <a:t>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chemeClr val="bg1"/>
                </a:solidFill>
              </a:rPr>
              <a:t>‘</a:t>
            </a:r>
            <a:r>
              <a:rPr lang="en-US" sz="2400" b="1" dirty="0">
                <a:solidFill>
                  <a:schemeClr val="bg1"/>
                </a:solidFill>
              </a:rPr>
              <a:t>the pit</a:t>
            </a:r>
            <a:r>
              <a:rPr lang="en-US" sz="2400" dirty="0" smtClean="0">
                <a:solidFill>
                  <a:schemeClr val="bg1"/>
                </a:solidFill>
              </a:rPr>
              <a:t>’</a:t>
            </a:r>
            <a:r>
              <a:rPr lang="zh-CN" altLang="en-US" sz="24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24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坑</a:t>
            </a:r>
            <a:r>
              <a:rPr lang="en-US" sz="2400" dirty="0"/>
              <a:t>) of v. 3[4], </a:t>
            </a:r>
            <a:r>
              <a:rPr lang="he-IL" sz="2400" b="1" dirty="0">
                <a:solidFill>
                  <a:schemeClr val="bg1"/>
                </a:solidFill>
              </a:rPr>
              <a:t>שָׁחַת</a:t>
            </a:r>
            <a:r>
              <a:rPr lang="he-IL" sz="2400" dirty="0"/>
              <a:t> </a:t>
            </a:r>
            <a:r>
              <a:rPr lang="en-US" sz="2400" dirty="0"/>
              <a:t>(</a:t>
            </a:r>
            <a:r>
              <a:rPr lang="en-US" sz="2400" i="1" dirty="0" err="1"/>
              <a:t>shachat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bg1"/>
                </a:solidFill>
              </a:rPr>
              <a:t>‘</a:t>
            </a:r>
            <a:r>
              <a:rPr lang="en-US" sz="2400" b="1" dirty="0">
                <a:solidFill>
                  <a:schemeClr val="bg1"/>
                </a:solidFill>
              </a:rPr>
              <a:t>the pit</a:t>
            </a:r>
            <a:r>
              <a:rPr lang="en-US" sz="2400" dirty="0">
                <a:solidFill>
                  <a:schemeClr val="bg1"/>
                </a:solidFill>
              </a:rPr>
              <a:t>’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zh-CN" altLang="en-US" sz="24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坑</a:t>
            </a:r>
            <a:r>
              <a:rPr lang="en-US" sz="2400" dirty="0" smtClean="0"/>
              <a:t>) </a:t>
            </a:r>
            <a:r>
              <a:rPr lang="en-US" sz="2400" dirty="0"/>
              <a:t>and </a:t>
            </a:r>
            <a:r>
              <a:rPr lang="he-IL" sz="2400" b="1" dirty="0">
                <a:solidFill>
                  <a:schemeClr val="bg1"/>
                </a:solidFill>
              </a:rPr>
              <a:t>עָפָר</a:t>
            </a:r>
            <a:r>
              <a:rPr lang="he-IL" sz="2400" dirty="0"/>
              <a:t>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chemeClr val="bg1"/>
                </a:solidFill>
              </a:rPr>
              <a:t>‘</a:t>
            </a:r>
            <a:r>
              <a:rPr lang="en-US" sz="2400" b="1" dirty="0">
                <a:solidFill>
                  <a:schemeClr val="bg1"/>
                </a:solidFill>
              </a:rPr>
              <a:t>the dust</a:t>
            </a:r>
            <a:r>
              <a:rPr lang="en-US" sz="2400" dirty="0">
                <a:solidFill>
                  <a:schemeClr val="bg1"/>
                </a:solidFill>
              </a:rPr>
              <a:t>’ </a:t>
            </a:r>
            <a:r>
              <a:rPr lang="zh-CN" altLang="en-US" sz="24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塵土</a:t>
            </a:r>
            <a:r>
              <a:rPr lang="en-US" sz="2400" dirty="0"/>
              <a:t>) of v. 9[10] are used as synonyms of ‘</a:t>
            </a:r>
            <a:r>
              <a:rPr lang="en-US" sz="2400" i="1" dirty="0" err="1"/>
              <a:t>Sheol</a:t>
            </a:r>
            <a:r>
              <a:rPr lang="en-US" sz="2400" dirty="0"/>
              <a:t>’. Cf. Matthew 28:6-7; Acts 2:27; 13:35.</a:t>
            </a: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8965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" y="31045"/>
            <a:ext cx="12188824" cy="6801862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  </a:t>
            </a:r>
            <a:r>
              <a:rPr lang="x-none" sz="3600" b="1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大衛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鼓勵聖徒</a:t>
            </a:r>
            <a:r>
              <a:rPr lang="x-none" sz="3600" b="1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歌頌</a:t>
            </a:r>
            <a:r>
              <a:rPr lang="x-none" sz="3600" b="1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稱讚</a:t>
            </a:r>
            <a:r>
              <a:rPr lang="x-none" sz="3600" b="1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耶和華</a:t>
            </a:r>
            <a:r>
              <a:rPr 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(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詩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篇</a:t>
            </a:r>
            <a:r>
              <a:rPr lang="en-US" sz="3600" b="1" dirty="0" smtClean="0">
                <a:solidFill>
                  <a:srgbClr val="FFFF00"/>
                </a:solidFill>
              </a:rPr>
              <a:t>30:4</a:t>
            </a:r>
            <a:r>
              <a:rPr lang="en-US" altLang="zh-CN" sz="3600" b="1" dirty="0" smtClean="0">
                <a:solidFill>
                  <a:srgbClr val="FFFF00"/>
                </a:solidFill>
              </a:rPr>
              <a:t>-9</a:t>
            </a:r>
            <a:r>
              <a:rPr 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altLang="zh-TW" sz="3600" b="1" dirty="0" smtClean="0">
              <a:solidFill>
                <a:srgbClr val="FFFF00"/>
              </a:solidFill>
              <a:latin typeface="+mn-ea"/>
            </a:endParaRPr>
          </a:p>
          <a:p>
            <a:pPr lvl="0"/>
            <a:endParaRPr lang="en-US" altLang="zh-TW" sz="800" b="1" dirty="0">
              <a:latin typeface="+mj-lt"/>
              <a:ea typeface="DFKai-SB" pitchFamily="65" charset="-120"/>
            </a:endParaRPr>
          </a:p>
          <a:p>
            <a:r>
              <a:rPr lang="en-US" sz="3200" b="1" dirty="0" smtClean="0">
                <a:solidFill>
                  <a:srgbClr val="FFFF00"/>
                </a:solidFill>
              </a:rPr>
              <a:t>30:4</a:t>
            </a:r>
            <a:r>
              <a:rPr lang="en-US" altLang="zh-CN" sz="3200" b="1" dirty="0" smtClean="0">
                <a:solidFill>
                  <a:srgbClr val="FFFF00"/>
                </a:solidFill>
              </a:rPr>
              <a:t>-9</a:t>
            </a:r>
            <a:r>
              <a:rPr lang="en-US" altLang="zh-CN" sz="3200" b="1" dirty="0" smtClean="0"/>
              <a:t>.  4</a:t>
            </a:r>
            <a:r>
              <a:rPr lang="x-none" sz="3200" smtClean="0"/>
              <a:t> </a:t>
            </a:r>
            <a:r>
              <a:rPr lang="x-none" sz="3200" b="1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耶和華的聖民哪</a:t>
            </a:r>
            <a:r>
              <a:rPr lang="x-none" sz="3200" b="1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，你們要</a:t>
            </a:r>
            <a:r>
              <a:rPr lang="x-none" sz="3200" b="1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歌頌</a:t>
            </a:r>
            <a:r>
              <a:rPr lang="x-none" sz="3200" b="1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他，</a:t>
            </a:r>
            <a:r>
              <a:rPr lang="x-none" sz="3200" b="1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稱讚</a:t>
            </a:r>
            <a:r>
              <a:rPr lang="x-none" sz="3200" b="1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他可</a:t>
            </a:r>
            <a:endParaRPr lang="en-US" sz="32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x-none" sz="3200" b="1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記念的聖名</a:t>
            </a:r>
            <a:r>
              <a:rPr lang="x-none" sz="3200">
                <a:latin typeface="DFKai-SB" pitchFamily="65" charset="-120"/>
                <a:ea typeface="DFKai-SB" pitchFamily="65" charset="-120"/>
              </a:rPr>
              <a:t>。 </a:t>
            </a:r>
            <a:r>
              <a:rPr lang="en-US" altLang="zh-CN" sz="3200" b="1" dirty="0"/>
              <a:t> </a:t>
            </a:r>
            <a:r>
              <a:rPr lang="en-US" altLang="zh-CN" sz="3200" b="1" dirty="0" smtClean="0"/>
              <a:t>5</a:t>
            </a:r>
            <a:r>
              <a:rPr lang="x-none" sz="320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x-none" sz="3200">
                <a:latin typeface="DFKai-SB" pitchFamily="65" charset="-120"/>
                <a:ea typeface="DFKai-SB" pitchFamily="65" charset="-120"/>
              </a:rPr>
              <a:t>因為，他的怒氣不過是轉眼之間</a:t>
            </a:r>
            <a:r>
              <a:rPr lang="x-none" sz="3200" smtClean="0">
                <a:latin typeface="DFKai-SB" pitchFamily="65" charset="-120"/>
                <a:ea typeface="DFKai-SB" pitchFamily="65" charset="-120"/>
              </a:rPr>
              <a:t>；</a:t>
            </a:r>
            <a:endParaRPr lang="en-US" sz="32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x-none" sz="3200" smtClean="0">
                <a:latin typeface="DFKai-SB" pitchFamily="65" charset="-120"/>
                <a:ea typeface="DFKai-SB" pitchFamily="65" charset="-120"/>
              </a:rPr>
              <a:t>他的</a:t>
            </a:r>
            <a:r>
              <a:rPr lang="x-none" sz="3200" b="1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恩典</a:t>
            </a:r>
            <a:r>
              <a:rPr lang="en-US" sz="3200" dirty="0"/>
              <a:t>(</a:t>
            </a:r>
            <a:r>
              <a:rPr lang="he-IL" sz="3200" b="1" dirty="0">
                <a:solidFill>
                  <a:srgbClr val="FFFF00"/>
                </a:solidFill>
              </a:rPr>
              <a:t>רָצוֹן</a:t>
            </a:r>
            <a:r>
              <a:rPr lang="en-US" sz="3200" dirty="0" smtClean="0"/>
              <a:t>)</a:t>
            </a:r>
            <a:r>
              <a:rPr lang="x-none" sz="3200" smtClean="0">
                <a:latin typeface="DFKai-SB" pitchFamily="65" charset="-120"/>
                <a:ea typeface="DFKai-SB" pitchFamily="65" charset="-120"/>
              </a:rPr>
              <a:t>乃是一生之久</a:t>
            </a:r>
            <a:r>
              <a:rPr lang="x-none" sz="3200">
                <a:latin typeface="DFKai-SB" pitchFamily="65" charset="-120"/>
                <a:ea typeface="DFKai-SB" pitchFamily="65" charset="-120"/>
              </a:rPr>
              <a:t>。一宿雖然有哭泣，</a:t>
            </a:r>
            <a:r>
              <a:rPr lang="x-none" sz="3200" smtClean="0">
                <a:latin typeface="DFKai-SB" pitchFamily="65" charset="-120"/>
                <a:ea typeface="DFKai-SB" pitchFamily="65" charset="-120"/>
              </a:rPr>
              <a:t>早晨</a:t>
            </a:r>
            <a:endParaRPr lang="en-US" sz="32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x-none" sz="3200" smtClean="0">
                <a:latin typeface="DFKai-SB" pitchFamily="65" charset="-120"/>
                <a:ea typeface="DFKai-SB" pitchFamily="65" charset="-120"/>
              </a:rPr>
              <a:t>便必歡呼</a:t>
            </a:r>
            <a:r>
              <a:rPr lang="x-none" sz="3200">
                <a:latin typeface="DFKai-SB" pitchFamily="65" charset="-120"/>
                <a:ea typeface="DFKai-SB" pitchFamily="65" charset="-120"/>
              </a:rPr>
              <a:t>。 </a:t>
            </a:r>
            <a:r>
              <a:rPr lang="en-US" altLang="zh-CN" sz="3200" b="1" dirty="0" smtClean="0"/>
              <a:t>6 </a:t>
            </a:r>
            <a:r>
              <a:rPr lang="x-none" sz="3200" smtClean="0">
                <a:latin typeface="DFKai-SB" pitchFamily="65" charset="-120"/>
                <a:ea typeface="DFKai-SB" pitchFamily="65" charset="-120"/>
              </a:rPr>
              <a:t>至於我</a:t>
            </a:r>
            <a:r>
              <a:rPr lang="x-none" sz="3200">
                <a:latin typeface="DFKai-SB" pitchFamily="65" charset="-120"/>
                <a:ea typeface="DFKai-SB" pitchFamily="65" charset="-120"/>
              </a:rPr>
              <a:t>，我凡事平順便說：我永不動搖。 </a:t>
            </a:r>
            <a:r>
              <a:rPr lang="en-US" altLang="zh-CN" sz="3200" b="1" dirty="0"/>
              <a:t> </a:t>
            </a:r>
            <a:r>
              <a:rPr lang="en-US" altLang="zh-CN" sz="3200" b="1" dirty="0" smtClean="0"/>
              <a:t>7 </a:t>
            </a:r>
            <a:r>
              <a:rPr lang="x-none" sz="3200" smtClean="0">
                <a:latin typeface="DFKai-SB" pitchFamily="65" charset="-120"/>
                <a:ea typeface="DFKai-SB" pitchFamily="65" charset="-120"/>
              </a:rPr>
              <a:t>耶和華啊</a:t>
            </a:r>
            <a:r>
              <a:rPr lang="x-none" sz="3200">
                <a:latin typeface="DFKai-SB" pitchFamily="65" charset="-120"/>
                <a:ea typeface="DFKai-SB" pitchFamily="65" charset="-120"/>
              </a:rPr>
              <a:t>，</a:t>
            </a:r>
            <a:r>
              <a:rPr lang="x-none" sz="3200" smtClean="0">
                <a:latin typeface="DFKai-SB" pitchFamily="65" charset="-120"/>
                <a:ea typeface="DFKai-SB" pitchFamily="65" charset="-120"/>
              </a:rPr>
              <a:t>你曾</a:t>
            </a:r>
            <a:r>
              <a:rPr lang="x-none" sz="3200" b="1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施恩</a:t>
            </a:r>
            <a:r>
              <a:rPr lang="en-US" sz="3200" dirty="0"/>
              <a:t>(</a:t>
            </a:r>
            <a:r>
              <a:rPr lang="he-IL" sz="3200" b="1" dirty="0">
                <a:solidFill>
                  <a:srgbClr val="FFFF00"/>
                </a:solidFill>
              </a:rPr>
              <a:t>רָצוֹן</a:t>
            </a:r>
            <a:r>
              <a:rPr lang="en-US" sz="3200" dirty="0" smtClean="0"/>
              <a:t>)</a:t>
            </a:r>
            <a:r>
              <a:rPr lang="x-none" sz="3200" smtClean="0">
                <a:latin typeface="DFKai-SB" pitchFamily="65" charset="-120"/>
                <a:ea typeface="DFKai-SB" pitchFamily="65" charset="-120"/>
              </a:rPr>
              <a:t>，</a:t>
            </a:r>
            <a:r>
              <a:rPr lang="x-none" sz="3200">
                <a:latin typeface="DFKai-SB" pitchFamily="65" charset="-120"/>
                <a:ea typeface="DFKai-SB" pitchFamily="65" charset="-120"/>
              </a:rPr>
              <a:t>叫我的江山穩固；你掩了面，我就驚惶</a:t>
            </a:r>
            <a:r>
              <a:rPr lang="x-none" sz="3200" smtClean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CN" sz="3200" b="1" dirty="0" smtClean="0"/>
              <a:t> 8 </a:t>
            </a:r>
            <a:r>
              <a:rPr lang="x-none" sz="3200" smtClean="0">
                <a:latin typeface="DFKai-SB" pitchFamily="65" charset="-120"/>
                <a:ea typeface="DFKai-SB" pitchFamily="65" charset="-120"/>
              </a:rPr>
              <a:t>耶和華啊</a:t>
            </a:r>
            <a:r>
              <a:rPr lang="x-none" sz="3200">
                <a:latin typeface="DFKai-SB" pitchFamily="65" charset="-120"/>
                <a:ea typeface="DFKai-SB" pitchFamily="65" charset="-120"/>
              </a:rPr>
              <a:t>，我曾求告你；我向耶和華懇求，說</a:t>
            </a:r>
            <a:r>
              <a:rPr lang="x-none" sz="3200" smtClean="0"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CN" sz="3200" b="1" dirty="0" smtClean="0"/>
              <a:t> 9 </a:t>
            </a:r>
            <a:r>
              <a:rPr lang="x-none" sz="3200" smtClean="0">
                <a:latin typeface="DFKai-SB" pitchFamily="65" charset="-120"/>
                <a:ea typeface="DFKai-SB" pitchFamily="65" charset="-120"/>
              </a:rPr>
              <a:t>我被害流血</a:t>
            </a:r>
            <a:r>
              <a:rPr lang="x-none" sz="3200">
                <a:latin typeface="DFKai-SB" pitchFamily="65" charset="-120"/>
                <a:ea typeface="DFKai-SB" pitchFamily="65" charset="-120"/>
              </a:rPr>
              <a:t>，下到坑中</a:t>
            </a:r>
            <a:r>
              <a:rPr lang="x-none" sz="3200" smtClean="0">
                <a:latin typeface="DFKai-SB" pitchFamily="65" charset="-120"/>
                <a:ea typeface="DFKai-SB" pitchFamily="65" charset="-120"/>
              </a:rPr>
              <a:t>，有什麼益處呢</a:t>
            </a:r>
            <a:r>
              <a:rPr lang="x-none" sz="3200">
                <a:latin typeface="DFKai-SB" pitchFamily="65" charset="-120"/>
                <a:ea typeface="DFKai-SB" pitchFamily="65" charset="-120"/>
              </a:rPr>
              <a:t>？塵土豈能</a:t>
            </a:r>
            <a:r>
              <a:rPr lang="x-none" sz="3200" b="1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稱讚</a:t>
            </a:r>
            <a:r>
              <a:rPr lang="x-none" sz="3200">
                <a:latin typeface="DFKai-SB" pitchFamily="65" charset="-120"/>
                <a:ea typeface="DFKai-SB" pitchFamily="65" charset="-120"/>
              </a:rPr>
              <a:t>你，</a:t>
            </a:r>
            <a:r>
              <a:rPr lang="x-none" sz="3200" b="1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傳說</a:t>
            </a:r>
            <a:r>
              <a:rPr lang="x-none" sz="3200">
                <a:latin typeface="DFKai-SB" pitchFamily="65" charset="-120"/>
                <a:ea typeface="DFKai-SB" pitchFamily="65" charset="-120"/>
              </a:rPr>
              <a:t>你的誠實嗎？ </a:t>
            </a:r>
            <a:endParaRPr lang="en-US" sz="3200" dirty="0" smtClean="0">
              <a:latin typeface="DFKai-SB" pitchFamily="65" charset="-120"/>
              <a:ea typeface="DFKai-SB" pitchFamily="65" charset="-120"/>
            </a:endParaRPr>
          </a:p>
          <a:p>
            <a:pPr lvl="0"/>
            <a:endParaRPr lang="en-US" sz="800" dirty="0" smtClean="0"/>
          </a:p>
          <a:p>
            <a:pPr lvl="0"/>
            <a:r>
              <a:rPr lang="en-US" sz="2800" dirty="0"/>
              <a:t> </a:t>
            </a:r>
            <a:r>
              <a:rPr lang="en-US" sz="2800" dirty="0" smtClean="0"/>
              <a:t>  1) Why</a:t>
            </a:r>
            <a:r>
              <a:rPr lang="en-US" sz="2800" dirty="0"/>
              <a:t>: God’s anger for a moment vs. His </a:t>
            </a:r>
            <a:r>
              <a:rPr lang="en-US" sz="2800" b="1" dirty="0">
                <a:solidFill>
                  <a:srgbClr val="FFFF00"/>
                </a:solidFill>
              </a:rPr>
              <a:t>favor</a:t>
            </a:r>
            <a:r>
              <a:rPr lang="en-US" sz="2800" dirty="0"/>
              <a:t> (</a:t>
            </a:r>
            <a:r>
              <a:rPr lang="he-IL" sz="2800" b="1" dirty="0">
                <a:solidFill>
                  <a:srgbClr val="FFFF00"/>
                </a:solidFill>
              </a:rPr>
              <a:t>רָצוֹן</a:t>
            </a:r>
            <a:r>
              <a:rPr lang="en-US" sz="2800" dirty="0"/>
              <a:t>)</a:t>
            </a:r>
            <a:r>
              <a:rPr lang="en-US" sz="2800" dirty="0" smtClean="0"/>
              <a:t> </a:t>
            </a:r>
            <a:r>
              <a:rPr lang="en-US" sz="2800" dirty="0"/>
              <a:t>for a lifetime (v.5-8)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    -</a:t>
            </a:r>
            <a:r>
              <a:rPr lang="en-US" sz="2800" dirty="0"/>
              <a:t>Prosperity &amp; God’s </a:t>
            </a:r>
            <a:r>
              <a:rPr lang="en-US" sz="2800" b="1" dirty="0">
                <a:solidFill>
                  <a:srgbClr val="FFFF00"/>
                </a:solidFill>
              </a:rPr>
              <a:t>favor</a:t>
            </a:r>
            <a:r>
              <a:rPr lang="en-US" sz="2800" dirty="0"/>
              <a:t> (</a:t>
            </a:r>
            <a:r>
              <a:rPr lang="he-IL" sz="2800" b="1" dirty="0">
                <a:solidFill>
                  <a:srgbClr val="FFFF00"/>
                </a:solidFill>
              </a:rPr>
              <a:t>רָצוֹן</a:t>
            </a:r>
            <a:r>
              <a:rPr lang="en-US" sz="2800" dirty="0" smtClean="0"/>
              <a:t>) (</a:t>
            </a:r>
            <a:r>
              <a:rPr lang="en-US" sz="2800" dirty="0"/>
              <a:t>v. 6-7a) 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    -</a:t>
            </a:r>
            <a:r>
              <a:rPr lang="en-US" sz="2800" dirty="0"/>
              <a:t>God’s anger (Hiding face) &amp; my Cry (v.7b-8</a:t>
            </a:r>
            <a:r>
              <a:rPr lang="en-US" sz="2800" dirty="0" smtClean="0"/>
              <a:t>) </a:t>
            </a:r>
            <a:endParaRPr lang="en-US" sz="2800" dirty="0"/>
          </a:p>
          <a:p>
            <a:pPr lvl="0"/>
            <a:r>
              <a:rPr lang="en-US" sz="2800" dirty="0" smtClean="0"/>
              <a:t>   2) When </a:t>
            </a:r>
            <a:r>
              <a:rPr lang="en-US" sz="2800" dirty="0"/>
              <a:t>to Praise and Give Thanks to YHWH: while being alive (v.9) </a:t>
            </a: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pPr lvl="0"/>
            <a:endParaRPr lang="en-US" altLang="zh-CN" sz="800" b="1" dirty="0"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4426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10520</TotalTime>
  <Words>1204</Words>
  <Application>Microsoft Office PowerPoint</Application>
  <PresentationFormat>Custom</PresentationFormat>
  <Paragraphs>181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Greek 新約希臘文</dc:title>
  <dc:creator>Microsoft</dc:creator>
  <cp:lastModifiedBy>Microsoft</cp:lastModifiedBy>
  <cp:revision>827</cp:revision>
  <dcterms:created xsi:type="dcterms:W3CDTF">2020-03-18T13:47:21Z</dcterms:created>
  <dcterms:modified xsi:type="dcterms:W3CDTF">2021-09-03T16:16:36Z</dcterms:modified>
</cp:coreProperties>
</file>