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6"/>
  </p:notesMasterIdLst>
  <p:sldIdLst>
    <p:sldId id="850" r:id="rId2"/>
    <p:sldId id="864" r:id="rId3"/>
    <p:sldId id="919" r:id="rId4"/>
    <p:sldId id="949" r:id="rId5"/>
    <p:sldId id="944" r:id="rId6"/>
    <p:sldId id="945" r:id="rId7"/>
    <p:sldId id="924" r:id="rId8"/>
    <p:sldId id="1027" r:id="rId9"/>
    <p:sldId id="952" r:id="rId10"/>
    <p:sldId id="960" r:id="rId11"/>
    <p:sldId id="926" r:id="rId12"/>
    <p:sldId id="1012" r:id="rId13"/>
    <p:sldId id="997" r:id="rId14"/>
    <p:sldId id="929" r:id="rId15"/>
    <p:sldId id="939" r:id="rId16"/>
    <p:sldId id="950" r:id="rId17"/>
    <p:sldId id="966" r:id="rId18"/>
    <p:sldId id="1005" r:id="rId19"/>
    <p:sldId id="946" r:id="rId20"/>
    <p:sldId id="947" r:id="rId21"/>
    <p:sldId id="1019" r:id="rId22"/>
    <p:sldId id="1016" r:id="rId23"/>
    <p:sldId id="1030" r:id="rId24"/>
    <p:sldId id="1018" r:id="rId25"/>
    <p:sldId id="1013" r:id="rId26"/>
    <p:sldId id="1032" r:id="rId27"/>
    <p:sldId id="1031" r:id="rId28"/>
    <p:sldId id="1020" r:id="rId29"/>
    <p:sldId id="1021" r:id="rId30"/>
    <p:sldId id="1022" r:id="rId31"/>
    <p:sldId id="1002" r:id="rId32"/>
    <p:sldId id="1035" r:id="rId33"/>
    <p:sldId id="1003" r:id="rId34"/>
    <p:sldId id="907" r:id="rId35"/>
  </p:sldIdLst>
  <p:sldSz cx="12188825" cy="6858000"/>
  <p:notesSz cx="6858000" cy="9144000"/>
  <p:defaultTextStyle>
    <a:defPPr>
      <a:defRPr lang="en-US"/>
    </a:defPPr>
    <a:lvl1pPr marL="0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4106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8212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2319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6425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20531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4636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8742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52849" algn="l" defTabSz="108821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7024" autoAdjust="0"/>
  </p:normalViewPr>
  <p:slideViewPr>
    <p:cSldViewPr>
      <p:cViewPr>
        <p:scale>
          <a:sx n="91" d="100"/>
          <a:sy n="91" d="100"/>
        </p:scale>
        <p:origin x="-492" y="-5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E11D8-83C4-4A94-9773-44143C2857F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55B27-F3C0-4F3E-8F93-EF8E6AA0E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6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35EDB-48BB-4961-B732-C9AE228B55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49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Ashurnasirpal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leads a charge against the infantry and chariots of the enemy. /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Kings 1:5 </a:t>
            </a:r>
            <a:r>
              <a:rPr lang="zh-TW" alt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那時、哈及的兒子亞多尼雅自尊、說、我必作王、就為自己預備車輛、馬兵、又派五十人在他前頭奔走</a:t>
            </a:r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35EDB-48BB-4961-B732-C9AE228B55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latinLnBrk="0" hangingPunct="1">
              <a:spcBef>
                <a:spcPct val="0"/>
              </a:spcBef>
            </a:pPr>
            <a:r>
              <a:rPr lang="en-US" b="1" smtClean="0">
                <a:latin typeface="Calibri" pitchFamily="34" charset="0"/>
              </a:rPr>
              <a:t>1 Kings 18:40 </a:t>
            </a:r>
            <a:r>
              <a:rPr lang="zh-TW" altLang="en-US" b="1" smtClean="0">
                <a:latin typeface="Calibri" pitchFamily="34" charset="0"/>
                <a:ea typeface="新細明體" pitchFamily="18" charset="-120"/>
              </a:rPr>
              <a:t>以利亞對他們說</a:t>
            </a:r>
            <a:r>
              <a:rPr lang="en-US" altLang="zh-TW" b="1" smtClean="0">
                <a:latin typeface="Calibri" pitchFamily="34" charset="0"/>
                <a:ea typeface="新細明體" pitchFamily="18" charset="-120"/>
              </a:rPr>
              <a:t>,</a:t>
            </a:r>
            <a:r>
              <a:rPr lang="zh-TW" altLang="en-US" b="1" smtClean="0">
                <a:latin typeface="Calibri" pitchFamily="34" charset="0"/>
                <a:ea typeface="新細明體" pitchFamily="18" charset="-120"/>
              </a:rPr>
              <a:t>拿住巴力的先知</a:t>
            </a:r>
            <a:r>
              <a:rPr lang="en-US" altLang="zh-TW" b="1" smtClean="0">
                <a:latin typeface="Calibri" pitchFamily="34" charset="0"/>
                <a:ea typeface="新細明體" pitchFamily="18" charset="-120"/>
              </a:rPr>
              <a:t>,</a:t>
            </a:r>
            <a:r>
              <a:rPr lang="zh-TW" altLang="en-US" b="1" smtClean="0">
                <a:latin typeface="Calibri" pitchFamily="34" charset="0"/>
                <a:ea typeface="新細明體" pitchFamily="18" charset="-120"/>
              </a:rPr>
              <a:t>不容一人逃脫</a:t>
            </a:r>
            <a:r>
              <a:rPr lang="en-US" altLang="zh-TW" b="1" smtClean="0">
                <a:latin typeface="Calibri" pitchFamily="34" charset="0"/>
                <a:ea typeface="新細明體" pitchFamily="18" charset="-120"/>
              </a:rPr>
              <a:t>.</a:t>
            </a:r>
            <a:r>
              <a:rPr lang="zh-TW" altLang="en-US" b="1" smtClean="0">
                <a:latin typeface="Calibri" pitchFamily="34" charset="0"/>
                <a:ea typeface="新細明體" pitchFamily="18" charset="-120"/>
              </a:rPr>
              <a:t>眾人就拿住他們</a:t>
            </a:r>
            <a:r>
              <a:rPr lang="en-US" altLang="zh-TW" b="1" smtClean="0">
                <a:latin typeface="Calibri" pitchFamily="34" charset="0"/>
                <a:ea typeface="新細明體" pitchFamily="18" charset="-120"/>
              </a:rPr>
              <a:t>.</a:t>
            </a:r>
            <a:r>
              <a:rPr lang="zh-TW" altLang="en-US" b="1" smtClean="0">
                <a:latin typeface="Calibri" pitchFamily="34" charset="0"/>
                <a:ea typeface="新細明體" pitchFamily="18" charset="-120"/>
              </a:rPr>
              <a:t>以利亞帶他們到基順河邊</a:t>
            </a:r>
            <a:r>
              <a:rPr lang="en-US" altLang="zh-TW" b="1" smtClean="0">
                <a:latin typeface="Calibri" pitchFamily="34" charset="0"/>
                <a:ea typeface="新細明體" pitchFamily="18" charset="-120"/>
              </a:rPr>
              <a:t>,</a:t>
            </a:r>
            <a:r>
              <a:rPr lang="zh-TW" altLang="en-US" b="1" smtClean="0">
                <a:latin typeface="Calibri" pitchFamily="34" charset="0"/>
                <a:ea typeface="新細明體" pitchFamily="18" charset="-120"/>
              </a:rPr>
              <a:t>在那裡殺了他們</a:t>
            </a:r>
            <a:r>
              <a:rPr lang="en-US" altLang="zh-TW" b="1" smtClean="0">
                <a:latin typeface="Calibri" pitchFamily="34" charset="0"/>
                <a:ea typeface="新細明體" pitchFamily="18" charset="-120"/>
              </a:rPr>
              <a:t>.</a:t>
            </a:r>
            <a:endParaRPr lang="en-US" b="1" smtClean="0"/>
          </a:p>
        </p:txBody>
      </p:sp>
      <p:sp>
        <p:nvSpPr>
          <p:cNvPr id="134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AF25FEBC-6F9C-4A0E-8F1E-054C64F68D8F}" type="slidenum">
              <a:rPr lang="en-US" sz="1200" smtClean="0"/>
              <a:pPr eaLnBrk="1" hangingPunct="1"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5A090C81-2972-44CF-95E1-808C3B48CE78}" type="slidenum">
              <a:rPr lang="en-US" sz="1200" smtClean="0">
                <a:latin typeface="Times New Roman" pitchFamily="18" charset="0"/>
              </a:rPr>
              <a:pPr eaLnBrk="1" hangingPunct="1"/>
              <a:t>29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55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Judges 1:9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Shephelah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is a region of low hills and shallow valleys between the Judean hills and the Philistine plain.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7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5B27-F3C0-4F3E-8F93-EF8E6AA0E0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9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latinLnBrk="0" hangingPunct="1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135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fld id="{3AA2A59A-15BF-4BC0-BB32-646C96C8B497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35EDB-48BB-4961-B732-C9AE228B55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35EDB-48BB-4961-B732-C9AE228B55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1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5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465139"/>
            <a:ext cx="10360501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162" y="1981200"/>
            <a:ext cx="507867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5986" y="1981200"/>
            <a:ext cx="507867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6AAE-7330-4DEF-8CF4-581BA72BC6F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0840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3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5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6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9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2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6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F9C73-D3C2-4D1D-BE1A-64EF358B0269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6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6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B4DF-C93E-466B-BE0D-44CF39FC6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/>
          </p:cNvSpPr>
          <p:nvPr/>
        </p:nvSpPr>
        <p:spPr bwMode="auto">
          <a:xfrm>
            <a:off x="-1588" y="0"/>
            <a:ext cx="12190413" cy="689419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1000" b="1" dirty="0" smtClean="0">
              <a:solidFill>
                <a:srgbClr val="FFFF00"/>
              </a:solidFill>
            </a:endParaRPr>
          </a:p>
          <a:p>
            <a:endParaRPr lang="en-US" sz="1000" b="1" dirty="0">
              <a:solidFill>
                <a:srgbClr val="FFFF00"/>
              </a:solidFill>
            </a:endParaRPr>
          </a:p>
          <a:p>
            <a:r>
              <a:rPr lang="zh-TW" altLang="en-US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</a:t>
            </a:r>
            <a:r>
              <a:rPr lang="en-US" sz="4800" b="1" dirty="0">
                <a:solidFill>
                  <a:srgbClr val="FFFF00"/>
                </a:solidFill>
              </a:rPr>
              <a:t>(</a:t>
            </a:r>
            <a:r>
              <a:rPr lang="zh-CN" altLang="en-US" sz="48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士師記</a:t>
            </a:r>
            <a:r>
              <a:rPr lang="en-US" altLang="zh-CN" sz="4800" b="1" dirty="0">
                <a:solidFill>
                  <a:srgbClr val="FFFF00"/>
                </a:solidFill>
              </a:rPr>
              <a:t> 4-5</a:t>
            </a:r>
            <a:r>
              <a:rPr lang="zh-CN" altLang="en-US" sz="48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章</a:t>
            </a:r>
            <a:r>
              <a:rPr lang="en-US" sz="4800" b="1" dirty="0" smtClean="0">
                <a:solidFill>
                  <a:srgbClr val="FFFF00"/>
                </a:solidFill>
              </a:rPr>
              <a:t>)  </a:t>
            </a:r>
            <a:r>
              <a:rPr lang="zh-TW" altLang="en-US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爭</a:t>
            </a:r>
            <a:r>
              <a:rPr lang="zh-TW" altLang="en-US" sz="6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戰的勝</a:t>
            </a:r>
            <a:r>
              <a:rPr lang="zh-TW" altLang="en-US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負</a:t>
            </a:r>
            <a:endParaRPr lang="en-US" altLang="zh-TW" sz="66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不</a:t>
            </a:r>
            <a:r>
              <a:rPr lang="zh-TW" altLang="en-US" sz="6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在於</a:t>
            </a:r>
            <a:r>
              <a:rPr lang="zh-TW" altLang="en-US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人</a:t>
            </a:r>
            <a:r>
              <a:rPr lang="en-US" altLang="zh-TW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而</a:t>
            </a:r>
            <a:r>
              <a:rPr lang="zh-TW" altLang="en-US" sz="6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在於</a:t>
            </a:r>
            <a:r>
              <a:rPr lang="zh-TW" altLang="en-US" sz="6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神</a:t>
            </a:r>
            <a:endParaRPr lang="en-US" sz="12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sz="1200" b="1" dirty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sz="12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sz="1200" b="1" dirty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sz="1200" b="1" dirty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en-US" sz="5400" b="1" dirty="0" smtClean="0">
                <a:solidFill>
                  <a:schemeClr val="bg1"/>
                </a:solidFill>
              </a:rPr>
              <a:t>           Battle </a:t>
            </a:r>
            <a:r>
              <a:rPr lang="en-US" sz="5400" b="1" dirty="0">
                <a:solidFill>
                  <a:schemeClr val="bg1"/>
                </a:solidFill>
              </a:rPr>
              <a:t>is not Ours but </a:t>
            </a:r>
            <a:r>
              <a:rPr lang="en-US" sz="5400" b="1" dirty="0" smtClean="0">
                <a:solidFill>
                  <a:schemeClr val="bg1"/>
                </a:solidFill>
              </a:rPr>
              <a:t>God's</a:t>
            </a:r>
            <a:endParaRPr lang="en-US" sz="9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en-US" sz="9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</a:t>
            </a:r>
            <a:r>
              <a:rPr lang="en-US" sz="9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                                                                    </a:t>
            </a:r>
            <a:r>
              <a:rPr lang="en-US" sz="4800" b="1" dirty="0" smtClean="0">
                <a:solidFill>
                  <a:schemeClr val="bg1"/>
                </a:solidFill>
              </a:rPr>
              <a:t>(Judges 4-5)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pPr algn="ctr"/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    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     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金京來博士</a:t>
            </a:r>
            <a:r>
              <a:rPr lang="zh-TW" altLang="en-US" sz="3600" b="1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  </a:t>
            </a:r>
            <a:r>
              <a:rPr lang="en-US" sz="3600" b="1" dirty="0" err="1">
                <a:solidFill>
                  <a:schemeClr val="bg1"/>
                </a:solidFill>
              </a:rPr>
              <a:t>Kyungrae</a:t>
            </a:r>
            <a:r>
              <a:rPr lang="en-US" sz="3600" b="1" dirty="0">
                <a:solidFill>
                  <a:schemeClr val="bg1"/>
                </a:solidFill>
              </a:rPr>
              <a:t> Kim, Ph.D.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endParaRPr lang="en-US" sz="800" b="1" dirty="0" smtClean="0">
              <a:solidFill>
                <a:schemeClr val="bg1"/>
              </a:solidFill>
            </a:endParaRP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3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0" name="Picture 4" descr="E:\Sr Slides\Jezreel Valley &amp; Mt. Tabor (Cleave B2.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1" y="28903"/>
            <a:ext cx="930706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05" y="4495800"/>
            <a:ext cx="4858407" cy="17526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他泊山</a:t>
            </a:r>
            <a:r>
              <a:rPr lang="zh-TW" altLang="en-US" sz="4000" b="1" dirty="0">
                <a:solidFill>
                  <a:srgbClr val="FFFF00"/>
                </a:solidFill>
                <a:ea typeface="新細明體" pitchFamily="18" charset="-120"/>
              </a:rPr>
              <a:t> </a:t>
            </a:r>
            <a:r>
              <a:rPr lang="en-US" altLang="zh-TW" sz="4000" b="1" dirty="0">
                <a:solidFill>
                  <a:srgbClr val="FFFF00"/>
                </a:solidFill>
                <a:ea typeface="新細明體" pitchFamily="18" charset="-120"/>
              </a:rPr>
              <a:t>(Mount Tabor)</a:t>
            </a:r>
            <a:r>
              <a:rPr lang="en-US" altLang="zh-TW" sz="3600" b="1" dirty="0">
                <a:ea typeface="新細明體" pitchFamily="18" charset="-120"/>
              </a:rPr>
              <a:t/>
            </a:r>
            <a:br>
              <a:rPr lang="en-US" altLang="zh-TW" sz="3600" b="1" dirty="0">
                <a:ea typeface="新細明體" pitchFamily="18" charset="-120"/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Height </a:t>
            </a:r>
            <a:r>
              <a:rPr lang="en-US" sz="3600" b="1" dirty="0">
                <a:solidFill>
                  <a:schemeClr val="bg1"/>
                </a:solidFill>
              </a:rPr>
              <a:t>of 575 M</a:t>
            </a:r>
            <a:r>
              <a:rPr lang="en-US" sz="3600" b="1" dirty="0" smtClean="0">
                <a:solidFill>
                  <a:schemeClr val="bg1"/>
                </a:solidFill>
              </a:rPr>
              <a:t>eters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1,886 feet)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C:\0Images\Todd Sites\0Adds\011400 Jezreel\Sr\Mt Tabor from Nazareth ridge, tb n011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1" y="2971800"/>
            <a:ext cx="6825734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08812" y="3431232"/>
            <a:ext cx="396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(Material of William Schlegel)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871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8326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r>
              <a:rPr lang="zh-TW" altLang="en-US" sz="4800" b="1" dirty="0" smtClean="0">
                <a:latin typeface="DFKai-SB" pitchFamily="65" charset="-120"/>
                <a:ea typeface="DFKai-SB" pitchFamily="65" charset="-120"/>
              </a:rPr>
              <a:t>      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迦</a:t>
            </a:r>
            <a:r>
              <a:rPr lang="zh-TW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南王耶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賓</a:t>
            </a:r>
            <a:r>
              <a:rPr lang="zh-CN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的軍</a:t>
            </a:r>
            <a:r>
              <a:rPr lang="zh-CN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隊和戰術</a:t>
            </a:r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endParaRPr lang="en-US" altLang="zh-CN" sz="800" b="1" dirty="0">
              <a:latin typeface="DFKai-SB" pitchFamily="65" charset="-120"/>
              <a:ea typeface="DFKai-SB" pitchFamily="65" charset="-120"/>
            </a:endParaRPr>
          </a:p>
          <a:p>
            <a:r>
              <a:rPr lang="en-US" sz="3600" b="1" dirty="0" smtClean="0"/>
              <a:t>     </a:t>
            </a:r>
            <a:r>
              <a:rPr lang="en-US" altLang="zh-CN" sz="3600" b="1" dirty="0" smtClean="0"/>
              <a:t>-</a:t>
            </a:r>
            <a:r>
              <a:rPr lang="en-US" sz="3600" b="1" dirty="0" smtClean="0"/>
              <a:t>Judges 4:3 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耶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賓王有鐵車九百輛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，他極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力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3600" dirty="0"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TW" sz="3600" dirty="0" smtClean="0">
                <a:latin typeface="DFKai-SB" pitchFamily="65" charset="-120"/>
                <a:ea typeface="DFKai-SB" pitchFamily="65" charset="-120"/>
              </a:rPr>
              <a:t>           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欺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壓以色列人二十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年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TW" sz="3600" dirty="0" smtClean="0">
                <a:latin typeface="DFKai-SB" pitchFamily="65" charset="-120"/>
                <a:ea typeface="DFKai-SB" pitchFamily="65" charset="-120"/>
              </a:rPr>
              <a:t>……</a:t>
            </a:r>
            <a:endParaRPr lang="en-US" altLang="zh-TW" sz="3600" dirty="0"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3600" b="1" dirty="0" smtClean="0"/>
              <a:t>     </a:t>
            </a:r>
            <a:r>
              <a:rPr lang="en-US" altLang="zh-CN" sz="3600" b="1" dirty="0" smtClean="0"/>
              <a:t>-</a:t>
            </a:r>
            <a:r>
              <a:rPr lang="en-US" altLang="zh-TW" sz="3600" b="1" dirty="0" smtClean="0"/>
              <a:t>Judges </a:t>
            </a:r>
            <a:r>
              <a:rPr lang="en-US" altLang="zh-TW" sz="3600" b="1" dirty="0"/>
              <a:t>4:7</a:t>
            </a:r>
            <a:r>
              <a:rPr lang="en-US" altLang="zh-TW" sz="3600" dirty="0"/>
              <a:t> 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我必使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耶賓的將軍西西拉率領他的車輛和全軍、往基順河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、到你那裡去．我必將他交在你手中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sz="3400" dirty="0" smtClean="0">
                <a:latin typeface="DFKai-SB" pitchFamily="65" charset="-120"/>
                <a:ea typeface="DFKai-SB" pitchFamily="65" charset="-120"/>
              </a:rPr>
              <a:t>(</a:t>
            </a:r>
            <a:r>
              <a:rPr lang="en-US" altLang="zh-TW" sz="3400" baseline="30000" dirty="0"/>
              <a:t>ESV </a:t>
            </a:r>
            <a:r>
              <a:rPr lang="en-US" altLang="zh-TW" sz="3400" dirty="0"/>
              <a:t>And I will draw out </a:t>
            </a:r>
            <a:r>
              <a:rPr lang="en-US" altLang="zh-TW" sz="3400" b="1" dirty="0" err="1">
                <a:solidFill>
                  <a:schemeClr val="bg1"/>
                </a:solidFill>
              </a:rPr>
              <a:t>Sisera</a:t>
            </a:r>
            <a:r>
              <a:rPr lang="en-US" altLang="zh-TW" sz="3400" b="1" dirty="0">
                <a:solidFill>
                  <a:schemeClr val="bg1"/>
                </a:solidFill>
              </a:rPr>
              <a:t>, the general of </a:t>
            </a:r>
            <a:r>
              <a:rPr lang="en-US" altLang="zh-TW" sz="3400" b="1" dirty="0" err="1">
                <a:solidFill>
                  <a:schemeClr val="bg1"/>
                </a:solidFill>
              </a:rPr>
              <a:t>Jabin's</a:t>
            </a:r>
            <a:r>
              <a:rPr lang="en-US" altLang="zh-TW" sz="3400" b="1" dirty="0">
                <a:solidFill>
                  <a:schemeClr val="bg1"/>
                </a:solidFill>
              </a:rPr>
              <a:t> army</a:t>
            </a:r>
            <a:r>
              <a:rPr lang="en-US" altLang="zh-TW" sz="3400" dirty="0"/>
              <a:t>, to meet you </a:t>
            </a:r>
            <a:r>
              <a:rPr lang="en-US" altLang="zh-TW" sz="3400" b="1" dirty="0">
                <a:solidFill>
                  <a:schemeClr val="bg1"/>
                </a:solidFill>
              </a:rPr>
              <a:t>by the river </a:t>
            </a:r>
            <a:r>
              <a:rPr lang="en-US" altLang="zh-TW" sz="3400" b="1" dirty="0" err="1">
                <a:solidFill>
                  <a:schemeClr val="bg1"/>
                </a:solidFill>
              </a:rPr>
              <a:t>Kishon</a:t>
            </a:r>
            <a:r>
              <a:rPr lang="en-US" altLang="zh-TW" sz="3400" b="1" dirty="0">
                <a:solidFill>
                  <a:schemeClr val="bg1"/>
                </a:solidFill>
              </a:rPr>
              <a:t> with his chariots and his troops</a:t>
            </a:r>
            <a:r>
              <a:rPr lang="en-US" altLang="zh-TW" sz="3400" dirty="0"/>
              <a:t>, and I will give him into your </a:t>
            </a:r>
            <a:r>
              <a:rPr lang="en-US" altLang="zh-TW" sz="3400" dirty="0" smtClean="0"/>
              <a:t>hand.</a:t>
            </a:r>
            <a:r>
              <a:rPr lang="en-US" sz="3400" dirty="0" smtClean="0">
                <a:latin typeface="DFKai-SB" pitchFamily="65" charset="-120"/>
                <a:ea typeface="DFKai-SB" pitchFamily="65" charset="-120"/>
              </a:rPr>
              <a:t>)</a:t>
            </a:r>
          </a:p>
          <a:p>
            <a:r>
              <a:rPr lang="en-US" altLang="zh-TW" sz="3600" b="1" dirty="0" smtClean="0"/>
              <a:t>     -Judges </a:t>
            </a:r>
            <a:r>
              <a:rPr lang="en-US" altLang="zh-TW" sz="3600" b="1" dirty="0"/>
              <a:t>4:13</a:t>
            </a:r>
            <a:r>
              <a:rPr lang="en-US" altLang="zh-TW" sz="3600" dirty="0"/>
              <a:t> 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西西拉就聚集所有的鐵車九百輛、和跟隨他的全軍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、從外邦人的夏羅設出來、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到了基順河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600" dirty="0">
              <a:latin typeface="DFKai-SB" pitchFamily="65" charset="-120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80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tique Texts Concerning I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28600"/>
            <a:ext cx="5743211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ow Inferior Israelite Forces Conquered Fortified Canaanite Cities · The  BAS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45" y="2850930"/>
            <a:ext cx="5715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198" y="3733800"/>
            <a:ext cx="6092825" cy="255454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(</a:t>
            </a:r>
            <a:r>
              <a:rPr lang="en-US" sz="3600" b="1" dirty="0" smtClean="0">
                <a:solidFill>
                  <a:schemeClr val="bg1"/>
                </a:solidFill>
              </a:rPr>
              <a:t>Judges 4:3)   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耶</a:t>
            </a:r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賓王有鐵車九百輛</a:t>
            </a:r>
            <a:r>
              <a:rPr lang="zh-TW" altLang="en-US" sz="40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。他大大欺壓以色列人二十年，以色列人就呼求耶和華。</a:t>
            </a:r>
            <a:endParaRPr lang="en-US" sz="4000" b="1" dirty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114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://4.bp.blogspot.com/_yvnShUOK3K4/TCN049JXGQI/AAAAAAAAFfo/flMPcxkVrdI/s1600/DSC_29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" y="-152400"/>
            <a:ext cx="9470324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1"/>
          <p:cNvSpPr>
            <a:spLocks noChangeArrowheads="1"/>
          </p:cNvSpPr>
          <p:nvPr/>
        </p:nvSpPr>
        <p:spPr bwMode="auto">
          <a:xfrm>
            <a:off x="10958" y="4698082"/>
            <a:ext cx="737885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/>
              <a:t>Two </a:t>
            </a:r>
            <a:r>
              <a:rPr lang="en-US" sz="2800" b="1" dirty="0">
                <a:solidFill>
                  <a:srgbClr val="FF0000"/>
                </a:solidFill>
              </a:rPr>
              <a:t>stable complexes </a:t>
            </a:r>
            <a:r>
              <a:rPr lang="en-US" sz="2800" b="1" dirty="0"/>
              <a:t>were excavated on </a:t>
            </a:r>
            <a:r>
              <a:rPr lang="en-US" sz="2800" b="1" dirty="0">
                <a:solidFill>
                  <a:srgbClr val="FF0000"/>
                </a:solidFill>
              </a:rPr>
              <a:t>Megiddo</a:t>
            </a:r>
            <a:r>
              <a:rPr lang="en-US" sz="2800" b="1" dirty="0"/>
              <a:t>. There were holes in the pillars to attach the horses and even </a:t>
            </a:r>
            <a:r>
              <a:rPr lang="en-US" sz="2800" b="1" dirty="0">
                <a:solidFill>
                  <a:srgbClr val="FF0000"/>
                </a:solidFill>
              </a:rPr>
              <a:t>stone </a:t>
            </a:r>
            <a:r>
              <a:rPr lang="en-US" sz="2800" b="1" dirty="0" smtClean="0">
                <a:solidFill>
                  <a:srgbClr val="FF0000"/>
                </a:solidFill>
              </a:rPr>
              <a:t>mangers </a:t>
            </a:r>
            <a:r>
              <a:rPr lang="en-US" sz="2800" b="1" dirty="0"/>
              <a:t>were found in between the pillars to feed the horses.  </a:t>
            </a:r>
          </a:p>
        </p:txBody>
      </p:sp>
      <p:pic>
        <p:nvPicPr>
          <p:cNvPr id="4" name="Picture 2" descr="Image result for megiddo horse mang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8" y="3828393"/>
            <a:ext cx="487552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61513" y="2225040"/>
            <a:ext cx="2209800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米吉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多</a:t>
            </a:r>
            <a:endParaRPr lang="en-US" altLang="zh-TW" sz="40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algn="ctr"/>
            <a:r>
              <a:rPr lang="en-US" altLang="zh-TW" sz="4000" b="1" dirty="0" smtClean="0">
                <a:solidFill>
                  <a:srgbClr val="FFFF00"/>
                </a:solidFill>
              </a:rPr>
              <a:t>Megiddo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6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ancient-egypt.co.uk/cairo%20museum/cm,%20tutankhamun,%20chariot/images/tutankhamun's%20chariot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914400"/>
            <a:ext cx="1009616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6751" y="1"/>
            <a:ext cx="59800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Ancient Egyptian Chariot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85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qph.ec.quoracdn.net/main-qimg-9cc481ccab0a04778abccf27c67c2640-c?convert_to_webp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2" y="1143000"/>
            <a:ext cx="10160203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26" y="280228"/>
            <a:ext cx="954878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b="1" dirty="0" err="1" smtClean="0"/>
              <a:t>Pharoah</a:t>
            </a:r>
            <a:r>
              <a:rPr lang="en-US" sz="3100" b="1" dirty="0" smtClean="0"/>
              <a:t> </a:t>
            </a:r>
            <a:r>
              <a:rPr lang="en-US" sz="3100" b="1" dirty="0" err="1"/>
              <a:t>Ramesses</a:t>
            </a:r>
            <a:r>
              <a:rPr lang="en-US" sz="3100" b="1" dirty="0"/>
              <a:t> II at the battle of </a:t>
            </a:r>
            <a:r>
              <a:rPr lang="en-US" sz="3100" b="1" dirty="0" err="1" smtClean="0"/>
              <a:t>Kadesh</a:t>
            </a:r>
            <a:r>
              <a:rPr lang="en-US" sz="3100" b="1" dirty="0" smtClean="0"/>
              <a:t> / </a:t>
            </a:r>
            <a:r>
              <a:rPr lang="en-US" sz="3100" b="1" dirty="0"/>
              <a:t>1264 BC </a:t>
            </a:r>
          </a:p>
        </p:txBody>
      </p:sp>
    </p:spTree>
    <p:extLst>
      <p:ext uri="{BB962C8B-B14F-4D97-AF65-F5344CB8AC3E}">
        <p14:creationId xmlns:p14="http://schemas.microsoft.com/office/powerpoint/2010/main" val="227552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77108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endParaRPr lang="en-US" altLang="zh-TW" sz="8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</a:t>
            </a:r>
            <a:r>
              <a:rPr lang="zh-TW" altLang="en-US" sz="4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巴拉下</a:t>
            </a:r>
            <a:r>
              <a:rPr lang="zh-TW" altLang="en-US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</a:t>
            </a:r>
            <a:r>
              <a:rPr lang="zh-TW" altLang="en-US" sz="48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泊</a:t>
            </a:r>
            <a:r>
              <a:rPr lang="zh-TW" altLang="en-US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山</a:t>
            </a:r>
            <a:r>
              <a:rPr lang="en-US" altLang="zh-TW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到</a:t>
            </a:r>
            <a:r>
              <a:rPr lang="zh-TW" altLang="en-US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耶</a:t>
            </a:r>
            <a:r>
              <a:rPr lang="zh-TW" altLang="en-US" sz="48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斯</a:t>
            </a:r>
            <a:r>
              <a:rPr lang="zh-TW" altLang="en-US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列</a:t>
            </a:r>
            <a:r>
              <a:rPr lang="zh-CN" altLang="en-US" sz="48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平原</a:t>
            </a:r>
            <a:endParaRPr lang="en-US" altLang="zh-TW" sz="48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r>
              <a:rPr lang="en-US" altLang="zh-TW" sz="3800" b="1" dirty="0" smtClean="0"/>
              <a:t>     -Judges </a:t>
            </a:r>
            <a:r>
              <a:rPr lang="en-US" altLang="zh-TW" sz="3800" b="1" dirty="0"/>
              <a:t>4:12</a:t>
            </a:r>
            <a:r>
              <a:rPr lang="en-US" altLang="zh-TW" sz="3800" dirty="0"/>
              <a:t> </a:t>
            </a:r>
            <a:r>
              <a:rPr lang="zh-TW" altLang="en-US" sz="3800" dirty="0">
                <a:latin typeface="DFKai-SB" pitchFamily="65" charset="-120"/>
                <a:ea typeface="DFKai-SB" pitchFamily="65" charset="-120"/>
              </a:rPr>
              <a:t>有人告訴西西拉說、</a:t>
            </a:r>
            <a:r>
              <a:rPr lang="zh-TW" altLang="en-US" sz="38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亞比挪</a:t>
            </a:r>
            <a:r>
              <a:rPr lang="zh-TW" altLang="en-US" sz="3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菴</a:t>
            </a:r>
            <a:endParaRPr lang="en-US" altLang="zh-TW" sz="38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            的兒</a:t>
            </a:r>
            <a:r>
              <a:rPr lang="zh-TW" altLang="en-US" sz="38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子巴拉已經上他泊山了</a:t>
            </a:r>
            <a:r>
              <a:rPr lang="zh-TW" altLang="en-US" sz="3800" dirty="0" smtClean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800" dirty="0" smtClean="0">
              <a:latin typeface="DFKai-SB" pitchFamily="65" charset="-120"/>
              <a:ea typeface="DFKai-SB" pitchFamily="65" charset="-120"/>
            </a:endParaRPr>
          </a:p>
          <a:p>
            <a:endParaRPr lang="en-US" altLang="zh-TW" sz="800" b="1" dirty="0" smtClean="0"/>
          </a:p>
          <a:p>
            <a:r>
              <a:rPr lang="en-US" altLang="zh-TW" sz="3800" b="1" dirty="0" smtClean="0"/>
              <a:t>     -Judges 4:13-14</a:t>
            </a:r>
            <a:r>
              <a:rPr lang="en-US" altLang="zh-TW" sz="3800" dirty="0" smtClean="0"/>
              <a:t> </a:t>
            </a:r>
            <a:r>
              <a:rPr lang="zh-TW" altLang="en-US" sz="3800" dirty="0">
                <a:latin typeface="DFKai-SB" pitchFamily="65" charset="-120"/>
                <a:ea typeface="DFKai-SB" pitchFamily="65" charset="-120"/>
              </a:rPr>
              <a:t>西西拉就聚集所有的鐵車九百輛</a:t>
            </a:r>
            <a:r>
              <a:rPr lang="zh-TW" altLang="en-US" sz="3800" dirty="0" smtClean="0">
                <a:latin typeface="DFKai-SB" pitchFamily="65" charset="-120"/>
                <a:ea typeface="DFKai-SB" pitchFamily="65" charset="-120"/>
              </a:rPr>
              <a:t>、</a:t>
            </a:r>
            <a:endParaRPr lang="en-US" altLang="zh-TW" sz="38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800" dirty="0" smtClean="0">
                <a:latin typeface="DFKai-SB" pitchFamily="65" charset="-120"/>
                <a:ea typeface="DFKai-SB" pitchFamily="65" charset="-120"/>
              </a:rPr>
              <a:t>和</a:t>
            </a:r>
            <a:r>
              <a:rPr lang="zh-TW" altLang="en-US" sz="3800" dirty="0">
                <a:latin typeface="DFKai-SB" pitchFamily="65" charset="-120"/>
                <a:ea typeface="DFKai-SB" pitchFamily="65" charset="-120"/>
              </a:rPr>
              <a:t>跟隨他的全軍、從</a:t>
            </a:r>
            <a:r>
              <a:rPr lang="zh-TW" altLang="en-US" sz="38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外邦人的夏羅</a:t>
            </a:r>
            <a:r>
              <a:rPr lang="zh-TW" altLang="en-US" sz="3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設</a:t>
            </a:r>
            <a:r>
              <a:rPr lang="en-US" altLang="zh-TW" sz="3800" dirty="0"/>
              <a:t>(</a:t>
            </a:r>
            <a:r>
              <a:rPr lang="en-US" altLang="zh-TW" sz="3800" b="1" dirty="0" err="1">
                <a:solidFill>
                  <a:schemeClr val="bg1"/>
                </a:solidFill>
              </a:rPr>
              <a:t>Harosheth-hagoyim</a:t>
            </a:r>
            <a:r>
              <a:rPr lang="en-US" altLang="zh-TW" sz="3800" dirty="0"/>
              <a:t>)</a:t>
            </a:r>
            <a:r>
              <a:rPr lang="zh-TW" altLang="en-US" sz="3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出</a:t>
            </a:r>
            <a:r>
              <a:rPr lang="zh-TW" altLang="en-US" sz="38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來</a:t>
            </a:r>
            <a:r>
              <a:rPr lang="zh-TW" altLang="en-US" sz="3800" dirty="0">
                <a:latin typeface="DFKai-SB" pitchFamily="65" charset="-120"/>
                <a:ea typeface="DFKai-SB" pitchFamily="65" charset="-120"/>
              </a:rPr>
              <a:t>、</a:t>
            </a:r>
            <a:r>
              <a:rPr lang="zh-TW" altLang="en-US" sz="38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到了基</a:t>
            </a:r>
            <a:r>
              <a:rPr lang="zh-TW" altLang="en-US" sz="3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順</a:t>
            </a:r>
            <a:r>
              <a:rPr lang="en-US" altLang="zh-TW" sz="3800" dirty="0"/>
              <a:t>(</a:t>
            </a:r>
            <a:r>
              <a:rPr lang="en-US" altLang="zh-TW" sz="3800" b="1" dirty="0" err="1">
                <a:solidFill>
                  <a:schemeClr val="bg1"/>
                </a:solidFill>
              </a:rPr>
              <a:t>Kishon</a:t>
            </a:r>
            <a:r>
              <a:rPr lang="en-US" altLang="zh-TW" sz="3800" dirty="0"/>
              <a:t>)</a:t>
            </a:r>
            <a:r>
              <a:rPr lang="zh-TW" altLang="en-US" sz="38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河</a:t>
            </a:r>
            <a:r>
              <a:rPr lang="zh-TW" altLang="en-US" sz="3800" dirty="0" smtClean="0">
                <a:latin typeface="DFKai-SB" pitchFamily="65" charset="-120"/>
                <a:ea typeface="DFKai-SB" pitchFamily="65" charset="-120"/>
              </a:rPr>
              <a:t>。底</a:t>
            </a:r>
            <a:r>
              <a:rPr lang="zh-TW" altLang="en-US" sz="3800" dirty="0">
                <a:latin typeface="DFKai-SB" pitchFamily="65" charset="-120"/>
                <a:ea typeface="DFKai-SB" pitchFamily="65" charset="-120"/>
              </a:rPr>
              <a:t>波拉對巴拉說、你起來、今日就是耶和華將西西拉交在你手的日子．耶和華豈不在你前頭行麼．</a:t>
            </a:r>
            <a:r>
              <a:rPr lang="zh-TW" altLang="en-US" sz="38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於是巴拉下了他泊山．跟隨他有一萬人</a:t>
            </a:r>
            <a:r>
              <a:rPr lang="zh-TW" altLang="en-US" sz="3800" dirty="0" smtClean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800" dirty="0" smtClean="0">
              <a:latin typeface="DFKai-SB" pitchFamily="65" charset="-120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140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9441" y="115888"/>
            <a:ext cx="4429031" cy="563562"/>
          </a:xfrm>
        </p:spPr>
        <p:txBody>
          <a:bodyPr/>
          <a:lstStyle/>
          <a:p>
            <a:r>
              <a:rPr lang="en-US" altLang="en-US" sz="2800" b="1" dirty="0" err="1" smtClean="0"/>
              <a:t>Jezreel</a:t>
            </a:r>
            <a:r>
              <a:rPr lang="en-US" altLang="en-US" sz="2800" b="1" dirty="0" smtClean="0"/>
              <a:t> Valley and Megiddo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0" y="692150"/>
            <a:ext cx="12133806" cy="6053138"/>
          </a:xfrm>
        </p:spPr>
      </p:pic>
      <p:sp>
        <p:nvSpPr>
          <p:cNvPr id="6" name="Oval 5"/>
          <p:cNvSpPr/>
          <p:nvPr/>
        </p:nvSpPr>
        <p:spPr>
          <a:xfrm>
            <a:off x="5038472" y="4076701"/>
            <a:ext cx="4318991" cy="143986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74771" y="5116513"/>
            <a:ext cx="1152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Megiddo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554" y="1484314"/>
            <a:ext cx="2105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/>
              <a:t>Nazareth Ridge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59253" y="1452564"/>
            <a:ext cx="1404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 dirty="0"/>
              <a:t>Mt. Tabor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18505" y="151606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/>
              <a:t>Hill of Moreh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6687" y="152399"/>
            <a:ext cx="3962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(Material of William Schlegel)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1356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Image result for megiddo bible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39612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6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nature.com/polopoly_fs/1.9477.1322151884!/slideshowimage/Chariot.jpg_gen/derivatives/landscape_592/Chari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0" y="1337731"/>
            <a:ext cx="10412641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14292"/>
            <a:ext cx="9447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/>
              <a:t>Tutankhamun's</a:t>
            </a:r>
            <a:r>
              <a:rPr lang="en-US" sz="4000" b="1" dirty="0"/>
              <a:t> tomb depicts the Pharaoh on a chariot chasing Nubians</a:t>
            </a:r>
          </a:p>
        </p:txBody>
      </p:sp>
    </p:spTree>
    <p:extLst>
      <p:ext uri="{BB962C8B-B14F-4D97-AF65-F5344CB8AC3E}">
        <p14:creationId xmlns:p14="http://schemas.microsoft.com/office/powerpoint/2010/main" val="412226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87880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  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爭</a:t>
            </a:r>
            <a:r>
              <a:rPr lang="zh-TW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戰的勝敗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全</a:t>
            </a:r>
            <a:r>
              <a:rPr lang="zh-TW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在於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耶</a:t>
            </a:r>
            <a:r>
              <a:rPr lang="zh-TW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和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華</a:t>
            </a:r>
            <a:endParaRPr lang="en-US" altLang="zh-TW" sz="44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altLang="zh-CN" sz="800" b="1" dirty="0"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3400" b="1" dirty="0" smtClean="0"/>
              <a:t> -1 </a:t>
            </a:r>
            <a:r>
              <a:rPr lang="en-US" altLang="zh-TW" sz="3400" b="1" dirty="0"/>
              <a:t>Samuel 17:47</a:t>
            </a:r>
            <a:r>
              <a:rPr lang="zh-TW" altLang="en-US" sz="3400" dirty="0"/>
              <a:t> 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又使這眾人知道耶和華使人得勝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、</a:t>
            </a:r>
            <a:endParaRPr lang="en-US" altLang="zh-TW" sz="34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不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是用刀用槍．因為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爭戰的勝敗全在乎耶和華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．</a:t>
            </a:r>
            <a:endParaRPr lang="en-US" altLang="zh-TW" sz="34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他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必將你們交在我們手裡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。</a:t>
            </a:r>
            <a:r>
              <a:rPr lang="en-US" sz="3200" dirty="0"/>
              <a:t> </a:t>
            </a:r>
            <a:r>
              <a:rPr lang="en-US" sz="2900" dirty="0" smtClean="0"/>
              <a:t>/ </a:t>
            </a:r>
            <a:r>
              <a:rPr lang="en-US" sz="2900" baseline="30000" dirty="0"/>
              <a:t>ESV </a:t>
            </a:r>
            <a:r>
              <a:rPr lang="en-US" sz="2900" dirty="0"/>
              <a:t>and that all this assembly may know that the LORD saves not with sword and spear. For </a:t>
            </a:r>
            <a:r>
              <a:rPr lang="en-US" sz="2900" b="1" dirty="0">
                <a:solidFill>
                  <a:schemeClr val="bg1"/>
                </a:solidFill>
              </a:rPr>
              <a:t>the battle is the LORD's, and he will give you into our hand</a:t>
            </a:r>
            <a:r>
              <a:rPr lang="en-US" sz="2900" dirty="0"/>
              <a:t>.</a:t>
            </a:r>
          </a:p>
          <a:p>
            <a:r>
              <a:rPr lang="en-US" sz="3400" b="1" dirty="0" smtClean="0"/>
              <a:t> -2 </a:t>
            </a:r>
            <a:r>
              <a:rPr lang="en-US" sz="3400" b="1" dirty="0"/>
              <a:t>Chronicles 20:15</a:t>
            </a:r>
            <a:r>
              <a:rPr lang="en-US" sz="3400" dirty="0">
                <a:latin typeface="DFKai-SB" pitchFamily="65" charset="-120"/>
                <a:ea typeface="DFKai-SB" pitchFamily="65" charset="-120"/>
              </a:rPr>
              <a:t> 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他說、猶大眾人、耶路撒冷的居民、和約沙法王、你們請聽、耶和華對你們如此說、不要因這大軍恐懼、驚惶、因為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勝敗不在乎你們、乃在乎神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。</a:t>
            </a:r>
            <a:r>
              <a:rPr lang="en-US" sz="2900" dirty="0"/>
              <a:t> / </a:t>
            </a:r>
            <a:r>
              <a:rPr lang="en-US" sz="2900" baseline="30000" dirty="0"/>
              <a:t>ESV </a:t>
            </a:r>
            <a:r>
              <a:rPr lang="en-US" sz="2900" dirty="0"/>
              <a:t>And he said, "Listen, all Judah and inhabitants of Jerusalem and King Jehoshaphat: Thus says the LORD to you, 'Do not be afraid and do not be dismayed at this great horde, for </a:t>
            </a:r>
            <a:r>
              <a:rPr lang="en-US" sz="2900" b="1" dirty="0">
                <a:solidFill>
                  <a:schemeClr val="bg1"/>
                </a:solidFill>
              </a:rPr>
              <a:t>the battle is not yours but God's</a:t>
            </a:r>
            <a:r>
              <a:rPr lang="en-US" sz="2900" dirty="0"/>
              <a:t>.</a:t>
            </a: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147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bible-archaeology.info/Assyrian_ch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457200"/>
            <a:ext cx="10512599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nks in World War II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0" y="2590800"/>
            <a:ext cx="5321857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orld War II&amp;#39;s Strangest Battle: When Americans and Germans Fought Toge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-182880"/>
            <a:ext cx="65088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ilipino Americans Fought With US in WWII, Then Had to Fight for Veterans&amp;#39;  Benefits - 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2" y="3474720"/>
            <a:ext cx="601472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s://holylandphotos.files.wordpress.com/2013/02/ijvvs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" y="-7883"/>
            <a:ext cx="9355869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1"/>
          <p:cNvSpPr>
            <a:spLocks noChangeArrowheads="1"/>
          </p:cNvSpPr>
          <p:nvPr/>
        </p:nvSpPr>
        <p:spPr bwMode="auto">
          <a:xfrm>
            <a:off x="68052" y="4821143"/>
            <a:ext cx="68648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/>
              <a:t>View looking north, from Mount </a:t>
            </a:r>
          </a:p>
          <a:p>
            <a:r>
              <a:rPr lang="en-US" sz="3600" b="1" dirty="0"/>
              <a:t>Carmel, down on the </a:t>
            </a:r>
            <a:r>
              <a:rPr lang="en-US" sz="3600" b="1" dirty="0" err="1"/>
              <a:t>Kishon</a:t>
            </a:r>
            <a:r>
              <a:rPr lang="en-US" sz="3600" b="1" dirty="0"/>
              <a:t> River</a:t>
            </a:r>
          </a:p>
        </p:txBody>
      </p:sp>
      <p:pic>
        <p:nvPicPr>
          <p:cNvPr id="4" name="Picture 2" descr="Image result for kishon river isra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37" y="3200400"/>
            <a:ext cx="53213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70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ishon River - BibleWalks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248570"/>
            <a:ext cx="9996868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13474" y="0"/>
            <a:ext cx="2568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/>
              <a:t>Kishon</a:t>
            </a:r>
            <a:r>
              <a:rPr lang="en-US" sz="3600" b="1" dirty="0" smtClean="0"/>
              <a:t> River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425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2" name="Picture 4" descr="E:\Sr Slides\Mt. Carmel &amp; river Kishon - pass to Jezreel Valley (Cleave D2.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" y="36786"/>
            <a:ext cx="9307069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9402" y="4343400"/>
            <a:ext cx="3926420" cy="19812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Mt. Carmel 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and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err="1" smtClean="0">
                <a:solidFill>
                  <a:srgbClr val="FFFF00"/>
                </a:solidFill>
              </a:rPr>
              <a:t>Nahal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Kishon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http://exploringbiblelands.com/wp-content/uploads/2013/05/file_zps58ea25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2" y="2667000"/>
            <a:ext cx="731329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1899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80186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   不</a:t>
            </a:r>
            <a:r>
              <a:rPr lang="zh-CN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是</a:t>
            </a:r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巴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拉</a:t>
            </a:r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爭戰</a:t>
            </a:r>
            <a:r>
              <a:rPr lang="en-US" altLang="zh-TW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而</a:t>
            </a:r>
            <a:r>
              <a:rPr lang="zh-CN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是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神</a:t>
            </a:r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爭戰</a:t>
            </a:r>
            <a:endParaRPr lang="en-US" altLang="zh-TW" sz="40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r>
              <a:rPr lang="en-US" altLang="zh-TW" sz="3400" b="1" dirty="0" smtClean="0"/>
              <a:t>   -Judges 5:19-22</a:t>
            </a:r>
            <a:r>
              <a:rPr lang="en-US" altLang="zh-TW" sz="3400" dirty="0" smtClean="0"/>
              <a:t> 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君王都來爭戰．那時迦南諸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王</a:t>
            </a:r>
            <a:endParaRPr lang="en-US" altLang="zh-TW" sz="34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在</a:t>
            </a:r>
            <a:r>
              <a:rPr lang="zh-TW" altLang="en-US" sz="3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米吉</a:t>
            </a:r>
            <a:r>
              <a:rPr lang="zh-TW" altLang="en-US" sz="3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多</a:t>
            </a:r>
            <a:r>
              <a:rPr lang="en-US" altLang="zh-TW" sz="3400" dirty="0"/>
              <a:t>(</a:t>
            </a:r>
            <a:r>
              <a:rPr lang="en-US" altLang="zh-TW" sz="3400" b="1" dirty="0">
                <a:solidFill>
                  <a:schemeClr val="bg1"/>
                </a:solidFill>
              </a:rPr>
              <a:t>Megiddo</a:t>
            </a:r>
            <a:r>
              <a:rPr lang="en-US" altLang="zh-TW" sz="3400" dirty="0"/>
              <a:t>)</a:t>
            </a:r>
            <a:r>
              <a:rPr lang="zh-TW" altLang="en-US" sz="34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水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旁的</a:t>
            </a:r>
            <a:r>
              <a:rPr lang="zh-TW" altLang="en-US" sz="3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</a:t>
            </a:r>
            <a:r>
              <a:rPr lang="zh-TW" altLang="en-US" sz="3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納</a:t>
            </a:r>
            <a:r>
              <a:rPr lang="en-US" altLang="zh-TW" sz="3400" dirty="0"/>
              <a:t>(</a:t>
            </a:r>
            <a:r>
              <a:rPr lang="en-US" altLang="zh-TW" sz="3400" b="1" dirty="0" err="1">
                <a:solidFill>
                  <a:schemeClr val="bg1"/>
                </a:solidFill>
              </a:rPr>
              <a:t>Taanach</a:t>
            </a:r>
            <a:r>
              <a:rPr lang="en-US" altLang="zh-TW" sz="3400" dirty="0"/>
              <a:t>)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爭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戰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．</a:t>
            </a:r>
            <a:endParaRPr lang="en-US" altLang="zh-TW" sz="34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卻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未得擄掠銀錢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星宿從天上爭戰、從其軌</a:t>
            </a:r>
            <a:r>
              <a:rPr lang="zh-TW" altLang="en-US" sz="34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道</a:t>
            </a:r>
            <a:endParaRPr lang="en-US" altLang="zh-TW" sz="34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攻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擊西西拉</a:t>
            </a:r>
            <a:r>
              <a:rPr lang="zh-TW" altLang="en-US" sz="34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3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基順古河、把敵人沖沒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．我的靈阿、應當努力前行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那時壯馬馳驅、踢跳、奔騰。</a:t>
            </a:r>
            <a:endParaRPr lang="en-US" altLang="zh-TW" sz="3400" dirty="0">
              <a:latin typeface="DFKai-SB" pitchFamily="65" charset="-120"/>
              <a:ea typeface="DFKai-SB" pitchFamily="65" charset="-120"/>
            </a:endParaRPr>
          </a:p>
          <a:p>
            <a:r>
              <a:rPr lang="en-US" sz="3400" b="1" dirty="0" smtClean="0"/>
              <a:t>   -Judges 4:15-16</a:t>
            </a:r>
            <a:r>
              <a:rPr lang="en-US" sz="3400" dirty="0" smtClean="0"/>
              <a:t> </a:t>
            </a:r>
            <a:r>
              <a:rPr lang="zh-TW" altLang="en-US" sz="3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耶和華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使西西拉和他一切車輛全軍潰亂、在巴拉面前被刀殺敗．西西拉下車步行逃跑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。巴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拉追趕車輛、軍隊、直到外邦人的夏羅設．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西西拉的全軍、都倒在刀下、沒有留下一人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4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sz="3400" b="1" dirty="0" smtClean="0"/>
              <a:t>   -Judges </a:t>
            </a:r>
            <a:r>
              <a:rPr lang="en-US" sz="3400" b="1" dirty="0"/>
              <a:t>4:23</a:t>
            </a:r>
            <a:r>
              <a:rPr lang="en-US" sz="3400" dirty="0"/>
              <a:t> 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這樣</a:t>
            </a:r>
            <a:r>
              <a:rPr lang="zh-TW" altLang="en-US" sz="3400" dirty="0" smtClean="0">
                <a:latin typeface="DFKai-SB" pitchFamily="65" charset="-120"/>
                <a:ea typeface="DFKai-SB" pitchFamily="65" charset="-120"/>
              </a:rPr>
              <a:t>、</a:t>
            </a:r>
            <a:r>
              <a:rPr lang="zh-TW" altLang="en-US" sz="3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神</a:t>
            </a:r>
            <a:r>
              <a:rPr lang="zh-TW" altLang="en-US" sz="3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使迦南王耶賓、被以色列人制伏了</a:t>
            </a:r>
            <a:r>
              <a:rPr lang="zh-TW" altLang="en-US" sz="3400" dirty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400" dirty="0" smtClean="0">
              <a:latin typeface="DFKai-SB" pitchFamily="65" charset="-120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125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Image result for megiddo bible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" y="0"/>
            <a:ext cx="793578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012" y="4781131"/>
            <a:ext cx="4058164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米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吉</a:t>
            </a:r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多 </a:t>
            </a:r>
            <a:r>
              <a:rPr lang="en-US" altLang="zh-TW" sz="3600" dirty="0" smtClean="0">
                <a:solidFill>
                  <a:srgbClr val="FFFF00"/>
                </a:solidFill>
              </a:rPr>
              <a:t>(</a:t>
            </a:r>
            <a:r>
              <a:rPr lang="en-US" altLang="zh-TW" sz="3600" b="1" dirty="0">
                <a:solidFill>
                  <a:srgbClr val="FFFF00"/>
                </a:solidFill>
              </a:rPr>
              <a:t>Megiddo</a:t>
            </a:r>
            <a:r>
              <a:rPr lang="en-US" altLang="zh-TW" sz="3600" dirty="0" smtClean="0">
                <a:solidFill>
                  <a:srgbClr val="FFFF00"/>
                </a:solidFill>
              </a:rPr>
              <a:t>)</a:t>
            </a:r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他納 </a:t>
            </a:r>
            <a:r>
              <a:rPr lang="en-US" altLang="zh-TW" sz="3600" dirty="0" smtClean="0">
                <a:solidFill>
                  <a:srgbClr val="FFFF00"/>
                </a:solidFill>
              </a:rPr>
              <a:t>(</a:t>
            </a:r>
            <a:r>
              <a:rPr lang="en-US" altLang="zh-TW" sz="3600" b="1" dirty="0" err="1">
                <a:solidFill>
                  <a:srgbClr val="FFFF00"/>
                </a:solidFill>
              </a:rPr>
              <a:t>Taanach</a:t>
            </a:r>
            <a:r>
              <a:rPr lang="en-US" altLang="zh-TW" sz="3600" dirty="0">
                <a:solidFill>
                  <a:srgbClr val="FFFF00"/>
                </a:solidFill>
              </a:rPr>
              <a:t>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2" descr="Image result for megiddo isra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99" y="2985989"/>
            <a:ext cx="740852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28012" y="2286000"/>
            <a:ext cx="3810000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米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吉</a:t>
            </a:r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多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Megiddo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5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Image result for megiddo isr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" y="11114"/>
            <a:ext cx="12100397" cy="667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2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278829" y="1828800"/>
            <a:ext cx="4835383" cy="467710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FF00"/>
                </a:solidFill>
              </a:rPr>
              <a:t>    &lt;Chariot Accessibility&gt;</a:t>
            </a:r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2800" b="1" dirty="0" err="1" smtClean="0">
                <a:solidFill>
                  <a:schemeClr val="bg1"/>
                </a:solidFill>
              </a:rPr>
              <a:t>Kedesh</a:t>
            </a:r>
            <a:r>
              <a:rPr lang="en-US" sz="2800" b="1" dirty="0" smtClean="0">
                <a:solidFill>
                  <a:schemeClr val="bg1"/>
                </a:solidFill>
              </a:rPr>
              <a:t>: accessible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Mt. Tabor: no way</a:t>
            </a:r>
          </a:p>
          <a:p>
            <a:pPr algn="l"/>
            <a:r>
              <a:rPr lang="en-US" sz="2800" b="1" dirty="0" err="1" smtClean="0">
                <a:solidFill>
                  <a:schemeClr val="bg1"/>
                </a:solidFill>
              </a:rPr>
              <a:t>Jezreel</a:t>
            </a:r>
            <a:r>
              <a:rPr lang="en-US" sz="2800" b="1" dirty="0" smtClean="0">
                <a:solidFill>
                  <a:schemeClr val="bg1"/>
                </a:solidFill>
              </a:rPr>
              <a:t> Plain: the best</a:t>
            </a: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endParaRPr lang="en-US" sz="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 smtClean="0">
                <a:solidFill>
                  <a:srgbClr val="FFFF00"/>
                </a:solidFill>
              </a:rPr>
              <a:t> &lt;Battlefield Conditions&gt;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-Season: Early Winter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-Beginning: No Rainfall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-Heavy Rain: Muddy Land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-Flood in </a:t>
            </a:r>
            <a:r>
              <a:rPr lang="en-US" sz="2800" b="1" dirty="0" err="1" smtClean="0">
                <a:solidFill>
                  <a:schemeClr val="bg1"/>
                </a:solidFill>
              </a:rPr>
              <a:t>Kishon</a:t>
            </a:r>
            <a:r>
              <a:rPr lang="en-US" sz="2800" b="1" dirty="0" smtClean="0">
                <a:solidFill>
                  <a:schemeClr val="bg1"/>
                </a:solidFill>
              </a:rPr>
              <a:t> River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-Impossible Chariot Movement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991" y="287984"/>
            <a:ext cx="291386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33" y="0"/>
            <a:ext cx="4615004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30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7" name="Object 3"/>
          <p:cNvGraphicFramePr>
            <a:graphicFrameLocks noGrp="1" noChangeAspect="1"/>
          </p:cNvGraphicFramePr>
          <p:nvPr>
            <p:ph type="chart" sz="half" idx="1"/>
            <p:extLst>
              <p:ext uri="{D42A27DB-BD31-4B8C-83A1-F6EECF244321}">
                <p14:modId xmlns:p14="http://schemas.microsoft.com/office/powerpoint/2010/main" val="2703211204"/>
              </p:ext>
            </p:extLst>
          </p:nvPr>
        </p:nvGraphicFramePr>
        <p:xfrm>
          <a:off x="22060" y="925512"/>
          <a:ext cx="11560339" cy="559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name="Chart" r:id="rId4" imgW="6381650" imgH="4114800" progId="MSGraph.Chart.8">
                  <p:embed followColorScheme="full"/>
                </p:oleObj>
              </mc:Choice>
              <mc:Fallback>
                <p:oleObj name="Chart" r:id="rId4" imgW="6381650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0" y="925512"/>
                        <a:ext cx="11560339" cy="559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31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2" y="228600"/>
            <a:ext cx="7543602" cy="7620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Seasons: Average Rainfall in Israel</a:t>
            </a:r>
          </a:p>
        </p:txBody>
      </p:sp>
      <p:sp>
        <p:nvSpPr>
          <p:cNvPr id="1243140" name="Text Box 5"/>
          <p:cNvSpPr txBox="1">
            <a:spLocks noChangeArrowheads="1"/>
          </p:cNvSpPr>
          <p:nvPr/>
        </p:nvSpPr>
        <p:spPr bwMode="auto">
          <a:xfrm>
            <a:off x="3884612" y="1371600"/>
            <a:ext cx="6220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lang="en-US" sz="2800" b="1" dirty="0">
                <a:latin typeface="Times New Roman" pitchFamily="18" charset="0"/>
              </a:rPr>
              <a:t>Average Monthly Rainfall in Jerusalem</a:t>
            </a:r>
          </a:p>
        </p:txBody>
      </p:sp>
      <p:sp>
        <p:nvSpPr>
          <p:cNvPr id="1243141" name="Text Box 6"/>
          <p:cNvSpPr txBox="1">
            <a:spLocks noChangeArrowheads="1"/>
          </p:cNvSpPr>
          <p:nvPr/>
        </p:nvSpPr>
        <p:spPr bwMode="auto">
          <a:xfrm>
            <a:off x="8936357" y="6521450"/>
            <a:ext cx="24609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hangingPunct="1"/>
            <a:r>
              <a:rPr lang="en-US" sz="1600">
                <a:latin typeface="Times New Roman" pitchFamily="18" charset="0"/>
              </a:rPr>
              <a:t>Orni &amp; Efrat, 4</a:t>
            </a:r>
            <a:r>
              <a:rPr lang="en-US" sz="1600" baseline="30000">
                <a:latin typeface="Times New Roman" pitchFamily="18" charset="0"/>
              </a:rPr>
              <a:t>th</a:t>
            </a:r>
            <a:r>
              <a:rPr lang="en-US" sz="1600">
                <a:latin typeface="Times New Roman" pitchFamily="18" charset="0"/>
              </a:rPr>
              <a:t> ed., p. 154</a:t>
            </a:r>
          </a:p>
        </p:txBody>
      </p:sp>
    </p:spTree>
    <p:extLst>
      <p:ext uri="{BB962C8B-B14F-4D97-AF65-F5344CB8AC3E}">
        <p14:creationId xmlns:p14="http://schemas.microsoft.com/office/powerpoint/2010/main" val="120330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2227" grpId="0" bld="category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77108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r>
              <a:rPr lang="zh-TW" altLang="en-US" sz="4200" b="1" dirty="0" smtClean="0">
                <a:latin typeface="DFKai-SB" pitchFamily="65" charset="-120"/>
                <a:ea typeface="DFKai-SB" pitchFamily="65" charset="-120"/>
              </a:rPr>
              <a:t>     </a:t>
            </a:r>
            <a:r>
              <a:rPr lang="zh-TW" altLang="en-US" sz="4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迦</a:t>
            </a:r>
            <a:r>
              <a:rPr lang="zh-TW" altLang="en-US" sz="4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南王耶</a:t>
            </a:r>
            <a:r>
              <a:rPr lang="zh-TW" altLang="en-US" sz="4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賓</a:t>
            </a:r>
            <a:r>
              <a:rPr lang="zh-TW" altLang="en-US" sz="4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欺壓以色列人二十</a:t>
            </a:r>
            <a:r>
              <a:rPr lang="zh-TW" altLang="en-US" sz="4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年</a:t>
            </a:r>
            <a:endParaRPr lang="en-US" altLang="zh-TW" sz="42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altLang="zh-CN" sz="800" b="1" dirty="0">
              <a:latin typeface="DFKai-SB" pitchFamily="65" charset="-120"/>
              <a:ea typeface="DFKai-SB" pitchFamily="65" charset="-120"/>
            </a:endParaRPr>
          </a:p>
          <a:p>
            <a:r>
              <a:rPr lang="en-US" sz="3600" b="1" dirty="0" smtClean="0"/>
              <a:t>Judges 4:2-3 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因此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耶和華把他們交在迦南王耶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賓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手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中，耶賓那時在夏瑣作王；他的軍長西西拉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，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住在</a:t>
            </a:r>
            <a:r>
              <a:rPr lang="zh-CN" altLang="en-US" sz="3600" dirty="0" smtClean="0">
                <a:latin typeface="DFKai-SB" pitchFamily="65" charset="-120"/>
                <a:ea typeface="DFKai-SB" pitchFamily="65" charset="-120"/>
              </a:rPr>
              <a:t>外邦人的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夏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羅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設。耶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賓王有鐵車九百輛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，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他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極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力欺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壓以色列人二十年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，以色列人就哀求耶和華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sz="3200" dirty="0"/>
              <a:t> </a:t>
            </a:r>
            <a:r>
              <a:rPr lang="en-US" sz="3200" dirty="0" smtClean="0"/>
              <a:t>     *Cf</a:t>
            </a:r>
            <a:r>
              <a:rPr lang="en-US" sz="3200" dirty="0"/>
              <a:t>. </a:t>
            </a:r>
            <a:r>
              <a:rPr lang="en-US" sz="3200" b="1" dirty="0" smtClean="0"/>
              <a:t>Joshua 11:10 </a:t>
            </a:r>
            <a:r>
              <a:rPr lang="en-US" sz="3200" dirty="0" smtClean="0"/>
              <a:t>(</a:t>
            </a:r>
            <a:r>
              <a:rPr lang="en-US" altLang="zh-TW" sz="3200" dirty="0" smtClean="0">
                <a:latin typeface="DFKai-SB" pitchFamily="65" charset="-120"/>
                <a:ea typeface="DFKai-SB" pitchFamily="65" charset="-120"/>
              </a:rPr>
              <a:t>…… 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素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來夏瑣在這諸國中是為首的</a:t>
            </a:r>
            <a:r>
              <a:rPr lang="en-US" sz="3200" dirty="0" smtClean="0"/>
              <a:t>)</a:t>
            </a:r>
          </a:p>
          <a:p>
            <a:endParaRPr lang="en-US" sz="800" dirty="0" smtClean="0"/>
          </a:p>
          <a:p>
            <a:r>
              <a:rPr lang="en-US" sz="3200" b="1" dirty="0" smtClean="0">
                <a:solidFill>
                  <a:srgbClr val="FFFF00"/>
                </a:solidFill>
              </a:rPr>
              <a:t>	&lt;</a:t>
            </a:r>
            <a:r>
              <a:rPr lang="en-US" sz="3200" b="1" dirty="0">
                <a:solidFill>
                  <a:srgbClr val="FFFF00"/>
                </a:solidFill>
              </a:rPr>
              <a:t>Chronology of </a:t>
            </a:r>
            <a:r>
              <a:rPr lang="en-US" sz="3200" b="1" dirty="0" smtClean="0">
                <a:solidFill>
                  <a:srgbClr val="FFFF00"/>
                </a:solidFill>
              </a:rPr>
              <a:t>Three Judges&gt; </a:t>
            </a:r>
            <a:r>
              <a:rPr lang="en-US" sz="3200" dirty="0">
                <a:solidFill>
                  <a:srgbClr val="FFFF00"/>
                </a:solidFill>
              </a:rPr>
              <a:t>-</a:t>
            </a:r>
            <a:r>
              <a:rPr lang="en-US" sz="3200" i="1" dirty="0">
                <a:solidFill>
                  <a:srgbClr val="FFFF00"/>
                </a:solidFill>
              </a:rPr>
              <a:t>Eugene </a:t>
            </a:r>
            <a:r>
              <a:rPr lang="en-US" sz="3200" i="1" dirty="0" err="1">
                <a:solidFill>
                  <a:srgbClr val="FFFF00"/>
                </a:solidFill>
              </a:rPr>
              <a:t>Faulstich</a:t>
            </a:r>
            <a:r>
              <a:rPr lang="en-US" sz="3200" dirty="0">
                <a:solidFill>
                  <a:srgbClr val="FFFF00"/>
                </a:solidFill>
              </a:rPr>
              <a:t>-</a:t>
            </a:r>
          </a:p>
          <a:p>
            <a:r>
              <a:rPr lang="en-US" sz="3200" dirty="0"/>
              <a:t> </a:t>
            </a:r>
            <a:r>
              <a:rPr lang="en-US" sz="3200" b="1" u="sng" dirty="0" smtClean="0"/>
              <a:t>Judge </a:t>
            </a:r>
            <a:r>
              <a:rPr lang="en-US" sz="3200" b="1" u="sng" dirty="0"/>
              <a:t>/ Event		</a:t>
            </a:r>
            <a:r>
              <a:rPr lang="en-US" sz="3200" b="1" u="sng" dirty="0" smtClean="0"/>
              <a:t>Duration</a:t>
            </a:r>
            <a:r>
              <a:rPr lang="en-US" sz="3200" b="1" u="sng" dirty="0"/>
              <a:t>	</a:t>
            </a:r>
            <a:r>
              <a:rPr lang="en-US" sz="3200" b="1" u="sng" dirty="0" smtClean="0"/>
              <a:t> </a:t>
            </a:r>
            <a:r>
              <a:rPr lang="en-US" sz="3200" b="1" u="sng" dirty="0"/>
              <a:t>BC	</a:t>
            </a:r>
            <a:r>
              <a:rPr lang="en-US" sz="3200" b="1" u="sng" dirty="0" smtClean="0"/>
              <a:t>	Judges</a:t>
            </a:r>
            <a:endParaRPr lang="en-US" sz="3200" b="1" dirty="0"/>
          </a:p>
          <a:p>
            <a:r>
              <a:rPr lang="en-US" sz="3200" dirty="0" smtClean="0"/>
              <a:t> Judge </a:t>
            </a:r>
            <a:r>
              <a:rPr lang="en-US" sz="3200" b="1" dirty="0">
                <a:solidFill>
                  <a:schemeClr val="bg1"/>
                </a:solidFill>
              </a:rPr>
              <a:t>Ehud</a:t>
            </a:r>
            <a:r>
              <a:rPr lang="en-US" sz="3200" dirty="0"/>
              <a:t> + </a:t>
            </a:r>
            <a:r>
              <a:rPr lang="en-US" sz="3200" b="1" dirty="0" err="1">
                <a:solidFill>
                  <a:schemeClr val="bg1"/>
                </a:solidFill>
              </a:rPr>
              <a:t>Shamgar</a:t>
            </a:r>
            <a:r>
              <a:rPr lang="en-US" sz="3200" dirty="0"/>
              <a:t>	80 years	</a:t>
            </a:r>
            <a:r>
              <a:rPr lang="en-US" sz="3200" dirty="0" smtClean="0"/>
              <a:t>1330-</a:t>
            </a:r>
            <a:r>
              <a:rPr lang="en-US" sz="3200" b="1" dirty="0" smtClean="0">
                <a:solidFill>
                  <a:schemeClr val="bg1"/>
                </a:solidFill>
              </a:rPr>
              <a:t>1250</a:t>
            </a:r>
            <a:r>
              <a:rPr lang="en-US" sz="3200" dirty="0"/>
              <a:t>	</a:t>
            </a:r>
            <a:r>
              <a:rPr lang="en-US" sz="3200" dirty="0" smtClean="0"/>
              <a:t>3:30</a:t>
            </a:r>
            <a:endParaRPr lang="en-US" sz="3200" dirty="0"/>
          </a:p>
          <a:p>
            <a:r>
              <a:rPr lang="en-US" sz="3200" dirty="0" smtClean="0"/>
              <a:t> Canaanite </a:t>
            </a:r>
            <a:r>
              <a:rPr lang="en-US" sz="3200" dirty="0"/>
              <a:t>Persecution	</a:t>
            </a:r>
            <a:r>
              <a:rPr lang="en-US" sz="3200" dirty="0" smtClean="0"/>
              <a:t>20 </a:t>
            </a:r>
            <a:r>
              <a:rPr lang="en-US" sz="3200" dirty="0"/>
              <a:t>years	</a:t>
            </a:r>
            <a:r>
              <a:rPr lang="en-US" sz="3200" b="1" dirty="0" smtClean="0">
                <a:solidFill>
                  <a:schemeClr val="bg1"/>
                </a:solidFill>
              </a:rPr>
              <a:t>1270-1250</a:t>
            </a:r>
            <a:r>
              <a:rPr lang="en-US" sz="3200" dirty="0"/>
              <a:t>	</a:t>
            </a:r>
            <a:r>
              <a:rPr lang="en-US" sz="3200" dirty="0" smtClean="0"/>
              <a:t>4:3</a:t>
            </a:r>
            <a:endParaRPr lang="en-US" sz="3200" dirty="0"/>
          </a:p>
          <a:p>
            <a:r>
              <a:rPr lang="en-US" sz="3200" dirty="0" smtClean="0"/>
              <a:t> Judge </a:t>
            </a:r>
            <a:r>
              <a:rPr lang="en-US" sz="3200" b="1" dirty="0">
                <a:solidFill>
                  <a:schemeClr val="bg1"/>
                </a:solidFill>
              </a:rPr>
              <a:t>Deborah</a:t>
            </a:r>
            <a:r>
              <a:rPr lang="en-US" sz="3200" dirty="0"/>
              <a:t>		40 years	</a:t>
            </a:r>
            <a:r>
              <a:rPr lang="en-US" sz="3200" dirty="0" smtClean="0"/>
              <a:t>1250-1210</a:t>
            </a:r>
            <a:r>
              <a:rPr lang="en-US" sz="3200" dirty="0"/>
              <a:t>	</a:t>
            </a:r>
            <a:r>
              <a:rPr lang="en-US" sz="3200" dirty="0" smtClean="0"/>
              <a:t>5:31</a:t>
            </a:r>
            <a:endParaRPr lang="en-US" sz="3200" dirty="0"/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746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56412" y="76200"/>
            <a:ext cx="2819400" cy="16002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altLang="en-US" sz="3600" b="1" dirty="0" err="1" smtClean="0">
                <a:solidFill>
                  <a:schemeClr val="bg1"/>
                </a:solidFill>
              </a:rPr>
              <a:t>Jezreel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 Valley from</a:t>
            </a:r>
            <a:br>
              <a:rPr lang="en-US" altLang="en-US" sz="3600" b="1" dirty="0" smtClean="0">
                <a:solidFill>
                  <a:schemeClr val="bg1"/>
                </a:solidFill>
              </a:rPr>
            </a:br>
            <a:r>
              <a:rPr lang="en-US" altLang="en-US" sz="3600" b="1" dirty="0" smtClean="0">
                <a:solidFill>
                  <a:schemeClr val="bg1"/>
                </a:solidFill>
              </a:rPr>
              <a:t>Mt. Carmel</a:t>
            </a:r>
          </a:p>
        </p:txBody>
      </p:sp>
      <p:pic>
        <p:nvPicPr>
          <p:cNvPr id="1536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24844" cy="3840480"/>
          </a:xfrm>
        </p:spPr>
      </p:pic>
      <p:pic>
        <p:nvPicPr>
          <p:cNvPr id="9220" name="Picture 4" descr="Jezreel Valley and Megiddo - Traveluj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69" y="2646700"/>
            <a:ext cx="617685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wigs and Branches Clogging a Stock Footage Video (100% Royalty-free)  1065458302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4" y="3886200"/>
            <a:ext cx="454456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979361" y="1981200"/>
            <a:ext cx="5181600" cy="6655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solidFill>
                  <a:schemeClr val="bg1"/>
                </a:solidFill>
              </a:rPr>
              <a:t>Heavy Rain in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Jezreel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 Valley</a:t>
            </a:r>
          </a:p>
        </p:txBody>
      </p:sp>
    </p:spTree>
    <p:extLst>
      <p:ext uri="{BB962C8B-B14F-4D97-AF65-F5344CB8AC3E}">
        <p14:creationId xmlns:p14="http://schemas.microsoft.com/office/powerpoint/2010/main" val="447371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812" y="4440565"/>
            <a:ext cx="3743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/>
              <a:t>Kishon</a:t>
            </a:r>
            <a:r>
              <a:rPr lang="en-US" sz="3600" b="1" dirty="0" smtClean="0"/>
              <a:t> River Flood</a:t>
            </a:r>
            <a:endParaRPr lang="en-US" sz="3600" dirty="0"/>
          </a:p>
        </p:txBody>
      </p:sp>
      <p:pic>
        <p:nvPicPr>
          <p:cNvPr id="4" name="Picture 2" descr="Image result for kishon river isr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2" y="0"/>
            <a:ext cx="7475805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ishon River Flood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2438400"/>
            <a:ext cx="7802878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2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Image result for kishon 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579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1"/>
          <p:cNvSpPr>
            <a:spLocks noChangeArrowheads="1"/>
          </p:cNvSpPr>
          <p:nvPr/>
        </p:nvSpPr>
        <p:spPr bwMode="auto">
          <a:xfrm>
            <a:off x="2437765" y="5638800"/>
            <a:ext cx="57513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 dirty="0" err="1"/>
              <a:t>Kishon</a:t>
            </a:r>
            <a:r>
              <a:rPr lang="en-US" sz="6000" b="1" dirty="0"/>
              <a:t> River flow</a:t>
            </a:r>
          </a:p>
        </p:txBody>
      </p:sp>
    </p:spTree>
    <p:extLst>
      <p:ext uri="{BB962C8B-B14F-4D97-AF65-F5344CB8AC3E}">
        <p14:creationId xmlns:p14="http://schemas.microsoft.com/office/powerpoint/2010/main" val="185897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.3.2012 Kishon river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70812" y="5638800"/>
            <a:ext cx="3743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/>
              <a:t>Kishon</a:t>
            </a:r>
            <a:r>
              <a:rPr lang="en-US" sz="3600" b="1" dirty="0" smtClean="0"/>
              <a:t> River Flood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594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/>
          </p:cNvSpPr>
          <p:nvPr/>
        </p:nvSpPr>
        <p:spPr bwMode="auto">
          <a:xfrm>
            <a:off x="456325" y="3124200"/>
            <a:ext cx="11233150" cy="309531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21" tIns="54411" rIns="108821" bIns="54411">
            <a:spAutoFit/>
          </a:bodyPr>
          <a:lstStyle/>
          <a:p>
            <a:pPr rtl="1"/>
            <a:r>
              <a:rPr lang="en-US" sz="4800" b="1" dirty="0">
                <a:solidFill>
                  <a:schemeClr val="bg1"/>
                </a:solidFill>
              </a:rPr>
              <a:t> </a:t>
            </a:r>
            <a:r>
              <a:rPr lang="en-US" sz="4800" dirty="0">
                <a:solidFill>
                  <a:schemeClr val="bg1"/>
                </a:solidFill>
              </a:rPr>
              <a:t>‎  </a:t>
            </a:r>
            <a:r>
              <a:rPr lang="he-IL" sz="5400" b="1" dirty="0">
                <a:solidFill>
                  <a:schemeClr val="bg1"/>
                </a:solidFill>
              </a:rPr>
              <a:t>יְבָרֶכְךָ יְהוָה וְיִשְׁמְרֶךָ׃</a:t>
            </a:r>
            <a:r>
              <a:rPr lang="en-US" sz="5400" b="1" dirty="0">
                <a:solidFill>
                  <a:schemeClr val="bg1"/>
                </a:solidFill>
              </a:rPr>
              <a:t>    </a:t>
            </a:r>
            <a:r>
              <a:rPr lang="he-IL" sz="5400" b="1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Numbers 6:24-26</a:t>
            </a:r>
            <a:r>
              <a:rPr lang="el-GR" sz="3600" b="1" dirty="0">
                <a:solidFill>
                  <a:srgbClr val="FFFF00"/>
                </a:solidFill>
              </a:rPr>
              <a:t> </a:t>
            </a:r>
            <a:endParaRPr lang="en-US" sz="3600" b="1" dirty="0">
              <a:solidFill>
                <a:srgbClr val="FFFF00"/>
              </a:solidFill>
            </a:endParaRPr>
          </a:p>
          <a:p>
            <a:pPr rtl="1"/>
            <a:r>
              <a:rPr lang="he-IL" sz="5400" b="1" dirty="0">
                <a:solidFill>
                  <a:schemeClr val="bg1"/>
                </a:solidFill>
              </a:rPr>
              <a:t>יָאֵר יְהוָה פָּנָיו אֵלֶיךָ וִיחֻנֶּךָּ׃</a:t>
            </a:r>
            <a:r>
              <a:rPr lang="en-US" sz="5400" b="1" dirty="0">
                <a:solidFill>
                  <a:schemeClr val="bg1"/>
                </a:solidFill>
              </a:rPr>
              <a:t>                  </a:t>
            </a:r>
          </a:p>
          <a:p>
            <a:pPr rtl="1"/>
            <a:r>
              <a:rPr lang="en-US" sz="5400" b="1" dirty="0">
                <a:solidFill>
                  <a:schemeClr val="bg1"/>
                </a:solidFill>
              </a:rPr>
              <a:t>‎</a:t>
            </a:r>
            <a:r>
              <a:rPr lang="he-IL" sz="5400" b="1" dirty="0">
                <a:solidFill>
                  <a:schemeClr val="bg1"/>
                </a:solidFill>
              </a:rPr>
              <a:t>יִשָּׂא יְהוָה פָּנָיו אֵלֶיךָ וְיָשֵׂם לְךָ שָׁלוֹם׃</a:t>
            </a:r>
            <a:r>
              <a:rPr lang="en-US" sz="5400" b="1" dirty="0">
                <a:solidFill>
                  <a:schemeClr val="bg1"/>
                </a:solidFill>
              </a:rPr>
              <a:t>     </a:t>
            </a:r>
            <a:r>
              <a:rPr lang="he-IL" sz="5400" b="1" dirty="0">
                <a:solidFill>
                  <a:schemeClr val="bg1"/>
                </a:solidFill>
              </a:rPr>
              <a:t> </a:t>
            </a:r>
            <a:endParaRPr lang="en-US" sz="5400" b="1" dirty="0">
              <a:solidFill>
                <a:schemeClr val="bg1"/>
              </a:solidFill>
            </a:endParaRPr>
          </a:p>
          <a:p>
            <a:pPr algn="ctr" rtl="1"/>
            <a:endParaRPr lang="en-US" altLang="ko-KR" sz="1600" dirty="0"/>
          </a:p>
          <a:p>
            <a:pPr algn="ctr" rtl="1"/>
            <a:endParaRPr lang="en-US" altLang="ko-KR" sz="1600" dirty="0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826557" y="141515"/>
            <a:ext cx="8763000" cy="280076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atin typeface="DFKai-SB" pitchFamily="65" charset="-120"/>
                <a:ea typeface="DFKai-SB" pitchFamily="65" charset="-120"/>
              </a:rPr>
              <a:t>民數記</a:t>
            </a:r>
            <a:r>
              <a:rPr lang="ko-KR" altLang="en-US" sz="4000" b="1" dirty="0">
                <a:latin typeface="新細明體" pitchFamily="18" charset="-120"/>
              </a:rPr>
              <a:t> </a:t>
            </a:r>
            <a:r>
              <a:rPr lang="en-US" sz="4000" b="1" dirty="0"/>
              <a:t>6:24-26</a:t>
            </a:r>
          </a:p>
          <a:p>
            <a:r>
              <a:rPr lang="zh-TW" altLang="en-US" sz="34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願耶和華賜福給你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保護你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.  </a:t>
            </a:r>
          </a:p>
          <a:p>
            <a:endParaRPr lang="en-US" altLang="zh-TW" sz="800" b="1" dirty="0">
              <a:solidFill>
                <a:srgbClr val="FF0000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4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願耶和華使他的臉光照你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賜恩給你</a:t>
            </a:r>
            <a:r>
              <a:rPr lang="en-US" altLang="zh-CN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.</a:t>
            </a:r>
          </a:p>
          <a:p>
            <a:r>
              <a:rPr lang="en-US" altLang="zh-CN" sz="8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</a:t>
            </a:r>
          </a:p>
          <a:p>
            <a:r>
              <a:rPr lang="en-US" altLang="zh-TW" sz="34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願耶和華向你仰臉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賜你平安</a:t>
            </a:r>
            <a:r>
              <a:rPr lang="en-US" altLang="zh-TW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.</a:t>
            </a:r>
            <a:endParaRPr lang="en-US" sz="4000" b="1" dirty="0">
              <a:solidFill>
                <a:srgbClr val="FF0000"/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894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6941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 欺</a:t>
            </a:r>
            <a:r>
              <a:rPr lang="zh-TW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壓以色列人二十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年 </a:t>
            </a:r>
            <a:r>
              <a:rPr lang="en-US" altLang="zh-TW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(</a:t>
            </a:r>
            <a:r>
              <a:rPr lang="zh-TW" altLang="en-US" sz="44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珊迦的時候</a:t>
            </a:r>
            <a:r>
              <a:rPr lang="en-US" altLang="zh-TW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)</a:t>
            </a: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TW" sz="800" b="1" dirty="0" smtClean="0">
              <a:latin typeface="+mj-lt"/>
              <a:ea typeface="DFKai-SB" pitchFamily="65" charset="-120"/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Judges 5:6-7</a:t>
            </a:r>
            <a:r>
              <a:rPr lang="en-US" sz="3600" b="1" dirty="0" smtClean="0"/>
              <a:t>.  6</a:t>
            </a:r>
            <a:r>
              <a:rPr lang="en-US" sz="3600" dirty="0" smtClean="0"/>
              <a:t> 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在亞拿之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子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珊迦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的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時候、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又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在</a:t>
            </a:r>
            <a:endParaRPr lang="en-US" altLang="zh-TW" sz="36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雅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億的日子、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大道無人行走、都是繞道而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行 </a:t>
            </a:r>
            <a:endParaRPr lang="en-US" altLang="zh-TW" sz="36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en-US" sz="3100" dirty="0" smtClean="0"/>
              <a:t>(</a:t>
            </a:r>
            <a:r>
              <a:rPr lang="en-US" sz="3100" baseline="30000" dirty="0"/>
              <a:t>ESV </a:t>
            </a:r>
            <a:r>
              <a:rPr lang="en-US" sz="3100" b="1" dirty="0">
                <a:solidFill>
                  <a:schemeClr val="bg1"/>
                </a:solidFill>
              </a:rPr>
              <a:t>the highways were abandoned, and travelers kept to the byways</a:t>
            </a:r>
            <a:r>
              <a:rPr lang="en-US" sz="3100" dirty="0" smtClean="0"/>
              <a:t>). </a:t>
            </a:r>
            <a:r>
              <a:rPr lang="en-US" sz="3600" b="1" dirty="0" smtClean="0"/>
              <a:t>7 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以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色列中的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官長停職</a:t>
            </a:r>
            <a:r>
              <a:rPr lang="en-US" altLang="zh-TW" sz="3100" dirty="0" smtClean="0"/>
              <a:t>(</a:t>
            </a:r>
            <a:r>
              <a:rPr lang="he-IL" sz="3100" b="1" dirty="0">
                <a:solidFill>
                  <a:srgbClr val="FFFF00"/>
                </a:solidFill>
              </a:rPr>
              <a:t>פְרָזוֹן</a:t>
            </a:r>
            <a:r>
              <a:rPr lang="en-US" altLang="zh-TW" sz="3100" dirty="0" smtClean="0"/>
              <a:t> </a:t>
            </a:r>
            <a:r>
              <a:rPr lang="en-US" sz="3100" baseline="30000" dirty="0"/>
              <a:t>ESV </a:t>
            </a:r>
            <a:r>
              <a:rPr lang="en-US" sz="3100" b="1" dirty="0">
                <a:solidFill>
                  <a:schemeClr val="bg1"/>
                </a:solidFill>
              </a:rPr>
              <a:t>The </a:t>
            </a:r>
            <a:r>
              <a:rPr lang="en-US" sz="3100" b="1" dirty="0" smtClean="0">
                <a:solidFill>
                  <a:schemeClr val="bg1"/>
                </a:solidFill>
              </a:rPr>
              <a:t>villagers ceased</a:t>
            </a:r>
            <a:r>
              <a:rPr lang="en-US" sz="3100" dirty="0" smtClean="0">
                <a:solidFill>
                  <a:schemeClr val="bg1"/>
                </a:solidFill>
              </a:rPr>
              <a:t> </a:t>
            </a:r>
            <a:r>
              <a:rPr lang="en-US" sz="3100" dirty="0" smtClean="0"/>
              <a:t>/ </a:t>
            </a:r>
            <a:r>
              <a:rPr lang="en-US" sz="3100" baseline="30000" dirty="0" smtClean="0"/>
              <a:t>NKJ = NIV </a:t>
            </a:r>
            <a:r>
              <a:rPr lang="en-US" sz="3100" b="1" dirty="0">
                <a:solidFill>
                  <a:schemeClr val="bg1"/>
                </a:solidFill>
              </a:rPr>
              <a:t>Village </a:t>
            </a:r>
            <a:r>
              <a:rPr lang="en-US" sz="3100" b="1" dirty="0" smtClean="0">
                <a:solidFill>
                  <a:schemeClr val="bg1"/>
                </a:solidFill>
              </a:rPr>
              <a:t>life </a:t>
            </a:r>
            <a:r>
              <a:rPr lang="en-US" sz="3100" b="1" dirty="0">
                <a:solidFill>
                  <a:schemeClr val="bg1"/>
                </a:solidFill>
              </a:rPr>
              <a:t>ceased</a:t>
            </a:r>
            <a:r>
              <a:rPr lang="en-US" altLang="zh-TW" sz="3100" dirty="0" smtClean="0"/>
              <a:t>)</a:t>
            </a:r>
            <a:r>
              <a:rPr lang="zh-TW" altLang="en-US" sz="3600" dirty="0" smtClean="0">
                <a:latin typeface="DFKai-SB" pitchFamily="65" charset="-120"/>
                <a:ea typeface="DFKai-SB" pitchFamily="65" charset="-120"/>
              </a:rPr>
              <a:t>、</a:t>
            </a:r>
            <a:r>
              <a:rPr lang="zh-TW" altLang="en-US" sz="3600" dirty="0">
                <a:latin typeface="DFKai-SB" pitchFamily="65" charset="-120"/>
                <a:ea typeface="DFKai-SB" pitchFamily="65" charset="-120"/>
              </a:rPr>
              <a:t>直到我底波拉興起、等我興起作以色列的母。</a:t>
            </a:r>
            <a:endParaRPr lang="en-US" sz="3600" dirty="0"/>
          </a:p>
          <a:p>
            <a:endParaRPr lang="en-US" sz="800" dirty="0" smtClean="0"/>
          </a:p>
          <a:p>
            <a:r>
              <a:rPr lang="en-US" sz="3200" dirty="0" smtClean="0"/>
              <a:t>         *The </a:t>
            </a:r>
            <a:r>
              <a:rPr lang="en-US" sz="3200" dirty="0"/>
              <a:t>name of this judge ‘</a:t>
            </a:r>
            <a:r>
              <a:rPr lang="en-US" sz="3200" dirty="0" err="1"/>
              <a:t>Shamgar</a:t>
            </a:r>
            <a:r>
              <a:rPr lang="en-US" sz="3200" dirty="0"/>
              <a:t>’ </a:t>
            </a:r>
            <a:r>
              <a:rPr lang="en-US" sz="3200" dirty="0" smtClean="0"/>
              <a:t>(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珊迦</a:t>
            </a:r>
            <a:r>
              <a:rPr lang="en-US" sz="3200" dirty="0" smtClean="0"/>
              <a:t>) </a:t>
            </a:r>
            <a:r>
              <a:rPr lang="en-US" sz="3200" dirty="0"/>
              <a:t>only occurs twice in the Bible - </a:t>
            </a:r>
            <a:r>
              <a:rPr lang="en-US" sz="3200" b="1" dirty="0"/>
              <a:t>Judges </a:t>
            </a:r>
            <a:r>
              <a:rPr lang="en-US" sz="3200" b="1" dirty="0" smtClean="0"/>
              <a:t>3:31 (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以笏之後</a:t>
            </a:r>
            <a:r>
              <a:rPr lang="en-US" sz="3200" dirty="0"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有亞拿的兒子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珊迦</a:t>
            </a:r>
            <a:r>
              <a:rPr lang="en-US" sz="3200" dirty="0"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他用趕牛的棍子打死六百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非利士人</a:t>
            </a:r>
            <a:r>
              <a:rPr lang="en-US" sz="3200" dirty="0">
                <a:latin typeface="DFKai-SB" pitchFamily="65" charset="-120"/>
                <a:ea typeface="DFKai-SB" pitchFamily="65" charset="-120"/>
              </a:rPr>
              <a:t>.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他也救了以色列人</a:t>
            </a:r>
            <a:r>
              <a:rPr lang="en-US" sz="3200" b="1" dirty="0" smtClean="0"/>
              <a:t>); 5:6</a:t>
            </a:r>
            <a:r>
              <a:rPr lang="en-US" sz="3200" dirty="0" smtClean="0"/>
              <a:t>. </a:t>
            </a:r>
            <a:r>
              <a:rPr lang="en-US" sz="3200" dirty="0"/>
              <a:t>Verse 7 is a difficult passage. The noun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he-IL" sz="3200" b="1" dirty="0">
                <a:solidFill>
                  <a:srgbClr val="FFFF00"/>
                </a:solidFill>
              </a:rPr>
              <a:t>פְרָזוֹן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/>
              <a:t>occurs only twice in OT (</a:t>
            </a:r>
            <a:r>
              <a:rPr lang="en-US" sz="3200" b="1" dirty="0"/>
              <a:t>Judges 5:7, 11</a:t>
            </a:r>
            <a:r>
              <a:rPr lang="en-US" sz="3200" dirty="0"/>
              <a:t>). </a:t>
            </a: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712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israel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08" y="304800"/>
            <a:ext cx="9998784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bible-archaeology.info/haz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237" y="3231931"/>
            <a:ext cx="5057138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6331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夏</a:t>
            </a:r>
            <a:r>
              <a:rPr lang="zh-TW" altLang="en-US" sz="3600" b="1" dirty="0" smtClean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瑣</a:t>
            </a:r>
            <a:r>
              <a:rPr lang="en-US" sz="3600" b="1" dirty="0" err="1" smtClean="0">
                <a:solidFill>
                  <a:srgbClr val="FF0000"/>
                </a:solidFill>
              </a:rPr>
              <a:t>Hazor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04847" y="4794557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DFKai-SB" pitchFamily="65" charset="-120"/>
                <a:ea typeface="DFKai-SB" pitchFamily="65" charset="-120"/>
              </a:rPr>
              <a:t>非利士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0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9" name="Picture 4" descr="Image result for hazor isr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" y="304800"/>
            <a:ext cx="4997247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7212" y="838200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latin typeface="DFKai-SB" pitchFamily="65" charset="-120"/>
                <a:ea typeface="DFKai-SB" pitchFamily="65" charset="-120"/>
              </a:rPr>
              <a:t>夏</a:t>
            </a:r>
            <a:r>
              <a:rPr lang="zh-TW" altLang="en-US" sz="4800" b="1" dirty="0" smtClean="0">
                <a:latin typeface="DFKai-SB" pitchFamily="65" charset="-120"/>
                <a:ea typeface="DFKai-SB" pitchFamily="65" charset="-120"/>
              </a:rPr>
              <a:t>瑣</a:t>
            </a:r>
            <a:r>
              <a:rPr lang="zh-CN" altLang="en-US" sz="4800" b="1" dirty="0" smtClean="0">
                <a:latin typeface="DFKai-SB" pitchFamily="65" charset="-120"/>
                <a:ea typeface="DFKai-SB" pitchFamily="65" charset="-120"/>
              </a:rPr>
              <a:t>城</a:t>
            </a:r>
            <a:endParaRPr lang="en-US" altLang="zh-TW" sz="4800" b="1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sz="4800" b="1" dirty="0" smtClean="0"/>
              <a:t>Tel </a:t>
            </a:r>
            <a:r>
              <a:rPr lang="en-US" sz="4800" b="1" dirty="0" err="1" smtClean="0"/>
              <a:t>Hazor</a:t>
            </a:r>
            <a:endParaRPr lang="en-US" sz="4800" b="1" dirty="0" smtClean="0"/>
          </a:p>
        </p:txBody>
      </p:sp>
      <p:pic>
        <p:nvPicPr>
          <p:cNvPr id="5" name="Picture 2" descr="Image result for hazor isra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17" y="2444646"/>
            <a:ext cx="7147908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1045"/>
            <a:ext cx="12188824" cy="680186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endParaRPr lang="en-US" altLang="zh-CN" sz="800" b="1" dirty="0" smtClean="0"/>
          </a:p>
          <a:p>
            <a:r>
              <a:rPr lang="zh-CN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CN" sz="4400" b="1" dirty="0" smtClean="0">
                <a:solidFill>
                  <a:srgbClr val="FFFF00"/>
                </a:solidFill>
              </a:rPr>
              <a:t>         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以</a:t>
            </a:r>
            <a:r>
              <a:rPr lang="zh-TW" altLang="en-US" sz="44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色</a:t>
            </a:r>
            <a:r>
              <a:rPr lang="zh-TW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列</a:t>
            </a:r>
            <a:r>
              <a:rPr lang="zh-CN" altLang="en-US" sz="44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的軍隊和武器情況</a:t>
            </a:r>
            <a:endParaRPr lang="en-US" altLang="zh-TW" sz="4400" b="1" dirty="0" smtClean="0">
              <a:solidFill>
                <a:srgbClr val="FFFF00"/>
              </a:solidFill>
              <a:latin typeface="DFKai-SB" pitchFamily="65" charset="-120"/>
              <a:ea typeface="DFKai-SB" pitchFamily="65" charset="-120"/>
            </a:endParaRPr>
          </a:p>
          <a:p>
            <a:endParaRPr lang="en-US" altLang="zh-CN" sz="800" b="1" dirty="0" smtClean="0">
              <a:latin typeface="DFKai-SB" pitchFamily="65" charset="-120"/>
              <a:ea typeface="DFKai-SB" pitchFamily="65" charset="-120"/>
            </a:endParaRPr>
          </a:p>
          <a:p>
            <a:endParaRPr lang="en-US" altLang="zh-CN" sz="800" b="1" dirty="0"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3200" b="1" dirty="0" smtClean="0"/>
              <a:t>     </a:t>
            </a:r>
            <a:r>
              <a:rPr lang="en-US" altLang="zh-CN" sz="3200" b="1" dirty="0" smtClean="0"/>
              <a:t>-</a:t>
            </a:r>
            <a:r>
              <a:rPr lang="en-US" altLang="zh-TW" sz="3200" b="1" dirty="0" smtClean="0"/>
              <a:t>Judges </a:t>
            </a:r>
            <a:r>
              <a:rPr lang="en-US" altLang="zh-TW" sz="3200" b="1" dirty="0"/>
              <a:t>4:6</a:t>
            </a:r>
            <a:r>
              <a:rPr lang="en-US" altLang="zh-TW" sz="3200" dirty="0"/>
              <a:t> 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他打發人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從拿弗他利的</a:t>
            </a:r>
            <a:r>
              <a:rPr lang="zh-TW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基低斯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、將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亞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比</a:t>
            </a:r>
            <a:endParaRPr lang="en-US" altLang="zh-TW" sz="32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挪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菴的兒子巴拉召了來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、對他說、耶和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華以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色列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的神</a:t>
            </a:r>
            <a:endParaRPr lang="en-US" altLang="zh-TW" sz="32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吩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咐你說、你率領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一萬拿弗他利和西布倫人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、上</a:t>
            </a:r>
            <a:r>
              <a:rPr lang="zh-TW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他泊山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去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。 </a:t>
            </a:r>
            <a:endParaRPr lang="en-US" altLang="zh-TW" sz="32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sz="3200" b="1" dirty="0" smtClean="0"/>
              <a:t>     </a:t>
            </a:r>
            <a:r>
              <a:rPr lang="en-US" altLang="zh-CN" sz="3200" b="1" dirty="0" smtClean="0"/>
              <a:t>-</a:t>
            </a:r>
            <a:r>
              <a:rPr lang="en-US" sz="3200" b="1" dirty="0" smtClean="0"/>
              <a:t>Judges </a:t>
            </a:r>
            <a:r>
              <a:rPr lang="en-US" sz="3200" b="1" dirty="0"/>
              <a:t>4:10</a:t>
            </a:r>
            <a:r>
              <a:rPr lang="he-IL" sz="3200" dirty="0" smtClean="0"/>
              <a:t>‎</a:t>
            </a:r>
            <a:r>
              <a:rPr lang="en-US" sz="3200" dirty="0" smtClean="0"/>
              <a:t> 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巴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拉就招聚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西布倫人和拿弗他利人到</a:t>
            </a:r>
            <a:r>
              <a:rPr lang="zh-TW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基低</a:t>
            </a:r>
            <a:r>
              <a:rPr lang="zh-TW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斯</a:t>
            </a:r>
            <a:r>
              <a:rPr lang="en-US" altLang="zh-TW" sz="3200" dirty="0"/>
              <a:t>(</a:t>
            </a:r>
            <a:r>
              <a:rPr lang="en-US" sz="3200" b="1" dirty="0" err="1">
                <a:solidFill>
                  <a:schemeClr val="bg1"/>
                </a:solidFill>
              </a:rPr>
              <a:t>Kedesh</a:t>
            </a:r>
            <a:r>
              <a:rPr lang="en-US" altLang="zh-TW" sz="3200" dirty="0" smtClean="0"/>
              <a:t>)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．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跟他上去的有一萬人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．底波拉也同他上去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2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3200" b="1" dirty="0" smtClean="0"/>
              <a:t>     -Judges </a:t>
            </a:r>
            <a:r>
              <a:rPr lang="en-US" altLang="zh-TW" sz="3200" b="1" dirty="0"/>
              <a:t>4:14</a:t>
            </a:r>
            <a:r>
              <a:rPr lang="en-US" altLang="zh-TW" sz="3200" dirty="0"/>
              <a:t> 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底波拉對巴拉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說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TW" sz="3200" dirty="0" smtClean="0">
                <a:latin typeface="DFKai-SB" pitchFamily="65" charset="-120"/>
                <a:ea typeface="DFKai-SB" pitchFamily="65" charset="-120"/>
              </a:rPr>
              <a:t>…… 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於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是巴拉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下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了</a:t>
            </a:r>
            <a:r>
              <a:rPr lang="zh-TW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他泊山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．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跟隨他有一萬人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3200" dirty="0"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3200" b="1" dirty="0" smtClean="0"/>
              <a:t>     </a:t>
            </a:r>
            <a:r>
              <a:rPr lang="en-US" altLang="zh-CN" sz="3200" b="1" dirty="0" smtClean="0"/>
              <a:t>-</a:t>
            </a:r>
            <a:r>
              <a:rPr lang="en-US" altLang="zh-TW" sz="3200" b="1" dirty="0" smtClean="0"/>
              <a:t>Judges </a:t>
            </a:r>
            <a:r>
              <a:rPr lang="en-US" altLang="zh-TW" sz="3200" b="1" dirty="0"/>
              <a:t>5:8</a:t>
            </a:r>
            <a:r>
              <a:rPr lang="en-US" altLang="zh-TW" sz="3200" dirty="0"/>
              <a:t> </a:t>
            </a:r>
            <a:r>
              <a:rPr lang="en-US" altLang="zh-TW" sz="3200" dirty="0" smtClean="0"/>
              <a:t> 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以</a:t>
            </a:r>
            <a:r>
              <a:rPr lang="zh-TW" altLang="en-US" sz="3200" dirty="0">
                <a:latin typeface="DFKai-SB" pitchFamily="65" charset="-120"/>
                <a:ea typeface="DFKai-SB" pitchFamily="65" charset="-120"/>
              </a:rPr>
              <a:t>色列人選擇新神、爭戰的事就臨到城門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．</a:t>
            </a:r>
            <a:endParaRPr lang="en-US" altLang="zh-TW" sz="3200" dirty="0" smtClean="0"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那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時以色列四萬人中豈能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見</a:t>
            </a:r>
            <a:r>
              <a:rPr lang="zh-CN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盾牌</a:t>
            </a:r>
            <a:r>
              <a:rPr lang="zh-TW" altLang="en-US" sz="32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槍</a:t>
            </a:r>
            <a:r>
              <a:rPr lang="zh-TW" altLang="en-US" sz="32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矛呢</a:t>
            </a:r>
            <a:r>
              <a:rPr lang="zh-TW" altLang="en-US" sz="3200" dirty="0" smtClean="0">
                <a:latin typeface="DFKai-SB" pitchFamily="65" charset="-120"/>
                <a:ea typeface="DFKai-SB" pitchFamily="65" charset="-120"/>
              </a:rPr>
              <a:t>。 </a:t>
            </a:r>
            <a:r>
              <a:rPr lang="en-US" altLang="zh-TW" sz="3200" dirty="0" smtClean="0"/>
              <a:t>(</a:t>
            </a:r>
            <a:r>
              <a:rPr lang="en-US" altLang="zh-TW" sz="3200" baseline="30000" dirty="0"/>
              <a:t>ESV </a:t>
            </a:r>
            <a:r>
              <a:rPr lang="en-US" altLang="zh-TW" sz="3200" dirty="0" smtClean="0"/>
              <a:t>…… </a:t>
            </a:r>
            <a:r>
              <a:rPr lang="en-US" altLang="zh-TW" sz="3200" b="1" dirty="0">
                <a:solidFill>
                  <a:schemeClr val="bg1"/>
                </a:solidFill>
              </a:rPr>
              <a:t>Was shield or spear to be seen among forty thousand in Israel</a:t>
            </a:r>
            <a:r>
              <a:rPr lang="en-US" altLang="zh-TW" sz="3200" dirty="0"/>
              <a:t>? </a:t>
            </a:r>
            <a:r>
              <a:rPr lang="en-US" altLang="zh-TW" sz="3200" dirty="0" smtClean="0"/>
              <a:t>)</a:t>
            </a:r>
            <a:endParaRPr lang="en-US" sz="3200" dirty="0"/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 smtClean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  <a:p>
            <a:pPr lvl="0"/>
            <a:endParaRPr lang="en-US" altLang="zh-CN" sz="800" b="1" dirty="0">
              <a:latin typeface="+mj-lt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890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ible Map: Kedesh-napht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24200"/>
            <a:ext cx="356616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edesh - The Biblical city - BibleWalk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edesh - The Biblical city - BibleWalks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HI - Poriya Hostel, Poriyya Illit – Updated 2021 Pr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1" y="2554539"/>
            <a:ext cx="73253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פוריה עילית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3" y="-89916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89612" y="312738"/>
            <a:ext cx="3352800" cy="193899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Upper </a:t>
            </a:r>
            <a:r>
              <a:rPr lang="en-US" altLang="zh-TW" sz="4000" b="1" dirty="0" err="1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Poria</a:t>
            </a:r>
            <a:endParaRPr lang="en-US" altLang="zh-TW" sz="4000" b="1" dirty="0" smtClean="0">
              <a:solidFill>
                <a:srgbClr val="FFFF00"/>
              </a:solidFill>
              <a:latin typeface="+mj-lt"/>
              <a:ea typeface="DFKai-SB" pitchFamily="65" charset="-120"/>
            </a:endParaRPr>
          </a:p>
          <a:p>
            <a:pPr algn="ctr"/>
            <a:r>
              <a:rPr lang="en-US" altLang="zh-TW" sz="40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near </a:t>
            </a:r>
          </a:p>
          <a:p>
            <a:pPr algn="ctr"/>
            <a:r>
              <a:rPr lang="en-US" altLang="zh-TW" sz="4000" b="1" dirty="0" err="1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Kedesh</a:t>
            </a:r>
            <a:r>
              <a:rPr lang="en-US" altLang="zh-TW" sz="4000" b="1" dirty="0" smtClean="0">
                <a:solidFill>
                  <a:srgbClr val="FFFF00"/>
                </a:solidFill>
                <a:latin typeface="+mj-lt"/>
                <a:ea typeface="DFKai-SB" pitchFamily="65" charset="-120"/>
              </a:rPr>
              <a:t> </a:t>
            </a:r>
            <a:r>
              <a:rPr lang="zh-TW" altLang="en-US" sz="40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基</a:t>
            </a:r>
            <a:r>
              <a:rPr lang="zh-TW" altLang="en-US" sz="40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低斯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6960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dges 4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76"/>
            <a:ext cx="573428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7398" y="2628"/>
            <a:ext cx="3254248" cy="175432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拿弗他利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的 </a:t>
            </a:r>
            <a:endParaRPr lang="en-US" altLang="zh-TW" sz="36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基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低</a:t>
            </a:r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斯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 和 </a:t>
            </a:r>
            <a:endParaRPr lang="en-US" altLang="zh-TW" sz="3600" b="1" dirty="0" smtClean="0">
              <a:solidFill>
                <a:schemeClr val="bg1"/>
              </a:solidFill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西</a:t>
            </a:r>
            <a:r>
              <a:rPr lang="zh-TW" altLang="en-US" sz="3600" b="1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布</a:t>
            </a:r>
            <a:r>
              <a:rPr lang="zh-TW" altLang="en-US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倫</a:t>
            </a:r>
            <a:r>
              <a:rPr lang="en-US" altLang="zh-TW" sz="3600" b="1" dirty="0" smtClean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36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</a:t>
            </a:r>
            <a:r>
              <a:rPr lang="zh-TW" altLang="en-US" sz="36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泊山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2" descr="E:\Todd Sites\0 Adds\1 Galilee\Aerial Galilee\Jezreel Valley\sr\Mt Tabor aerial from east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77" y="1790437"/>
            <a:ext cx="6341816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7398" y="4918971"/>
            <a:ext cx="5792014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charset="0"/>
              </a:rPr>
              <a:t>Mt Tabor aerial from </a:t>
            </a: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east</a:t>
            </a:r>
          </a:p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他</a:t>
            </a:r>
            <a:r>
              <a:rPr lang="zh-TW" altLang="en-US" sz="3200" b="1" dirty="0">
                <a:solidFill>
                  <a:srgbClr val="FFFF00"/>
                </a:solidFill>
                <a:latin typeface="DFKai-SB" pitchFamily="65" charset="-120"/>
                <a:ea typeface="DFKai-SB" pitchFamily="65" charset="-120"/>
              </a:rPr>
              <a:t>泊山</a:t>
            </a:r>
            <a:r>
              <a:rPr lang="zh-TW" altLang="en-US" sz="3200" b="1" dirty="0">
                <a:solidFill>
                  <a:srgbClr val="FFFF00"/>
                </a:solidFill>
                <a:ea typeface="新細明體" pitchFamily="18" charset="-120"/>
              </a:rPr>
              <a:t> </a:t>
            </a:r>
            <a:r>
              <a:rPr lang="en-US" altLang="zh-TW" sz="3200" b="1" dirty="0">
                <a:solidFill>
                  <a:srgbClr val="FFFF00"/>
                </a:solidFill>
                <a:ea typeface="新細明體" pitchFamily="18" charset="-120"/>
              </a:rPr>
              <a:t>(Mount Tabor) </a:t>
            </a:r>
            <a:br>
              <a:rPr lang="en-US" altLang="zh-TW" sz="3200" b="1" dirty="0">
                <a:solidFill>
                  <a:srgbClr val="FFFF00"/>
                </a:solidFill>
                <a:ea typeface="新細明體" pitchFamily="18" charset="-120"/>
              </a:rPr>
            </a:br>
            <a:r>
              <a:rPr lang="en-US" sz="3200" b="1" dirty="0">
                <a:solidFill>
                  <a:schemeClr val="bg1"/>
                </a:solidFill>
              </a:rPr>
              <a:t>Height of 575 Meters (1,886 feet</a:t>
            </a:r>
            <a:r>
              <a:rPr lang="en-US" sz="3200" b="1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6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Jezreel Valley\sr\Mt Tabor aerial from east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400 Jezreel\Sr\Mt Tabor from Nazareth ridge, tb n011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8|1.2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11969</TotalTime>
  <Words>1666</Words>
  <Application>Microsoft Office PowerPoint</Application>
  <PresentationFormat>Custom</PresentationFormat>
  <Paragraphs>197</Paragraphs>
  <Slides>34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他泊山 (Mount Tabor) Height of 575 Meters (1,886 feet)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Jezreel Valley and Megiddo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Mt. Carmel  and  Nahal Kishon</vt:lpstr>
      <vt:lpstr>PowerPoint Presentation</vt:lpstr>
      <vt:lpstr>PowerPoint Presentation</vt:lpstr>
      <vt:lpstr>PowerPoint Presentation</vt:lpstr>
      <vt:lpstr>PowerPoint Presentation</vt:lpstr>
      <vt:lpstr>Seasons: Average Rainfall in Israel</vt:lpstr>
      <vt:lpstr>Jezreel Valley from Mt. Carmel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Testament Greek 新約希臘文</dc:title>
  <dc:creator>Microsoft</dc:creator>
  <cp:lastModifiedBy>Microsoft</cp:lastModifiedBy>
  <cp:revision>966</cp:revision>
  <dcterms:created xsi:type="dcterms:W3CDTF">2020-03-18T13:47:21Z</dcterms:created>
  <dcterms:modified xsi:type="dcterms:W3CDTF">2021-11-22T01:25:15Z</dcterms:modified>
</cp:coreProperties>
</file>