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850" r:id="rId2"/>
    <p:sldId id="1060" r:id="rId3"/>
    <p:sldId id="1069" r:id="rId4"/>
    <p:sldId id="1071" r:id="rId5"/>
    <p:sldId id="1084" r:id="rId6"/>
    <p:sldId id="1085" r:id="rId7"/>
    <p:sldId id="1083" r:id="rId8"/>
    <p:sldId id="1072" r:id="rId9"/>
    <p:sldId id="1077" r:id="rId10"/>
    <p:sldId id="1087" r:id="rId11"/>
    <p:sldId id="1080" r:id="rId12"/>
    <p:sldId id="1088" r:id="rId13"/>
    <p:sldId id="1086" r:id="rId14"/>
    <p:sldId id="1089" r:id="rId15"/>
    <p:sldId id="1081" r:id="rId16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7024" autoAdjust="0"/>
  </p:normalViewPr>
  <p:slideViewPr>
    <p:cSldViewPr>
      <p:cViewPr>
        <p:scale>
          <a:sx n="91" d="100"/>
          <a:sy n="91" d="100"/>
        </p:scale>
        <p:origin x="-492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2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3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9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9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2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6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-1588" y="0"/>
            <a:ext cx="12190413" cy="683264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000" b="1" dirty="0" smtClean="0">
              <a:solidFill>
                <a:srgbClr val="FFFF00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endParaRPr lang="en-US" sz="1000" b="1" dirty="0">
              <a:solidFill>
                <a:srgbClr val="FFFF00"/>
              </a:solidFill>
            </a:endParaRPr>
          </a:p>
          <a:p>
            <a:r>
              <a:rPr lang="zh-CN" altLang="en-US" sz="1600" b="1" dirty="0" smtClean="0">
                <a:latin typeface="DFKai-SB" pitchFamily="65" charset="-120"/>
                <a:ea typeface="DFKai-SB" pitchFamily="65" charset="-120"/>
              </a:rPr>
              <a:t>                      </a:t>
            </a:r>
            <a:r>
              <a:rPr lang="zh-CN" altLang="en-US" sz="9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士</a:t>
            </a:r>
            <a:r>
              <a:rPr lang="zh-CN" altLang="en-US" sz="9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師記</a:t>
            </a:r>
            <a:r>
              <a:rPr lang="en-US" altLang="zh-CN" sz="9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9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年表</a:t>
            </a:r>
            <a:endParaRPr lang="en-US" altLang="zh-TW" sz="9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en-US" altLang="zh-TW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根據</a:t>
            </a:r>
            <a:r>
              <a:rPr lang="en-US" sz="4400" b="1" i="1" dirty="0">
                <a:solidFill>
                  <a:srgbClr val="FFFF00"/>
                </a:solidFill>
              </a:rPr>
              <a:t>Eugene </a:t>
            </a:r>
            <a:r>
              <a:rPr lang="en-US" sz="4400" b="1" i="1" dirty="0" err="1">
                <a:solidFill>
                  <a:srgbClr val="FFFF00"/>
                </a:solidFill>
              </a:rPr>
              <a:t>Faulstich</a:t>
            </a:r>
            <a:r>
              <a:rPr lang="zh-CN" altLang="en-US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的研究資料</a:t>
            </a:r>
            <a:r>
              <a:rPr lang="en-US" altLang="zh-CN" sz="4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endParaRPr lang="en-US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5400" b="1" dirty="0" smtClean="0">
                <a:solidFill>
                  <a:schemeClr val="bg1"/>
                </a:solidFill>
              </a:rPr>
              <a:t>     Chronology of the Book of Judges</a:t>
            </a:r>
            <a:endParaRPr lang="en-US" sz="54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en-US" sz="3600" b="1" dirty="0" smtClean="0">
                <a:solidFill>
                  <a:schemeClr val="bg1"/>
                </a:solidFill>
              </a:rPr>
              <a:t>(According to </a:t>
            </a:r>
            <a:r>
              <a:rPr lang="en-US" sz="3600" b="1" i="1" dirty="0" smtClean="0">
                <a:solidFill>
                  <a:schemeClr val="bg1"/>
                </a:solidFill>
              </a:rPr>
              <a:t>Eugene </a:t>
            </a:r>
            <a:r>
              <a:rPr lang="en-US" sz="3600" b="1" i="1" dirty="0" err="1" smtClean="0">
                <a:solidFill>
                  <a:schemeClr val="bg1"/>
                </a:solidFill>
              </a:rPr>
              <a:t>Faulstich’s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Research)</a:t>
            </a: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</a:t>
            </a:r>
            <a:r>
              <a:rPr lang="zh-TW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</a:t>
            </a:r>
            <a:r>
              <a:rPr lang="zh-TW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金京來博士</a:t>
            </a:r>
            <a:r>
              <a:rPr lang="zh-TW" altLang="en-US" sz="36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en-US" sz="3600" b="1" dirty="0" err="1">
                <a:solidFill>
                  <a:schemeClr val="bg1"/>
                </a:solidFill>
              </a:rPr>
              <a:t>Kyungrae</a:t>
            </a:r>
            <a:r>
              <a:rPr lang="en-US" sz="3600" b="1" dirty="0">
                <a:solidFill>
                  <a:schemeClr val="bg1"/>
                </a:solidFill>
              </a:rPr>
              <a:t> Kim, Ph.D.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3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71096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     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迦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南王耶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賓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欺壓以色列人二十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年</a:t>
            </a:r>
            <a:endParaRPr lang="en-US" altLang="zh-TW" sz="40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CN" sz="8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3600" b="1" dirty="0" smtClean="0"/>
              <a:t>     -Judges 4:2-3 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因此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耶和華把他們交在迦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南</a:t>
            </a: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王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賓手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中，耶賓那時在夏瑣作王；他的軍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長</a:t>
            </a: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西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西拉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，住在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外邦人的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夏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設。耶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賓王有鐵車九百輛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他</a:t>
            </a:r>
            <a:r>
              <a:rPr lang="zh-TW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極</a:t>
            </a:r>
            <a:r>
              <a:rPr lang="zh-TW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力欺</a:t>
            </a:r>
            <a:r>
              <a:rPr lang="zh-TW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壓以色列人二十年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，以色列人就哀求耶和華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3600" b="1" dirty="0" smtClean="0"/>
              <a:t>     -Judges 5:6-7</a:t>
            </a:r>
            <a:r>
              <a:rPr lang="en-US" sz="3600" dirty="0" smtClean="0"/>
              <a:t> 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CNV</a:t>
            </a:r>
            <a:r>
              <a:rPr lang="zh-TW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在亞拿的兒子珊迦的時候，在雅億的日子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，大道無人行走，行路的人繞道而行。</a:t>
            </a:r>
            <a:r>
              <a:rPr lang="zh-TW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色列中的農村消失了，消失了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，直到我底波拉興起，直到我以色列的母親興起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ea typeface="DFKai-SB" pitchFamily="65" charset="-120"/>
              </a:rPr>
              <a:t>         </a:t>
            </a:r>
            <a:r>
              <a:rPr lang="en-US" altLang="zh-CN" sz="2800" b="1" dirty="0" smtClean="0">
                <a:solidFill>
                  <a:srgbClr val="FFFF00"/>
                </a:solidFill>
                <a:ea typeface="DFKai-SB" pitchFamily="65" charset="-120"/>
              </a:rPr>
              <a:t>*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士</a:t>
            </a:r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師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笏</a:t>
            </a:r>
            <a:r>
              <a:rPr 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 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珊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迦</a:t>
            </a:r>
            <a:r>
              <a:rPr lang="en-US" altLang="zh-TW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底波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拉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年表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-</a:t>
            </a:r>
            <a:r>
              <a:rPr lang="en-US" sz="2800" i="1" dirty="0">
                <a:solidFill>
                  <a:srgbClr val="FFFF00"/>
                </a:solidFill>
              </a:rPr>
              <a:t>Eugene </a:t>
            </a:r>
            <a:r>
              <a:rPr lang="en-US" sz="2800" i="1" dirty="0" err="1">
                <a:solidFill>
                  <a:srgbClr val="FFFF00"/>
                </a:solidFill>
              </a:rPr>
              <a:t>Faulstich</a:t>
            </a:r>
            <a:r>
              <a:rPr lang="en-US" sz="2800" dirty="0">
                <a:solidFill>
                  <a:srgbClr val="FFFF00"/>
                </a:solidFill>
              </a:rPr>
              <a:t>-</a:t>
            </a:r>
          </a:p>
          <a:p>
            <a:r>
              <a:rPr lang="en-US" sz="2800" dirty="0" smtClean="0"/>
              <a:t>             -Judge </a:t>
            </a:r>
            <a:r>
              <a:rPr lang="en-US" sz="2800" b="1" dirty="0">
                <a:solidFill>
                  <a:schemeClr val="bg1"/>
                </a:solidFill>
              </a:rPr>
              <a:t>Ehud</a:t>
            </a:r>
            <a:r>
              <a:rPr lang="en-US" sz="2800" dirty="0"/>
              <a:t> + </a:t>
            </a:r>
            <a:r>
              <a:rPr lang="en-US" sz="2800" b="1" dirty="0" err="1">
                <a:solidFill>
                  <a:schemeClr val="bg1"/>
                </a:solidFill>
              </a:rPr>
              <a:t>Shamgar</a:t>
            </a:r>
            <a:r>
              <a:rPr lang="en-US" sz="2800" dirty="0"/>
              <a:t>	80 years	</a:t>
            </a:r>
            <a:r>
              <a:rPr lang="en-US" sz="2800" dirty="0" smtClean="0"/>
              <a:t>BC 1330-</a:t>
            </a:r>
            <a:r>
              <a:rPr lang="en-US" sz="2800" b="1" dirty="0" smtClean="0">
                <a:solidFill>
                  <a:schemeClr val="bg1"/>
                </a:solidFill>
              </a:rPr>
              <a:t>1250</a:t>
            </a:r>
            <a:endParaRPr lang="en-US" sz="2800" dirty="0"/>
          </a:p>
          <a:p>
            <a:r>
              <a:rPr lang="en-US" sz="2800" dirty="0" smtClean="0"/>
              <a:t>             -Canaanite </a:t>
            </a:r>
            <a:r>
              <a:rPr lang="en-US" sz="2800" dirty="0"/>
              <a:t>Persecution	20 years	</a:t>
            </a:r>
            <a:r>
              <a:rPr lang="en-US" sz="2800" dirty="0" smtClean="0"/>
              <a:t>BC </a:t>
            </a:r>
            <a:r>
              <a:rPr lang="en-US" sz="2800" b="1" dirty="0" smtClean="0">
                <a:solidFill>
                  <a:schemeClr val="bg1"/>
                </a:solidFill>
              </a:rPr>
              <a:t>1270-1250</a:t>
            </a:r>
            <a:endParaRPr lang="en-US" sz="2800" dirty="0"/>
          </a:p>
          <a:p>
            <a:r>
              <a:rPr lang="en-US" sz="2800" dirty="0" smtClean="0"/>
              <a:t>             -Judge </a:t>
            </a:r>
            <a:r>
              <a:rPr lang="en-US" sz="2800" b="1" dirty="0">
                <a:solidFill>
                  <a:schemeClr val="bg1"/>
                </a:solidFill>
              </a:rPr>
              <a:t>Deborah</a:t>
            </a:r>
            <a:r>
              <a:rPr lang="en-US" sz="2800" dirty="0"/>
              <a:t>		40 years	</a:t>
            </a:r>
            <a:r>
              <a:rPr lang="en-US" sz="2800" dirty="0" smtClean="0"/>
              <a:t>BC 1250-1210</a:t>
            </a:r>
            <a:endParaRPr lang="en-US" sz="2800" dirty="0"/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415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941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士</a:t>
            </a:r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師記</a:t>
            </a:r>
            <a:r>
              <a:rPr lang="en-US" altLang="zh-CN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年</a:t>
            </a:r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表 </a:t>
            </a:r>
            <a:r>
              <a:rPr lang="en-US" sz="2800" dirty="0" smtClean="0">
                <a:solidFill>
                  <a:srgbClr val="FFFF00"/>
                </a:solidFill>
              </a:rPr>
              <a:t>-</a:t>
            </a:r>
            <a:r>
              <a:rPr lang="en-US" sz="2800" i="1" dirty="0">
                <a:solidFill>
                  <a:srgbClr val="FFFF00"/>
                </a:solidFill>
              </a:rPr>
              <a:t>Eugene </a:t>
            </a:r>
            <a:r>
              <a:rPr lang="en-US" sz="2800" i="1" dirty="0" err="1">
                <a:solidFill>
                  <a:srgbClr val="FFFF00"/>
                </a:solidFill>
              </a:rPr>
              <a:t>Faulstich</a:t>
            </a:r>
            <a:r>
              <a:rPr lang="en-US" sz="2800" dirty="0">
                <a:solidFill>
                  <a:srgbClr val="FFFF00"/>
                </a:solidFill>
              </a:rPr>
              <a:t>-</a:t>
            </a:r>
            <a:endParaRPr lang="en-US" sz="2800" b="1" dirty="0">
              <a:solidFill>
                <a:srgbClr val="FFFF00"/>
              </a:solidFill>
            </a:endParaRPr>
          </a:p>
          <a:p>
            <a:endParaRPr lang="en-US" altLang="zh-TW" sz="8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b="1" dirty="0" smtClean="0">
                <a:latin typeface="DFKai-SB" pitchFamily="65" charset="-120"/>
                <a:ea typeface="DFKai-SB" pitchFamily="65" charset="-120"/>
              </a:rPr>
              <a:t>約</a:t>
            </a:r>
            <a:r>
              <a:rPr lang="zh-TW" altLang="en-US" b="1" dirty="0">
                <a:latin typeface="DFKai-SB" pitchFamily="65" charset="-120"/>
                <a:ea typeface="DFKai-SB" pitchFamily="65" charset="-120"/>
              </a:rPr>
              <a:t>書亞死後以色列的長老</a:t>
            </a:r>
            <a:r>
              <a:rPr lang="en-US" sz="2400" dirty="0"/>
              <a:t>	30 years	</a:t>
            </a:r>
            <a:r>
              <a:rPr lang="en-US" sz="2400" b="1" dirty="0" smtClean="0">
                <a:solidFill>
                  <a:srgbClr val="FFFF00"/>
                </a:solidFill>
              </a:rPr>
              <a:t>1400</a:t>
            </a:r>
            <a:r>
              <a:rPr lang="en-US" sz="2400" dirty="0" smtClean="0"/>
              <a:t>-1370 BC</a:t>
            </a:r>
            <a:endParaRPr lang="en-US" sz="2400" dirty="0"/>
          </a:p>
          <a:p>
            <a:r>
              <a:rPr lang="zh-CN" altLang="en-US" sz="2400" b="1" dirty="0" smtClean="0">
                <a:latin typeface="DFKai-SB" pitchFamily="65" charset="-120"/>
                <a:ea typeface="DFKai-SB" pitchFamily="65" charset="-120"/>
              </a:rPr>
              <a:t>米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所波大米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欺壓</a:t>
            </a:r>
            <a:r>
              <a:rPr lang="en-US" sz="2400" dirty="0"/>
              <a:t>	</a:t>
            </a:r>
            <a:r>
              <a:rPr lang="en-US" sz="2400" dirty="0" smtClean="0"/>
              <a:t> 	8 years	</a:t>
            </a:r>
            <a:r>
              <a:rPr lang="en-US" sz="2400" b="1" dirty="0" smtClean="0">
                <a:solidFill>
                  <a:schemeClr val="bg1"/>
                </a:solidFill>
              </a:rPr>
              <a:t>1378-1370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dirty="0"/>
              <a:t>Judge </a:t>
            </a:r>
            <a:r>
              <a:rPr lang="en-US" sz="2400" dirty="0" err="1" smtClean="0"/>
              <a:t>Othniel</a:t>
            </a:r>
            <a:r>
              <a:rPr lang="en-US" sz="2400" dirty="0" smtClean="0"/>
              <a:t> </a:t>
            </a:r>
            <a:r>
              <a:rPr lang="zh-CN" altLang="en-US" sz="2400" b="1" dirty="0" smtClean="0">
                <a:latin typeface="DFKai-SB" pitchFamily="65" charset="-120"/>
                <a:ea typeface="DFKai-SB" pitchFamily="65" charset="-120"/>
              </a:rPr>
              <a:t>俄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陀聶</a:t>
            </a:r>
            <a:r>
              <a:rPr lang="en-US" sz="2400" dirty="0"/>
              <a:t>	</a:t>
            </a:r>
            <a:r>
              <a:rPr lang="en-US" sz="2400" dirty="0" smtClean="0"/>
              <a:t>40 </a:t>
            </a:r>
            <a:r>
              <a:rPr lang="en-US" sz="2400" dirty="0"/>
              <a:t>years	</a:t>
            </a:r>
            <a:r>
              <a:rPr lang="en-US" sz="2400" dirty="0" smtClean="0"/>
              <a:t>1370-1330</a:t>
            </a:r>
            <a:endParaRPr lang="en-US" sz="2400" dirty="0"/>
          </a:p>
          <a:p>
            <a:r>
              <a:rPr lang="zh-TW" altLang="en-US" sz="2400" b="1" dirty="0" smtClean="0">
                <a:latin typeface="DFKai-SB" pitchFamily="65" charset="-120"/>
                <a:ea typeface="DFKai-SB" pitchFamily="65" charset="-120"/>
              </a:rPr>
              <a:t>摩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押欺壓</a:t>
            </a:r>
            <a:r>
              <a:rPr lang="en-US" sz="2400" dirty="0"/>
              <a:t>		</a:t>
            </a:r>
            <a:r>
              <a:rPr lang="en-US" sz="2400" dirty="0" smtClean="0"/>
              <a:t>18 </a:t>
            </a:r>
            <a:r>
              <a:rPr lang="en-US" sz="2400" dirty="0"/>
              <a:t>years	</a:t>
            </a:r>
            <a:r>
              <a:rPr lang="en-US" sz="2400" b="1" dirty="0" smtClean="0">
                <a:solidFill>
                  <a:schemeClr val="bg1"/>
                </a:solidFill>
              </a:rPr>
              <a:t>1348-1330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/>
              <a:t>Judge </a:t>
            </a:r>
            <a:r>
              <a:rPr lang="zh-TW" altLang="en-US" sz="2400" b="1" dirty="0" smtClean="0"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笏</a:t>
            </a:r>
            <a:r>
              <a:rPr lang="en-US" sz="2400" b="1" dirty="0">
                <a:latin typeface="DFKai-SB" pitchFamily="65" charset="-120"/>
                <a:ea typeface="DFKai-SB" pitchFamily="65" charset="-120"/>
              </a:rPr>
              <a:t>, 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珊迦</a:t>
            </a:r>
            <a:r>
              <a:rPr lang="en-US" sz="2400" dirty="0"/>
              <a:t>	</a:t>
            </a:r>
            <a:r>
              <a:rPr lang="en-US" sz="2400" dirty="0" smtClean="0"/>
              <a:t>80 </a:t>
            </a:r>
            <a:r>
              <a:rPr lang="en-US" sz="2400" dirty="0"/>
              <a:t>years	</a:t>
            </a:r>
            <a:r>
              <a:rPr lang="en-US" sz="2400" dirty="0" smtClean="0"/>
              <a:t>1330-1250</a:t>
            </a:r>
            <a:endParaRPr lang="en-US" sz="2400" dirty="0"/>
          </a:p>
          <a:p>
            <a:r>
              <a:rPr lang="zh-CN" altLang="en-US" sz="2400" b="1" dirty="0" smtClean="0">
                <a:latin typeface="DFKai-SB" pitchFamily="65" charset="-120"/>
                <a:ea typeface="DFKai-SB" pitchFamily="65" charset="-120"/>
              </a:rPr>
              <a:t>迦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南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人欺壓</a:t>
            </a:r>
            <a:r>
              <a:rPr lang="en-US" sz="2400" b="1" dirty="0"/>
              <a:t>	</a:t>
            </a:r>
            <a:r>
              <a:rPr lang="en-US" sz="2400" dirty="0"/>
              <a:t>	</a:t>
            </a:r>
            <a:r>
              <a:rPr lang="en-US" sz="2400" dirty="0" smtClean="0"/>
              <a:t>20 </a:t>
            </a:r>
            <a:r>
              <a:rPr lang="en-US" sz="2400" dirty="0"/>
              <a:t>years	</a:t>
            </a:r>
            <a:r>
              <a:rPr lang="en-US" sz="2400" b="1" dirty="0" smtClean="0">
                <a:solidFill>
                  <a:schemeClr val="bg1"/>
                </a:solidFill>
              </a:rPr>
              <a:t>1270-1250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/>
              <a:t>Judge </a:t>
            </a:r>
            <a:r>
              <a:rPr lang="zh-TW" altLang="en-US" sz="2400" b="1" dirty="0" smtClean="0">
                <a:latin typeface="DFKai-SB" pitchFamily="65" charset="-120"/>
                <a:ea typeface="DFKai-SB" pitchFamily="65" charset="-120"/>
              </a:rPr>
              <a:t>底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波拉</a:t>
            </a:r>
            <a:r>
              <a:rPr lang="en-US" sz="2400" b="1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巴拉</a:t>
            </a:r>
            <a:r>
              <a:rPr lang="en-US" sz="2400" b="1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en-US" sz="2400" dirty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2400" dirty="0" smtClean="0"/>
              <a:t>40 </a:t>
            </a:r>
            <a:r>
              <a:rPr lang="en-US" sz="2400" dirty="0"/>
              <a:t>years	</a:t>
            </a:r>
            <a:r>
              <a:rPr lang="en-US" sz="2400" dirty="0" smtClean="0"/>
              <a:t>1250-1210	       </a:t>
            </a:r>
            <a:r>
              <a:rPr lang="en-US" sz="2400" dirty="0" smtClean="0">
                <a:solidFill>
                  <a:srgbClr val="FFFF00"/>
                </a:solidFill>
              </a:rPr>
              <a:t>*</a:t>
            </a:r>
            <a:r>
              <a:rPr lang="en-US" sz="2400" b="1" dirty="0" smtClean="0">
                <a:solidFill>
                  <a:srgbClr val="FFFF00"/>
                </a:solidFill>
              </a:rPr>
              <a:t>361 </a:t>
            </a:r>
            <a:r>
              <a:rPr lang="en-US" sz="2400" b="1" dirty="0">
                <a:solidFill>
                  <a:srgbClr val="FFFF00"/>
                </a:solidFill>
              </a:rPr>
              <a:t>years (1400-1039 BC)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zh-TW" altLang="en-US" sz="2400" b="1" dirty="0" smtClean="0">
                <a:latin typeface="DFKai-SB" pitchFamily="65" charset="-120"/>
                <a:ea typeface="DFKai-SB" pitchFamily="65" charset="-120"/>
              </a:rPr>
              <a:t>米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甸人欺壓</a:t>
            </a:r>
            <a:r>
              <a:rPr lang="en-US" sz="2400" dirty="0"/>
              <a:t>	 	</a:t>
            </a:r>
            <a:r>
              <a:rPr lang="en-US" sz="2400" dirty="0" smtClean="0"/>
              <a:t>7 </a:t>
            </a:r>
            <a:r>
              <a:rPr lang="en-US" sz="2400" dirty="0"/>
              <a:t>years	</a:t>
            </a:r>
            <a:r>
              <a:rPr lang="en-US" sz="2400" b="1" dirty="0" smtClean="0">
                <a:solidFill>
                  <a:schemeClr val="bg1"/>
                </a:solidFill>
              </a:rPr>
              <a:t>1217-1210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/>
              <a:t>Judge </a:t>
            </a:r>
            <a:r>
              <a:rPr lang="en-US" sz="2400" dirty="0" smtClean="0"/>
              <a:t>Gideon </a:t>
            </a:r>
            <a:r>
              <a:rPr lang="zh-CN" altLang="en-US" sz="2400" b="1" dirty="0" smtClean="0">
                <a:latin typeface="DFKai-SB" pitchFamily="65" charset="-120"/>
                <a:ea typeface="DFKai-SB" pitchFamily="65" charset="-120"/>
              </a:rPr>
              <a:t>基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甸</a:t>
            </a:r>
            <a:r>
              <a:rPr lang="en-US" sz="2400" dirty="0"/>
              <a:t>	</a:t>
            </a:r>
            <a:r>
              <a:rPr lang="en-US" sz="2400" dirty="0" smtClean="0"/>
              <a:t>40 </a:t>
            </a:r>
            <a:r>
              <a:rPr lang="en-US" sz="2400" dirty="0"/>
              <a:t>years	</a:t>
            </a:r>
            <a:r>
              <a:rPr lang="en-US" sz="2400" dirty="0" smtClean="0"/>
              <a:t>1210-1170</a:t>
            </a:r>
            <a:endParaRPr lang="en-US" sz="2400" dirty="0"/>
          </a:p>
          <a:p>
            <a:r>
              <a:rPr lang="en-US" sz="2400" dirty="0"/>
              <a:t>King </a:t>
            </a:r>
            <a:r>
              <a:rPr lang="en-US" sz="2400" dirty="0" err="1"/>
              <a:t>Abimelech</a:t>
            </a:r>
            <a:r>
              <a:rPr lang="en-US" sz="2400" dirty="0"/>
              <a:t> 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亞比米勒</a:t>
            </a:r>
            <a:r>
              <a:rPr lang="en-US" sz="2400" b="1" dirty="0"/>
              <a:t>	</a:t>
            </a:r>
            <a:r>
              <a:rPr lang="en-US" sz="2400" dirty="0" smtClean="0"/>
              <a:t> 3 </a:t>
            </a:r>
            <a:r>
              <a:rPr lang="en-US" sz="2400" dirty="0"/>
              <a:t>years	</a:t>
            </a:r>
            <a:r>
              <a:rPr lang="en-US" sz="2400" dirty="0" smtClean="0"/>
              <a:t>1170-1167	</a:t>
            </a:r>
            <a:r>
              <a:rPr lang="en-US" sz="2400" dirty="0" err="1"/>
              <a:t>Jephthah</a:t>
            </a:r>
            <a:r>
              <a:rPr lang="en-US" sz="2400" dirty="0"/>
              <a:t> 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耶弗他</a:t>
            </a:r>
            <a:r>
              <a:rPr lang="en-US" sz="2400" b="1" dirty="0"/>
              <a:t>	</a:t>
            </a:r>
            <a:r>
              <a:rPr lang="en-US" sz="2400" dirty="0" smtClean="0"/>
              <a:t> </a:t>
            </a:r>
            <a:r>
              <a:rPr lang="en-US" sz="2400" dirty="0"/>
              <a:t>6 years	1122-1116</a:t>
            </a:r>
          </a:p>
          <a:p>
            <a:r>
              <a:rPr lang="en-US" sz="2400" dirty="0" smtClean="0"/>
              <a:t>Judge </a:t>
            </a:r>
            <a:r>
              <a:rPr lang="en-US" sz="2400" dirty="0" err="1"/>
              <a:t>Tola</a:t>
            </a:r>
            <a:r>
              <a:rPr lang="en-US" sz="2400" dirty="0"/>
              <a:t> 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陀拉</a:t>
            </a:r>
            <a:r>
              <a:rPr lang="en-US" sz="2400" dirty="0"/>
              <a:t>		</a:t>
            </a:r>
            <a:r>
              <a:rPr lang="en-US" sz="2400" dirty="0" smtClean="0"/>
              <a:t>23 </a:t>
            </a:r>
            <a:r>
              <a:rPr lang="en-US" sz="2400" dirty="0"/>
              <a:t>years	</a:t>
            </a:r>
            <a:r>
              <a:rPr lang="en-US" sz="2400" dirty="0" smtClean="0"/>
              <a:t>1167-1144	</a:t>
            </a:r>
            <a:r>
              <a:rPr lang="en-US" sz="2400" dirty="0" err="1" smtClean="0"/>
              <a:t>Ibzan</a:t>
            </a:r>
            <a:r>
              <a:rPr lang="en-US" sz="2400" dirty="0" smtClean="0"/>
              <a:t> 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以比</a:t>
            </a:r>
            <a:r>
              <a:rPr lang="zh-TW" altLang="en-US" sz="2400" b="1" dirty="0" smtClean="0">
                <a:latin typeface="DFKai-SB" pitchFamily="65" charset="-120"/>
                <a:ea typeface="DFKai-SB" pitchFamily="65" charset="-120"/>
              </a:rPr>
              <a:t>讚</a:t>
            </a:r>
            <a:r>
              <a:rPr lang="en-US" sz="2400" dirty="0" smtClean="0"/>
              <a:t> 	7 </a:t>
            </a:r>
            <a:r>
              <a:rPr lang="en-US" sz="2400" dirty="0"/>
              <a:t>years	</a:t>
            </a:r>
            <a:r>
              <a:rPr lang="en-US" sz="2400" dirty="0" smtClean="0"/>
              <a:t>1116-1109</a:t>
            </a:r>
            <a:endParaRPr lang="en-US" sz="2400" dirty="0"/>
          </a:p>
          <a:p>
            <a:r>
              <a:rPr lang="en-US" sz="2400" dirty="0"/>
              <a:t>Judge </a:t>
            </a:r>
            <a:r>
              <a:rPr lang="en-US" sz="2400" dirty="0" err="1"/>
              <a:t>Jair</a:t>
            </a:r>
            <a:r>
              <a:rPr lang="en-US" sz="2400" dirty="0"/>
              <a:t> 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睚珥</a:t>
            </a:r>
            <a:r>
              <a:rPr lang="en-US" sz="2400" dirty="0"/>
              <a:t>		</a:t>
            </a:r>
            <a:r>
              <a:rPr lang="en-US" sz="2400" dirty="0" smtClean="0"/>
              <a:t>22 </a:t>
            </a:r>
            <a:r>
              <a:rPr lang="en-US" sz="2400" dirty="0"/>
              <a:t>years	</a:t>
            </a:r>
            <a:r>
              <a:rPr lang="en-US" sz="2400" dirty="0" smtClean="0"/>
              <a:t>1144-1122	</a:t>
            </a:r>
            <a:r>
              <a:rPr lang="en-US" sz="2400" dirty="0"/>
              <a:t>Judge 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以倫</a:t>
            </a:r>
            <a:r>
              <a:rPr lang="en-US" sz="2400" dirty="0"/>
              <a:t>	10 years	</a:t>
            </a:r>
            <a:r>
              <a:rPr lang="en-US" sz="2400" dirty="0" smtClean="0"/>
              <a:t>1109-1099</a:t>
            </a:r>
          </a:p>
          <a:p>
            <a:r>
              <a:rPr lang="zh-TW" altLang="en-US" sz="2400" b="1" dirty="0" smtClean="0">
                <a:latin typeface="DFKai-SB" pitchFamily="65" charset="-120"/>
                <a:ea typeface="DFKai-SB" pitchFamily="65" charset="-120"/>
              </a:rPr>
              <a:t>亞捫人欺壓</a:t>
            </a:r>
            <a:r>
              <a:rPr lang="en-US" sz="2400" dirty="0" smtClean="0"/>
              <a:t>		18 years	</a:t>
            </a:r>
            <a:r>
              <a:rPr lang="en-US" sz="2400" b="1" dirty="0" smtClean="0">
                <a:solidFill>
                  <a:schemeClr val="bg1"/>
                </a:solidFill>
              </a:rPr>
              <a:t>1140-1122	</a:t>
            </a:r>
            <a:r>
              <a:rPr lang="en-US" sz="2400" dirty="0"/>
              <a:t>Judge 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押頓</a:t>
            </a:r>
            <a:r>
              <a:rPr lang="en-US" sz="2400" b="1" dirty="0"/>
              <a:t>	</a:t>
            </a:r>
            <a:r>
              <a:rPr lang="en-US" sz="2400" dirty="0"/>
              <a:t> 8 years	</a:t>
            </a:r>
            <a:r>
              <a:rPr lang="en-US" sz="2400" dirty="0" smtClean="0"/>
              <a:t>1099-1091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/>
              <a:t>						Savior </a:t>
            </a:r>
            <a:r>
              <a:rPr lang="zh-TW" altLang="en-US" sz="2400" b="1" dirty="0" smtClean="0">
                <a:latin typeface="DFKai-SB" pitchFamily="65" charset="-120"/>
                <a:ea typeface="DFKai-SB" pitchFamily="65" charset="-120"/>
              </a:rPr>
              <a:t>參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孫</a:t>
            </a:r>
            <a:r>
              <a:rPr lang="en-US" sz="2400" b="1" dirty="0"/>
              <a:t>	</a:t>
            </a:r>
            <a:r>
              <a:rPr lang="en-US" sz="2400" dirty="0" smtClean="0"/>
              <a:t>20 </a:t>
            </a:r>
            <a:r>
              <a:rPr lang="en-US" sz="2400" dirty="0"/>
              <a:t>years	</a:t>
            </a:r>
            <a:r>
              <a:rPr lang="en-US" sz="2400" b="1" dirty="0" smtClean="0">
                <a:solidFill>
                  <a:schemeClr val="bg1"/>
                </a:solidFill>
              </a:rPr>
              <a:t>1099-1079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zh-TW" sz="2400" b="1" dirty="0" smtClean="0">
                <a:latin typeface="DFKai-SB" pitchFamily="65" charset="-120"/>
                <a:ea typeface="DFKai-SB" pitchFamily="65" charset="-120"/>
              </a:rPr>
              <a:t>						</a:t>
            </a:r>
            <a:r>
              <a:rPr lang="zh-TW" altLang="en-US" sz="2400" b="1" dirty="0" smtClean="0">
                <a:latin typeface="DFKai-SB" pitchFamily="65" charset="-120"/>
                <a:ea typeface="DFKai-SB" pitchFamily="65" charset="-120"/>
              </a:rPr>
              <a:t>非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利士人欺壓</a:t>
            </a:r>
            <a:r>
              <a:rPr lang="en-US" sz="2400" dirty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2400" dirty="0" smtClean="0"/>
              <a:t>40 </a:t>
            </a:r>
            <a:r>
              <a:rPr lang="en-US" sz="2400" dirty="0"/>
              <a:t>years	</a:t>
            </a:r>
            <a:r>
              <a:rPr lang="en-US" sz="2400" dirty="0" smtClean="0"/>
              <a:t>1079-</a:t>
            </a:r>
            <a:r>
              <a:rPr lang="en-US" sz="2400" b="1" dirty="0" smtClean="0">
                <a:solidFill>
                  <a:srgbClr val="FFFF00"/>
                </a:solidFill>
              </a:rPr>
              <a:t>1039</a:t>
            </a:r>
            <a:endParaRPr lang="en-US" sz="2400" dirty="0">
              <a:solidFill>
                <a:srgbClr val="FFFF00"/>
              </a:solidFill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37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7880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TW" altLang="en-US" sz="37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37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zh-CN" altLang="en-US" sz="37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士</a:t>
            </a:r>
            <a:r>
              <a:rPr lang="zh-CN" altLang="en-US" sz="37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師時</a:t>
            </a:r>
            <a:r>
              <a:rPr lang="zh-CN" altLang="en-US" sz="37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代 </a:t>
            </a:r>
            <a:r>
              <a:rPr lang="en-US" sz="3700" dirty="0" smtClean="0">
                <a:solidFill>
                  <a:srgbClr val="FFFF00"/>
                </a:solidFill>
              </a:rPr>
              <a:t>-</a:t>
            </a:r>
            <a:r>
              <a:rPr lang="en-US" sz="3700" i="1" dirty="0">
                <a:solidFill>
                  <a:srgbClr val="FFFF00"/>
                </a:solidFill>
              </a:rPr>
              <a:t>Eugene </a:t>
            </a:r>
            <a:r>
              <a:rPr lang="en-US" sz="3700" i="1" dirty="0" err="1">
                <a:solidFill>
                  <a:srgbClr val="FFFF00"/>
                </a:solidFill>
              </a:rPr>
              <a:t>Faulstich</a:t>
            </a:r>
            <a:r>
              <a:rPr lang="en-US" sz="3700" dirty="0">
                <a:solidFill>
                  <a:srgbClr val="FFFF00"/>
                </a:solidFill>
              </a:rPr>
              <a:t>-</a:t>
            </a:r>
          </a:p>
          <a:p>
            <a:endParaRPr lang="en-US" sz="800" dirty="0">
              <a:solidFill>
                <a:srgbClr val="FFFF00"/>
              </a:solidFill>
            </a:endParaRPr>
          </a:p>
          <a:p>
            <a:r>
              <a:rPr lang="en-US" sz="2800" b="1" u="sng" dirty="0" smtClean="0"/>
              <a:t>Judge </a:t>
            </a:r>
            <a:r>
              <a:rPr lang="en-US" sz="2800" b="1" u="sng" dirty="0"/>
              <a:t>/ Event			</a:t>
            </a:r>
            <a:r>
              <a:rPr lang="en-US" sz="2800" b="1" u="sng" dirty="0" smtClean="0"/>
              <a:t>Duration</a:t>
            </a:r>
            <a:r>
              <a:rPr lang="en-US" sz="2800" b="1" u="sng" dirty="0"/>
              <a:t>	BC Years </a:t>
            </a:r>
          </a:p>
          <a:p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摩西任命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士師</a:t>
            </a:r>
            <a:r>
              <a:rPr lang="en-US" sz="2800" dirty="0"/>
              <a:t>				</a:t>
            </a: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14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6</a:t>
            </a:r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(Exodus 18)</a:t>
            </a:r>
          </a:p>
          <a:p>
            <a:r>
              <a:rPr lang="en-US" sz="2800" dirty="0" smtClean="0"/>
              <a:t>Joshua 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約書亞</a:t>
            </a:r>
            <a:r>
              <a:rPr lang="en-US" sz="2800" dirty="0"/>
              <a:t>		</a:t>
            </a:r>
            <a:r>
              <a:rPr lang="en-US" sz="2800" dirty="0" smtClean="0"/>
              <a:t>	21 </a:t>
            </a:r>
            <a:r>
              <a:rPr lang="en-US" sz="2800" dirty="0"/>
              <a:t>years	</a:t>
            </a:r>
            <a:r>
              <a:rPr lang="en-US" sz="2800" dirty="0" smtClean="0"/>
              <a:t>1421-1400</a:t>
            </a:r>
          </a:p>
          <a:p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約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書亞死後以色列的長老</a:t>
            </a:r>
            <a:r>
              <a:rPr lang="en-US" sz="2800" dirty="0"/>
              <a:t>	30 years	</a:t>
            </a:r>
            <a:r>
              <a:rPr lang="en-US" sz="2800" b="1" dirty="0">
                <a:solidFill>
                  <a:srgbClr val="FFFF00"/>
                </a:solidFill>
              </a:rPr>
              <a:t>1400</a:t>
            </a:r>
            <a:r>
              <a:rPr lang="en-US" sz="2800" dirty="0"/>
              <a:t>-1370</a:t>
            </a:r>
          </a:p>
          <a:p>
            <a:r>
              <a:rPr lang="zh-CN" altLang="en-US" sz="2800" b="1" dirty="0" smtClean="0">
                <a:latin typeface="DFKai-SB" pitchFamily="65" charset="-120"/>
                <a:ea typeface="DFKai-SB" pitchFamily="65" charset="-120"/>
              </a:rPr>
              <a:t>米</a:t>
            </a:r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所波大米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欺壓</a:t>
            </a:r>
            <a:r>
              <a:rPr lang="en-US" sz="2800" dirty="0"/>
              <a:t>	</a:t>
            </a:r>
            <a:r>
              <a:rPr lang="en-US" sz="2800" dirty="0" smtClean="0"/>
              <a:t> 	8 years		</a:t>
            </a:r>
            <a:r>
              <a:rPr lang="en-US" sz="2800" b="1" dirty="0" smtClean="0">
                <a:solidFill>
                  <a:schemeClr val="bg1"/>
                </a:solidFill>
              </a:rPr>
              <a:t>1378-1370 	</a:t>
            </a:r>
            <a:r>
              <a:rPr lang="en-US" sz="2800" dirty="0" smtClean="0"/>
              <a:t>…..…  ……..</a:t>
            </a:r>
          </a:p>
          <a:p>
            <a:r>
              <a:rPr lang="en-US" sz="2800" dirty="0" smtClean="0"/>
              <a:t>Savior </a:t>
            </a:r>
            <a:r>
              <a:rPr lang="en-US" sz="2800" dirty="0"/>
              <a:t>Samson 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參孫</a:t>
            </a:r>
            <a:r>
              <a:rPr lang="en-US" sz="2800" b="1" dirty="0"/>
              <a:t>	</a:t>
            </a:r>
            <a:r>
              <a:rPr lang="en-US" sz="2800" dirty="0"/>
              <a:t>	20 years	</a:t>
            </a:r>
            <a:r>
              <a:rPr lang="en-US" sz="2800" b="1" dirty="0" smtClean="0">
                <a:solidFill>
                  <a:schemeClr val="bg1"/>
                </a:solidFill>
              </a:rPr>
              <a:t>1099-1079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latin typeface="DFKai-SB" pitchFamily="65" charset="-120"/>
                <a:ea typeface="DFKai-SB" pitchFamily="65" charset="-120"/>
              </a:rPr>
              <a:t>非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利士人欺壓</a:t>
            </a:r>
            <a:r>
              <a:rPr lang="en-US" sz="2800" dirty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2800" dirty="0"/>
              <a:t>	</a:t>
            </a:r>
            <a:r>
              <a:rPr lang="en-US" sz="2800" dirty="0" smtClean="0"/>
              <a:t>	40 </a:t>
            </a:r>
            <a:r>
              <a:rPr lang="en-US" sz="2800" dirty="0"/>
              <a:t>years	</a:t>
            </a:r>
            <a:r>
              <a:rPr lang="en-US" sz="2800" dirty="0" smtClean="0"/>
              <a:t>1079-</a:t>
            </a:r>
            <a:r>
              <a:rPr lang="en-US" sz="2800" b="1" dirty="0" smtClean="0">
                <a:solidFill>
                  <a:srgbClr val="FFFF00"/>
                </a:solidFill>
              </a:rPr>
              <a:t>1039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Judge Eli 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以利</a:t>
            </a:r>
            <a:r>
              <a:rPr lang="en-US" sz="2800" dirty="0"/>
              <a:t>		</a:t>
            </a:r>
            <a:r>
              <a:rPr lang="en-US" sz="2800" dirty="0" smtClean="0"/>
              <a:t>	40 </a:t>
            </a:r>
            <a:r>
              <a:rPr lang="en-US" sz="2800" dirty="0"/>
              <a:t>years	</a:t>
            </a:r>
            <a:r>
              <a:rPr lang="en-US" sz="2800" b="1" dirty="0" smtClean="0">
                <a:solidFill>
                  <a:srgbClr val="FFFF00"/>
                </a:solidFill>
              </a:rPr>
              <a:t>1079-1039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Judge Samuel	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撒母耳</a:t>
            </a:r>
            <a:r>
              <a:rPr lang="en-US" sz="2800" dirty="0"/>
              <a:t>	</a:t>
            </a:r>
            <a:r>
              <a:rPr lang="en-US" sz="2800" dirty="0" smtClean="0"/>
              <a:t>	 9 </a:t>
            </a:r>
            <a:r>
              <a:rPr lang="en-US" sz="2800" dirty="0"/>
              <a:t>years	</a:t>
            </a:r>
            <a:r>
              <a:rPr lang="en-US" sz="2800" dirty="0" smtClean="0"/>
              <a:t>1039-1030</a:t>
            </a:r>
            <a:endParaRPr lang="en-US" sz="2800" dirty="0"/>
          </a:p>
          <a:p>
            <a:r>
              <a:rPr lang="en-US" sz="2800" dirty="0"/>
              <a:t>	*Interestingly, Eugene </a:t>
            </a:r>
            <a:r>
              <a:rPr lang="en-US" sz="2800" dirty="0" err="1"/>
              <a:t>Faulstich</a:t>
            </a:r>
            <a:r>
              <a:rPr lang="en-US" sz="2800" dirty="0"/>
              <a:t> places the 40 years of the Philistine Persecution after Samson in the time of Judge Eli (1079-1039 BC). If </a:t>
            </a:r>
            <a:r>
              <a:rPr lang="en-US" sz="2800" dirty="0" err="1"/>
              <a:t>Faulstich’s</a:t>
            </a:r>
            <a:r>
              <a:rPr lang="en-US" sz="2800" dirty="0"/>
              <a:t> suggestion is accepted, the time span </a:t>
            </a:r>
            <a:r>
              <a:rPr lang="en-US" sz="2800" b="1" dirty="0">
                <a:solidFill>
                  <a:schemeClr val="bg1"/>
                </a:solidFill>
              </a:rPr>
              <a:t>from the death of Joshua to the Philistine Persecution would be </a:t>
            </a:r>
            <a:r>
              <a:rPr lang="en-US" sz="2800" b="1" dirty="0">
                <a:solidFill>
                  <a:srgbClr val="FFFF00"/>
                </a:solidFill>
              </a:rPr>
              <a:t>361 years </a:t>
            </a: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1400-1039 BC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/>
              <a:t>.</a:t>
            </a: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34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1" y="31045"/>
            <a:ext cx="12188824" cy="677108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三個不同時期的</a:t>
            </a:r>
            <a:r>
              <a:rPr lang="en-US" sz="4000" b="1" dirty="0" smtClean="0">
                <a:solidFill>
                  <a:srgbClr val="FFFF00"/>
                </a:solidFill>
                <a:ea typeface="DFKai-SB" pitchFamily="65" charset="-120"/>
              </a:rPr>
              <a:t>430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年 </a:t>
            </a:r>
            <a:r>
              <a:rPr lang="en-US" sz="4000" dirty="0" smtClean="0">
                <a:solidFill>
                  <a:srgbClr val="FFFF00"/>
                </a:solidFill>
              </a:rPr>
              <a:t>-</a:t>
            </a:r>
            <a:r>
              <a:rPr lang="en-US" sz="4000" i="1" dirty="0" smtClean="0">
                <a:solidFill>
                  <a:srgbClr val="FFFF00"/>
                </a:solidFill>
              </a:rPr>
              <a:t>Eugene </a:t>
            </a:r>
            <a:r>
              <a:rPr lang="en-US" sz="4000" i="1" dirty="0" err="1" smtClean="0">
                <a:solidFill>
                  <a:srgbClr val="FFFF00"/>
                </a:solidFill>
              </a:rPr>
              <a:t>Faulstich</a:t>
            </a:r>
            <a:r>
              <a:rPr lang="en-US" sz="4000" dirty="0" smtClean="0">
                <a:solidFill>
                  <a:srgbClr val="FFFF00"/>
                </a:solidFill>
              </a:rPr>
              <a:t>-</a:t>
            </a:r>
            <a:endParaRPr lang="en-US" sz="4000" dirty="0">
              <a:solidFill>
                <a:srgbClr val="FFFF00"/>
              </a:solidFill>
            </a:endParaRPr>
          </a:p>
          <a:p>
            <a:endParaRPr lang="en-US" sz="800" dirty="0" smtClean="0">
              <a:solidFill>
                <a:srgbClr val="FFFF00"/>
              </a:solidFill>
            </a:endParaRPr>
          </a:p>
          <a:p>
            <a:endParaRPr lang="en-US" sz="800" dirty="0">
              <a:solidFill>
                <a:srgbClr val="FFFF0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1891-1461 BC</a:t>
            </a:r>
            <a:r>
              <a:rPr lang="en-US" sz="3200" dirty="0" smtClean="0"/>
              <a:t>. </a:t>
            </a:r>
            <a:r>
              <a:rPr lang="zh-CN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以色列人住在埃及 </a:t>
            </a:r>
            <a:r>
              <a:rPr lang="en-US" sz="3200" dirty="0" smtClean="0"/>
              <a:t> </a:t>
            </a:r>
          </a:p>
          <a:p>
            <a:r>
              <a:rPr lang="en-US" sz="2600" b="1" dirty="0" smtClean="0"/>
              <a:t>      </a:t>
            </a:r>
            <a:r>
              <a:rPr lang="en-US" sz="2600" dirty="0" smtClean="0"/>
              <a:t>(</a:t>
            </a:r>
            <a:r>
              <a:rPr lang="en-US" sz="2600" b="1" i="1" dirty="0" smtClean="0"/>
              <a:t>from Jacob’s birth till Exodus</a:t>
            </a:r>
            <a:r>
              <a:rPr lang="en-US" sz="2600" dirty="0" smtClean="0"/>
              <a:t>) </a:t>
            </a:r>
            <a:r>
              <a:rPr lang="en-US" sz="2600" b="1" dirty="0" smtClean="0"/>
              <a:t>-Exodus 12:40 </a:t>
            </a:r>
            <a:r>
              <a:rPr lang="zh-CN" altLang="en-US" sz="2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以色列人住在埃及</a:t>
            </a:r>
            <a:endParaRPr lang="en-US" altLang="zh-CN" sz="26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共有四百三十年</a:t>
            </a:r>
            <a:r>
              <a:rPr lang="en-US" sz="2600" dirty="0" smtClean="0"/>
              <a:t>. / </a:t>
            </a:r>
            <a:r>
              <a:rPr lang="en-US" sz="2600" baseline="30000" dirty="0" smtClean="0"/>
              <a:t>ESV </a:t>
            </a:r>
            <a:r>
              <a:rPr lang="en-US" sz="2600" b="1" dirty="0" smtClean="0">
                <a:solidFill>
                  <a:schemeClr val="bg1"/>
                </a:solidFill>
              </a:rPr>
              <a:t>The time that the people of Israel lived in Egypt 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was 430 years</a:t>
            </a:r>
            <a:r>
              <a:rPr lang="en-US" sz="2600" dirty="0" smtClean="0"/>
              <a:t>. / </a:t>
            </a:r>
            <a:r>
              <a:rPr lang="en-US" sz="2600" baseline="30000" dirty="0" smtClean="0"/>
              <a:t>LXX </a:t>
            </a:r>
            <a:r>
              <a:rPr lang="el-GR" sz="2600" dirty="0" smtClean="0"/>
              <a:t>ἡ δὲ κατοίκησις τῶν υἱῶν Ισραηλ </a:t>
            </a:r>
            <a:r>
              <a:rPr lang="el-GR" sz="2600" dirty="0" smtClean="0">
                <a:solidFill>
                  <a:schemeClr val="bg1"/>
                </a:solidFill>
              </a:rPr>
              <a:t>ἣν κατῴκησαν ἐν γῇ Αἰγύπτῳ καὶ ἐν γῇ Χανααν </a:t>
            </a:r>
            <a:r>
              <a:rPr lang="en-US" sz="2600" dirty="0" smtClean="0"/>
              <a:t>……. (And the sojourning of the children of Israel, </a:t>
            </a:r>
            <a:r>
              <a:rPr lang="en-US" sz="2600" b="1" dirty="0" smtClean="0">
                <a:solidFill>
                  <a:schemeClr val="bg1"/>
                </a:solidFill>
              </a:rPr>
              <a:t>while they sojourned in the land of Egypt and the land of Canaan</a:t>
            </a:r>
            <a:r>
              <a:rPr lang="en-US" sz="2600" dirty="0" smtClean="0"/>
              <a:t>, was four hundred and thirty years. 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b="1" dirty="0" smtClean="0">
                <a:solidFill>
                  <a:srgbClr val="FFFF00"/>
                </a:solidFill>
              </a:rPr>
              <a:t>2. 1461-1031 BC</a:t>
            </a:r>
            <a:r>
              <a:rPr lang="en-US" sz="3200" dirty="0" smtClean="0"/>
              <a:t>. </a:t>
            </a:r>
            <a:r>
              <a:rPr lang="zh-CN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摩西設立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士師 </a:t>
            </a:r>
            <a:r>
              <a:rPr lang="en-US" sz="3200" dirty="0" smtClean="0"/>
              <a:t>(</a:t>
            </a:r>
            <a:r>
              <a:rPr lang="en-US" sz="3200" b="1" dirty="0" smtClean="0"/>
              <a:t>Exodus 18</a:t>
            </a:r>
            <a:r>
              <a:rPr lang="en-US" sz="3200" dirty="0" smtClean="0"/>
              <a:t>) ~ </a:t>
            </a:r>
            <a:r>
              <a:rPr lang="zh-CN" altLang="en-US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以色列人</a:t>
            </a:r>
            <a:r>
              <a:rPr lang="zh-TW" altLang="en-US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求撒母耳為他們立一個王治理他們</a:t>
            </a:r>
            <a:r>
              <a:rPr lang="zh-TW" altLang="en-US" sz="3200" dirty="0" smtClean="0"/>
              <a:t>  </a:t>
            </a:r>
            <a:r>
              <a:rPr lang="en-US" sz="3200" dirty="0" smtClean="0"/>
              <a:t>(</a:t>
            </a:r>
            <a:r>
              <a:rPr lang="en-US" sz="3200" b="1" dirty="0" smtClean="0"/>
              <a:t>1 Samuel 8</a:t>
            </a:r>
            <a:r>
              <a:rPr lang="en-US" sz="3200" dirty="0" smtClean="0"/>
              <a:t>) 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b="1" dirty="0" smtClean="0">
                <a:solidFill>
                  <a:srgbClr val="FFFF00"/>
                </a:solidFill>
              </a:rPr>
              <a:t>3. </a:t>
            </a:r>
            <a:r>
              <a:rPr lang="en-US" sz="3200" b="1" dirty="0">
                <a:solidFill>
                  <a:srgbClr val="FFFF00"/>
                </a:solidFill>
              </a:rPr>
              <a:t>1031-601 BC</a:t>
            </a:r>
            <a:r>
              <a:rPr lang="en-US" sz="3200" dirty="0" smtClean="0"/>
              <a:t>. 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掃羅</a:t>
            </a:r>
            <a:r>
              <a:rPr lang="zh-CN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被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立</a:t>
            </a:r>
            <a:r>
              <a:rPr lang="zh-CN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王</a:t>
            </a:r>
            <a:r>
              <a:rPr lang="zh-TW" altLang="en-US" sz="32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3200" dirty="0" smtClean="0"/>
              <a:t>(</a:t>
            </a:r>
            <a:r>
              <a:rPr lang="en-US" altLang="zh-TW" sz="3200" b="1" dirty="0"/>
              <a:t>1 </a:t>
            </a:r>
            <a:r>
              <a:rPr lang="en-US" altLang="zh-TW" sz="3200" b="1" dirty="0" smtClean="0"/>
              <a:t>Samuel 9</a:t>
            </a:r>
            <a:r>
              <a:rPr lang="en-US" altLang="zh-TW" sz="3200" dirty="0" smtClean="0"/>
              <a:t>) ~ 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約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雅敬在位第八年猶大被尼布甲尼撒徵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稅 </a:t>
            </a:r>
            <a:r>
              <a:rPr lang="en-US" altLang="zh-TW" sz="3200" dirty="0" smtClean="0"/>
              <a:t>(</a:t>
            </a:r>
            <a:r>
              <a:rPr lang="en-US" sz="3200" b="1" dirty="0"/>
              <a:t>2 Kings </a:t>
            </a:r>
            <a:r>
              <a:rPr lang="en-US" sz="3200" b="1" dirty="0" smtClean="0"/>
              <a:t>24:1; </a:t>
            </a:r>
            <a:r>
              <a:rPr lang="en-US" sz="3200" b="1" dirty="0"/>
              <a:t>2 Chronicles 36:5-6</a:t>
            </a:r>
            <a:r>
              <a:rPr lang="en-US" altLang="zh-TW" sz="3200" dirty="0" smtClean="0"/>
              <a:t>)</a:t>
            </a:r>
            <a:endParaRPr lang="en-US" sz="32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67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1" y="31045"/>
            <a:ext cx="12188824" cy="686341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en-US" altLang="zh-TW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“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那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時以色列中沒有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王</a:t>
            </a:r>
            <a:r>
              <a:rPr lang="en-US" altLang="zh-TW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</a:t>
            </a:r>
            <a:endParaRPr lang="en-US" sz="1000" dirty="0">
              <a:solidFill>
                <a:srgbClr val="FFFF00"/>
              </a:solidFill>
            </a:endParaRPr>
          </a:p>
          <a:p>
            <a:endParaRPr lang="en-US" sz="800" dirty="0">
              <a:solidFill>
                <a:srgbClr val="FFFF00"/>
              </a:solidFill>
            </a:endParaRPr>
          </a:p>
          <a:p>
            <a:r>
              <a:rPr lang="en-US" sz="3200" b="1" dirty="0" smtClean="0"/>
              <a:t>     -Judges </a:t>
            </a:r>
            <a:r>
              <a:rPr lang="en-US" sz="3200" b="1" dirty="0"/>
              <a:t>17:6  </a:t>
            </a:r>
            <a:r>
              <a:rPr lang="he-IL" sz="3200" dirty="0" smtClean="0"/>
              <a:t>‎</a:t>
            </a:r>
            <a:r>
              <a:rPr lang="en-US" sz="3200" baseline="30000" dirty="0" smtClean="0"/>
              <a:t>NIV </a:t>
            </a:r>
            <a:r>
              <a:rPr lang="en-US" sz="3200" b="1" dirty="0">
                <a:solidFill>
                  <a:schemeClr val="bg1"/>
                </a:solidFill>
              </a:rPr>
              <a:t>In those days Israel had no king</a:t>
            </a:r>
            <a:r>
              <a:rPr lang="en-US" sz="3200" dirty="0"/>
              <a:t>; </a:t>
            </a:r>
            <a:endParaRPr lang="en-US" sz="3200" dirty="0" smtClean="0"/>
          </a:p>
          <a:p>
            <a:r>
              <a:rPr lang="en-US" sz="3200" dirty="0" smtClean="0"/>
              <a:t>everyone </a:t>
            </a:r>
            <a:r>
              <a:rPr lang="en-US" sz="3200" dirty="0"/>
              <a:t>did as he saw fit. / 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那時以色列中沒有王</a:t>
            </a:r>
            <a:r>
              <a:rPr lang="zh-TW" altLang="en-US" sz="3200" dirty="0" smtClean="0">
                <a:latin typeface="DFKai-SB" pitchFamily="65" charset="-120"/>
                <a:ea typeface="DFKai-SB" pitchFamily="65" charset="-120"/>
              </a:rPr>
              <a:t>、</a:t>
            </a:r>
            <a:endParaRPr lang="en-US" altLang="zh-TW" sz="3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200" dirty="0" smtClean="0">
                <a:latin typeface="DFKai-SB" pitchFamily="65" charset="-120"/>
                <a:ea typeface="DFKai-SB" pitchFamily="65" charset="-120"/>
              </a:rPr>
              <a:t>各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人任意而行。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  <a:p>
            <a:r>
              <a:rPr lang="en-US" sz="3200" b="1" dirty="0" smtClean="0"/>
              <a:t>     -Judges </a:t>
            </a:r>
            <a:r>
              <a:rPr lang="en-US" sz="3200" b="1" dirty="0"/>
              <a:t>18:1 </a:t>
            </a:r>
            <a:r>
              <a:rPr lang="en-US" sz="3200" baseline="30000" dirty="0" smtClean="0"/>
              <a:t>ESV </a:t>
            </a:r>
            <a:r>
              <a:rPr lang="en-US" sz="3200" b="1" dirty="0">
                <a:solidFill>
                  <a:schemeClr val="bg1"/>
                </a:solidFill>
              </a:rPr>
              <a:t>In those days there was no king in Israel</a:t>
            </a:r>
            <a:r>
              <a:rPr lang="en-US" sz="3200" dirty="0"/>
              <a:t>. And in those days the tribe of the people of Dan was seeking for itself </a:t>
            </a:r>
            <a:r>
              <a:rPr lang="en-US" sz="3200" dirty="0" smtClean="0"/>
              <a:t>……</a:t>
            </a:r>
            <a:endParaRPr lang="en-US" sz="3200" dirty="0"/>
          </a:p>
          <a:p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那時以色列中沒有王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．但支派的人仍是尋地居住、因為到那日子、他們還沒有在以色列支派中得地為業。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  <a:p>
            <a:r>
              <a:rPr lang="en-US" sz="3200" b="1" dirty="0" smtClean="0"/>
              <a:t>     -Judges </a:t>
            </a:r>
            <a:r>
              <a:rPr lang="en-US" sz="3200" b="1" dirty="0"/>
              <a:t>19:1</a:t>
            </a:r>
            <a:r>
              <a:rPr lang="en-US" sz="3200" dirty="0"/>
              <a:t> 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以色列中沒有王的時候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、有住以法蓮山地那邊的一個利未人、娶了一個猶大伯利恆的女子為妾。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  <a:p>
            <a:r>
              <a:rPr lang="en-US" sz="3200" b="1" dirty="0" smtClean="0"/>
              <a:t>     -Judges 21:25 </a:t>
            </a:r>
            <a:r>
              <a:rPr lang="en-US" sz="3200" baseline="30000" dirty="0" smtClean="0"/>
              <a:t>NIV  </a:t>
            </a:r>
            <a:r>
              <a:rPr lang="en-US" sz="3200" dirty="0"/>
              <a:t>In those days Israel had no king; everyone did as they saw fit</a:t>
            </a:r>
            <a:r>
              <a:rPr lang="en-US" sz="3200" dirty="0" smtClean="0"/>
              <a:t>. / 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時以色列中沒有王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、各人任意而行。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298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456325" y="3124200"/>
            <a:ext cx="11233150" cy="309531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>
                <a:solidFill>
                  <a:schemeClr val="bg1"/>
                </a:solidFill>
              </a:rPr>
              <a:t>‎  </a:t>
            </a:r>
            <a:r>
              <a:rPr lang="he-IL" sz="5400" b="1" dirty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>
                <a:solidFill>
                  <a:schemeClr val="bg1"/>
                </a:solidFill>
              </a:rPr>
              <a:t>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6:24-26</a:t>
            </a:r>
            <a:r>
              <a:rPr lang="el-GR" sz="36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 dirty="0">
                <a:solidFill>
                  <a:schemeClr val="bg1"/>
                </a:solidFill>
              </a:rPr>
              <a:t>‎</a:t>
            </a:r>
            <a:r>
              <a:rPr lang="he-IL" sz="5400" b="1" dirty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>
                <a:solidFill>
                  <a:schemeClr val="bg1"/>
                </a:solidFill>
              </a:rPr>
              <a:t> 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1600" dirty="0"/>
          </a:p>
          <a:p>
            <a:pPr algn="ctr" rtl="1"/>
            <a:endParaRPr lang="en-US" altLang="ko-KR" sz="1600" dirty="0"/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826557" y="141515"/>
            <a:ext cx="8763000" cy="280076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DFKai-SB" pitchFamily="65" charset="-120"/>
                <a:ea typeface="DFKai-SB" pitchFamily="65" charset="-120"/>
              </a:rPr>
              <a:t>民數記</a:t>
            </a:r>
            <a:r>
              <a:rPr lang="ko-KR" altLang="en-US" sz="4000" b="1" dirty="0">
                <a:latin typeface="新細明體" pitchFamily="18" charset="-120"/>
              </a:rPr>
              <a:t> </a:t>
            </a:r>
            <a:r>
              <a:rPr lang="en-US" sz="40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願耶和華賜福給你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保護你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願耶和華使他的臉光照你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賜恩給你</a:t>
            </a:r>
            <a:r>
              <a:rPr lang="en-US" altLang="zh-CN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願耶和華向你仰臉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賜你平安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en-US" sz="40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502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480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               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使徒行傳 </a:t>
            </a:r>
            <a:r>
              <a:rPr lang="en-US" sz="3600" b="1" dirty="0" smtClean="0">
                <a:solidFill>
                  <a:srgbClr val="FFFF00"/>
                </a:solidFill>
              </a:rPr>
              <a:t>13:17-20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 </a:t>
            </a:r>
            <a:r>
              <a:rPr lang="en-US" altLang="zh-CN" sz="36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450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年</a:t>
            </a:r>
            <a:endParaRPr lang="en-US" sz="3600" dirty="0">
              <a:solidFill>
                <a:srgbClr val="FFFF00"/>
              </a:solidFill>
            </a:endParaRPr>
          </a:p>
          <a:p>
            <a:endParaRPr lang="en-US" altLang="zh-CN" sz="8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Acts 13:17-20</a:t>
            </a:r>
            <a:r>
              <a:rPr lang="en-US" sz="2800" b="1" dirty="0"/>
              <a:t>. </a:t>
            </a:r>
            <a:r>
              <a:rPr lang="en-US" sz="2800" baseline="30000" dirty="0"/>
              <a:t>CUV </a:t>
            </a:r>
            <a:r>
              <a:rPr lang="en-US" sz="2800" b="1" dirty="0"/>
              <a:t>17</a:t>
            </a:r>
            <a:r>
              <a:rPr lang="en-US" sz="2800" dirty="0"/>
              <a:t> </a:t>
            </a:r>
            <a:r>
              <a:rPr lang="zh-CN" altLang="en-US" sz="2800" dirty="0">
                <a:latin typeface="DFKai-SB" pitchFamily="65" charset="-120"/>
                <a:ea typeface="DFKai-SB" pitchFamily="65" charset="-120"/>
              </a:rPr>
              <a:t>這以色列民</a:t>
            </a: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的神</a:t>
            </a:r>
            <a:r>
              <a:rPr lang="zh-CN" altLang="en-US" sz="2800" dirty="0">
                <a:latin typeface="DFKai-SB" pitchFamily="65" charset="-120"/>
                <a:ea typeface="DFKai-SB" pitchFamily="65" charset="-120"/>
              </a:rPr>
              <a:t>、揀選了我們的祖宗</a:t>
            </a: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、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當</a:t>
            </a:r>
            <a:r>
              <a:rPr lang="zh-CN" altLang="en-US" sz="2800" dirty="0">
                <a:latin typeface="DFKai-SB" pitchFamily="65" charset="-120"/>
                <a:ea typeface="DFKai-SB" pitchFamily="65" charset="-120"/>
              </a:rPr>
              <a:t>民寄居埃及的時候、抬舉他們、用大能的手領他們出來。 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2800" b="1" dirty="0" smtClean="0"/>
              <a:t>18</a:t>
            </a:r>
            <a:r>
              <a:rPr lang="en-US" sz="2800" dirty="0" smtClean="0"/>
              <a:t> 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又在曠野容忍他們約有四十年</a:t>
            </a:r>
            <a:r>
              <a:rPr lang="zh-TW" altLang="en-US" sz="2800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2800" b="1" dirty="0" smtClean="0"/>
              <a:t>19</a:t>
            </a:r>
            <a:r>
              <a:rPr lang="en-US" sz="2800" dirty="0" smtClean="0"/>
              <a:t> 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既滅了迦南地七族的人</a:t>
            </a:r>
            <a:r>
              <a:rPr lang="zh-TW" altLang="en-US" sz="2800" dirty="0" smtClean="0">
                <a:latin typeface="DFKai-SB" pitchFamily="65" charset="-120"/>
                <a:ea typeface="DFKai-SB" pitchFamily="65" charset="-120"/>
              </a:rPr>
              <a:t>、</a:t>
            </a:r>
            <a:endParaRPr lang="en-US" altLang="zh-TW" sz="2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dirty="0" smtClean="0">
                <a:latin typeface="DFKai-SB" pitchFamily="65" charset="-120"/>
                <a:ea typeface="DFKai-SB" pitchFamily="65" charset="-120"/>
              </a:rPr>
              <a:t>就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把那地分給他們為業</a:t>
            </a:r>
            <a:r>
              <a:rPr lang="zh-TW" altLang="en-US" sz="2800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2800" b="1" dirty="0" smtClean="0"/>
              <a:t>20 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此後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給他們設立士師，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約有四百五十年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，直到先知撒母耳的時候</a:t>
            </a:r>
            <a:r>
              <a:rPr lang="zh-TW" altLang="en-US" sz="2800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altLang="zh-TW" sz="2800" dirty="0" smtClean="0">
                <a:latin typeface="DFKai-SB" pitchFamily="65" charset="-120"/>
                <a:ea typeface="DFKai-SB" pitchFamily="65" charset="-120"/>
              </a:rPr>
              <a:t>/</a:t>
            </a:r>
            <a:r>
              <a:rPr lang="en-US" sz="2800" b="1" dirty="0" smtClean="0">
                <a:solidFill>
                  <a:srgbClr val="FFFF00"/>
                </a:solidFill>
              </a:rPr>
              <a:t>(Þ74</a:t>
            </a:r>
            <a:r>
              <a:rPr lang="he-IL" sz="2800" b="1" dirty="0" smtClean="0">
                <a:solidFill>
                  <a:srgbClr val="FFFF00"/>
                </a:solidFill>
              </a:rPr>
              <a:t>א </a:t>
            </a:r>
            <a:r>
              <a:rPr lang="en-US" sz="2800" b="1" dirty="0" smtClean="0">
                <a:solidFill>
                  <a:srgbClr val="FFFF00"/>
                </a:solidFill>
              </a:rPr>
              <a:t> A </a:t>
            </a:r>
            <a:r>
              <a:rPr lang="en-US" sz="2800" b="1" dirty="0">
                <a:solidFill>
                  <a:srgbClr val="FFFF00"/>
                </a:solidFill>
              </a:rPr>
              <a:t>B C </a:t>
            </a:r>
            <a:r>
              <a:rPr lang="en-US" sz="2800" dirty="0">
                <a:solidFill>
                  <a:srgbClr val="FFFF00"/>
                </a:solidFill>
              </a:rPr>
              <a:t>……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/>
              <a:t>20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l-GR" sz="2800" b="1" dirty="0">
                <a:solidFill>
                  <a:srgbClr val="FFFF00"/>
                </a:solidFill>
              </a:rPr>
              <a:t>ὡς ἔτεσιν τετρακοσίοις καὶ πεντήκοντα</a:t>
            </a:r>
            <a:r>
              <a:rPr lang="el-GR" sz="2800" dirty="0">
                <a:solidFill>
                  <a:srgbClr val="FFFF00"/>
                </a:solidFill>
              </a:rPr>
              <a:t>. </a:t>
            </a:r>
            <a:r>
              <a:rPr lang="el-GR" sz="2800" b="1" dirty="0" smtClean="0">
                <a:solidFill>
                  <a:srgbClr val="FFFF00"/>
                </a:solidFill>
              </a:rPr>
              <a:t>καὶ </a:t>
            </a:r>
            <a:r>
              <a:rPr lang="el-GR" sz="2800" b="1" dirty="0">
                <a:solidFill>
                  <a:srgbClr val="FFFF00"/>
                </a:solidFill>
              </a:rPr>
              <a:t>μετὰ ταῦτα </a:t>
            </a:r>
            <a:r>
              <a:rPr lang="el-GR" sz="2800" dirty="0"/>
              <a:t>ἔδωκεν κριτὰς ἕως Σαμουὴλ [τοῦ] προφήτου</a:t>
            </a:r>
            <a:r>
              <a:rPr lang="el-GR" sz="2800" dirty="0" smtClean="0"/>
              <a:t>.</a:t>
            </a:r>
            <a:r>
              <a:rPr lang="en-US" sz="2800" dirty="0" smtClean="0"/>
              <a:t> </a:t>
            </a:r>
            <a:r>
              <a:rPr lang="en-US" altLang="zh-TW" sz="2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/</a:t>
            </a:r>
            <a:r>
              <a:rPr lang="en-US" sz="2800" b="1" dirty="0">
                <a:solidFill>
                  <a:srgbClr val="FFFF00"/>
                </a:solidFill>
              </a:rPr>
              <a:t>(D</a:t>
            </a:r>
            <a:r>
              <a:rPr lang="en-US" sz="2800" b="1" baseline="30000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 E </a:t>
            </a:r>
            <a:r>
              <a:rPr lang="el-GR" sz="2800" b="1" dirty="0">
                <a:solidFill>
                  <a:srgbClr val="FFFF00"/>
                </a:solidFill>
              </a:rPr>
              <a:t>ψ 945</a:t>
            </a:r>
            <a:r>
              <a:rPr lang="el-GR" sz="2800" b="1" i="1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……</a:t>
            </a:r>
            <a:r>
              <a:rPr lang="el-GR" sz="2800" b="1" dirty="0">
                <a:solidFill>
                  <a:srgbClr val="FFFF00"/>
                </a:solidFill>
              </a:rPr>
              <a:t>)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b="1" dirty="0" smtClean="0"/>
              <a:t>20 </a:t>
            </a:r>
            <a:r>
              <a:rPr lang="el-GR" sz="2800" b="1" dirty="0">
                <a:solidFill>
                  <a:srgbClr val="FFFF00"/>
                </a:solidFill>
              </a:rPr>
              <a:t>καὶ μετὰ ταῦτα, ὡς ἔτεσι τετρακοσίοις καὶ πεντήκοντα</a:t>
            </a:r>
            <a:r>
              <a:rPr lang="el-GR" sz="2800" dirty="0"/>
              <a:t>, </a:t>
            </a:r>
            <a:r>
              <a:rPr lang="el-GR" sz="2800" dirty="0" smtClean="0"/>
              <a:t>ἔδωκε κριτὰς</a:t>
            </a:r>
            <a:r>
              <a:rPr lang="en-US" sz="2800" dirty="0" smtClean="0"/>
              <a:t> </a:t>
            </a:r>
            <a:r>
              <a:rPr lang="el-GR" sz="2800" dirty="0" smtClean="0"/>
              <a:t>…</a:t>
            </a:r>
            <a:r>
              <a:rPr lang="en-US" sz="2800" dirty="0" smtClean="0"/>
              <a:t>…</a:t>
            </a:r>
            <a:r>
              <a:rPr lang="el-GR" sz="2800" dirty="0" smtClean="0"/>
              <a:t> </a:t>
            </a:r>
            <a:endParaRPr lang="en-US" sz="2800" dirty="0"/>
          </a:p>
          <a:p>
            <a:r>
              <a:rPr lang="en-US" sz="2800" baseline="30000" dirty="0" smtClean="0"/>
              <a:t>ESV </a:t>
            </a:r>
            <a:r>
              <a:rPr lang="en-US" sz="2800" b="1" dirty="0"/>
              <a:t>20 </a:t>
            </a:r>
            <a:r>
              <a:rPr lang="en-US" sz="2800" b="1" dirty="0">
                <a:solidFill>
                  <a:srgbClr val="FFFF00"/>
                </a:solidFill>
              </a:rPr>
              <a:t>All this took about 450 years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  <a:r>
              <a:rPr lang="en-US" sz="2800" b="1" dirty="0">
                <a:solidFill>
                  <a:srgbClr val="FFFF00"/>
                </a:solidFill>
              </a:rPr>
              <a:t>And after that</a:t>
            </a:r>
            <a:r>
              <a:rPr lang="en-US" sz="2800" dirty="0"/>
              <a:t> he gave them judges until Samuel the prophet</a:t>
            </a:r>
            <a:r>
              <a:rPr lang="en-US" sz="2800" dirty="0" smtClean="0"/>
              <a:t>. / </a:t>
            </a:r>
            <a:r>
              <a:rPr lang="en-US" sz="2800" baseline="30000" dirty="0" smtClean="0"/>
              <a:t>NIV </a:t>
            </a:r>
            <a:r>
              <a:rPr lang="en-US" sz="2800" b="1" dirty="0">
                <a:solidFill>
                  <a:srgbClr val="FFFF00"/>
                </a:solidFill>
              </a:rPr>
              <a:t>All this took about 450 years. </a:t>
            </a:r>
            <a:r>
              <a:rPr lang="en-US" sz="2800" b="1" dirty="0" smtClean="0">
                <a:solidFill>
                  <a:srgbClr val="FFFF00"/>
                </a:solidFill>
              </a:rPr>
              <a:t>“After </a:t>
            </a:r>
            <a:r>
              <a:rPr lang="en-US" sz="2800" b="1" dirty="0">
                <a:solidFill>
                  <a:srgbClr val="FFFF00"/>
                </a:solidFill>
              </a:rPr>
              <a:t>this</a:t>
            </a:r>
            <a:r>
              <a:rPr lang="en-US" sz="2800" dirty="0"/>
              <a:t>, </a:t>
            </a:r>
            <a:r>
              <a:rPr lang="en-US" altLang="zh-CN" sz="2800" dirty="0" smtClean="0"/>
              <a:t>…… / </a:t>
            </a:r>
            <a:r>
              <a:rPr lang="en-US" sz="2800" baseline="30000" dirty="0" smtClean="0"/>
              <a:t>NKJ </a:t>
            </a:r>
            <a:r>
              <a:rPr lang="en-US" sz="2800" b="1" dirty="0">
                <a:solidFill>
                  <a:schemeClr val="bg1"/>
                </a:solidFill>
              </a:rPr>
              <a:t>After that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/>
              <a:t>He gave </a:t>
            </a:r>
            <a:r>
              <a:rPr lang="en-US" sz="2800" i="1" dirty="0"/>
              <a:t>them </a:t>
            </a:r>
            <a:r>
              <a:rPr lang="en-US" sz="2800" dirty="0"/>
              <a:t>judges </a:t>
            </a:r>
            <a:r>
              <a:rPr lang="en-US" sz="2800" b="1" dirty="0">
                <a:solidFill>
                  <a:schemeClr val="bg1"/>
                </a:solidFill>
              </a:rPr>
              <a:t>for about four hundred and fifty years</a:t>
            </a:r>
            <a:r>
              <a:rPr lang="en-US" sz="2800" dirty="0"/>
              <a:t>, until Samuel </a:t>
            </a:r>
            <a:r>
              <a:rPr lang="en-US" sz="2800" dirty="0" smtClean="0"/>
              <a:t>…..</a:t>
            </a:r>
            <a:endParaRPr lang="en-US" sz="2800" dirty="0"/>
          </a:p>
          <a:p>
            <a:r>
              <a:rPr lang="en-US" sz="2800" baseline="30000" dirty="0" smtClean="0"/>
              <a:t>CNV </a:t>
            </a:r>
            <a:r>
              <a:rPr lang="en-US" sz="2800" b="1" dirty="0"/>
              <a:t>20</a:t>
            </a:r>
            <a:r>
              <a:rPr lang="en-US" sz="2800" dirty="0"/>
              <a:t> 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這一切歷時約四百五十年。後來</a:t>
            </a:r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神賜給他們士師，直到撒母耳先知為止。 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  <a:p>
            <a:r>
              <a:rPr lang="en-US" sz="2700"/>
              <a:t> </a:t>
            </a:r>
            <a:r>
              <a:rPr lang="en-US" sz="2700" smtClean="0"/>
              <a:t>    *</a:t>
            </a:r>
            <a:r>
              <a:rPr lang="en-US" sz="2800" dirty="0"/>
              <a:t>Variant readings </a:t>
            </a:r>
            <a:r>
              <a:rPr lang="en-US" sz="2800" dirty="0" smtClean="0"/>
              <a:t>in </a:t>
            </a:r>
            <a:r>
              <a:rPr lang="en-US" sz="2800" dirty="0"/>
              <a:t>the Greek </a:t>
            </a:r>
            <a:r>
              <a:rPr lang="en-US" sz="2800" dirty="0" smtClean="0"/>
              <a:t>manuscripts: </a:t>
            </a:r>
            <a:r>
              <a:rPr lang="en-US" sz="2700" dirty="0" smtClean="0"/>
              <a:t>ESV </a:t>
            </a:r>
            <a:r>
              <a:rPr lang="en-US" sz="2700" dirty="0"/>
              <a:t>and NIV (= CNV) </a:t>
            </a:r>
            <a:r>
              <a:rPr lang="en-US" sz="2700" dirty="0" smtClean="0"/>
              <a:t>from </a:t>
            </a:r>
            <a:r>
              <a:rPr lang="en-US" sz="2400" b="1" dirty="0">
                <a:solidFill>
                  <a:srgbClr val="FFFF00"/>
                </a:solidFill>
              </a:rPr>
              <a:t>Þ74 </a:t>
            </a:r>
            <a:r>
              <a:rPr lang="he-IL" sz="2400" b="1" dirty="0">
                <a:solidFill>
                  <a:srgbClr val="FFFF00"/>
                </a:solidFill>
              </a:rPr>
              <a:t>א </a:t>
            </a:r>
            <a:r>
              <a:rPr lang="en-US" sz="2400" b="1" dirty="0">
                <a:solidFill>
                  <a:srgbClr val="FFFF00"/>
                </a:solidFill>
              </a:rPr>
              <a:t>A B C </a:t>
            </a:r>
            <a:r>
              <a:rPr lang="en-US" sz="2400" dirty="0" smtClean="0">
                <a:solidFill>
                  <a:srgbClr val="FFFF00"/>
                </a:solidFill>
              </a:rPr>
              <a:t>……</a:t>
            </a:r>
            <a:r>
              <a:rPr lang="en-US" sz="2700" dirty="0" smtClean="0"/>
              <a:t>. NKJ </a:t>
            </a:r>
            <a:r>
              <a:rPr lang="en-US" sz="2700" dirty="0"/>
              <a:t>(= CUV</a:t>
            </a:r>
            <a:r>
              <a:rPr lang="en-US" sz="2700" dirty="0" smtClean="0"/>
              <a:t>) from </a:t>
            </a:r>
            <a:r>
              <a:rPr lang="en-US" sz="2400" b="1" dirty="0">
                <a:solidFill>
                  <a:srgbClr val="FFFF00"/>
                </a:solidFill>
              </a:rPr>
              <a:t>D</a:t>
            </a:r>
            <a:r>
              <a:rPr lang="en-US" sz="2400" b="1" baseline="30000" dirty="0">
                <a:solidFill>
                  <a:srgbClr val="FFFF00"/>
                </a:solidFill>
              </a:rPr>
              <a:t>2</a:t>
            </a:r>
            <a:r>
              <a:rPr lang="en-US" sz="2400" b="1" dirty="0">
                <a:solidFill>
                  <a:srgbClr val="FFFF00"/>
                </a:solidFill>
              </a:rPr>
              <a:t> E </a:t>
            </a:r>
            <a:r>
              <a:rPr lang="el-GR" sz="2400" b="1" dirty="0">
                <a:solidFill>
                  <a:srgbClr val="FFFF00"/>
                </a:solidFill>
              </a:rPr>
              <a:t>ψ 945</a:t>
            </a:r>
            <a:r>
              <a:rPr lang="el-GR" sz="2400" b="1" i="1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……</a:t>
            </a:r>
            <a:r>
              <a:rPr lang="en-US" sz="2700" dirty="0" smtClean="0"/>
              <a:t>.  </a:t>
            </a:r>
            <a:endParaRPr lang="en-US" altLang="zh-CN" sz="27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520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018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zh-CN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與士師時代有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關的經文</a:t>
            </a:r>
            <a:endParaRPr lang="en-US" sz="4000" dirty="0"/>
          </a:p>
          <a:p>
            <a:endParaRPr lang="en-US" altLang="zh-CN" sz="8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3200" b="1" dirty="0" smtClean="0"/>
              <a:t>     </a:t>
            </a:r>
            <a:r>
              <a:rPr lang="en-US" sz="3200" b="1" dirty="0" smtClean="0">
                <a:solidFill>
                  <a:srgbClr val="FFFF00"/>
                </a:solidFill>
              </a:rPr>
              <a:t>-</a:t>
            </a:r>
            <a:r>
              <a:rPr lang="en-US" sz="3200" b="1" dirty="0">
                <a:solidFill>
                  <a:srgbClr val="FFFF00"/>
                </a:solidFill>
              </a:rPr>
              <a:t>Judges 11:26</a:t>
            </a:r>
            <a:r>
              <a:rPr lang="en-US" sz="3200" baseline="30000" dirty="0">
                <a:solidFill>
                  <a:srgbClr val="FFFF00"/>
                </a:solidFill>
              </a:rPr>
              <a:t> </a:t>
            </a:r>
            <a:r>
              <a:rPr lang="zh-TW" altLang="en-US" sz="3200" dirty="0" smtClean="0"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色列人住希實本和屬希實本的鄉村</a:t>
            </a:r>
            <a:r>
              <a:rPr lang="zh-TW" altLang="en-US" sz="3200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200" dirty="0" smtClean="0">
                <a:latin typeface="DFKai-SB" pitchFamily="65" charset="-120"/>
                <a:ea typeface="DFKai-SB" pitchFamily="65" charset="-120"/>
              </a:rPr>
              <a:t>亞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羅珥和屬亞羅珥的鄉村，並沿亞嫩河的一切城邑</a:t>
            </a:r>
            <a:r>
              <a:rPr lang="zh-TW" altLang="en-US" sz="3200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已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經有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三百年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了</a:t>
            </a:r>
            <a:r>
              <a:rPr lang="en-US" altLang="zh-TW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;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這三百年之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內</a:t>
            </a:r>
            <a:r>
              <a:rPr lang="en-US" altLang="zh-TW" sz="32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3200" dirty="0" smtClean="0"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們為什麼沒有取回這些地方呢？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  <a:p>
            <a:r>
              <a:rPr lang="en-US" sz="3200" b="1" dirty="0" smtClean="0"/>
              <a:t>     </a:t>
            </a:r>
            <a:r>
              <a:rPr lang="en-US" sz="3200" b="1" dirty="0" smtClean="0">
                <a:solidFill>
                  <a:srgbClr val="FFFF00"/>
                </a:solidFill>
              </a:rPr>
              <a:t>-</a:t>
            </a:r>
            <a:r>
              <a:rPr lang="en-US" sz="3200" b="1" dirty="0">
                <a:solidFill>
                  <a:srgbClr val="FFFF00"/>
                </a:solidFill>
              </a:rPr>
              <a:t>1 Kings 6:1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色列人出埃及地後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四百八十年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所羅門作以色列王、第四年西弗月、就是二月、開工建造耶和華的殿</a:t>
            </a:r>
            <a:r>
              <a:rPr lang="en-US" sz="3200" dirty="0" smtClean="0">
                <a:latin typeface="DFKai-SB" pitchFamily="65" charset="-120"/>
                <a:ea typeface="DFKai-SB" pitchFamily="65" charset="-120"/>
              </a:rPr>
              <a:t>.</a:t>
            </a:r>
          </a:p>
          <a:p>
            <a:r>
              <a:rPr lang="en-US" sz="3200" b="1" dirty="0" smtClean="0"/>
              <a:t>     </a:t>
            </a:r>
            <a:r>
              <a:rPr lang="en-US" sz="3200" b="1" dirty="0" smtClean="0">
                <a:solidFill>
                  <a:srgbClr val="FFFF00"/>
                </a:solidFill>
              </a:rPr>
              <a:t>-Acts 13:17-20</a:t>
            </a:r>
            <a:r>
              <a:rPr lang="en-US" sz="3200" b="1" dirty="0"/>
              <a:t>. </a:t>
            </a:r>
            <a:r>
              <a:rPr lang="en-US" sz="3200" baseline="30000" dirty="0"/>
              <a:t>CUV </a:t>
            </a:r>
            <a:r>
              <a:rPr lang="en-US" sz="3200" dirty="0" smtClean="0"/>
              <a:t>.….. </a:t>
            </a:r>
            <a:r>
              <a:rPr lang="en-US" sz="3200" b="1" dirty="0" smtClean="0"/>
              <a:t>18</a:t>
            </a:r>
            <a:r>
              <a:rPr lang="en-US" sz="3200" dirty="0" smtClean="0"/>
              <a:t>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又在曠野容忍他們約有四十年。</a:t>
            </a:r>
            <a:r>
              <a:rPr lang="en-US" sz="3200" b="1" dirty="0"/>
              <a:t>19</a:t>
            </a:r>
            <a:r>
              <a:rPr lang="en-US" sz="3200" dirty="0"/>
              <a:t> 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既滅了迦南地七族的人、就把那地分給他們為業</a:t>
            </a:r>
            <a:r>
              <a:rPr lang="zh-TW" altLang="en-US" sz="3200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3200" b="1" dirty="0" smtClean="0"/>
              <a:t>20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CNV</a:t>
            </a:r>
            <a:r>
              <a:rPr lang="en-US" sz="3200" baseline="30000" dirty="0" smtClean="0"/>
              <a:t> </a:t>
            </a:r>
            <a:r>
              <a:rPr lang="zh-TW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這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一切歷時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約四百五十年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。後來</a:t>
            </a:r>
            <a:r>
              <a:rPr lang="zh-TW" altLang="en-US" sz="3200" dirty="0">
                <a:latin typeface="DFKai-SB" pitchFamily="65" charset="-120"/>
                <a:ea typeface="DFKai-SB" pitchFamily="65" charset="-120"/>
              </a:rPr>
              <a:t>神賜給他們士師，直到撒母耳先知為止。 </a:t>
            </a:r>
            <a:endParaRPr lang="en-US" altLang="zh-TW" sz="3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2800" dirty="0"/>
              <a:t>	</a:t>
            </a:r>
            <a:r>
              <a:rPr lang="en-US" sz="2800" dirty="0" smtClean="0"/>
              <a:t>*According </a:t>
            </a:r>
            <a:r>
              <a:rPr lang="en-US" sz="2800" dirty="0"/>
              <a:t>to these </a:t>
            </a:r>
            <a:r>
              <a:rPr lang="en-US" sz="2800" dirty="0" smtClean="0"/>
              <a:t>passages</a:t>
            </a:r>
            <a:r>
              <a:rPr lang="en-US" sz="2800" dirty="0"/>
              <a:t>, the time of Judges should be </a:t>
            </a:r>
            <a:r>
              <a:rPr lang="en-US" sz="2800" b="1" dirty="0">
                <a:solidFill>
                  <a:schemeClr val="bg1"/>
                </a:solidFill>
              </a:rPr>
              <a:t>approximately between 300 years and 400 years</a:t>
            </a:r>
            <a:r>
              <a:rPr lang="en-US" sz="2800" dirty="0"/>
              <a:t>. Bible scholars endeavored to bring the chronological statements in the Book of Judges into harmony with </a:t>
            </a:r>
            <a:r>
              <a:rPr lang="en-US" sz="2800" b="1" dirty="0"/>
              <a:t>1 Kings 6:1</a:t>
            </a:r>
            <a:r>
              <a:rPr lang="en-US" sz="2800" dirty="0"/>
              <a:t>. </a:t>
            </a:r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334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018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Judge </a:t>
            </a:r>
            <a:r>
              <a:rPr lang="en-US" sz="2800" b="1" u="sng" dirty="0"/>
              <a:t>/ Event	</a:t>
            </a:r>
            <a:r>
              <a:rPr lang="en-US" sz="2800" b="1" u="sng" dirty="0" smtClean="0"/>
              <a:t>Duration</a:t>
            </a:r>
            <a:r>
              <a:rPr lang="en-US" sz="2800" b="1" u="sng" dirty="0"/>
              <a:t>	</a:t>
            </a:r>
            <a:r>
              <a:rPr lang="en-US" sz="2800" b="1" u="sng" dirty="0" smtClean="0"/>
              <a:t>Reference</a:t>
            </a:r>
            <a:r>
              <a:rPr lang="en-US" altLang="zh-CN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士師記年表</a:t>
            </a:r>
            <a:r>
              <a:rPr lang="en-US" altLang="zh-CN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sz="2800" b="1" dirty="0"/>
          </a:p>
          <a:p>
            <a:r>
              <a:rPr lang="zh-CN" altLang="en-US" sz="2400" b="1" dirty="0" smtClean="0">
                <a:latin typeface="DFKai-SB" pitchFamily="65" charset="-120"/>
                <a:ea typeface="DFKai-SB" pitchFamily="65" charset="-120"/>
              </a:rPr>
              <a:t>米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所波大米</a:t>
            </a: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欺壓</a:t>
            </a:r>
            <a:r>
              <a:rPr lang="en-US" sz="2800" dirty="0"/>
              <a:t>	</a:t>
            </a:r>
            <a:r>
              <a:rPr lang="en-US" sz="2800" dirty="0" smtClean="0"/>
              <a:t> 8 </a:t>
            </a:r>
            <a:r>
              <a:rPr lang="en-US" sz="2800" dirty="0"/>
              <a:t>years	</a:t>
            </a:r>
            <a:r>
              <a:rPr lang="en-US" sz="2800" dirty="0" smtClean="0"/>
              <a:t>3:8</a:t>
            </a:r>
            <a:endParaRPr lang="en-US" sz="2800" dirty="0"/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俄陀聶</a:t>
            </a:r>
            <a:r>
              <a:rPr 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		</a:t>
            </a:r>
            <a:r>
              <a:rPr lang="en-US" sz="2800" dirty="0" smtClean="0"/>
              <a:t>40 years	3:11</a:t>
            </a:r>
          </a:p>
          <a:p>
            <a:r>
              <a:rPr lang="zh-TW" altLang="en-US" sz="2800" b="1" dirty="0" smtClean="0">
                <a:latin typeface="DFKai-SB" pitchFamily="65" charset="-120"/>
                <a:ea typeface="DFKai-SB" pitchFamily="65" charset="-120"/>
              </a:rPr>
              <a:t>摩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押欺壓</a:t>
            </a:r>
            <a:r>
              <a:rPr lang="en-US" sz="2800" dirty="0"/>
              <a:t>	</a:t>
            </a:r>
            <a:r>
              <a:rPr lang="en-US" sz="2800" dirty="0" smtClean="0"/>
              <a:t>18 </a:t>
            </a:r>
            <a:r>
              <a:rPr lang="en-US" sz="2800" dirty="0"/>
              <a:t>years	</a:t>
            </a:r>
            <a:r>
              <a:rPr lang="en-US" sz="2800" dirty="0" smtClean="0"/>
              <a:t>3:12-14</a:t>
            </a:r>
            <a:endParaRPr lang="en-US" sz="2800" dirty="0"/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笏</a:t>
            </a:r>
            <a:r>
              <a:rPr 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珊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迦</a:t>
            </a:r>
            <a:r>
              <a:rPr lang="en-US" sz="2800" dirty="0"/>
              <a:t>	</a:t>
            </a:r>
            <a:r>
              <a:rPr lang="en-US" sz="2800" dirty="0" smtClean="0"/>
              <a:t>80 </a:t>
            </a:r>
            <a:r>
              <a:rPr lang="en-US" sz="2800" dirty="0"/>
              <a:t>years	</a:t>
            </a:r>
            <a:r>
              <a:rPr lang="en-US" sz="2800" dirty="0" smtClean="0"/>
              <a:t>3:15</a:t>
            </a:r>
            <a:r>
              <a:rPr lang="en-US" sz="2800" dirty="0"/>
              <a:t>, </a:t>
            </a:r>
            <a:r>
              <a:rPr lang="en-US" sz="2800" dirty="0" smtClean="0"/>
              <a:t>30-31	</a:t>
            </a:r>
            <a:r>
              <a:rPr lang="en-US" sz="2800" b="1" u="sng" dirty="0" smtClean="0"/>
              <a:t>Judge </a:t>
            </a:r>
            <a:r>
              <a:rPr lang="en-US" sz="2800" b="1" u="sng" dirty="0"/>
              <a:t>/ Event	Duration   </a:t>
            </a:r>
            <a:r>
              <a:rPr lang="en-US" sz="2800" b="1" u="sng" dirty="0" smtClean="0"/>
              <a:t>Reference</a:t>
            </a:r>
            <a:endParaRPr lang="en-US" sz="2800" dirty="0"/>
          </a:p>
          <a:p>
            <a:r>
              <a:rPr lang="zh-CN" altLang="en-US" sz="2800" b="1" dirty="0" smtClean="0">
                <a:latin typeface="DFKai-SB" pitchFamily="65" charset="-120"/>
                <a:ea typeface="DFKai-SB" pitchFamily="65" charset="-120"/>
              </a:rPr>
              <a:t>迦南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人欺壓</a:t>
            </a:r>
            <a:r>
              <a:rPr lang="en-US" sz="2800" b="1" dirty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2800" dirty="0" smtClean="0"/>
              <a:t>20 </a:t>
            </a:r>
            <a:r>
              <a:rPr lang="en-US" sz="2800" dirty="0"/>
              <a:t>years	</a:t>
            </a:r>
            <a:r>
              <a:rPr lang="en-US" sz="2800" dirty="0" smtClean="0"/>
              <a:t>4:2-3		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亞捫人欺壓</a:t>
            </a:r>
            <a:r>
              <a:rPr lang="en-US" sz="2800" dirty="0"/>
              <a:t>	18 </a:t>
            </a:r>
            <a:r>
              <a:rPr lang="en-US" sz="2800" dirty="0" smtClean="0"/>
              <a:t>years    10:7-8</a:t>
            </a:r>
            <a:endParaRPr lang="en-US" sz="2800" dirty="0"/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底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波</a:t>
            </a:r>
            <a: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拉</a:t>
            </a:r>
            <a:r>
              <a:rPr lang="en-US" sz="2800" dirty="0"/>
              <a:t>	</a:t>
            </a:r>
            <a:r>
              <a:rPr lang="en-US" sz="2800" dirty="0" smtClean="0"/>
              <a:t>	40 </a:t>
            </a:r>
            <a:r>
              <a:rPr lang="en-US" sz="2800" dirty="0"/>
              <a:t>years	</a:t>
            </a:r>
            <a:r>
              <a:rPr lang="en-US" sz="2800" dirty="0" smtClean="0"/>
              <a:t>4:4-5</a:t>
            </a:r>
            <a:r>
              <a:rPr lang="en-US" sz="2800" dirty="0"/>
              <a:t>; </a:t>
            </a:r>
            <a:r>
              <a:rPr lang="en-US" sz="2800" dirty="0" smtClean="0"/>
              <a:t>5:31	</a:t>
            </a:r>
            <a:r>
              <a:rPr lang="zh-CN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耶弗他</a:t>
            </a:r>
            <a:r>
              <a:rPr lang="en-US" sz="2800" b="1" dirty="0"/>
              <a:t>	</a:t>
            </a:r>
            <a:r>
              <a:rPr lang="en-US" sz="2800" dirty="0"/>
              <a:t>	 6 years      12:7</a:t>
            </a:r>
          </a:p>
          <a:p>
            <a:r>
              <a:rPr lang="zh-TW" altLang="en-US" sz="2800" b="1" dirty="0" smtClean="0">
                <a:latin typeface="DFKai-SB" pitchFamily="65" charset="-120"/>
                <a:ea typeface="DFKai-SB" pitchFamily="65" charset="-120"/>
              </a:rPr>
              <a:t>米甸人欺壓</a:t>
            </a:r>
            <a:r>
              <a:rPr lang="en-US" sz="2800" dirty="0" smtClean="0"/>
              <a:t>	 7 years	6:1		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以比讚</a:t>
            </a:r>
            <a:r>
              <a:rPr lang="en-US" sz="2800" b="1" dirty="0"/>
              <a:t>	</a:t>
            </a:r>
            <a:r>
              <a:rPr lang="en-US" sz="2800" dirty="0"/>
              <a:t>	 7 years      12:8-9</a:t>
            </a:r>
            <a:endParaRPr lang="en-US" sz="2800" dirty="0" smtClean="0"/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基</a:t>
            </a:r>
            <a:r>
              <a:rPr lang="zh-CN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甸</a:t>
            </a:r>
            <a:r>
              <a:rPr lang="en-US" sz="2800" dirty="0"/>
              <a:t>		</a:t>
            </a:r>
            <a:r>
              <a:rPr lang="en-US" sz="2800" dirty="0" smtClean="0"/>
              <a:t>40 </a:t>
            </a:r>
            <a:r>
              <a:rPr lang="en-US" sz="2800" dirty="0"/>
              <a:t>years	</a:t>
            </a:r>
            <a:r>
              <a:rPr lang="en-US" sz="2800" dirty="0" smtClean="0"/>
              <a:t>8:28		</a:t>
            </a:r>
            <a:r>
              <a:rPr lang="zh-CN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以倫</a:t>
            </a: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/>
              <a:t>	10 years     12:11</a:t>
            </a:r>
            <a:endParaRPr lang="en-US" sz="2800" dirty="0" smtClean="0"/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亞比米勒</a:t>
            </a:r>
            <a:r>
              <a:rPr lang="en-US" sz="2800" b="1" dirty="0" smtClean="0"/>
              <a:t>	</a:t>
            </a:r>
            <a:r>
              <a:rPr lang="en-US" sz="2800" dirty="0" smtClean="0"/>
              <a:t> 3 years	9:22		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押頓</a:t>
            </a:r>
            <a:r>
              <a:rPr lang="en-US" sz="2800" b="1" dirty="0"/>
              <a:t>		</a:t>
            </a:r>
            <a:r>
              <a:rPr lang="en-US" sz="2800" dirty="0"/>
              <a:t> 8 years      12:13-14</a:t>
            </a:r>
            <a:endParaRPr lang="en-US" sz="2800" dirty="0" smtClean="0"/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陀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拉</a:t>
            </a:r>
            <a:r>
              <a:rPr 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2800" dirty="0"/>
              <a:t>	</a:t>
            </a:r>
            <a:r>
              <a:rPr lang="en-US" sz="2800" dirty="0" smtClean="0"/>
              <a:t>23 </a:t>
            </a:r>
            <a:r>
              <a:rPr lang="en-US" sz="2800" dirty="0"/>
              <a:t>years	</a:t>
            </a:r>
            <a:r>
              <a:rPr lang="en-US" sz="2800" dirty="0" smtClean="0"/>
              <a:t>10:2		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非利士人欺壓</a:t>
            </a:r>
            <a:r>
              <a:rPr lang="en-US" sz="2800" dirty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2800" dirty="0"/>
              <a:t>40 years     13:1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睚</a:t>
            </a:r>
            <a:r>
              <a:rPr lang="zh-CN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珥</a:t>
            </a:r>
            <a:r>
              <a:rPr lang="en-US" sz="2800" dirty="0"/>
              <a:t>		</a:t>
            </a:r>
            <a:r>
              <a:rPr lang="en-US" sz="2800" dirty="0" smtClean="0"/>
              <a:t>22 </a:t>
            </a:r>
            <a:r>
              <a:rPr lang="en-US" sz="2800" dirty="0"/>
              <a:t>years	</a:t>
            </a:r>
            <a:r>
              <a:rPr lang="en-US" sz="2800" dirty="0" smtClean="0"/>
              <a:t>10:3		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參孫</a:t>
            </a:r>
            <a:r>
              <a:rPr lang="en-US" sz="2800" b="1" dirty="0"/>
              <a:t>		</a:t>
            </a:r>
            <a:r>
              <a:rPr lang="en-US" sz="2800" dirty="0"/>
              <a:t>20 years     16:31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*</a:t>
            </a:r>
            <a:r>
              <a:rPr lang="en-US" sz="2400" dirty="0"/>
              <a:t>If we simply add up all the years, the total becomes </a:t>
            </a:r>
            <a:r>
              <a:rPr lang="en-US" sz="2400" b="1" dirty="0">
                <a:solidFill>
                  <a:srgbClr val="FFFF00"/>
                </a:solidFill>
              </a:rPr>
              <a:t>410 years</a:t>
            </a:r>
            <a:r>
              <a:rPr lang="en-US" sz="2400" dirty="0"/>
              <a:t>. </a:t>
            </a:r>
            <a:r>
              <a:rPr lang="en-US" sz="2400" b="1" dirty="0"/>
              <a:t>The chronology of Judges should have some </a:t>
            </a:r>
            <a:r>
              <a:rPr lang="en-US" sz="2400" b="1" dirty="0">
                <a:solidFill>
                  <a:schemeClr val="bg1"/>
                </a:solidFill>
              </a:rPr>
              <a:t>overlapping years</a:t>
            </a:r>
            <a:r>
              <a:rPr lang="en-US" sz="2400" dirty="0"/>
              <a:t>. </a:t>
            </a:r>
            <a:r>
              <a:rPr lang="en-US" sz="2400" dirty="0" smtClean="0"/>
              <a:t>(</a:t>
            </a:r>
            <a:r>
              <a:rPr lang="zh-TW" altLang="en-US" sz="2400" dirty="0">
                <a:latin typeface="DFKai-SB" pitchFamily="65" charset="-120"/>
                <a:ea typeface="DFKai-SB" pitchFamily="65" charset="-120"/>
              </a:rPr>
              <a:t>當我們考慮迫害以色列人的不同地點時，我們可以很容易地確定那些</a:t>
            </a:r>
            <a:r>
              <a:rPr lang="zh-TW" altLang="en-US" sz="2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重疊的年份</a:t>
            </a:r>
            <a:r>
              <a:rPr lang="zh-TW" altLang="en-US" sz="2400" dirty="0"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2400" dirty="0" smtClean="0"/>
              <a:t>)</a:t>
            </a:r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943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dges of Ancient Israel Map - Old Testament Biblical Jud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-13139"/>
            <a:ext cx="5618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ible Commentary: Judges 1 | United Church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" y="36786"/>
            <a:ext cx="505925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5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amson&amp;#39;s vengeance on Philistines Judges 15:1-20 Lesson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6" y="2971800"/>
            <a:ext cx="4389119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p of Gideon&amp;#39;s Bat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3" y="1682181"/>
            <a:ext cx="4235356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 AM COMING SOON! : Judges 12 - שִׁבֹּ֜לֶת Shibboleth For Life, סִבֹּ֗... |  Judge, Bible mapping, Bible c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18" y="363711"/>
            <a:ext cx="37395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97033" y="5095521"/>
            <a:ext cx="3251980" cy="615553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rgbClr val="FFFF00"/>
                </a:solidFill>
              </a:rPr>
              <a:t>Jephthah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zh-CN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耶弗他</a:t>
            </a:r>
            <a:endParaRPr lang="en-US" sz="3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12" y="914400"/>
            <a:ext cx="2598788" cy="646331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Gideon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基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甸</a:t>
            </a:r>
            <a:endParaRPr lang="en-US" sz="36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13812" y="2203548"/>
            <a:ext cx="2714205" cy="646331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Samson 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參孫</a:t>
            </a:r>
            <a:endParaRPr lang="en-US" sz="36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12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 Chronology Books by Eugene Faulst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90525"/>
            <a:ext cx="37528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ible Chronology and the Scientific Method: Eugene W. Faulstich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878263"/>
            <a:ext cx="224948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History, Harmony, the Exile and Return: Eugene W. Faulstic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3852863"/>
            <a:ext cx="219868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Amazon.com: History Harmony and the Hebrew Kings (9780940887008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2540000"/>
            <a:ext cx="31670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Bible Chronology and the Scientific Method by Eugene W. Faulstich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03188"/>
            <a:ext cx="28797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150813" y="4800600"/>
            <a:ext cx="29479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/>
              <a:t>Eugene Faulstich</a:t>
            </a:r>
          </a:p>
          <a:p>
            <a:r>
              <a:rPr lang="zh-CN" altLang="en-US" sz="2600" b="1"/>
              <a:t>    </a:t>
            </a:r>
            <a:r>
              <a:rPr lang="en-US" altLang="zh-CN" sz="2600" b="1"/>
              <a:t>(1931-2006)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59888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1725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TW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重</a:t>
            </a:r>
            <a:r>
              <a:rPr lang="zh-TW" altLang="en-US" sz="3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疊的年份 </a:t>
            </a:r>
            <a:r>
              <a:rPr lang="en-US" sz="3600" b="1" dirty="0">
                <a:solidFill>
                  <a:srgbClr val="FFFF00"/>
                </a:solidFill>
              </a:rPr>
              <a:t>Overlapping Years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(I) </a:t>
            </a:r>
            <a:r>
              <a:rPr lang="en-US" sz="3000" dirty="0" smtClean="0">
                <a:solidFill>
                  <a:srgbClr val="FFFF00"/>
                </a:solidFill>
              </a:rPr>
              <a:t>-</a:t>
            </a:r>
            <a:r>
              <a:rPr lang="en-US" sz="3000" i="1" dirty="0" smtClean="0">
                <a:solidFill>
                  <a:srgbClr val="FFFF00"/>
                </a:solidFill>
              </a:rPr>
              <a:t>Eugene </a:t>
            </a:r>
            <a:r>
              <a:rPr lang="en-US" sz="3000" i="1" dirty="0" err="1" smtClean="0">
                <a:solidFill>
                  <a:srgbClr val="FFFF00"/>
                </a:solidFill>
              </a:rPr>
              <a:t>Faulstich</a:t>
            </a:r>
            <a:r>
              <a:rPr lang="en-US" sz="3000" dirty="0" smtClean="0">
                <a:solidFill>
                  <a:srgbClr val="FFFF00"/>
                </a:solidFill>
              </a:rPr>
              <a:t>-</a:t>
            </a:r>
            <a:endParaRPr lang="en-US" sz="3000" dirty="0">
              <a:solidFill>
                <a:srgbClr val="FFFF00"/>
              </a:solidFill>
            </a:endParaRPr>
          </a:p>
          <a:p>
            <a:r>
              <a:rPr lang="en-US" sz="2800" b="1" u="sng" dirty="0" smtClean="0"/>
              <a:t>Judge </a:t>
            </a:r>
            <a:r>
              <a:rPr lang="en-US" sz="2800" b="1" u="sng" dirty="0"/>
              <a:t>/ Event		</a:t>
            </a:r>
            <a:r>
              <a:rPr lang="en-US" sz="2800" b="1" u="sng" dirty="0" smtClean="0"/>
              <a:t>	Duration</a:t>
            </a:r>
            <a:r>
              <a:rPr lang="en-US" sz="2800" b="1" u="sng" dirty="0"/>
              <a:t>	BC Years </a:t>
            </a:r>
          </a:p>
          <a:p>
            <a:r>
              <a:rPr lang="en-US" sz="2900" dirty="0" smtClean="0"/>
              <a:t>Joshua </a:t>
            </a:r>
            <a:r>
              <a:rPr lang="zh-TW" altLang="en-US" sz="2900" b="1" dirty="0">
                <a:latin typeface="DFKai-SB" pitchFamily="65" charset="-120"/>
                <a:ea typeface="DFKai-SB" pitchFamily="65" charset="-120"/>
              </a:rPr>
              <a:t>約書亞</a:t>
            </a:r>
            <a:r>
              <a:rPr lang="en-US" sz="2900" dirty="0"/>
              <a:t>		</a:t>
            </a:r>
            <a:r>
              <a:rPr lang="en-US" sz="2900" dirty="0" smtClean="0"/>
              <a:t>21 </a:t>
            </a:r>
            <a:r>
              <a:rPr lang="en-US" sz="2900" dirty="0"/>
              <a:t>years	</a:t>
            </a:r>
            <a:r>
              <a:rPr lang="en-US" sz="2900" dirty="0" smtClean="0"/>
              <a:t>1421-1400</a:t>
            </a:r>
          </a:p>
          <a:p>
            <a:r>
              <a:rPr lang="zh-TW" altLang="en-US" sz="2900" b="1" dirty="0" smtClean="0">
                <a:latin typeface="DFKai-SB" pitchFamily="65" charset="-120"/>
                <a:ea typeface="DFKai-SB" pitchFamily="65" charset="-120"/>
              </a:rPr>
              <a:t>約</a:t>
            </a:r>
            <a:r>
              <a:rPr lang="zh-TW" altLang="en-US" sz="2900" b="1" dirty="0">
                <a:latin typeface="DFKai-SB" pitchFamily="65" charset="-120"/>
                <a:ea typeface="DFKai-SB" pitchFamily="65" charset="-120"/>
              </a:rPr>
              <a:t>書亞死後以色列的長老</a:t>
            </a:r>
            <a:r>
              <a:rPr lang="en-US" sz="2900" dirty="0"/>
              <a:t>	30 years	</a:t>
            </a:r>
            <a:r>
              <a:rPr lang="en-US" sz="2900" b="1" dirty="0">
                <a:solidFill>
                  <a:srgbClr val="FFFF00"/>
                </a:solidFill>
              </a:rPr>
              <a:t>1400</a:t>
            </a:r>
            <a:r>
              <a:rPr lang="en-US" sz="2900" dirty="0"/>
              <a:t>-1370</a:t>
            </a:r>
          </a:p>
          <a:p>
            <a:r>
              <a:rPr lang="zh-CN" altLang="en-US" sz="2900" b="1" dirty="0" smtClean="0">
                <a:latin typeface="DFKai-SB" pitchFamily="65" charset="-120"/>
                <a:ea typeface="DFKai-SB" pitchFamily="65" charset="-120"/>
              </a:rPr>
              <a:t>米</a:t>
            </a:r>
            <a:r>
              <a:rPr lang="zh-CN" altLang="en-US" sz="2900" b="1" dirty="0">
                <a:latin typeface="DFKai-SB" pitchFamily="65" charset="-120"/>
                <a:ea typeface="DFKai-SB" pitchFamily="65" charset="-120"/>
              </a:rPr>
              <a:t>所波大米</a:t>
            </a:r>
            <a:r>
              <a:rPr lang="zh-TW" altLang="en-US" sz="2900" b="1" dirty="0">
                <a:latin typeface="DFKai-SB" pitchFamily="65" charset="-120"/>
                <a:ea typeface="DFKai-SB" pitchFamily="65" charset="-120"/>
              </a:rPr>
              <a:t>欺壓</a:t>
            </a:r>
            <a:r>
              <a:rPr lang="en-US" sz="2900" dirty="0"/>
              <a:t>	</a:t>
            </a:r>
            <a:r>
              <a:rPr lang="en-US" sz="2900" dirty="0" smtClean="0"/>
              <a:t> 	8 years		</a:t>
            </a:r>
            <a:r>
              <a:rPr lang="en-US" sz="2900" b="1" dirty="0" smtClean="0">
                <a:solidFill>
                  <a:schemeClr val="bg1"/>
                </a:solidFill>
              </a:rPr>
              <a:t>1378-1370</a:t>
            </a:r>
            <a:endParaRPr lang="en-US" sz="2900" b="1" dirty="0">
              <a:solidFill>
                <a:schemeClr val="bg1"/>
              </a:solidFill>
            </a:endParaRPr>
          </a:p>
          <a:p>
            <a:r>
              <a:rPr lang="en-US" sz="2900" dirty="0"/>
              <a:t>Judge </a:t>
            </a:r>
            <a:r>
              <a:rPr lang="en-US" sz="2900" dirty="0" err="1" smtClean="0"/>
              <a:t>Othniel</a:t>
            </a:r>
            <a:r>
              <a:rPr lang="en-US" sz="2900" dirty="0" smtClean="0"/>
              <a:t> </a:t>
            </a:r>
            <a:r>
              <a:rPr lang="zh-CN" altLang="en-US" sz="2900" b="1" dirty="0" smtClean="0">
                <a:latin typeface="DFKai-SB" pitchFamily="65" charset="-120"/>
                <a:ea typeface="DFKai-SB" pitchFamily="65" charset="-120"/>
              </a:rPr>
              <a:t>俄</a:t>
            </a:r>
            <a:r>
              <a:rPr lang="zh-CN" altLang="en-US" sz="2900" b="1" dirty="0">
                <a:latin typeface="DFKai-SB" pitchFamily="65" charset="-120"/>
                <a:ea typeface="DFKai-SB" pitchFamily="65" charset="-120"/>
              </a:rPr>
              <a:t>陀聶</a:t>
            </a:r>
            <a:r>
              <a:rPr lang="en-US" sz="2900" dirty="0"/>
              <a:t>	</a:t>
            </a:r>
            <a:r>
              <a:rPr lang="en-US" sz="2900" dirty="0" smtClean="0"/>
              <a:t>	40 </a:t>
            </a:r>
            <a:r>
              <a:rPr lang="en-US" sz="2900" dirty="0"/>
              <a:t>years	</a:t>
            </a:r>
            <a:r>
              <a:rPr lang="en-US" sz="2900" dirty="0" smtClean="0"/>
              <a:t>1370-1330</a:t>
            </a:r>
            <a:endParaRPr lang="en-US" sz="2900" dirty="0"/>
          </a:p>
          <a:p>
            <a:r>
              <a:rPr lang="zh-TW" altLang="en-US" sz="2900" b="1" dirty="0" smtClean="0">
                <a:latin typeface="DFKai-SB" pitchFamily="65" charset="-120"/>
                <a:ea typeface="DFKai-SB" pitchFamily="65" charset="-120"/>
              </a:rPr>
              <a:t>摩</a:t>
            </a:r>
            <a:r>
              <a:rPr lang="zh-TW" altLang="en-US" sz="2900" b="1" dirty="0">
                <a:latin typeface="DFKai-SB" pitchFamily="65" charset="-120"/>
                <a:ea typeface="DFKai-SB" pitchFamily="65" charset="-120"/>
              </a:rPr>
              <a:t>押欺壓</a:t>
            </a:r>
            <a:r>
              <a:rPr lang="en-US" sz="2900" dirty="0"/>
              <a:t>		</a:t>
            </a:r>
            <a:r>
              <a:rPr lang="en-US" sz="2900" dirty="0" smtClean="0"/>
              <a:t>	18 </a:t>
            </a:r>
            <a:r>
              <a:rPr lang="en-US" sz="2900" dirty="0"/>
              <a:t>years	</a:t>
            </a:r>
            <a:r>
              <a:rPr lang="en-US" sz="2900" b="1" dirty="0" smtClean="0">
                <a:solidFill>
                  <a:schemeClr val="bg1"/>
                </a:solidFill>
              </a:rPr>
              <a:t>1348-1330</a:t>
            </a:r>
            <a:endParaRPr lang="en-US" sz="2900" dirty="0">
              <a:solidFill>
                <a:schemeClr val="bg1"/>
              </a:solidFill>
            </a:endParaRPr>
          </a:p>
          <a:p>
            <a:r>
              <a:rPr lang="en-US" sz="2900" dirty="0"/>
              <a:t>Judge </a:t>
            </a:r>
            <a:r>
              <a:rPr lang="zh-TW" altLang="en-US" sz="2900" b="1" dirty="0" smtClean="0"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2900" b="1" dirty="0">
                <a:latin typeface="DFKai-SB" pitchFamily="65" charset="-120"/>
                <a:ea typeface="DFKai-SB" pitchFamily="65" charset="-120"/>
              </a:rPr>
              <a:t>笏</a:t>
            </a:r>
            <a:r>
              <a:rPr lang="en-US" sz="2900" b="1" dirty="0">
                <a:latin typeface="DFKai-SB" pitchFamily="65" charset="-120"/>
                <a:ea typeface="DFKai-SB" pitchFamily="65" charset="-120"/>
              </a:rPr>
              <a:t>, </a:t>
            </a:r>
            <a:r>
              <a:rPr lang="zh-TW" altLang="en-US" sz="2900" b="1" dirty="0">
                <a:latin typeface="DFKai-SB" pitchFamily="65" charset="-120"/>
                <a:ea typeface="DFKai-SB" pitchFamily="65" charset="-120"/>
              </a:rPr>
              <a:t>珊迦</a:t>
            </a:r>
            <a:r>
              <a:rPr lang="en-US" sz="2900" dirty="0"/>
              <a:t>		80 years	</a:t>
            </a:r>
            <a:r>
              <a:rPr lang="en-US" sz="2900" dirty="0" smtClean="0"/>
              <a:t>1330-1250</a:t>
            </a:r>
            <a:endParaRPr lang="en-US" sz="2900" dirty="0"/>
          </a:p>
          <a:p>
            <a:r>
              <a:rPr lang="zh-CN" altLang="en-US" sz="2900" b="1" dirty="0" smtClean="0">
                <a:latin typeface="DFKai-SB" pitchFamily="65" charset="-120"/>
                <a:ea typeface="DFKai-SB" pitchFamily="65" charset="-120"/>
              </a:rPr>
              <a:t>迦</a:t>
            </a:r>
            <a:r>
              <a:rPr lang="zh-CN" altLang="en-US" sz="2900" b="1" dirty="0">
                <a:latin typeface="DFKai-SB" pitchFamily="65" charset="-120"/>
                <a:ea typeface="DFKai-SB" pitchFamily="65" charset="-120"/>
              </a:rPr>
              <a:t>南</a:t>
            </a:r>
            <a:r>
              <a:rPr lang="zh-TW" altLang="en-US" sz="2900" b="1" dirty="0">
                <a:latin typeface="DFKai-SB" pitchFamily="65" charset="-120"/>
                <a:ea typeface="DFKai-SB" pitchFamily="65" charset="-120"/>
              </a:rPr>
              <a:t>人欺壓</a:t>
            </a:r>
            <a:r>
              <a:rPr lang="en-US" sz="2900" b="1" dirty="0"/>
              <a:t>	</a:t>
            </a:r>
            <a:r>
              <a:rPr lang="en-US" sz="2900" dirty="0"/>
              <a:t>	</a:t>
            </a:r>
            <a:r>
              <a:rPr lang="en-US" sz="2900" dirty="0" smtClean="0"/>
              <a:t>	20 </a:t>
            </a:r>
            <a:r>
              <a:rPr lang="en-US" sz="2900" dirty="0"/>
              <a:t>years	</a:t>
            </a:r>
            <a:r>
              <a:rPr lang="en-US" sz="2900" b="1" dirty="0" smtClean="0">
                <a:solidFill>
                  <a:schemeClr val="bg1"/>
                </a:solidFill>
              </a:rPr>
              <a:t>1270-1250</a:t>
            </a:r>
            <a:endParaRPr lang="en-US" sz="2900" dirty="0">
              <a:solidFill>
                <a:schemeClr val="bg1"/>
              </a:solidFill>
            </a:endParaRPr>
          </a:p>
          <a:p>
            <a:r>
              <a:rPr lang="en-US" sz="2900" dirty="0"/>
              <a:t>Judge </a:t>
            </a:r>
            <a:r>
              <a:rPr lang="zh-TW" altLang="en-US" sz="2900" b="1" dirty="0" smtClean="0">
                <a:latin typeface="DFKai-SB" pitchFamily="65" charset="-120"/>
                <a:ea typeface="DFKai-SB" pitchFamily="65" charset="-120"/>
              </a:rPr>
              <a:t>底</a:t>
            </a:r>
            <a:r>
              <a:rPr lang="zh-TW" altLang="en-US" sz="2900" b="1" dirty="0">
                <a:latin typeface="DFKai-SB" pitchFamily="65" charset="-120"/>
                <a:ea typeface="DFKai-SB" pitchFamily="65" charset="-120"/>
              </a:rPr>
              <a:t>波拉</a:t>
            </a:r>
            <a:r>
              <a:rPr lang="en-US" sz="2900" b="1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2900" b="1" dirty="0">
                <a:latin typeface="DFKai-SB" pitchFamily="65" charset="-120"/>
                <a:ea typeface="DFKai-SB" pitchFamily="65" charset="-120"/>
              </a:rPr>
              <a:t>巴拉</a:t>
            </a:r>
            <a:r>
              <a:rPr lang="en-US" sz="2900" b="1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en-US" sz="2900" dirty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2900" dirty="0" smtClean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2900" dirty="0" smtClean="0"/>
              <a:t>40 </a:t>
            </a:r>
            <a:r>
              <a:rPr lang="en-US" sz="2900" dirty="0"/>
              <a:t>years	</a:t>
            </a:r>
            <a:r>
              <a:rPr lang="en-US" sz="2900" dirty="0" smtClean="0"/>
              <a:t>1250-1210</a:t>
            </a:r>
            <a:endParaRPr lang="en-US" sz="2900" dirty="0"/>
          </a:p>
          <a:p>
            <a:r>
              <a:rPr lang="zh-TW" altLang="en-US" sz="2900" b="1" dirty="0" smtClean="0">
                <a:latin typeface="DFKai-SB" pitchFamily="65" charset="-120"/>
                <a:ea typeface="DFKai-SB" pitchFamily="65" charset="-120"/>
              </a:rPr>
              <a:t>米</a:t>
            </a:r>
            <a:r>
              <a:rPr lang="zh-TW" altLang="en-US" sz="2900" b="1" dirty="0">
                <a:latin typeface="DFKai-SB" pitchFamily="65" charset="-120"/>
                <a:ea typeface="DFKai-SB" pitchFamily="65" charset="-120"/>
              </a:rPr>
              <a:t>甸人欺壓</a:t>
            </a:r>
            <a:r>
              <a:rPr lang="en-US" sz="2900" dirty="0"/>
              <a:t>	 	</a:t>
            </a:r>
            <a:r>
              <a:rPr lang="en-US" sz="2900" dirty="0" smtClean="0"/>
              <a:t>	7 </a:t>
            </a:r>
            <a:r>
              <a:rPr lang="en-US" sz="2900" dirty="0"/>
              <a:t>years	</a:t>
            </a:r>
            <a:r>
              <a:rPr lang="en-US" sz="2900" dirty="0" smtClean="0"/>
              <a:t>	</a:t>
            </a:r>
            <a:r>
              <a:rPr lang="en-US" sz="2900" b="1" dirty="0" smtClean="0">
                <a:solidFill>
                  <a:schemeClr val="bg1"/>
                </a:solidFill>
              </a:rPr>
              <a:t>1217-1210</a:t>
            </a:r>
            <a:endParaRPr lang="en-US" sz="2900" dirty="0">
              <a:solidFill>
                <a:schemeClr val="bg1"/>
              </a:solidFill>
            </a:endParaRPr>
          </a:p>
          <a:p>
            <a:r>
              <a:rPr lang="en-US" sz="2900" dirty="0"/>
              <a:t>Judge </a:t>
            </a:r>
            <a:r>
              <a:rPr lang="en-US" sz="2900" dirty="0" smtClean="0"/>
              <a:t>Gideon </a:t>
            </a:r>
            <a:r>
              <a:rPr lang="zh-CN" altLang="en-US" sz="2900" b="1" dirty="0" smtClean="0">
                <a:latin typeface="DFKai-SB" pitchFamily="65" charset="-120"/>
                <a:ea typeface="DFKai-SB" pitchFamily="65" charset="-120"/>
              </a:rPr>
              <a:t>基</a:t>
            </a:r>
            <a:r>
              <a:rPr lang="zh-CN" altLang="en-US" sz="2900" b="1" dirty="0">
                <a:latin typeface="DFKai-SB" pitchFamily="65" charset="-120"/>
                <a:ea typeface="DFKai-SB" pitchFamily="65" charset="-120"/>
              </a:rPr>
              <a:t>甸</a:t>
            </a:r>
            <a:r>
              <a:rPr lang="en-US" sz="2900" dirty="0"/>
              <a:t>	</a:t>
            </a:r>
            <a:r>
              <a:rPr lang="en-US" sz="2900" dirty="0" smtClean="0"/>
              <a:t>	40 </a:t>
            </a:r>
            <a:r>
              <a:rPr lang="en-US" sz="2900" dirty="0"/>
              <a:t>years	</a:t>
            </a:r>
            <a:r>
              <a:rPr lang="en-US" sz="2900" dirty="0" smtClean="0"/>
              <a:t>1210-1170</a:t>
            </a:r>
            <a:endParaRPr lang="en-US" sz="2900" dirty="0"/>
          </a:p>
          <a:p>
            <a:r>
              <a:rPr lang="en-US" sz="2900" dirty="0" smtClean="0"/>
              <a:t>King </a:t>
            </a:r>
            <a:r>
              <a:rPr lang="zh-CN" altLang="en-US" sz="2900" b="1" dirty="0" smtClean="0">
                <a:latin typeface="DFKai-SB" pitchFamily="65" charset="-120"/>
                <a:ea typeface="DFKai-SB" pitchFamily="65" charset="-120"/>
              </a:rPr>
              <a:t>亞</a:t>
            </a:r>
            <a:r>
              <a:rPr lang="zh-CN" altLang="en-US" sz="2900" b="1" dirty="0">
                <a:latin typeface="DFKai-SB" pitchFamily="65" charset="-120"/>
                <a:ea typeface="DFKai-SB" pitchFamily="65" charset="-120"/>
              </a:rPr>
              <a:t>比米勒</a:t>
            </a:r>
            <a:r>
              <a:rPr lang="en-US" sz="2900" b="1" dirty="0"/>
              <a:t>	</a:t>
            </a:r>
            <a:r>
              <a:rPr lang="en-US" sz="2900" dirty="0" smtClean="0"/>
              <a:t> 	3 </a:t>
            </a:r>
            <a:r>
              <a:rPr lang="en-US" sz="2900" dirty="0"/>
              <a:t>years	</a:t>
            </a:r>
            <a:r>
              <a:rPr lang="en-US" sz="2900" dirty="0" smtClean="0"/>
              <a:t>	1170-1167</a:t>
            </a:r>
          </a:p>
          <a:p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</a:t>
            </a:r>
            <a:r>
              <a:rPr lang="en-US" sz="2600" dirty="0" smtClean="0"/>
              <a:t>*</a:t>
            </a:r>
            <a:r>
              <a:rPr lang="en-US" sz="2600" dirty="0" smtClean="0">
                <a:solidFill>
                  <a:schemeClr val="bg1"/>
                </a:solidFill>
              </a:rPr>
              <a:t>“</a:t>
            </a:r>
            <a:r>
              <a:rPr lang="en-US" sz="2600" b="1" dirty="0">
                <a:solidFill>
                  <a:schemeClr val="bg1"/>
                </a:solidFill>
              </a:rPr>
              <a:t>The years of oppression overlap the years of the judges</a:t>
            </a:r>
            <a:r>
              <a:rPr lang="en-US" sz="2600" dirty="0">
                <a:solidFill>
                  <a:schemeClr val="bg1"/>
                </a:solidFill>
              </a:rPr>
              <a:t>”. </a:t>
            </a:r>
            <a:r>
              <a:rPr lang="en-US" sz="2600" dirty="0"/>
              <a:t>(</a:t>
            </a:r>
            <a:r>
              <a:rPr lang="en-US" sz="2600" b="1" i="1" dirty="0"/>
              <a:t>Eugene </a:t>
            </a:r>
            <a:r>
              <a:rPr lang="en-US" sz="2600" b="1" i="1" dirty="0" err="1"/>
              <a:t>Faulstich</a:t>
            </a:r>
            <a:r>
              <a:rPr lang="en-US" sz="2600" dirty="0"/>
              <a:t>)</a:t>
            </a: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455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77108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TW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重</a:t>
            </a:r>
            <a:r>
              <a:rPr lang="zh-TW" altLang="en-US" sz="3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疊的年份 </a:t>
            </a:r>
            <a:r>
              <a:rPr lang="en-US" sz="3600" b="1" dirty="0">
                <a:solidFill>
                  <a:srgbClr val="FFFF00"/>
                </a:solidFill>
              </a:rPr>
              <a:t>Overlapping </a:t>
            </a:r>
            <a:r>
              <a:rPr lang="en-US" sz="3600" b="1" dirty="0" smtClean="0">
                <a:solidFill>
                  <a:srgbClr val="FFFF00"/>
                </a:solidFill>
              </a:rPr>
              <a:t>Years (II)</a:t>
            </a:r>
            <a:r>
              <a:rPr lang="en-US" sz="3000" b="1" dirty="0" smtClean="0">
                <a:solidFill>
                  <a:srgbClr val="FFFF00"/>
                </a:solidFill>
              </a:rPr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-</a:t>
            </a:r>
            <a:r>
              <a:rPr lang="en-US" sz="3000" i="1" dirty="0">
                <a:solidFill>
                  <a:srgbClr val="FFFF00"/>
                </a:solidFill>
              </a:rPr>
              <a:t>Eugene </a:t>
            </a:r>
            <a:r>
              <a:rPr lang="en-US" sz="3000" i="1" dirty="0" err="1">
                <a:solidFill>
                  <a:srgbClr val="FFFF00"/>
                </a:solidFill>
              </a:rPr>
              <a:t>Faulstich</a:t>
            </a:r>
            <a:r>
              <a:rPr lang="en-US" sz="3000" dirty="0">
                <a:solidFill>
                  <a:srgbClr val="FFFF00"/>
                </a:solidFill>
              </a:rPr>
              <a:t>-</a:t>
            </a:r>
          </a:p>
          <a:p>
            <a:endParaRPr lang="en-US" sz="800" dirty="0" smtClean="0">
              <a:solidFill>
                <a:srgbClr val="FFFF00"/>
              </a:solidFill>
            </a:endParaRPr>
          </a:p>
          <a:p>
            <a:r>
              <a:rPr lang="en-US" sz="2800" b="1" u="sng" dirty="0" smtClean="0"/>
              <a:t>Judge </a:t>
            </a:r>
            <a:r>
              <a:rPr lang="en-US" sz="2800" b="1" u="sng" dirty="0"/>
              <a:t>/ Event		</a:t>
            </a:r>
            <a:r>
              <a:rPr lang="en-US" sz="2800" b="1" u="sng" dirty="0" smtClean="0"/>
              <a:t>	Duration</a:t>
            </a:r>
            <a:r>
              <a:rPr lang="en-US" sz="2800" b="1" u="sng" dirty="0"/>
              <a:t>	BC Years </a:t>
            </a:r>
          </a:p>
          <a:p>
            <a:r>
              <a:rPr lang="en-US" sz="3000" dirty="0" smtClean="0"/>
              <a:t>Judge </a:t>
            </a:r>
            <a:r>
              <a:rPr lang="en-US" sz="3000" dirty="0" err="1"/>
              <a:t>Tola</a:t>
            </a:r>
            <a:r>
              <a:rPr lang="en-US" sz="3000" dirty="0"/>
              <a:t> </a:t>
            </a:r>
            <a:r>
              <a:rPr lang="zh-TW" altLang="en-US" sz="3000" b="1" dirty="0">
                <a:latin typeface="DFKai-SB" pitchFamily="65" charset="-120"/>
                <a:ea typeface="DFKai-SB" pitchFamily="65" charset="-120"/>
              </a:rPr>
              <a:t>陀拉</a:t>
            </a:r>
            <a:r>
              <a:rPr lang="en-US" sz="3000" dirty="0"/>
              <a:t>		</a:t>
            </a:r>
            <a:r>
              <a:rPr lang="en-US" sz="3000" dirty="0" smtClean="0"/>
              <a:t>23 </a:t>
            </a:r>
            <a:r>
              <a:rPr lang="en-US" sz="3000" dirty="0"/>
              <a:t>years	</a:t>
            </a:r>
            <a:r>
              <a:rPr lang="en-US" sz="3000" dirty="0" smtClean="0"/>
              <a:t>1167-1144</a:t>
            </a:r>
            <a:endParaRPr lang="en-US" sz="3000" dirty="0"/>
          </a:p>
          <a:p>
            <a:r>
              <a:rPr lang="en-US" sz="3000" dirty="0"/>
              <a:t>Judge </a:t>
            </a:r>
            <a:r>
              <a:rPr lang="en-US" sz="3000" dirty="0" err="1"/>
              <a:t>Jair</a:t>
            </a:r>
            <a:r>
              <a:rPr lang="en-US" sz="3000" dirty="0"/>
              <a:t> </a:t>
            </a:r>
            <a:r>
              <a:rPr lang="zh-CN" altLang="en-US" sz="3000" b="1" dirty="0">
                <a:latin typeface="DFKai-SB" pitchFamily="65" charset="-120"/>
                <a:ea typeface="DFKai-SB" pitchFamily="65" charset="-120"/>
              </a:rPr>
              <a:t>睚珥</a:t>
            </a:r>
            <a:r>
              <a:rPr lang="en-US" sz="3000" dirty="0"/>
              <a:t>		</a:t>
            </a:r>
            <a:r>
              <a:rPr lang="en-US" sz="3000" dirty="0" smtClean="0"/>
              <a:t>22 </a:t>
            </a:r>
            <a:r>
              <a:rPr lang="en-US" sz="3000" dirty="0"/>
              <a:t>years	</a:t>
            </a:r>
            <a:r>
              <a:rPr lang="en-US" sz="3000" dirty="0" smtClean="0"/>
              <a:t>1144-1122</a:t>
            </a:r>
          </a:p>
          <a:p>
            <a:r>
              <a:rPr lang="zh-TW" altLang="en-US" sz="3000" b="1" dirty="0" smtClean="0">
                <a:latin typeface="DFKai-SB" pitchFamily="65" charset="-120"/>
                <a:ea typeface="DFKai-SB" pitchFamily="65" charset="-120"/>
              </a:rPr>
              <a:t>亞捫人欺壓</a:t>
            </a:r>
            <a:r>
              <a:rPr lang="en-US" sz="3000" dirty="0" smtClean="0"/>
              <a:t>			18 years	</a:t>
            </a:r>
            <a:r>
              <a:rPr lang="en-US" sz="3000" b="1" dirty="0" smtClean="0">
                <a:solidFill>
                  <a:schemeClr val="bg1"/>
                </a:solidFill>
              </a:rPr>
              <a:t>1140-1122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err="1" smtClean="0"/>
              <a:t>Jephthah</a:t>
            </a:r>
            <a:r>
              <a:rPr lang="en-US" sz="3000" dirty="0" smtClean="0"/>
              <a:t> </a:t>
            </a:r>
            <a:r>
              <a:rPr lang="zh-CN" altLang="en-US" sz="3000" b="1" dirty="0">
                <a:latin typeface="DFKai-SB" pitchFamily="65" charset="-120"/>
                <a:ea typeface="DFKai-SB" pitchFamily="65" charset="-120"/>
              </a:rPr>
              <a:t>耶弗他</a:t>
            </a:r>
            <a:r>
              <a:rPr lang="en-US" sz="3000" b="1" dirty="0"/>
              <a:t>	</a:t>
            </a:r>
            <a:r>
              <a:rPr lang="en-US" sz="3000" dirty="0"/>
              <a:t>	</a:t>
            </a:r>
            <a:r>
              <a:rPr lang="en-US" sz="3000" dirty="0" smtClean="0"/>
              <a:t> </a:t>
            </a:r>
            <a:r>
              <a:rPr lang="en-US" sz="3000" dirty="0"/>
              <a:t>6 years	</a:t>
            </a:r>
            <a:r>
              <a:rPr lang="en-US" sz="3000" dirty="0" smtClean="0"/>
              <a:t>1122-1116</a:t>
            </a:r>
            <a:endParaRPr lang="en-US" sz="3000" dirty="0"/>
          </a:p>
          <a:p>
            <a:r>
              <a:rPr lang="en-US" sz="3000" dirty="0"/>
              <a:t>Judge </a:t>
            </a:r>
            <a:r>
              <a:rPr lang="en-US" sz="3000" dirty="0" err="1" smtClean="0"/>
              <a:t>Ibzan</a:t>
            </a:r>
            <a:r>
              <a:rPr lang="en-US" sz="3000" dirty="0" smtClean="0"/>
              <a:t> </a:t>
            </a:r>
            <a:r>
              <a:rPr lang="zh-TW" altLang="en-US" sz="3000" b="1" dirty="0" smtClean="0"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000" b="1" dirty="0">
                <a:latin typeface="DFKai-SB" pitchFamily="65" charset="-120"/>
                <a:ea typeface="DFKai-SB" pitchFamily="65" charset="-120"/>
              </a:rPr>
              <a:t>比讚</a:t>
            </a:r>
            <a:r>
              <a:rPr lang="en-US" sz="3000" b="1" dirty="0"/>
              <a:t>	</a:t>
            </a:r>
            <a:r>
              <a:rPr lang="en-US" sz="3000" dirty="0"/>
              <a:t>	</a:t>
            </a:r>
            <a:r>
              <a:rPr lang="en-US" sz="3000" dirty="0" smtClean="0"/>
              <a:t> </a:t>
            </a:r>
            <a:r>
              <a:rPr lang="en-US" sz="3000" dirty="0"/>
              <a:t>7 years	</a:t>
            </a:r>
            <a:r>
              <a:rPr lang="en-US" sz="3000" dirty="0" smtClean="0"/>
              <a:t>1116-1109</a:t>
            </a:r>
            <a:endParaRPr lang="en-US" sz="3000" dirty="0"/>
          </a:p>
          <a:p>
            <a:r>
              <a:rPr lang="en-US" sz="3000" dirty="0"/>
              <a:t>Judge </a:t>
            </a:r>
            <a:r>
              <a:rPr lang="en-US" sz="3000" dirty="0" err="1" smtClean="0"/>
              <a:t>Elon</a:t>
            </a:r>
            <a:r>
              <a:rPr lang="en-US" sz="3000" dirty="0" smtClean="0"/>
              <a:t> </a:t>
            </a:r>
            <a:r>
              <a:rPr lang="zh-CN" altLang="en-US" sz="3000" b="1" dirty="0" smtClean="0">
                <a:latin typeface="DFKai-SB" pitchFamily="65" charset="-120"/>
                <a:ea typeface="DFKai-SB" pitchFamily="65" charset="-120"/>
              </a:rPr>
              <a:t>以</a:t>
            </a:r>
            <a:r>
              <a:rPr lang="zh-CN" altLang="en-US" sz="3000" b="1" dirty="0">
                <a:latin typeface="DFKai-SB" pitchFamily="65" charset="-120"/>
                <a:ea typeface="DFKai-SB" pitchFamily="65" charset="-120"/>
              </a:rPr>
              <a:t>倫</a:t>
            </a:r>
            <a:r>
              <a:rPr lang="en-US" sz="3000" dirty="0"/>
              <a:t>		</a:t>
            </a:r>
            <a:r>
              <a:rPr lang="en-US" sz="3000" dirty="0" smtClean="0"/>
              <a:t>10 </a:t>
            </a:r>
            <a:r>
              <a:rPr lang="en-US" sz="3000" dirty="0"/>
              <a:t>years	</a:t>
            </a:r>
            <a:r>
              <a:rPr lang="en-US" sz="3000" dirty="0" smtClean="0"/>
              <a:t>1109-1099</a:t>
            </a:r>
            <a:endParaRPr lang="en-US" sz="3000" dirty="0"/>
          </a:p>
          <a:p>
            <a:r>
              <a:rPr lang="en-US" sz="3000" dirty="0"/>
              <a:t>Judge </a:t>
            </a:r>
            <a:r>
              <a:rPr lang="en-US" sz="3000" dirty="0" err="1" smtClean="0"/>
              <a:t>Abdon</a:t>
            </a:r>
            <a:r>
              <a:rPr lang="en-US" sz="3000" dirty="0"/>
              <a:t> </a:t>
            </a:r>
            <a:r>
              <a:rPr lang="zh-TW" altLang="en-US" sz="3000" b="1" dirty="0" smtClean="0">
                <a:latin typeface="DFKai-SB" pitchFamily="65" charset="-120"/>
                <a:ea typeface="DFKai-SB" pitchFamily="65" charset="-120"/>
              </a:rPr>
              <a:t>押</a:t>
            </a:r>
            <a:r>
              <a:rPr lang="zh-TW" altLang="en-US" sz="3000" b="1" dirty="0">
                <a:latin typeface="DFKai-SB" pitchFamily="65" charset="-120"/>
                <a:ea typeface="DFKai-SB" pitchFamily="65" charset="-120"/>
              </a:rPr>
              <a:t>頓</a:t>
            </a:r>
            <a:r>
              <a:rPr lang="en-US" sz="3000" b="1" dirty="0"/>
              <a:t>		</a:t>
            </a:r>
            <a:r>
              <a:rPr lang="en-US" sz="3000" dirty="0" smtClean="0"/>
              <a:t> </a:t>
            </a:r>
            <a:r>
              <a:rPr lang="en-US" sz="3000" dirty="0"/>
              <a:t>8 years	</a:t>
            </a:r>
            <a:r>
              <a:rPr lang="en-US" sz="3000" dirty="0" smtClean="0"/>
              <a:t>1099-1091</a:t>
            </a:r>
            <a:endParaRPr lang="en-US" sz="3000" dirty="0"/>
          </a:p>
          <a:p>
            <a:r>
              <a:rPr lang="en-US" sz="3000" dirty="0"/>
              <a:t>Savior Samson </a:t>
            </a:r>
            <a:r>
              <a:rPr lang="zh-TW" altLang="en-US" sz="3000" b="1" dirty="0">
                <a:latin typeface="DFKai-SB" pitchFamily="65" charset="-120"/>
                <a:ea typeface="DFKai-SB" pitchFamily="65" charset="-120"/>
              </a:rPr>
              <a:t>參</a:t>
            </a:r>
            <a:r>
              <a:rPr lang="zh-TW" altLang="en-US" sz="3000" b="1" dirty="0" smtClean="0">
                <a:latin typeface="DFKai-SB" pitchFamily="65" charset="-120"/>
                <a:ea typeface="DFKai-SB" pitchFamily="65" charset="-120"/>
              </a:rPr>
              <a:t>孫</a:t>
            </a:r>
            <a:r>
              <a:rPr lang="en-US" sz="3000" dirty="0"/>
              <a:t>	</a:t>
            </a:r>
            <a:r>
              <a:rPr lang="en-US" sz="3000" dirty="0" smtClean="0"/>
              <a:t>	20 </a:t>
            </a:r>
            <a:r>
              <a:rPr lang="en-US" sz="3000" dirty="0"/>
              <a:t>years	</a:t>
            </a:r>
            <a:r>
              <a:rPr lang="en-US" sz="3000" b="1" dirty="0" smtClean="0">
                <a:solidFill>
                  <a:schemeClr val="bg1"/>
                </a:solidFill>
              </a:rPr>
              <a:t>1099-1079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zh-TW" altLang="en-US" sz="3000" b="1" dirty="0" smtClean="0">
                <a:latin typeface="DFKai-SB" pitchFamily="65" charset="-120"/>
                <a:ea typeface="DFKai-SB" pitchFamily="65" charset="-120"/>
              </a:rPr>
              <a:t>非</a:t>
            </a:r>
            <a:r>
              <a:rPr lang="zh-TW" altLang="en-US" sz="3000" b="1" dirty="0">
                <a:latin typeface="DFKai-SB" pitchFamily="65" charset="-120"/>
                <a:ea typeface="DFKai-SB" pitchFamily="65" charset="-120"/>
              </a:rPr>
              <a:t>利士人欺壓</a:t>
            </a:r>
            <a:r>
              <a:rPr lang="en-US" sz="3000" dirty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3000" dirty="0" smtClean="0"/>
              <a:t>	40 </a:t>
            </a:r>
            <a:r>
              <a:rPr lang="en-US" sz="3000" dirty="0"/>
              <a:t>years	</a:t>
            </a:r>
            <a:r>
              <a:rPr lang="en-US" sz="3000" dirty="0" smtClean="0"/>
              <a:t>1079-</a:t>
            </a:r>
            <a:r>
              <a:rPr lang="en-US" sz="3000" b="1" dirty="0" smtClean="0">
                <a:solidFill>
                  <a:srgbClr val="FFFF00"/>
                </a:solidFill>
              </a:rPr>
              <a:t>1039</a:t>
            </a:r>
            <a:endParaRPr lang="en-US" sz="3000" dirty="0">
              <a:solidFill>
                <a:srgbClr val="FFFF00"/>
              </a:solidFill>
            </a:endParaRPr>
          </a:p>
          <a:p>
            <a:r>
              <a:rPr lang="en-US" sz="3000" dirty="0" smtClean="0"/>
              <a:t>Judge Eli </a:t>
            </a:r>
            <a:r>
              <a:rPr lang="zh-TW" altLang="en-US" sz="3000" b="1" dirty="0" smtClean="0">
                <a:latin typeface="DFKai-SB" pitchFamily="65" charset="-120"/>
                <a:ea typeface="DFKai-SB" pitchFamily="65" charset="-120"/>
              </a:rPr>
              <a:t>以利</a:t>
            </a:r>
            <a:r>
              <a:rPr lang="en-US" sz="3000" dirty="0" smtClean="0"/>
              <a:t>		40 years	</a:t>
            </a:r>
            <a:r>
              <a:rPr lang="en-US" sz="3000" b="1" dirty="0" smtClean="0">
                <a:solidFill>
                  <a:srgbClr val="FFFF00"/>
                </a:solidFill>
              </a:rPr>
              <a:t>1079-1039</a:t>
            </a:r>
          </a:p>
          <a:p>
            <a:r>
              <a:rPr lang="en-US" sz="2600" dirty="0" smtClean="0"/>
              <a:t>       *</a:t>
            </a:r>
            <a:r>
              <a:rPr lang="en-US" sz="2600" dirty="0" smtClean="0">
                <a:solidFill>
                  <a:schemeClr val="bg1"/>
                </a:solidFill>
              </a:rPr>
              <a:t>“</a:t>
            </a:r>
            <a:r>
              <a:rPr lang="en-US" sz="2600" b="1" dirty="0">
                <a:solidFill>
                  <a:schemeClr val="bg1"/>
                </a:solidFill>
              </a:rPr>
              <a:t>The years of oppression overlap the years of the judges</a:t>
            </a:r>
            <a:r>
              <a:rPr lang="en-US" sz="2600" dirty="0">
                <a:solidFill>
                  <a:schemeClr val="bg1"/>
                </a:solidFill>
              </a:rPr>
              <a:t>”. </a:t>
            </a:r>
            <a:r>
              <a:rPr lang="en-US" sz="2600" dirty="0"/>
              <a:t>(</a:t>
            </a:r>
            <a:r>
              <a:rPr lang="en-US" sz="2600" b="1" i="1" dirty="0"/>
              <a:t>Eugene </a:t>
            </a:r>
            <a:r>
              <a:rPr lang="en-US" sz="2600" b="1" i="1" dirty="0" err="1"/>
              <a:t>Faulstich</a:t>
            </a:r>
            <a:r>
              <a:rPr lang="en-US" sz="2600" dirty="0"/>
              <a:t>)</a:t>
            </a: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63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13432</TotalTime>
  <Words>1310</Words>
  <Application>Microsoft Office PowerPoint</Application>
  <PresentationFormat>Custom</PresentationFormat>
  <Paragraphs>190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1057</cp:revision>
  <dcterms:created xsi:type="dcterms:W3CDTF">2020-03-18T13:47:21Z</dcterms:created>
  <dcterms:modified xsi:type="dcterms:W3CDTF">2021-11-28T21:45:02Z</dcterms:modified>
</cp:coreProperties>
</file>