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426" r:id="rId2"/>
    <p:sldId id="428" r:id="rId3"/>
    <p:sldId id="393" r:id="rId4"/>
    <p:sldId id="397" r:id="rId5"/>
    <p:sldId id="422" r:id="rId6"/>
    <p:sldId id="429" r:id="rId7"/>
    <p:sldId id="423" r:id="rId8"/>
    <p:sldId id="424" r:id="rId9"/>
    <p:sldId id="430" r:id="rId10"/>
    <p:sldId id="425" r:id="rId11"/>
    <p:sldId id="427" r:id="rId12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84" d="100"/>
          <a:sy n="84" d="100"/>
        </p:scale>
        <p:origin x="-732" y="-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" y="25360"/>
            <a:ext cx="12190413" cy="69557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1600" b="1" dirty="0">
              <a:solidFill>
                <a:srgbClr val="FFFF00"/>
              </a:solidFill>
            </a:endParaRPr>
          </a:p>
          <a:p>
            <a:endParaRPr lang="en-US" sz="1600" b="1" dirty="0" smtClean="0">
              <a:solidFill>
                <a:srgbClr val="FFFF00"/>
              </a:solidFill>
            </a:endParaRPr>
          </a:p>
          <a:p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</a:t>
            </a:r>
            <a:r>
              <a:rPr lang="zh-CN" altLang="en-US" sz="8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</a:t>
            </a:r>
            <a:r>
              <a:rPr lang="zh-CN" altLang="en-US" sz="8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依靠神</a:t>
            </a:r>
            <a:r>
              <a:rPr lang="zh-CN" altLang="en-US" sz="8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是罪</a:t>
            </a:r>
            <a:endParaRPr lang="en-US" altLang="zh-CN" sz="8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           </a:t>
            </a:r>
            <a:r>
              <a:rPr lang="en-US" sz="5400" dirty="0" smtClean="0">
                <a:solidFill>
                  <a:schemeClr val="bg1"/>
                </a:solidFill>
              </a:rPr>
              <a:t> </a:t>
            </a:r>
            <a:r>
              <a:rPr lang="en-US" sz="44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(</a:t>
            </a:r>
            <a:r>
              <a:rPr lang="zh-CN" altLang="en-US" sz="44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歷代志下</a:t>
            </a:r>
            <a:r>
              <a:rPr lang="zh-CN" altLang="en-US" sz="4400" b="1" dirty="0">
                <a:solidFill>
                  <a:schemeClr val="bg1"/>
                </a:solidFill>
              </a:rPr>
              <a:t>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14-16</a:t>
            </a:r>
            <a:r>
              <a:rPr lang="zh-CN" altLang="en-US" sz="44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章</a:t>
            </a:r>
            <a:r>
              <a:rPr lang="en-US" sz="4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)</a:t>
            </a:r>
            <a:endParaRPr lang="en-US" sz="44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sz="2400" b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US" sz="6000" b="1" dirty="0" smtClean="0">
                <a:solidFill>
                  <a:srgbClr val="FFFF00"/>
                </a:solidFill>
              </a:rPr>
              <a:t>           </a:t>
            </a:r>
            <a:r>
              <a:rPr lang="en-US" sz="5400" b="1" dirty="0" smtClean="0">
                <a:solidFill>
                  <a:srgbClr val="FFFF00"/>
                </a:solidFill>
              </a:rPr>
              <a:t>Not </a:t>
            </a:r>
            <a:r>
              <a:rPr lang="en-US" sz="5400" b="1" dirty="0">
                <a:solidFill>
                  <a:srgbClr val="FFFF00"/>
                </a:solidFill>
              </a:rPr>
              <a:t>relying on God is a Sin</a:t>
            </a:r>
            <a:endParaRPr lang="en-US" sz="5400" dirty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chemeClr val="bg1"/>
                </a:solidFill>
                <a:latin typeface="+mj-lt"/>
                <a:ea typeface="Batang" panose="02030600000101010101" pitchFamily="18" charset="-127"/>
              </a:rPr>
              <a:t>                           (</a:t>
            </a:r>
            <a:r>
              <a:rPr lang="en-US" altLang="zh-CN" sz="3600" b="1" dirty="0" smtClean="0">
                <a:solidFill>
                  <a:schemeClr val="bg1"/>
                </a:solidFill>
                <a:latin typeface="+mj-lt"/>
                <a:ea typeface="Batang" panose="02030600000101010101" pitchFamily="18" charset="-127"/>
              </a:rPr>
              <a:t>2 Chronicles Chapters </a:t>
            </a:r>
            <a:r>
              <a:rPr lang="en-US" altLang="zh-CN" sz="3600" b="1" dirty="0" smtClean="0">
                <a:solidFill>
                  <a:schemeClr val="bg1"/>
                </a:solidFill>
                <a:latin typeface="+mj-lt"/>
              </a:rPr>
              <a:t>14-16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  <a:ea typeface="Batang" panose="02030600000101010101" pitchFamily="18" charset="-127"/>
              </a:rPr>
              <a:t>)</a:t>
            </a:r>
            <a:endParaRPr lang="en-US" sz="3600" b="1" dirty="0">
              <a:solidFill>
                <a:schemeClr val="bg1"/>
              </a:solidFill>
              <a:latin typeface="+mj-lt"/>
              <a:ea typeface="Batang" panose="02030600000101010101" pitchFamily="18" charset="-127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r>
              <a:rPr lang="zh-TW" altLang="en-US" sz="4000" b="1" dirty="0" smtClean="0">
                <a:solidFill>
                  <a:schemeClr val="bg1"/>
                </a:solidFill>
              </a:rPr>
              <a:t>                </a:t>
            </a:r>
            <a:r>
              <a:rPr lang="zh-TW" alt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金京來博士 </a:t>
            </a:r>
            <a:r>
              <a:rPr 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80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47978"/>
            <a:ext cx="12188825" cy="677108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要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完全依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賴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必須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做一個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孩子</a:t>
            </a:r>
            <a:endParaRPr lang="en-US" altLang="zh-TW" sz="4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CN" sz="9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CN" sz="9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en-US" altLang="zh-CN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馬可 </a:t>
            </a:r>
            <a:r>
              <a:rPr lang="x-none" sz="3400" b="1" smtClean="0">
                <a:solidFill>
                  <a:srgbClr val="FFFF00"/>
                </a:solidFill>
                <a:ea typeface="DFKai-SB" pitchFamily="65" charset="-120"/>
              </a:rPr>
              <a:t>1</a:t>
            </a:r>
            <a:r>
              <a:rPr lang="en-US" altLang="zh-CN" sz="3400" b="1" dirty="0" smtClean="0">
                <a:solidFill>
                  <a:srgbClr val="FFFF00"/>
                </a:solidFill>
                <a:ea typeface="DFKai-SB" pitchFamily="65" charset="-120"/>
              </a:rPr>
              <a:t>0</a:t>
            </a:r>
            <a:r>
              <a:rPr lang="x-none" sz="3400" b="1" smtClean="0">
                <a:solidFill>
                  <a:srgbClr val="FFFF00"/>
                </a:solidFill>
                <a:ea typeface="DFKai-SB" pitchFamily="65" charset="-120"/>
              </a:rPr>
              <a:t>:</a:t>
            </a:r>
            <a:r>
              <a:rPr lang="en-US" sz="3400" b="1" dirty="0" smtClean="0">
                <a:solidFill>
                  <a:srgbClr val="FFFF00"/>
                </a:solidFill>
                <a:ea typeface="DFKai-SB" pitchFamily="65" charset="-120"/>
              </a:rPr>
              <a:t>1</a:t>
            </a:r>
            <a:r>
              <a:rPr lang="en-US" altLang="zh-CN" sz="3400" b="1" dirty="0" smtClean="0">
                <a:solidFill>
                  <a:srgbClr val="FFFF00"/>
                </a:solidFill>
                <a:ea typeface="DFKai-SB" pitchFamily="65" charset="-120"/>
              </a:rPr>
              <a:t>3</a:t>
            </a:r>
            <a:r>
              <a:rPr lang="en-US" sz="3400" b="1" dirty="0" smtClean="0">
                <a:solidFill>
                  <a:srgbClr val="FFFF00"/>
                </a:solidFill>
                <a:ea typeface="DFKai-SB" pitchFamily="65" charset="-120"/>
              </a:rPr>
              <a:t>-</a:t>
            </a:r>
            <a:r>
              <a:rPr lang="en-US" altLang="zh-CN" sz="3400" b="1" dirty="0" smtClean="0">
                <a:solidFill>
                  <a:srgbClr val="FFFF00"/>
                </a:solidFill>
                <a:ea typeface="DFKai-SB" pitchFamily="65" charset="-120"/>
              </a:rPr>
              <a:t>16</a:t>
            </a:r>
            <a:r>
              <a:rPr lang="en-US" sz="34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ko-KR" sz="34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(= 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路加</a:t>
            </a:r>
            <a:r>
              <a:rPr lang="ko-KR" altLang="en-US" sz="3400" b="1" dirty="0" smtClean="0">
                <a:solidFill>
                  <a:srgbClr val="FFFF00"/>
                </a:solidFill>
                <a:latin typeface="DFKai-SB" pitchFamily="65" charset="-120"/>
                <a:ea typeface="Batang" pitchFamily="18" charset="-127"/>
              </a:rPr>
              <a:t> </a:t>
            </a:r>
            <a:r>
              <a:rPr lang="en-US" altLang="ko-KR" sz="3400" b="1" dirty="0">
                <a:solidFill>
                  <a:srgbClr val="FFFF00"/>
                </a:solidFill>
                <a:ea typeface="DFKai-SB" pitchFamily="65" charset="-120"/>
              </a:rPr>
              <a:t>18:15-17</a:t>
            </a:r>
            <a:r>
              <a:rPr lang="en-US" altLang="ko-KR" sz="34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en-US" sz="3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</a:t>
            </a:r>
            <a:endParaRPr lang="en-US" sz="34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400" dirty="0" smtClean="0">
                <a:solidFill>
                  <a:schemeClr val="bg1"/>
                </a:solidFill>
                <a:ea typeface="DFKai-SB" pitchFamily="65" charset="-120"/>
              </a:rPr>
              <a:t>13</a:t>
            </a:r>
            <a:r>
              <a:rPr lang="zh-TW" altLang="en-US" sz="3400" dirty="0" smtClean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zh-TW" altLang="en-US" sz="3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有人帶著小孩子來見耶穌，要耶穌摸他們</a:t>
            </a:r>
            <a:r>
              <a:rPr lang="zh-TW" altLang="en-US" sz="3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4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門</a:t>
            </a:r>
            <a:r>
              <a:rPr lang="zh-TW" altLang="en-US" sz="3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徒便責備那些人。 </a:t>
            </a:r>
            <a:r>
              <a:rPr lang="en-US" altLang="zh-TW" sz="3400" dirty="0" smtClean="0">
                <a:solidFill>
                  <a:schemeClr val="bg1"/>
                </a:solidFill>
                <a:ea typeface="DFKai-SB" pitchFamily="65" charset="-120"/>
              </a:rPr>
              <a:t>14</a:t>
            </a:r>
            <a:r>
              <a:rPr lang="zh-TW" altLang="en-US" sz="3400" dirty="0" smtClean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zh-TW" altLang="en-US" sz="3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穌看見就惱怒，對門徒說：「讓小孩子到我這裡來，不要禁止他們；因為在神國的，正是這樣的人。 </a:t>
            </a:r>
            <a:r>
              <a:rPr lang="en-US" altLang="zh-TW" sz="3400" dirty="0" smtClean="0">
                <a:solidFill>
                  <a:schemeClr val="bg1"/>
                </a:solidFill>
                <a:ea typeface="DFKai-SB" pitchFamily="65" charset="-120"/>
              </a:rPr>
              <a:t>15</a:t>
            </a:r>
            <a:r>
              <a:rPr lang="zh-TW" altLang="en-US" sz="3400" dirty="0" smtClean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zh-TW" altLang="en-US" sz="3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3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實在告訴你們，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凡要承受神國的，若不像小孩子，斷不能進去</a:t>
            </a:r>
            <a:r>
              <a:rPr lang="zh-TW" altLang="en-US" sz="3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。」 </a:t>
            </a:r>
            <a:r>
              <a:rPr lang="en-US" altLang="zh-TW" sz="3400" dirty="0" smtClean="0">
                <a:solidFill>
                  <a:schemeClr val="bg1"/>
                </a:solidFill>
                <a:ea typeface="DFKai-SB" pitchFamily="65" charset="-120"/>
              </a:rPr>
              <a:t>16</a:t>
            </a:r>
            <a:r>
              <a:rPr lang="zh-TW" altLang="en-US" sz="3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於是抱著小孩子，給他們按手，為他們祝福。</a:t>
            </a:r>
            <a:r>
              <a:rPr lang="en-US" sz="34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sz="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</a:t>
            </a:r>
          </a:p>
          <a:p>
            <a:r>
              <a:rPr lang="en-US" altLang="zh-CN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-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赛亚书 </a:t>
            </a:r>
            <a:r>
              <a:rPr lang="en-US" altLang="zh-CN" sz="3200" dirty="0" smtClean="0">
                <a:solidFill>
                  <a:srgbClr val="FFFF00"/>
                </a:solidFill>
                <a:ea typeface="DFKai-SB" pitchFamily="65" charset="-120"/>
              </a:rPr>
              <a:t>26:4</a:t>
            </a:r>
            <a:r>
              <a:rPr lang="en-US" altLang="zh-CN" sz="32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. </a:t>
            </a:r>
            <a:r>
              <a:rPr lang="zh-CN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們當倚靠耶和華直到永遠．因為耶和華是永久的磐石</a:t>
            </a:r>
            <a:r>
              <a:rPr lang="en-US" altLang="zh-CN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zh-CN" altLang="en-US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en-US" altLang="zh-CN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詩篇 </a:t>
            </a:r>
            <a:r>
              <a:rPr lang="en-US" altLang="zh-CN" sz="3200" b="1" dirty="0" smtClean="0">
                <a:solidFill>
                  <a:srgbClr val="FFFF00"/>
                </a:solidFill>
                <a:ea typeface="DFKai-SB" pitchFamily="65" charset="-120"/>
              </a:rPr>
              <a:t>37</a:t>
            </a:r>
            <a:r>
              <a:rPr lang="x-none" sz="3200" b="1" smtClean="0">
                <a:solidFill>
                  <a:srgbClr val="FFFF00"/>
                </a:solidFill>
                <a:ea typeface="DFKai-SB" pitchFamily="65" charset="-120"/>
              </a:rPr>
              <a:t>:</a:t>
            </a:r>
            <a:r>
              <a:rPr lang="en-US" altLang="zh-CN" sz="3200" b="1" dirty="0" smtClean="0">
                <a:solidFill>
                  <a:srgbClr val="FFFF00"/>
                </a:solidFill>
                <a:ea typeface="DFKai-SB" pitchFamily="65" charset="-120"/>
              </a:rPr>
              <a:t>5</a:t>
            </a:r>
            <a:r>
              <a:rPr lang="en-US" altLang="zh-CN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當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將你的事交託耶和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華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倚靠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就必成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全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endParaRPr lang="en-US" altLang="zh-TW" sz="12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12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12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12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12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620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26557" y="141513"/>
            <a:ext cx="8763000" cy="273921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3600" b="1" dirty="0">
                <a:latin typeface="新細明體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211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图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603" y="2590800"/>
            <a:ext cx="8855942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3288" y="1614311"/>
            <a:ext cx="7649334" cy="7550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5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1384" y="3657600"/>
            <a:ext cx="8542335" cy="8267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150813" y="133965"/>
            <a:ext cx="9067799" cy="1200329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t">
            <a:spAutoFit/>
          </a:bodyPr>
          <a:lstStyle/>
          <a:p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伯來語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歌</a:t>
            </a:r>
            <a:r>
              <a:rPr lang="en-US" altLang="zh-CN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zh-CN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CN" altLang="en-US" sz="3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們當倚靠耶和華直</a:t>
            </a:r>
            <a:r>
              <a:rPr lang="zh-CN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到永遠．</a:t>
            </a:r>
            <a:endParaRPr lang="en-US" altLang="zh-CN" sz="3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CN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</a:t>
            </a:r>
            <a:r>
              <a:rPr lang="zh-CN" altLang="en-US" sz="3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為耶和華是永久的磐</a:t>
            </a:r>
            <a:r>
              <a:rPr lang="zh-CN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石</a:t>
            </a:r>
            <a:r>
              <a:rPr lang="en-US" altLang="zh-CN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</a:t>
            </a:r>
            <a:r>
              <a:rPr lang="en-US" altLang="zh-CN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以赛亚书 </a:t>
            </a:r>
            <a:r>
              <a:rPr lang="en-US" altLang="zh-CN" sz="3200" dirty="0">
                <a:solidFill>
                  <a:srgbClr val="FFFF00"/>
                </a:solidFill>
                <a:ea typeface="DFKai-SB" pitchFamily="65" charset="-120"/>
              </a:rPr>
              <a:t>26:4</a:t>
            </a:r>
            <a:r>
              <a:rPr lang="en-US" altLang="zh-CN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zh-CN" altLang="en-US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559" y="1703386"/>
            <a:ext cx="1113923" cy="6248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5116" y="1678515"/>
            <a:ext cx="1113923" cy="6248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03719" y="2710180"/>
            <a:ext cx="1113923" cy="6248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215" y="3758565"/>
            <a:ext cx="1113923" cy="6248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15521" y="4648200"/>
            <a:ext cx="10147039" cy="144655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//  </a:t>
            </a:r>
            <a:r>
              <a:rPr lang="en-US" sz="4400" dirty="0" err="1" smtClean="0">
                <a:solidFill>
                  <a:schemeClr val="bg1"/>
                </a:solidFill>
              </a:rPr>
              <a:t>Bitkhu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vadonay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ade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smtClean="0">
                <a:solidFill>
                  <a:schemeClr val="bg1"/>
                </a:solidFill>
              </a:rPr>
              <a:t>ad  //   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////  </a:t>
            </a:r>
            <a:r>
              <a:rPr lang="en-US" sz="4400" dirty="0" err="1" smtClean="0">
                <a:solidFill>
                  <a:schemeClr val="bg1"/>
                </a:solidFill>
              </a:rPr>
              <a:t>ki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beyah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Adonay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tsur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</a:rPr>
              <a:t>olamim</a:t>
            </a:r>
            <a:r>
              <a:rPr lang="en-US" sz="4400" dirty="0" smtClean="0">
                <a:solidFill>
                  <a:schemeClr val="bg1"/>
                </a:solidFill>
              </a:rPr>
              <a:t>  ////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23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812" y="76200"/>
            <a:ext cx="11887200" cy="675056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800" b="1" baseline="30000" dirty="0">
                <a:solidFill>
                  <a:schemeClr val="bg1"/>
                </a:solidFill>
                <a:latin typeface="+mn-ea"/>
              </a:rPr>
              <a:t> </a:t>
            </a:r>
            <a:endParaRPr lang="en-US" sz="800" b="1" baseline="30000" dirty="0" smtClean="0">
              <a:solidFill>
                <a:schemeClr val="bg1"/>
              </a:solidFill>
              <a:latin typeface="+mn-ea"/>
            </a:endParaRPr>
          </a:p>
          <a:p>
            <a:endParaRPr lang="en-US" sz="800" b="1" baseline="30000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sz="800" b="1" baseline="30000" dirty="0" smtClean="0">
                <a:solidFill>
                  <a:srgbClr val="FFFF00"/>
                </a:solidFill>
                <a:latin typeface="+mn-ea"/>
              </a:rPr>
              <a:t>                                                                                                                                                              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猶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大王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亞撒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 </a:t>
            </a:r>
            <a:r>
              <a:rPr lang="en-US" altLang="ko-KR" sz="4000" b="1" dirty="0" smtClean="0">
                <a:solidFill>
                  <a:srgbClr val="FFFF00"/>
                </a:solidFill>
                <a:latin typeface="+mn-ea"/>
              </a:rPr>
              <a:t>(</a:t>
            </a:r>
            <a:r>
              <a:rPr lang="he-IL" sz="4000" b="1" dirty="0" smtClean="0">
                <a:solidFill>
                  <a:srgbClr val="FFFF00"/>
                </a:solidFill>
              </a:rPr>
              <a:t>אָסָא</a:t>
            </a:r>
            <a:r>
              <a:rPr lang="en-US" altLang="ko-KR" sz="4000" b="1" dirty="0" smtClean="0">
                <a:solidFill>
                  <a:srgbClr val="FFFF00"/>
                </a:solidFill>
                <a:latin typeface="+mn-ea"/>
              </a:rPr>
              <a:t>)</a:t>
            </a:r>
          </a:p>
          <a:p>
            <a:endParaRPr lang="en-US" altLang="ko-KR" sz="1400" b="1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ko-KR" sz="3600" b="1" dirty="0" smtClean="0">
                <a:solidFill>
                  <a:schemeClr val="bg1"/>
                </a:solidFill>
                <a:latin typeface="+mn-ea"/>
              </a:rPr>
              <a:t>	</a:t>
            </a:r>
            <a:r>
              <a:rPr lang="en-US" altLang="ko-KR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CN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王上</a:t>
            </a:r>
            <a:r>
              <a:rPr lang="ko-KR" altLang="en-US" sz="4000" b="1" dirty="0" smtClean="0">
                <a:solidFill>
                  <a:schemeClr val="bg1"/>
                </a:solidFill>
                <a:latin typeface="DFKai-SB" pitchFamily="65" charset="-120"/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  <a:ea typeface="DFKai-SB" pitchFamily="65" charset="-120"/>
              </a:rPr>
              <a:t>15</a:t>
            </a:r>
            <a:r>
              <a:rPr lang="zh-CN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章</a:t>
            </a:r>
            <a:r>
              <a:rPr lang="en-US" altLang="ko-KR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; </a:t>
            </a:r>
            <a:r>
              <a:rPr lang="zh-CN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代</a:t>
            </a:r>
            <a:r>
              <a:rPr lang="zh-CN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下</a:t>
            </a:r>
            <a:r>
              <a:rPr 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a typeface="DFKai-SB" pitchFamily="65" charset="-120"/>
              </a:rPr>
              <a:t>14-16</a:t>
            </a:r>
            <a:r>
              <a:rPr lang="zh-CN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章</a:t>
            </a:r>
            <a:endParaRPr lang="en-US" altLang="ko-KR" sz="40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ko-KR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	</a:t>
            </a:r>
            <a:r>
              <a:rPr lang="en-US" altLang="ko-KR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衛</a:t>
            </a:r>
            <a:r>
              <a:rPr lang="zh-TW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en-US" altLang="zh-CN" sz="4000" b="1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5</a:t>
            </a:r>
            <a:r>
              <a:rPr lang="zh-CN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代</a:t>
            </a:r>
            <a:r>
              <a:rPr lang="zh-TW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孫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，所羅門的曾</a:t>
            </a:r>
            <a:r>
              <a:rPr lang="zh-TW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孫</a:t>
            </a:r>
            <a:r>
              <a:rPr lang="ko-KR" altLang="en-US" sz="4000" b="1" dirty="0" smtClean="0">
                <a:solidFill>
                  <a:schemeClr val="bg1"/>
                </a:solidFill>
                <a:latin typeface="DFKai-SB" pitchFamily="65" charset="-120"/>
              </a:rPr>
              <a:t> </a:t>
            </a:r>
            <a:endParaRPr lang="en-US" altLang="ko-KR" sz="40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ko-KR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	</a:t>
            </a:r>
            <a:r>
              <a:rPr lang="en-US" altLang="ko-KR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公元前</a:t>
            </a:r>
            <a:r>
              <a:rPr lang="en-US" altLang="zh-TW" sz="4000" b="1" dirty="0">
                <a:solidFill>
                  <a:schemeClr val="bg1"/>
                </a:solidFill>
                <a:ea typeface="DFKai-SB" pitchFamily="65" charset="-120"/>
              </a:rPr>
              <a:t>900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年左右統</a:t>
            </a:r>
            <a:r>
              <a:rPr lang="zh-TW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治</a:t>
            </a:r>
            <a:r>
              <a:rPr lang="zh-CN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大約</a:t>
            </a:r>
            <a:r>
              <a:rPr lang="en-US" altLang="zh-TW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40</a:t>
            </a:r>
            <a:r>
              <a:rPr lang="zh-TW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年 </a:t>
            </a:r>
            <a:r>
              <a:rPr lang="en-US" altLang="ko-KR" sz="4000" b="1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(</a:t>
            </a:r>
            <a:r>
              <a:rPr lang="en-US" sz="4000" b="1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927-885 BC)</a:t>
            </a:r>
          </a:p>
          <a:p>
            <a:endParaRPr lang="en-US" altLang="ko-KR" sz="10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歷代志上</a:t>
            </a:r>
            <a:r>
              <a:rPr lang="en-US" altLang="ko-KR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 (</a:t>
            </a:r>
            <a:r>
              <a:rPr lang="en-US" altLang="ko-KR" sz="3600" b="1" dirty="0" smtClean="0">
                <a:solidFill>
                  <a:schemeClr val="bg1"/>
                </a:solidFill>
                <a:ea typeface="DFKai-SB" pitchFamily="65" charset="-120"/>
              </a:rPr>
              <a:t>1-9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章</a:t>
            </a:r>
            <a:r>
              <a:rPr lang="en-US" altLang="ko-KR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 </a:t>
            </a:r>
            <a:r>
              <a:rPr lang="zh-TW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從</a:t>
            </a:r>
            <a:r>
              <a:rPr lang="zh-TW" altLang="en-US" sz="3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亞當到巴比</a:t>
            </a:r>
            <a:r>
              <a:rPr lang="zh-TW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倫</a:t>
            </a:r>
            <a:r>
              <a:rPr lang="zh-CN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被擄歸回</a:t>
            </a:r>
            <a:r>
              <a:rPr lang="zh-TW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家</a:t>
            </a:r>
            <a:r>
              <a:rPr lang="zh-TW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譜</a:t>
            </a:r>
            <a:endParaRPr lang="en-US" altLang="zh-TW" sz="3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ko-KR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	</a:t>
            </a:r>
            <a:r>
              <a:rPr lang="en-US" altLang="ko-KR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(</a:t>
            </a:r>
            <a:r>
              <a:rPr lang="en-US" altLang="ko-KR" sz="3600" b="1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10-29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章</a:t>
            </a:r>
            <a:r>
              <a:rPr lang="en-US" altLang="ko-KR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ko-KR" altLang="en-US" sz="3600" b="1" dirty="0" smtClean="0">
                <a:solidFill>
                  <a:schemeClr val="bg1"/>
                </a:solidFill>
                <a:latin typeface="DFKai-SB" pitchFamily="65" charset="-120"/>
              </a:rPr>
              <a:t> </a:t>
            </a:r>
            <a:r>
              <a:rPr lang="zh-CN" altLang="en-US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大衛</a:t>
            </a:r>
            <a:r>
              <a:rPr lang="ko-KR" altLang="en-US" sz="3600" b="1" dirty="0" smtClean="0">
                <a:solidFill>
                  <a:schemeClr val="bg1"/>
                </a:solidFill>
                <a:latin typeface="DFKai-SB" pitchFamily="65" charset="-120"/>
              </a:rPr>
              <a:t> </a:t>
            </a:r>
            <a:r>
              <a:rPr lang="en-US" altLang="ko-KR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–</a:t>
            </a:r>
            <a:r>
              <a:rPr lang="zh-TW" altLang="en-US" sz="3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大衛王朝的祖先</a:t>
            </a:r>
            <a:endParaRPr lang="en-US" altLang="ko-KR" sz="36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歷代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志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下</a:t>
            </a:r>
            <a:r>
              <a:rPr lang="en-US" altLang="ko-KR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 </a:t>
            </a:r>
            <a:r>
              <a:rPr lang="zh-TW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猶大</a:t>
            </a:r>
            <a:r>
              <a:rPr lang="zh-TW" altLang="en-US" sz="3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大衛王</a:t>
            </a:r>
            <a:r>
              <a:rPr lang="zh-TW" altLang="en-US" sz="3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朝每</a:t>
            </a:r>
            <a:r>
              <a:rPr lang="zh-TW" altLang="en-US" sz="3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位國王的成績單</a:t>
            </a:r>
            <a:endParaRPr lang="en-US" altLang="ko-KR" sz="10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10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ko-KR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(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歷代志下</a:t>
            </a:r>
            <a:r>
              <a:rPr lang="en-US" altLang="ko-KR" sz="36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14-15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章</a:t>
            </a:r>
            <a:r>
              <a:rPr lang="en-US" altLang="ko-KR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 </a:t>
            </a:r>
            <a:r>
              <a:rPr lang="zh-TW" altLang="en-US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撒</a:t>
            </a:r>
            <a:r>
              <a:rPr lang="zh-TW" altLang="en-US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王依</a:t>
            </a:r>
            <a:r>
              <a:rPr lang="zh-TW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靠神的結果</a:t>
            </a:r>
            <a:r>
              <a:rPr 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- </a:t>
            </a:r>
            <a:r>
              <a:rPr lang="zh-TW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亨通 </a:t>
            </a:r>
            <a:r>
              <a:rPr lang="ko-KR" altLang="en-US" sz="3600" b="1" dirty="0" smtClean="0">
                <a:solidFill>
                  <a:schemeClr val="bg1"/>
                </a:solidFill>
                <a:latin typeface="DFKai-SB" pitchFamily="65" charset="-120"/>
              </a:rPr>
              <a:t> </a:t>
            </a:r>
            <a:endParaRPr lang="en-US" altLang="ko-KR" sz="36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ko-KR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(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歷代志下</a:t>
            </a:r>
            <a:r>
              <a:rPr lang="en-US" altLang="ko-KR" sz="3600" b="1" dirty="0" smtClean="0">
                <a:solidFill>
                  <a:srgbClr val="FFFF00"/>
                </a:solidFill>
                <a:ea typeface="DFKai-SB" pitchFamily="65" charset="-120"/>
              </a:rPr>
              <a:t>16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章</a:t>
            </a:r>
            <a:r>
              <a:rPr lang="en-US" altLang="ko-KR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 </a:t>
            </a:r>
            <a:r>
              <a:rPr lang="zh-TW" altLang="en-US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撒王</a:t>
            </a:r>
            <a:r>
              <a:rPr lang="zh-CN" altLang="en-US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依靠</a:t>
            </a:r>
            <a:r>
              <a:rPr lang="zh-CN" altLang="en-US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神的結果 </a:t>
            </a:r>
            <a:r>
              <a:rPr lang="en-US" altLang="zh-CN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– </a:t>
            </a:r>
            <a:r>
              <a:rPr lang="zh-CN" altLang="en-US" sz="3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不幸</a:t>
            </a:r>
            <a:endParaRPr lang="en-US" altLang="zh-CN" sz="8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sz="800" b="1" dirty="0">
              <a:solidFill>
                <a:schemeClr val="bg1"/>
              </a:solidFill>
              <a:latin typeface="+mn-ea"/>
            </a:endParaRPr>
          </a:p>
          <a:p>
            <a:endParaRPr lang="en-US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sz="800" b="1" dirty="0">
              <a:solidFill>
                <a:schemeClr val="bg1"/>
              </a:solidFill>
              <a:latin typeface="+mn-ea"/>
            </a:endParaRPr>
          </a:p>
          <a:p>
            <a:endParaRPr lang="en-US" sz="80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6536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069" y="47978"/>
            <a:ext cx="12038013" cy="670952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亞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撒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王依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靠神的結果</a:t>
            </a:r>
            <a:r>
              <a:rPr 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- 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亨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通 </a:t>
            </a:r>
            <a:r>
              <a:rPr 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代下</a:t>
            </a:r>
            <a:r>
              <a:rPr lang="x-none" sz="3200" b="1">
                <a:solidFill>
                  <a:srgbClr val="FFFF00"/>
                </a:solidFill>
                <a:ea typeface="DFKai-SB" pitchFamily="65" charset="-120"/>
              </a:rPr>
              <a:t>14:</a:t>
            </a:r>
            <a:r>
              <a:rPr lang="en-US" sz="3200" b="1" dirty="0">
                <a:solidFill>
                  <a:srgbClr val="FFFF00"/>
                </a:solidFill>
                <a:ea typeface="DFKai-SB" pitchFamily="65" charset="-120"/>
              </a:rPr>
              <a:t>2-7</a:t>
            </a:r>
            <a:r>
              <a:rPr 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 </a:t>
            </a:r>
            <a:endParaRPr lang="en-US" altLang="ko-KR" sz="3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x-none" sz="310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2 </a:t>
            </a:r>
            <a:r>
              <a:rPr lang="zh-TW" altLang="en-US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撒</a:t>
            </a:r>
            <a:r>
              <a:rPr lang="zh-TW" altLang="en-US" sz="31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行耶和華他神眼中看為善為正的事</a:t>
            </a:r>
            <a:r>
              <a:rPr lang="zh-TW" altLang="en-US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1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3 </a:t>
            </a:r>
            <a:r>
              <a:rPr lang="zh-TW" altLang="en-US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除掉外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邦神的壇和邱壇，打碎柱像，砍下木偶， </a:t>
            </a:r>
            <a:endParaRPr lang="en-US" altLang="zh-TW" sz="31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4 </a:t>
            </a:r>
            <a:r>
              <a:rPr lang="zh-TW" altLang="en-US" sz="31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吩</a:t>
            </a:r>
            <a:r>
              <a:rPr lang="zh-TW" altLang="en-US" sz="31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咐猶大人尋求耶和華他們列祖的神，遵行他的律法</a:t>
            </a:r>
            <a:r>
              <a:rPr lang="zh-TW" altLang="en-US" sz="31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31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1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誡</a:t>
            </a:r>
            <a:r>
              <a:rPr lang="zh-TW" altLang="en-US" sz="31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命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 </a:t>
            </a:r>
            <a:r>
              <a:rPr lang="en-US" altLang="zh-TW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5 </a:t>
            </a:r>
            <a:r>
              <a:rPr lang="zh-TW" altLang="en-US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又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在猶大各城邑除掉邱壇和日像，那時國享</a:t>
            </a:r>
            <a:r>
              <a:rPr lang="zh-TW" altLang="en-US" sz="31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太平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 </a:t>
            </a:r>
            <a:endParaRPr lang="en-US" altLang="zh-TW" sz="31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6 </a:t>
            </a:r>
            <a:r>
              <a:rPr lang="zh-TW" altLang="en-US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又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在猶大建造了幾座堅固城。國</a:t>
            </a:r>
            <a:r>
              <a:rPr lang="zh-TW" altLang="en-US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1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太平</a:t>
            </a:r>
            <a:r>
              <a:rPr lang="zh-TW" altLang="en-US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數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年，沒有戰爭，因為耶和華賜他</a:t>
            </a:r>
            <a:r>
              <a:rPr lang="zh-TW" altLang="en-US" sz="31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平安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altLang="zh-TW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7 </a:t>
            </a:r>
            <a:r>
              <a:rPr lang="zh-TW" altLang="en-US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對猶大人說：「我們要建造這些城邑，四圍築牆，蓋樓，安門，做閂；地還屬我們，是因</a:t>
            </a:r>
            <a:r>
              <a:rPr lang="zh-TW" altLang="en-US" sz="31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尋求耶和華我們的神；我們既尋求他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，他就賜我們四</a:t>
            </a:r>
            <a:r>
              <a:rPr lang="zh-TW" altLang="en-US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境</a:t>
            </a:r>
            <a:r>
              <a:rPr lang="zh-TW" altLang="en-US" sz="31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平安</a:t>
            </a:r>
            <a:r>
              <a:rPr lang="zh-TW" altLang="en-US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。」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於是建造城邑，</a:t>
            </a:r>
            <a:r>
              <a:rPr lang="zh-TW" altLang="en-US" sz="31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諸事亨</a:t>
            </a:r>
            <a:r>
              <a:rPr lang="zh-TW" altLang="en-US" sz="31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通</a:t>
            </a:r>
            <a:r>
              <a:rPr lang="zh-CN" altLang="en-US" sz="31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31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…………………………………………………………………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3000" dirty="0" smtClean="0">
                <a:solidFill>
                  <a:schemeClr val="bg1"/>
                </a:solidFill>
              </a:rPr>
              <a:t>	*“</a:t>
            </a:r>
            <a:r>
              <a:rPr lang="zh-TW" altLang="en-US" sz="3000" dirty="0" smtClean="0">
                <a:solidFill>
                  <a:schemeClr val="bg1"/>
                </a:solidFill>
              </a:rPr>
              <a:t>如</a:t>
            </a:r>
            <a:r>
              <a:rPr lang="zh-TW" altLang="en-US" sz="3000" dirty="0">
                <a:solidFill>
                  <a:schemeClr val="bg1"/>
                </a:solidFill>
              </a:rPr>
              <a:t>果上帝沒有幫助</a:t>
            </a:r>
            <a:r>
              <a:rPr lang="zh-TW" altLang="en-US" sz="3000" dirty="0" smtClean="0">
                <a:solidFill>
                  <a:schemeClr val="bg1"/>
                </a:solidFill>
              </a:rPr>
              <a:t>，不</a:t>
            </a:r>
            <a:r>
              <a:rPr lang="zh-TW" altLang="en-US" sz="3000" dirty="0">
                <a:solidFill>
                  <a:schemeClr val="bg1"/>
                </a:solidFill>
              </a:rPr>
              <a:t>管一個人有</a:t>
            </a:r>
            <a:r>
              <a:rPr lang="zh-TW" altLang="en-US" sz="3000" dirty="0" smtClean="0">
                <a:solidFill>
                  <a:schemeClr val="bg1"/>
                </a:solidFill>
              </a:rPr>
              <a:t>多</a:t>
            </a:r>
            <a:r>
              <a:rPr lang="zh-TW" altLang="en-US" sz="3000" dirty="0">
                <a:solidFill>
                  <a:schemeClr val="bg1"/>
                </a:solidFill>
              </a:rPr>
              <a:t>少</a:t>
            </a:r>
            <a:r>
              <a:rPr lang="zh-TW" altLang="en-US" sz="3000" dirty="0" smtClean="0">
                <a:solidFill>
                  <a:schemeClr val="bg1"/>
                </a:solidFill>
              </a:rPr>
              <a:t>自助，</a:t>
            </a:r>
            <a:r>
              <a:rPr lang="zh-CN" altLang="en-US" sz="3000" dirty="0" smtClean="0">
                <a:solidFill>
                  <a:schemeClr val="bg1"/>
                </a:solidFill>
              </a:rPr>
              <a:t>沒有用</a:t>
            </a:r>
            <a:r>
              <a:rPr lang="en-US" altLang="ko-KR" sz="3000" dirty="0" smtClean="0">
                <a:solidFill>
                  <a:schemeClr val="bg1"/>
                </a:solidFill>
              </a:rPr>
              <a:t>.” vs.  “</a:t>
            </a:r>
            <a:r>
              <a:rPr lang="en-US" sz="3000" b="1" i="1" dirty="0" smtClean="0">
                <a:solidFill>
                  <a:schemeClr val="bg1"/>
                </a:solidFill>
              </a:rPr>
              <a:t>God </a:t>
            </a:r>
            <a:r>
              <a:rPr lang="en-US" sz="3000" b="1" i="1" dirty="0">
                <a:solidFill>
                  <a:schemeClr val="bg1"/>
                </a:solidFill>
              </a:rPr>
              <a:t>helps those who help </a:t>
            </a:r>
            <a:r>
              <a:rPr lang="en-US" sz="3000" b="1" i="1" dirty="0" smtClean="0">
                <a:solidFill>
                  <a:schemeClr val="bg1"/>
                </a:solidFill>
              </a:rPr>
              <a:t>themselves.” 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zh-TW" altLang="en-US" sz="3000" dirty="0">
                <a:solidFill>
                  <a:schemeClr val="bg1"/>
                </a:solidFill>
              </a:rPr>
              <a:t>上帝幫助那些自助的人</a:t>
            </a:r>
            <a:r>
              <a:rPr lang="en-US" altLang="ko-KR" sz="3000" dirty="0" smtClean="0">
                <a:solidFill>
                  <a:schemeClr val="bg1"/>
                </a:solidFill>
              </a:rPr>
              <a:t>.)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42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7978"/>
            <a:ext cx="12188825" cy="674030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chemeClr val="bg1"/>
              </a:solidFill>
            </a:endParaRPr>
          </a:p>
          <a:p>
            <a:r>
              <a:rPr lang="zh-TW" altLang="en-US" sz="3200" b="1" dirty="0" smtClean="0">
                <a:solidFill>
                  <a:schemeClr val="bg1"/>
                </a:solidFill>
              </a:rPr>
              <a:t>      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撒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王依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靠神的結果</a:t>
            </a:r>
            <a:r>
              <a:rPr 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- 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亨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通 </a:t>
            </a:r>
            <a:r>
              <a:rPr 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代下</a:t>
            </a:r>
            <a:r>
              <a:rPr lang="x-none" sz="3200" b="1">
                <a:solidFill>
                  <a:srgbClr val="FFFF00"/>
                </a:solidFill>
                <a:latin typeface="+mj-lt"/>
                <a:ea typeface="DFKai-SB" pitchFamily="65" charset="-120"/>
              </a:rPr>
              <a:t>14:</a:t>
            </a:r>
            <a:r>
              <a:rPr lang="en-US" sz="3200" b="1" dirty="0">
                <a:solidFill>
                  <a:srgbClr val="FFFF00"/>
                </a:solidFill>
                <a:latin typeface="+mj-lt"/>
                <a:ea typeface="DFKai-SB" pitchFamily="65" charset="-120"/>
              </a:rPr>
              <a:t>9-13</a:t>
            </a:r>
            <a:r>
              <a:rPr 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 </a:t>
            </a:r>
            <a:endParaRPr lang="en-US" altLang="ko-KR" sz="3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           14:1</a:t>
            </a:r>
            <a:r>
              <a:rPr lang="en-US" sz="3200" dirty="0" smtClean="0">
                <a:solidFill>
                  <a:schemeClr val="bg1"/>
                </a:solidFill>
              </a:rPr>
              <a:t> ……….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撒年間、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國中太平十年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9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有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古實王謝拉率領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軍兵一百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萬</a:t>
            </a:r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戰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車三百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輛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出來</a:t>
            </a:r>
            <a:endParaRPr lang="en-US" altLang="zh-TW" sz="32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攻擊猶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到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了瑪利沙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10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於是亞撒出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去與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他迎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敵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</a:p>
          <a:p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就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</a:t>
            </a:r>
            <a:r>
              <a:rPr lang="zh-TW" altLang="en-US" sz="32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瑪利沙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的洗法谷彼此擺陣。 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11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亞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撒呼求耶和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華他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的神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</a:t>
            </a:r>
          </a:p>
          <a:p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「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耶和華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啊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惟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有你能幫助軟弱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勝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過強盛的。耶和華我們的神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啊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求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你幫助我們；因為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我們仰賴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奉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你的名來</a:t>
            </a:r>
            <a:r>
              <a:rPr lang="zh-TW" altLang="en-US" sz="32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攻擊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這大軍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。耶和華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啊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是我們的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要容人勝過你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。」 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12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於是耶和華使古實人敗在亞撒和猶大人面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前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古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實人就逃跑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了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;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13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………. 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古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實人被殺的甚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多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能再強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盛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為敗在耶和華與他軍兵面前。猶大人就奪了許多財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物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zh-TW" altLang="en-US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…………………………………………………………………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	</a:t>
            </a:r>
            <a:r>
              <a:rPr lang="zh-TW" altLang="en-US" sz="2800" dirty="0">
                <a:solidFill>
                  <a:schemeClr val="bg1"/>
                </a:solidFill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</a:rPr>
              <a:t>*</a:t>
            </a:r>
            <a:r>
              <a:rPr lang="zh-TW" altLang="en-US" sz="2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攻擊</a:t>
            </a:r>
            <a:r>
              <a:rPr lang="he-IL" sz="2800" dirty="0" smtClean="0">
                <a:solidFill>
                  <a:srgbClr val="FFFF00"/>
                </a:solidFill>
              </a:rPr>
              <a:t>עַל </a:t>
            </a:r>
            <a:r>
              <a:rPr lang="en-US" altLang="zh-TW" sz="2800" dirty="0" smtClean="0">
                <a:solidFill>
                  <a:schemeClr val="bg1"/>
                </a:solidFill>
              </a:rPr>
              <a:t> (against)    /     </a:t>
            </a:r>
            <a:r>
              <a:rPr lang="zh-TW" altLang="en-US" sz="2800" dirty="0" smtClean="0">
                <a:solidFill>
                  <a:schemeClr val="bg1"/>
                </a:solidFill>
              </a:rPr>
              <a:t>這</a:t>
            </a:r>
            <a:r>
              <a:rPr lang="zh-TW" altLang="en-US" sz="2800" dirty="0">
                <a:solidFill>
                  <a:schemeClr val="bg1"/>
                </a:solidFill>
              </a:rPr>
              <a:t>是誰的戰爭？我的戰爭成神的戰爭</a:t>
            </a:r>
            <a:r>
              <a:rPr lang="en-US" altLang="zh-TW" sz="2800" dirty="0">
                <a:solidFill>
                  <a:schemeClr val="bg1"/>
                </a:solidFill>
              </a:rPr>
              <a:t>.</a:t>
            </a:r>
            <a:endParaRPr lang="en-US" sz="2800" b="1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44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eth Guvrin (BiblePlaces.com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28600"/>
            <a:ext cx="5120640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one discovery suggests Maresha was the first to use the bird as food |  Daily Mail On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058" y="2057400"/>
            <a:ext cx="6038850" cy="436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 Benjamites battle the Egyptians at Mareshah in II Chronicles 14 | Old  testament, Egyptian, Ashkel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485" y="3886199"/>
            <a:ext cx="3457575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reeBibleimages :: King Asa trusts God for victory and peace :: King Asa  asks God for help when the Cushites attack (1 Kings 15:9-15, 2 Chronicles  14:1-15:19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612" y="3858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47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1771"/>
            <a:ext cx="12188825" cy="686341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亞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撒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王依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靠神的結果</a:t>
            </a:r>
            <a:r>
              <a:rPr 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- 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亨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通 </a:t>
            </a:r>
            <a:r>
              <a:rPr 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代下</a:t>
            </a:r>
            <a:r>
              <a:rPr lang="x-none" sz="3200" b="1">
                <a:solidFill>
                  <a:srgbClr val="FFFF00"/>
                </a:solidFill>
                <a:latin typeface="+mj-lt"/>
                <a:ea typeface="DFKai-SB" pitchFamily="65" charset="-120"/>
              </a:rPr>
              <a:t>1</a:t>
            </a:r>
            <a:r>
              <a:rPr lang="en-US" sz="3200" b="1" dirty="0">
                <a:solidFill>
                  <a:srgbClr val="FFFF00"/>
                </a:solidFill>
                <a:latin typeface="+mj-lt"/>
                <a:ea typeface="DFKai-SB" pitchFamily="65" charset="-120"/>
              </a:rPr>
              <a:t>5</a:t>
            </a:r>
            <a:r>
              <a:rPr lang="x-none" sz="3200" b="1">
                <a:solidFill>
                  <a:srgbClr val="FFFF00"/>
                </a:solidFill>
                <a:latin typeface="+mj-lt"/>
                <a:ea typeface="DFKai-SB" pitchFamily="65" charset="-120"/>
              </a:rPr>
              <a:t>:</a:t>
            </a:r>
            <a:r>
              <a:rPr lang="en-US" sz="3200" b="1" dirty="0">
                <a:solidFill>
                  <a:srgbClr val="FFFF00"/>
                </a:solidFill>
                <a:latin typeface="+mj-lt"/>
                <a:ea typeface="DFKai-SB" pitchFamily="65" charset="-120"/>
              </a:rPr>
              <a:t>1-19</a:t>
            </a:r>
            <a:r>
              <a:rPr 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 </a:t>
            </a:r>
            <a:endParaRPr lang="en-US" altLang="ko-KR" sz="3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神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的靈感動俄德的兒子亞撒利雅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2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他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出來迎接亞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撒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</a:p>
          <a:p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對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「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亞撒和猶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便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雅憫眾人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哪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聽我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們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若</a:t>
            </a:r>
            <a:endParaRPr lang="en-US" altLang="zh-TW" sz="3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順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從耶和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華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和華必與你們同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在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;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們若尋求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就必</a:t>
            </a:r>
            <a:endParaRPr lang="en-US" altLang="zh-TW" sz="3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尋見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;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們若離棄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必離棄你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們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0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…… 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8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亞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撒聽見這話和俄德兒子先知亞撒利雅的預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言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就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壯起膽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來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在猶大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便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雅憫全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地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以法蓮山地所奪的各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城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將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可憎之物盡都除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掉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又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在耶和華殿的廊前重新修築耶和華的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壇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;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0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……</a:t>
            </a:r>
            <a:r>
              <a:rPr lang="en-US" sz="3000" b="1" dirty="0"/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10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zh-TW" altLang="en-US" sz="3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亞撒十五年三月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、他們都聚集在耶路撒冷。</a:t>
            </a:r>
            <a:r>
              <a:rPr lang="zh-TW" altLang="en-US" sz="30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000" dirty="0">
                <a:solidFill>
                  <a:schemeClr val="bg1"/>
                </a:solidFill>
                <a:ea typeface="DFKai-SB" pitchFamily="65" charset="-120"/>
              </a:rPr>
              <a:t>……</a:t>
            </a:r>
            <a:r>
              <a:rPr lang="en-US" sz="3000" b="1" dirty="0"/>
              <a:t> 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12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他們就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立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要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盡心盡性地尋求耶和華他們列祖的神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altLang="zh-TW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13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凡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不尋求耶和華以色列神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無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論大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小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男女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必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被治死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14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他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們就大聲歡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呼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吹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號吹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角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向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耶和華起誓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15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猶大眾人為所起的誓歡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喜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;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他們是盡心起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誓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盡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意尋求耶和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華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和華就被他們尋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見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且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賜他們四境平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安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</a:t>
            </a:r>
            <a:r>
              <a:rPr lang="en-US" altLang="zh-TW" sz="30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……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19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從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這時直到</a:t>
            </a:r>
            <a:r>
              <a:rPr lang="zh-TW" altLang="en-US" sz="3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亞撒三十五</a:t>
            </a:r>
            <a:r>
              <a:rPr lang="zh-TW" altLang="en-US" sz="30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年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都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沒有爭戰的事。 </a:t>
            </a: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00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7978"/>
            <a:ext cx="12188825" cy="683264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solidFill>
                  <a:schemeClr val="bg1"/>
                </a:solidFill>
              </a:rPr>
              <a:t>                   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撒王不依靠神的結果</a:t>
            </a:r>
            <a:r>
              <a:rPr 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-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幸</a:t>
            </a:r>
            <a:endParaRPr lang="en-US" altLang="ko-KR" sz="36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9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(</a:t>
            </a:r>
            <a:r>
              <a:rPr lang="zh-CN" altLang="en-US" sz="29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代下</a:t>
            </a:r>
            <a:r>
              <a:rPr lang="x-none" sz="2900" b="1" smtClean="0">
                <a:solidFill>
                  <a:srgbClr val="FFFF00"/>
                </a:solidFill>
                <a:ea typeface="DFKai-SB" pitchFamily="65" charset="-120"/>
              </a:rPr>
              <a:t>1</a:t>
            </a:r>
            <a:r>
              <a:rPr lang="en-US" sz="2900" b="1" dirty="0" smtClean="0">
                <a:solidFill>
                  <a:srgbClr val="FFFF00"/>
                </a:solidFill>
                <a:ea typeface="DFKai-SB" pitchFamily="65" charset="-120"/>
              </a:rPr>
              <a:t>6</a:t>
            </a:r>
            <a:r>
              <a:rPr lang="x-none" sz="2900" b="1" smtClean="0">
                <a:solidFill>
                  <a:srgbClr val="FFFF00"/>
                </a:solidFill>
                <a:ea typeface="DFKai-SB" pitchFamily="65" charset="-120"/>
              </a:rPr>
              <a:t>:</a:t>
            </a:r>
            <a:r>
              <a:rPr lang="en-US" sz="2900" b="1" dirty="0" smtClean="0">
                <a:solidFill>
                  <a:srgbClr val="FFFF00"/>
                </a:solidFill>
                <a:ea typeface="DFKai-SB" pitchFamily="65" charset="-120"/>
              </a:rPr>
              <a:t>1-9</a:t>
            </a:r>
            <a:r>
              <a:rPr lang="en-US" sz="29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 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9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29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撒三十六</a:t>
            </a:r>
            <a:r>
              <a:rPr lang="zh-TW" altLang="en-US" sz="29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年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色列王巴沙上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來</a:t>
            </a:r>
            <a:endParaRPr lang="en-US" altLang="zh-TW" sz="2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9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攻擊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猶大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修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築拉瑪，不許人從猶大王亞撒那裡出入。 </a:t>
            </a:r>
            <a:endParaRPr lang="en-US" altLang="zh-TW" sz="2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2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於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是亞撒從耶和華殿和王宮的府庫裡拿出金銀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來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送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與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住</a:t>
            </a:r>
            <a:endParaRPr lang="en-US" altLang="zh-TW" sz="2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馬色的亞蘭王便哈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達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  3 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「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你父曾與我父立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與你也要立約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現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在我將金銀送給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求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你廢掉你與以色列王巴沙所立的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使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他離開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」 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6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於是亞撒王率領猶大眾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將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巴沙修築拉瑪所用的石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頭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木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頭都運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去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以修築迦巴和米斯巴。 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7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那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時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先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見哈拿尼來見猶大王亞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撒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對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「</a:t>
            </a:r>
            <a:r>
              <a:rPr lang="zh-TW" altLang="en-US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因你仰賴亞蘭</a:t>
            </a:r>
            <a:r>
              <a:rPr lang="zh-TW" altLang="en-US" sz="29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王</a:t>
            </a:r>
            <a:r>
              <a:rPr lang="en-US" altLang="zh-TW" sz="29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沒</a:t>
            </a:r>
            <a:r>
              <a:rPr lang="zh-TW" altLang="en-US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有仰賴耶和華你的</a:t>
            </a:r>
            <a:r>
              <a:rPr lang="zh-TW" altLang="en-US" sz="29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所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以亞蘭王的軍兵脫離了你的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手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 9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耶和華的眼目遍察全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地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顯大能幫助向他心存誠實的人。你這事行得愚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昧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;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此後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必有爭戰的事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。」  </a:t>
            </a:r>
            <a:r>
              <a:rPr lang="zh-TW" altLang="en-US" sz="3200" dirty="0">
                <a:solidFill>
                  <a:schemeClr val="bg1"/>
                </a:solidFill>
              </a:rPr>
              <a:t> </a:t>
            </a:r>
            <a:r>
              <a:rPr lang="en-US" altLang="zh-TW" sz="2600" dirty="0">
                <a:solidFill>
                  <a:schemeClr val="bg1"/>
                </a:solidFill>
              </a:rPr>
              <a:t>*</a:t>
            </a:r>
            <a:r>
              <a:rPr lang="zh-TW" altLang="en-US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攻擊</a:t>
            </a:r>
            <a:r>
              <a:rPr lang="he-IL" sz="2600" dirty="0">
                <a:solidFill>
                  <a:srgbClr val="FFFF00"/>
                </a:solidFill>
              </a:rPr>
              <a:t>עַל </a:t>
            </a:r>
            <a:r>
              <a:rPr lang="en-US" altLang="zh-TW" sz="2600" dirty="0">
                <a:solidFill>
                  <a:schemeClr val="bg1"/>
                </a:solidFill>
              </a:rPr>
              <a:t> (against) </a:t>
            </a:r>
            <a:endParaRPr lang="en-US" altLang="zh-TW" sz="2600" b="1" dirty="0">
              <a:solidFill>
                <a:schemeClr val="bg1"/>
              </a:solidFill>
            </a:endParaRPr>
          </a:p>
          <a:p>
            <a:r>
              <a:rPr lang="en-US" sz="29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(</a:t>
            </a:r>
            <a:r>
              <a:rPr lang="zh-CN" altLang="en-US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代下</a:t>
            </a:r>
            <a:r>
              <a:rPr lang="x-none" sz="2900" b="1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1</a:t>
            </a:r>
            <a:r>
              <a:rPr lang="en-US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6</a:t>
            </a:r>
            <a:r>
              <a:rPr lang="x-none" sz="2900" b="1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en-US" sz="29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12) </a:t>
            </a:r>
            <a:r>
              <a:rPr lang="zh-TW" altLang="en-US" sz="29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29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撒作王三十九年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，他腳上有病，而且甚重。</a:t>
            </a:r>
            <a:r>
              <a:rPr lang="zh-TW" altLang="en-US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病的時候沒有求耶和華，只求醫生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13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他作王四十一年而死、與他列祖同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睡</a:t>
            </a:r>
            <a:r>
              <a:rPr lang="en-US" altLang="zh-TW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altLang="zh-TW" sz="29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1000" b="1" dirty="0" smtClean="0">
              <a:solidFill>
                <a:schemeClr val="bg1"/>
              </a:solidFill>
            </a:endParaRPr>
          </a:p>
          <a:p>
            <a:endParaRPr lang="en-US" altLang="zh-TW" sz="1000" b="1" dirty="0">
              <a:solidFill>
                <a:schemeClr val="bg1"/>
              </a:solidFill>
            </a:endParaRPr>
          </a:p>
          <a:p>
            <a:endParaRPr lang="en-US" altLang="zh-TW" sz="1000" b="1" dirty="0" smtClean="0">
              <a:solidFill>
                <a:schemeClr val="bg1"/>
              </a:solidFill>
            </a:endParaRPr>
          </a:p>
          <a:p>
            <a:endParaRPr lang="en-US" altLang="zh-TW" sz="1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82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t you, be strong and do not let your hands be weak, for your work shall  be rewarded!” (2 Ch 15:7) - ppt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12" y="2060222"/>
            <a:ext cx="6095999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ble Map: Ramah | Bible mapping, Bible atlas,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533400"/>
            <a:ext cx="5669280" cy="566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94412" y="278264"/>
            <a:ext cx="2362200" cy="175432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TW" sz="5400" b="1" dirty="0" smtClean="0">
                <a:solidFill>
                  <a:srgbClr val="FFFF00"/>
                </a:solidFill>
                <a:ea typeface="DFKai-SB" pitchFamily="65" charset="-120"/>
              </a:rPr>
              <a:t>Ramah</a:t>
            </a:r>
          </a:p>
          <a:p>
            <a:pPr algn="ctr"/>
            <a:r>
              <a:rPr lang="zh-TW" altLang="en-US" sz="54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拉</a:t>
            </a:r>
            <a:r>
              <a:rPr lang="zh-TW" altLang="en-US" sz="54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瑪</a:t>
            </a:r>
            <a:endParaRPr lang="en-US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48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2452</TotalTime>
  <Words>1584</Words>
  <Application>Microsoft Office PowerPoint</Application>
  <PresentationFormat>Custom</PresentationFormat>
  <Paragraphs>101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248</cp:revision>
  <dcterms:created xsi:type="dcterms:W3CDTF">2020-03-18T13:47:21Z</dcterms:created>
  <dcterms:modified xsi:type="dcterms:W3CDTF">2021-01-18T15:32:23Z</dcterms:modified>
</cp:coreProperties>
</file>