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45" r:id="rId2"/>
    <p:sldId id="359" r:id="rId3"/>
    <p:sldId id="376" r:id="rId4"/>
    <p:sldId id="378" r:id="rId5"/>
    <p:sldId id="375" r:id="rId6"/>
    <p:sldId id="360" r:id="rId7"/>
    <p:sldId id="370" r:id="rId8"/>
    <p:sldId id="353" r:id="rId9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72" d="100"/>
          <a:sy n="72" d="100"/>
        </p:scale>
        <p:origin x="804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126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199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200" y="1730403"/>
            <a:ext cx="7529536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5949" y="2470926"/>
            <a:ext cx="8679247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199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126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247" y="1726738"/>
            <a:ext cx="7532694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114" y="2468304"/>
            <a:ext cx="8678443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4" y="1097280"/>
            <a:ext cx="4266089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097280"/>
            <a:ext cx="4266089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097280"/>
            <a:ext cx="4266089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915" y="1701848"/>
            <a:ext cx="4266089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5056" y="1097280"/>
            <a:ext cx="4266089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701848"/>
            <a:ext cx="4266089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126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19511" y="-1719509"/>
            <a:ext cx="6858000" cy="1029702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301" y="1576104"/>
            <a:ext cx="694763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1087" y="2618913"/>
            <a:ext cx="5075717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154" y="2253385"/>
            <a:ext cx="7724335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4396" y="0"/>
            <a:ext cx="9484429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126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126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696" y="1717501"/>
            <a:ext cx="7313295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242" y="2180529"/>
            <a:ext cx="8126610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4435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1998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365760"/>
            <a:ext cx="10025309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100629"/>
            <a:ext cx="10025309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154" y="5870448"/>
            <a:ext cx="2900940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8797" y="6285122"/>
            <a:ext cx="62975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8467" y="6170822"/>
            <a:ext cx="670385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98" y="3344092"/>
            <a:ext cx="69783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C00000"/>
                </a:solidFill>
              </a:rPr>
              <a:t>מְקוֹר מַיִם חַיִּים 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l-GR" sz="2400" b="1" dirty="0"/>
              <a:t>ἡ πηγή ὕδατος ζωῆς </a:t>
            </a:r>
            <a:endParaRPr lang="en-US" sz="2400" dirty="0"/>
          </a:p>
          <a:p>
            <a:pPr algn="ctr"/>
            <a:r>
              <a:rPr lang="en-US" sz="2400" b="1" i="1" dirty="0">
                <a:solidFill>
                  <a:srgbClr val="7030A0"/>
                </a:solidFill>
              </a:rPr>
              <a:t>The Spring of Living Water </a:t>
            </a:r>
            <a:endParaRPr lang="en-US" sz="2400" dirty="0">
              <a:solidFill>
                <a:srgbClr val="7030A0"/>
              </a:solidFill>
            </a:endParaRPr>
          </a:p>
          <a:p>
            <a:pPr algn="ctr"/>
            <a:r>
              <a:rPr lang="ko-KR" altLang="en-US" sz="2400" b="1" dirty="0">
                <a:solidFill>
                  <a:srgbClr val="00B050"/>
                </a:solidFill>
              </a:rPr>
              <a:t>생명수 샘</a:t>
            </a:r>
            <a:r>
              <a:rPr lang="ko-KR" altLang="en-US" sz="2400" dirty="0">
                <a:solidFill>
                  <a:srgbClr val="00B050"/>
                </a:solidFill>
              </a:rPr>
              <a:t>     </a:t>
            </a:r>
            <a:r>
              <a:rPr lang="zh-TW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La Fuente de Agua Viva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r>
              <a:rPr lang="en-US" sz="2400" b="1" i="1" dirty="0"/>
              <a:t>La Source </a:t>
            </a:r>
            <a:r>
              <a:rPr lang="en-US" sz="2400" b="1" i="1" dirty="0" err="1"/>
              <a:t>d'Eau</a:t>
            </a:r>
            <a:r>
              <a:rPr lang="en-US" sz="2400" b="1" i="1" dirty="0"/>
              <a:t> Vive</a:t>
            </a:r>
            <a:endParaRPr lang="en-US" sz="2400" dirty="0"/>
          </a:p>
          <a:p>
            <a:pPr algn="ctr"/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i="1" dirty="0"/>
              <a:t>Fonte de </a:t>
            </a:r>
            <a:r>
              <a:rPr lang="en-US" sz="2400" b="1" i="1" dirty="0" err="1"/>
              <a:t>Água</a:t>
            </a:r>
            <a:r>
              <a:rPr lang="en-US" sz="2400" b="1" i="1" dirty="0"/>
              <a:t> Viva</a:t>
            </a:r>
            <a:endParaRPr lang="en-US" sz="2400" dirty="0"/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‎ </a:t>
            </a:r>
            <a:r>
              <a:rPr lang="ar-SA" sz="24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148471"/>
            <a:ext cx="6705600" cy="320087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0000"/>
                </a:solidFill>
              </a:rPr>
              <a:t>한 아이의 </a:t>
            </a:r>
            <a:endParaRPr lang="en-US" altLang="ko-KR" sz="60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6000" b="1" dirty="0">
                <a:solidFill>
                  <a:srgbClr val="FF0000"/>
                </a:solidFill>
              </a:rPr>
              <a:t>빵 다섯</a:t>
            </a:r>
            <a:r>
              <a:rPr lang="en-US" altLang="ko-KR" sz="6000" b="1" dirty="0">
                <a:solidFill>
                  <a:srgbClr val="FF0000"/>
                </a:solidFill>
              </a:rPr>
              <a:t>, </a:t>
            </a:r>
            <a:r>
              <a:rPr lang="ko-KR" altLang="en-US" sz="6000" b="1" dirty="0">
                <a:solidFill>
                  <a:srgbClr val="FF0000"/>
                </a:solidFill>
              </a:rPr>
              <a:t>물고기 둘</a:t>
            </a:r>
            <a:endParaRPr lang="en-US" altLang="ko-KR" sz="6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(</a:t>
            </a:r>
            <a:r>
              <a:rPr lang="ko-KR" altLang="en-US" sz="4000" b="1" dirty="0">
                <a:solidFill>
                  <a:srgbClr val="FF0000"/>
                </a:solidFill>
              </a:rPr>
              <a:t>요한 </a:t>
            </a:r>
            <a:r>
              <a:rPr lang="en-US" altLang="ko-KR" sz="4000" b="1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:1-13)</a:t>
            </a:r>
          </a:p>
          <a:p>
            <a:pPr algn="ctr"/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Loaves &amp; 2 Fish of a Child</a:t>
            </a:r>
            <a:endParaRPr lang="en-US" sz="4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7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501" y="152399"/>
            <a:ext cx="8429308" cy="2418209"/>
          </a:xfrm>
          <a:prstGeom prst="rect">
            <a:avLst/>
          </a:prstGeom>
          <a:solidFill>
            <a:srgbClr val="FFFF00"/>
          </a:solidFill>
        </p:spPr>
        <p:txBody>
          <a:bodyPr wrap="square" lIns="108821" tIns="54411" rIns="108821" bIns="54411">
            <a:spAutoFit/>
          </a:bodyPr>
          <a:lstStyle/>
          <a:p>
            <a:r>
              <a:rPr lang="en-US" sz="2400" b="1" dirty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 </a:t>
            </a:r>
            <a:r>
              <a:rPr lang="x-none" sz="3000" b="1">
                <a:solidFill>
                  <a:srgbClr val="7030A0"/>
                </a:solidFill>
              </a:rPr>
              <a:t>요6:1 </a:t>
            </a:r>
            <a:r>
              <a:rPr lang="x-none" sz="3000" b="1"/>
              <a:t>그 후에 예수께서 </a:t>
            </a:r>
            <a:r>
              <a:rPr lang="x-none" sz="3000" b="1" u="sng">
                <a:solidFill>
                  <a:srgbClr val="C00000"/>
                </a:solidFill>
              </a:rPr>
              <a:t>디베랴의 갈릴리 바다 </a:t>
            </a:r>
            <a:r>
              <a:rPr lang="x-none" sz="3000" b="1"/>
              <a:t>건너편으로 가시매</a:t>
            </a:r>
            <a:r>
              <a:rPr lang="en-US" sz="3000" b="1" dirty="0"/>
              <a:t> </a:t>
            </a:r>
            <a:r>
              <a:rPr lang="x-none" sz="3000" b="1">
                <a:solidFill>
                  <a:srgbClr val="7030A0"/>
                </a:solidFill>
              </a:rPr>
              <a:t>2</a:t>
            </a:r>
            <a:r>
              <a:rPr lang="x-none" sz="3000" b="1"/>
              <a:t> 큰 무리가 따르니 이는 병자들에게 행하시는 표적을 보았음이러라</a:t>
            </a:r>
            <a:r>
              <a:rPr lang="en-US" sz="3000" b="1" dirty="0"/>
              <a:t>. </a:t>
            </a:r>
            <a:r>
              <a:rPr lang="x-none" sz="3000" b="1">
                <a:solidFill>
                  <a:srgbClr val="7030A0"/>
                </a:solidFill>
              </a:rPr>
              <a:t>3</a:t>
            </a:r>
            <a:r>
              <a:rPr lang="x-none" sz="3000" b="1"/>
              <a:t> 예수께서 산에 오르사 제자들과 함께 거기 앉으시니</a:t>
            </a:r>
            <a:r>
              <a:rPr lang="en-US" sz="3000" b="1" dirty="0"/>
              <a:t> </a:t>
            </a:r>
            <a:r>
              <a:rPr lang="x-none" sz="3000" b="1">
                <a:solidFill>
                  <a:srgbClr val="7030A0"/>
                </a:solidFill>
              </a:rPr>
              <a:t>4 </a:t>
            </a:r>
            <a:r>
              <a:rPr lang="x-none" sz="3000" b="1"/>
              <a:t>마침 </a:t>
            </a:r>
            <a:r>
              <a:rPr lang="x-none" sz="3000" b="1">
                <a:solidFill>
                  <a:srgbClr val="C00000"/>
                </a:solidFill>
              </a:rPr>
              <a:t>유대인의 명절인 </a:t>
            </a:r>
            <a:r>
              <a:rPr lang="x-none" sz="3000" b="1" u="sng">
                <a:solidFill>
                  <a:srgbClr val="C00000"/>
                </a:solidFill>
              </a:rPr>
              <a:t>유월절</a:t>
            </a:r>
            <a:r>
              <a:rPr lang="x-none" sz="3000" b="1"/>
              <a:t>이 가까운지라</a:t>
            </a:r>
            <a:r>
              <a:rPr lang="en-US" sz="30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153" y="2438400"/>
            <a:ext cx="1128236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       </a:t>
            </a:r>
            <a:r>
              <a:rPr lang="x-none" sz="3000" b="1">
                <a:solidFill>
                  <a:srgbClr val="7030A0"/>
                </a:solidFill>
              </a:rPr>
              <a:t>5 </a:t>
            </a:r>
            <a:r>
              <a:rPr lang="x-none" sz="3000" b="1"/>
              <a:t>예수께서 눈을 들어 큰 무리가 자기에게로 오는 것을 보시고 </a:t>
            </a:r>
            <a:r>
              <a:rPr lang="x-none" sz="3000" b="1">
                <a:solidFill>
                  <a:srgbClr val="00B050"/>
                </a:solidFill>
              </a:rPr>
              <a:t>빌립</a:t>
            </a:r>
            <a:r>
              <a:rPr lang="x-none" sz="3000" b="1"/>
              <a:t>에게 이르시되 우리가 어디서 떡을 사서 이 사람들을 먹이겠느냐 하시니</a:t>
            </a:r>
            <a:r>
              <a:rPr lang="en-US" sz="3000" b="1" dirty="0"/>
              <a:t>, </a:t>
            </a:r>
            <a:r>
              <a:rPr lang="x-none" sz="3000" b="1">
                <a:solidFill>
                  <a:srgbClr val="7030A0"/>
                </a:solidFill>
              </a:rPr>
              <a:t>6</a:t>
            </a:r>
            <a:r>
              <a:rPr lang="x-none" sz="3000" b="1"/>
              <a:t> 이렇게 말씀하심은 친히 어떻게 하실 지를 아시고 </a:t>
            </a:r>
            <a:r>
              <a:rPr lang="x-none" sz="3000" b="1">
                <a:solidFill>
                  <a:srgbClr val="00B050"/>
                </a:solidFill>
              </a:rPr>
              <a:t>빌립</a:t>
            </a:r>
            <a:r>
              <a:rPr lang="x-none" sz="3000" b="1"/>
              <a:t>을 시험하고자 하심이라</a:t>
            </a:r>
            <a:r>
              <a:rPr lang="en-US" sz="3000" b="1" dirty="0"/>
              <a:t>. </a:t>
            </a:r>
            <a:r>
              <a:rPr lang="x-none" sz="3000" b="1">
                <a:solidFill>
                  <a:srgbClr val="7030A0"/>
                </a:solidFill>
              </a:rPr>
              <a:t>7</a:t>
            </a:r>
            <a:r>
              <a:rPr lang="x-none" sz="3000" b="1"/>
              <a:t> </a:t>
            </a:r>
            <a:r>
              <a:rPr lang="x-none" sz="3000" b="1">
                <a:solidFill>
                  <a:srgbClr val="00B050"/>
                </a:solidFill>
              </a:rPr>
              <a:t>빌립</a:t>
            </a:r>
            <a:r>
              <a:rPr lang="x-none" sz="3000" b="1"/>
              <a:t>이 대답하되 각 사람으로 조금씩 받게 할지라도 </a:t>
            </a:r>
            <a:r>
              <a:rPr lang="x-none" sz="3000" b="1" u="sng">
                <a:solidFill>
                  <a:srgbClr val="C00000"/>
                </a:solidFill>
              </a:rPr>
              <a:t>이백 데나리온</a:t>
            </a:r>
            <a:r>
              <a:rPr lang="x-none" sz="3000" b="1"/>
              <a:t>의 떡이 부족하리이다</a:t>
            </a:r>
            <a:r>
              <a:rPr lang="en-US" sz="3000" b="1" dirty="0"/>
              <a:t>.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3200" b="1" dirty="0">
                <a:solidFill>
                  <a:srgbClr val="C00000"/>
                </a:solidFill>
              </a:rPr>
              <a:t>		</a:t>
            </a:r>
            <a:r>
              <a:rPr lang="x-none" sz="2800" b="1" u="sng">
                <a:solidFill>
                  <a:srgbClr val="C00000"/>
                </a:solidFill>
              </a:rPr>
              <a:t>유월절</a:t>
            </a:r>
            <a:r>
              <a:rPr lang="en-US" sz="2800" b="1" dirty="0">
                <a:solidFill>
                  <a:srgbClr val="00B050"/>
                </a:solidFill>
              </a:rPr>
              <a:t>   </a:t>
            </a:r>
            <a:r>
              <a:rPr lang="he-IL" sz="3200" dirty="0">
                <a:solidFill>
                  <a:srgbClr val="FFFF00"/>
                </a:solidFill>
              </a:rPr>
              <a:t>פֶּסַח 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/>
              <a:t>(</a:t>
            </a:r>
            <a:r>
              <a:rPr lang="en-US" sz="2800" b="1" dirty="0" err="1"/>
              <a:t>pesach</a:t>
            </a:r>
            <a:r>
              <a:rPr lang="en-US" sz="2800" b="1" dirty="0"/>
              <a:t>) </a:t>
            </a:r>
            <a:r>
              <a:rPr lang="ko-KR" altLang="en-US" sz="2800" dirty="0"/>
              <a:t>유대력 </a:t>
            </a:r>
            <a:r>
              <a:rPr lang="en-US" altLang="ko-KR" sz="2800" dirty="0"/>
              <a:t>1</a:t>
            </a:r>
            <a:r>
              <a:rPr lang="ko-KR" altLang="en-US" sz="2800" dirty="0"/>
              <a:t>월 </a:t>
            </a:r>
            <a:r>
              <a:rPr lang="en-US" altLang="ko-KR" sz="2800" dirty="0"/>
              <a:t>14-21</a:t>
            </a:r>
            <a:r>
              <a:rPr lang="ko-KR" altLang="en-US" sz="2800" dirty="0"/>
              <a:t>일</a:t>
            </a:r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		</a:t>
            </a:r>
            <a:r>
              <a:rPr lang="ko-KR" altLang="en-US" sz="2800" dirty="0">
                <a:solidFill>
                  <a:srgbClr val="C00000"/>
                </a:solidFill>
              </a:rPr>
              <a:t>보릿고개</a:t>
            </a:r>
            <a:r>
              <a:rPr lang="en-US" altLang="ko-KR" sz="2800" dirty="0">
                <a:solidFill>
                  <a:srgbClr val="C00000"/>
                </a:solidFill>
              </a:rPr>
              <a:t>: </a:t>
            </a:r>
            <a:r>
              <a:rPr lang="ko-KR" altLang="en-US" sz="2800" dirty="0"/>
              <a:t>춘궁기</a:t>
            </a:r>
            <a:r>
              <a:rPr lang="en-US" altLang="ko-KR" sz="2800" dirty="0"/>
              <a:t>(</a:t>
            </a:r>
            <a:r>
              <a:rPr lang="ko-KR" altLang="en-US" sz="2800" dirty="0"/>
              <a:t>春窮期</a:t>
            </a:r>
            <a:r>
              <a:rPr lang="en-US" altLang="ko-KR" sz="2800" dirty="0"/>
              <a:t>): </a:t>
            </a:r>
            <a:r>
              <a:rPr lang="ko-KR" altLang="en-US" sz="2800" dirty="0"/>
              <a:t>지난 해 가을에 수확한 양식이 바닥나고</a:t>
            </a:r>
            <a:r>
              <a:rPr lang="en-US" altLang="ko-KR" sz="2800" dirty="0"/>
              <a:t>, </a:t>
            </a:r>
            <a:r>
              <a:rPr lang="ko-KR" altLang="en-US" sz="2800" dirty="0"/>
              <a:t>올해 농사지은 보리는 미처 여물지 않은 </a:t>
            </a:r>
            <a:r>
              <a:rPr lang="en-US" altLang="ko-KR" sz="2800" dirty="0"/>
              <a:t>5 ~ 6</a:t>
            </a:r>
            <a:r>
              <a:rPr lang="ko-KR" altLang="en-US" sz="2800" dirty="0"/>
              <a:t>월</a:t>
            </a:r>
            <a:r>
              <a:rPr lang="en-US" altLang="ko-KR" sz="2800" dirty="0"/>
              <a:t>, </a:t>
            </a:r>
            <a:r>
              <a:rPr lang="ko-KR" altLang="en-US" sz="2800" dirty="0"/>
              <a:t>식량 사정이 매우 어려운 시기</a:t>
            </a:r>
            <a:r>
              <a:rPr lang="en-US" altLang="ko-KR" sz="2800" dirty="0"/>
              <a:t>.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lain of Bethsaida and the feeding of the five thous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6710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55256" y="2859375"/>
            <a:ext cx="4408069" cy="216982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x-none" sz="3600" b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갈릴리 </a:t>
            </a:r>
            <a:r>
              <a:rPr lang="ko-KR" altLang="en-US" sz="3600" b="1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호수</a:t>
            </a:r>
            <a:r>
              <a:rPr lang="en-US" altLang="ko-KR" sz="36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r>
              <a:rPr lang="en-US" sz="2800" dirty="0"/>
              <a:t>about 21 km (13 mi) long, and 13 km (8.1 mi) wide</a:t>
            </a:r>
            <a:endParaRPr lang="en-US" sz="1100" dirty="0"/>
          </a:p>
          <a:p>
            <a:endParaRPr lang="en-US" altLang="ko-KR" sz="11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ko-KR" altLang="en-US" sz="32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앞쪽이 벳세다 평지</a:t>
            </a:r>
            <a:endParaRPr lang="en-US" sz="3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5074920"/>
            <a:ext cx="12134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			</a:t>
            </a:r>
            <a:r>
              <a:rPr lang="en-US" sz="3000" b="1" dirty="0">
                <a:solidFill>
                  <a:srgbClr val="FFFF00"/>
                </a:solidFill>
              </a:rPr>
              <a:t>Shore length</a:t>
            </a:r>
            <a:r>
              <a:rPr lang="en-US" sz="3000" dirty="0"/>
              <a:t>‎: ‎53 km (33 mi)</a:t>
            </a:r>
          </a:p>
          <a:p>
            <a:r>
              <a:rPr lang="en-US" altLang="ko-KR" sz="3000" dirty="0"/>
              <a:t>	       </a:t>
            </a:r>
            <a:r>
              <a:rPr lang="en-US" sz="3000" b="1" dirty="0">
                <a:solidFill>
                  <a:srgbClr val="FFFF00"/>
                </a:solidFill>
              </a:rPr>
              <a:t>Average depth</a:t>
            </a:r>
            <a:r>
              <a:rPr lang="en-US" sz="3000" dirty="0"/>
              <a:t>‎: ‎25.6 m (84 </a:t>
            </a:r>
            <a:r>
              <a:rPr lang="en-US" sz="3000" dirty="0" err="1"/>
              <a:t>ft</a:t>
            </a:r>
            <a:r>
              <a:rPr lang="en-US" sz="3000" dirty="0"/>
              <a:t>), maximum depth 43 m (141 feet)</a:t>
            </a:r>
          </a:p>
          <a:p>
            <a:r>
              <a:rPr lang="en-US" altLang="ko-KR" sz="3000" dirty="0"/>
              <a:t>	</a:t>
            </a:r>
            <a:r>
              <a:rPr lang="en-US" altLang="ko-KR" sz="2800" dirty="0"/>
              <a:t>B</a:t>
            </a:r>
            <a:r>
              <a:rPr lang="en-US" sz="2800" dirty="0"/>
              <a:t>etween 215 </a:t>
            </a:r>
            <a:r>
              <a:rPr lang="en-US" sz="2800" dirty="0" err="1"/>
              <a:t>metres</a:t>
            </a:r>
            <a:r>
              <a:rPr lang="en-US" sz="2800" dirty="0"/>
              <a:t> (705 </a:t>
            </a:r>
            <a:r>
              <a:rPr lang="en-US" sz="2800" dirty="0" err="1"/>
              <a:t>ft</a:t>
            </a:r>
            <a:r>
              <a:rPr lang="en-US" sz="2800" dirty="0"/>
              <a:t>) and 209 </a:t>
            </a:r>
            <a:r>
              <a:rPr lang="en-US" sz="2800" dirty="0" err="1"/>
              <a:t>metres</a:t>
            </a:r>
            <a:r>
              <a:rPr lang="en-US" sz="2800" dirty="0"/>
              <a:t> (686 </a:t>
            </a:r>
            <a:r>
              <a:rPr lang="en-US" sz="2800" dirty="0" err="1"/>
              <a:t>ft</a:t>
            </a:r>
            <a:r>
              <a:rPr lang="en-US" sz="2800" dirty="0"/>
              <a:t>) </a:t>
            </a:r>
            <a:r>
              <a:rPr lang="en-US" sz="2800" b="1" dirty="0">
                <a:solidFill>
                  <a:srgbClr val="FFFF00"/>
                </a:solidFill>
              </a:rPr>
              <a:t>below sea level</a:t>
            </a:r>
            <a:r>
              <a:rPr lang="en-US" altLang="ko-KR" sz="28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7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501" y="152399"/>
            <a:ext cx="8429308" cy="2418209"/>
          </a:xfrm>
          <a:prstGeom prst="rect">
            <a:avLst/>
          </a:prstGeom>
          <a:solidFill>
            <a:srgbClr val="FFFF00"/>
          </a:solidFill>
        </p:spPr>
        <p:txBody>
          <a:bodyPr wrap="square" lIns="108821" tIns="54411" rIns="108821" bIns="54411">
            <a:spAutoFit/>
          </a:bodyPr>
          <a:lstStyle/>
          <a:p>
            <a:r>
              <a:rPr lang="en-US" sz="2400" b="1" dirty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 </a:t>
            </a:r>
            <a:r>
              <a:rPr lang="x-none" sz="3000" b="1">
                <a:solidFill>
                  <a:srgbClr val="7030A0"/>
                </a:solidFill>
              </a:rPr>
              <a:t>요6:1 </a:t>
            </a:r>
            <a:r>
              <a:rPr lang="x-none" sz="3000" b="1"/>
              <a:t>그 후에 예수께서 </a:t>
            </a:r>
            <a:r>
              <a:rPr lang="x-none" sz="3000" b="1" u="sng">
                <a:solidFill>
                  <a:srgbClr val="C00000"/>
                </a:solidFill>
              </a:rPr>
              <a:t>디베랴의 갈릴리 바다 </a:t>
            </a:r>
            <a:r>
              <a:rPr lang="x-none" sz="3000" b="1"/>
              <a:t>건너편으로 가시매</a:t>
            </a:r>
            <a:r>
              <a:rPr lang="en-US" sz="3000" b="1" dirty="0"/>
              <a:t> </a:t>
            </a:r>
            <a:r>
              <a:rPr lang="x-none" sz="3000" b="1">
                <a:solidFill>
                  <a:srgbClr val="7030A0"/>
                </a:solidFill>
              </a:rPr>
              <a:t>2</a:t>
            </a:r>
            <a:r>
              <a:rPr lang="x-none" sz="3000" b="1"/>
              <a:t> 큰 무리가 따르니 이는 병자들에게 행하시는 표적을 보았음이러라</a:t>
            </a:r>
            <a:r>
              <a:rPr lang="en-US" sz="3000" b="1" dirty="0"/>
              <a:t>. </a:t>
            </a:r>
            <a:r>
              <a:rPr lang="x-none" sz="3000" b="1">
                <a:solidFill>
                  <a:srgbClr val="7030A0"/>
                </a:solidFill>
              </a:rPr>
              <a:t>3</a:t>
            </a:r>
            <a:r>
              <a:rPr lang="x-none" sz="3000" b="1"/>
              <a:t> 예수께서 산에 오르사 제자들과 함께 거기 앉으시니</a:t>
            </a:r>
            <a:r>
              <a:rPr lang="en-US" sz="3000" b="1" dirty="0"/>
              <a:t> </a:t>
            </a:r>
            <a:r>
              <a:rPr lang="x-none" sz="3000" b="1">
                <a:solidFill>
                  <a:srgbClr val="7030A0"/>
                </a:solidFill>
              </a:rPr>
              <a:t>4 </a:t>
            </a:r>
            <a:r>
              <a:rPr lang="x-none" sz="3000" b="1"/>
              <a:t>마침 </a:t>
            </a:r>
            <a:r>
              <a:rPr lang="x-none" sz="3000" b="1">
                <a:solidFill>
                  <a:srgbClr val="C00000"/>
                </a:solidFill>
              </a:rPr>
              <a:t>유대인의 명절인 </a:t>
            </a:r>
            <a:r>
              <a:rPr lang="x-none" sz="3000" b="1" u="sng">
                <a:solidFill>
                  <a:srgbClr val="C00000"/>
                </a:solidFill>
              </a:rPr>
              <a:t>유월절</a:t>
            </a:r>
            <a:r>
              <a:rPr lang="x-none" sz="3000" b="1"/>
              <a:t>이 가까운지라</a:t>
            </a:r>
            <a:r>
              <a:rPr lang="en-US" sz="30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153" y="2438400"/>
            <a:ext cx="1128236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       </a:t>
            </a:r>
            <a:r>
              <a:rPr lang="x-none" sz="3000" b="1">
                <a:solidFill>
                  <a:srgbClr val="7030A0"/>
                </a:solidFill>
              </a:rPr>
              <a:t>5 </a:t>
            </a:r>
            <a:r>
              <a:rPr lang="x-none" sz="3000" b="1"/>
              <a:t>예수께서 눈을 들어 큰 무리가 자기에게로 오는 것을 보시고 </a:t>
            </a:r>
            <a:r>
              <a:rPr lang="x-none" sz="3000" b="1">
                <a:solidFill>
                  <a:srgbClr val="00B050"/>
                </a:solidFill>
              </a:rPr>
              <a:t>빌립</a:t>
            </a:r>
            <a:r>
              <a:rPr lang="x-none" sz="3000" b="1"/>
              <a:t>에게 이르시되 우리가 어디서 떡을 사서 이 사람들을 먹이겠느냐 하시니</a:t>
            </a:r>
            <a:r>
              <a:rPr lang="en-US" sz="3000" b="1" dirty="0"/>
              <a:t>, </a:t>
            </a:r>
            <a:r>
              <a:rPr lang="x-none" sz="3000" b="1">
                <a:solidFill>
                  <a:srgbClr val="7030A0"/>
                </a:solidFill>
              </a:rPr>
              <a:t>6</a:t>
            </a:r>
            <a:r>
              <a:rPr lang="x-none" sz="3000" b="1"/>
              <a:t> 이렇게 말씀하심은 친히 어떻게 하실 지를 아시고 </a:t>
            </a:r>
            <a:r>
              <a:rPr lang="x-none" sz="3000" b="1">
                <a:solidFill>
                  <a:srgbClr val="00B050"/>
                </a:solidFill>
              </a:rPr>
              <a:t>빌립</a:t>
            </a:r>
            <a:r>
              <a:rPr lang="x-none" sz="3000" b="1"/>
              <a:t>을 시험하고자 하심이라</a:t>
            </a:r>
            <a:r>
              <a:rPr lang="en-US" sz="3000" b="1" dirty="0"/>
              <a:t>. </a:t>
            </a:r>
            <a:r>
              <a:rPr lang="x-none" sz="3000" b="1">
                <a:solidFill>
                  <a:srgbClr val="7030A0"/>
                </a:solidFill>
              </a:rPr>
              <a:t>7</a:t>
            </a:r>
            <a:r>
              <a:rPr lang="x-none" sz="3000" b="1"/>
              <a:t> </a:t>
            </a:r>
            <a:r>
              <a:rPr lang="x-none" sz="3000" b="1">
                <a:solidFill>
                  <a:srgbClr val="00B050"/>
                </a:solidFill>
              </a:rPr>
              <a:t>빌립</a:t>
            </a:r>
            <a:r>
              <a:rPr lang="x-none" sz="3000" b="1"/>
              <a:t>이 대답하되 각 사람으로 조금씩 받게 할지라도 </a:t>
            </a:r>
            <a:r>
              <a:rPr lang="x-none" sz="3000" b="1" u="sng">
                <a:solidFill>
                  <a:srgbClr val="C00000"/>
                </a:solidFill>
              </a:rPr>
              <a:t>이백 데나리온</a:t>
            </a:r>
            <a:r>
              <a:rPr lang="x-none" sz="3000" b="1"/>
              <a:t>의 떡이 부족하리이다</a:t>
            </a:r>
            <a:r>
              <a:rPr lang="en-US" sz="3000" b="1" dirty="0"/>
              <a:t>.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3200" b="1" dirty="0">
                <a:solidFill>
                  <a:srgbClr val="C00000"/>
                </a:solidFill>
              </a:rPr>
              <a:t>		</a:t>
            </a:r>
            <a:r>
              <a:rPr lang="x-none" sz="2800" b="1" u="sng">
                <a:solidFill>
                  <a:srgbClr val="C00000"/>
                </a:solidFill>
              </a:rPr>
              <a:t>유월절</a:t>
            </a:r>
            <a:r>
              <a:rPr lang="en-US" sz="2800" b="1" dirty="0">
                <a:solidFill>
                  <a:srgbClr val="00B050"/>
                </a:solidFill>
              </a:rPr>
              <a:t>   </a:t>
            </a:r>
            <a:r>
              <a:rPr lang="he-IL" sz="3200" dirty="0">
                <a:solidFill>
                  <a:srgbClr val="FFFF00"/>
                </a:solidFill>
              </a:rPr>
              <a:t>פֶּסַח 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/>
              <a:t>(</a:t>
            </a:r>
            <a:r>
              <a:rPr lang="en-US" sz="2800" b="1" dirty="0" err="1"/>
              <a:t>pesach</a:t>
            </a:r>
            <a:r>
              <a:rPr lang="en-US" sz="2800" b="1" dirty="0"/>
              <a:t>) </a:t>
            </a:r>
            <a:r>
              <a:rPr lang="ko-KR" altLang="en-US" sz="2800" dirty="0"/>
              <a:t>유대력 </a:t>
            </a:r>
            <a:r>
              <a:rPr lang="en-US" altLang="ko-KR" sz="2800" dirty="0"/>
              <a:t>1</a:t>
            </a:r>
            <a:r>
              <a:rPr lang="ko-KR" altLang="en-US" sz="2800" dirty="0"/>
              <a:t>월 </a:t>
            </a:r>
            <a:r>
              <a:rPr lang="en-US" altLang="ko-KR" sz="2800" dirty="0"/>
              <a:t>14-21</a:t>
            </a:r>
            <a:r>
              <a:rPr lang="ko-KR" altLang="en-US" sz="2800" dirty="0"/>
              <a:t>일</a:t>
            </a:r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		</a:t>
            </a:r>
            <a:r>
              <a:rPr lang="ko-KR" altLang="en-US" sz="2800" dirty="0">
                <a:solidFill>
                  <a:srgbClr val="C00000"/>
                </a:solidFill>
              </a:rPr>
              <a:t>보릿고개</a:t>
            </a:r>
            <a:r>
              <a:rPr lang="en-US" altLang="ko-KR" sz="2800" dirty="0">
                <a:solidFill>
                  <a:srgbClr val="C00000"/>
                </a:solidFill>
              </a:rPr>
              <a:t>: </a:t>
            </a:r>
            <a:r>
              <a:rPr lang="ko-KR" altLang="en-US" sz="2800" dirty="0"/>
              <a:t>춘궁기</a:t>
            </a:r>
            <a:r>
              <a:rPr lang="en-US" altLang="ko-KR" sz="2800" dirty="0"/>
              <a:t>(</a:t>
            </a:r>
            <a:r>
              <a:rPr lang="ko-KR" altLang="en-US" sz="2800" dirty="0"/>
              <a:t>春窮期</a:t>
            </a:r>
            <a:r>
              <a:rPr lang="en-US" altLang="ko-KR" sz="2800" dirty="0"/>
              <a:t>): </a:t>
            </a:r>
            <a:r>
              <a:rPr lang="ko-KR" altLang="en-US" sz="2800" dirty="0"/>
              <a:t>지난 해 가을에 수확한 양식이 바닥나고</a:t>
            </a:r>
            <a:r>
              <a:rPr lang="en-US" altLang="ko-KR" sz="2800" dirty="0"/>
              <a:t>, </a:t>
            </a:r>
            <a:r>
              <a:rPr lang="ko-KR" altLang="en-US" sz="2800" dirty="0"/>
              <a:t>올해 농사지은 보리는 미처 여물지 않은 </a:t>
            </a:r>
            <a:r>
              <a:rPr lang="en-US" altLang="ko-KR" sz="2800" dirty="0"/>
              <a:t>5 ~ 6</a:t>
            </a:r>
            <a:r>
              <a:rPr lang="ko-KR" altLang="en-US" sz="2800" dirty="0"/>
              <a:t>월</a:t>
            </a:r>
            <a:r>
              <a:rPr lang="en-US" altLang="ko-KR" sz="2800" dirty="0"/>
              <a:t>, </a:t>
            </a:r>
            <a:r>
              <a:rPr lang="ko-KR" altLang="en-US" sz="2800" dirty="0"/>
              <a:t>식량 사정이 매우 어려운 시기</a:t>
            </a:r>
            <a:r>
              <a:rPr lang="en-US" altLang="ko-KR" sz="2800" dirty="0"/>
              <a:t>.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501" y="0"/>
            <a:ext cx="8429308" cy="2418209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r>
              <a:rPr lang="en-US" sz="2400" b="1" dirty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 </a:t>
            </a:r>
            <a:r>
              <a:rPr lang="x-none" sz="3000" b="1">
                <a:solidFill>
                  <a:srgbClr val="7030A0"/>
                </a:solidFill>
              </a:rPr>
              <a:t>요6:1 </a:t>
            </a:r>
            <a:r>
              <a:rPr lang="x-none" sz="3000" b="1"/>
              <a:t>그 후에 예수께서 </a:t>
            </a:r>
            <a:r>
              <a:rPr lang="x-none" sz="3000" b="1" u="sng">
                <a:solidFill>
                  <a:srgbClr val="C00000"/>
                </a:solidFill>
              </a:rPr>
              <a:t>디베랴의 갈릴리 바다 </a:t>
            </a:r>
            <a:r>
              <a:rPr lang="x-none" sz="3000" b="1"/>
              <a:t>건너편으로 가시매</a:t>
            </a:r>
            <a:r>
              <a:rPr lang="en-US" sz="3000" b="1" dirty="0"/>
              <a:t> </a:t>
            </a:r>
            <a:r>
              <a:rPr lang="x-none" sz="3000" b="1">
                <a:solidFill>
                  <a:srgbClr val="7030A0"/>
                </a:solidFill>
              </a:rPr>
              <a:t>2</a:t>
            </a:r>
            <a:r>
              <a:rPr lang="x-none" sz="3000" b="1"/>
              <a:t> 큰 무리가 따르니 이는 병자들에게 행하시는 표적을 보았음이러라</a:t>
            </a:r>
            <a:r>
              <a:rPr lang="en-US" sz="3000" b="1" dirty="0"/>
              <a:t>. </a:t>
            </a:r>
            <a:r>
              <a:rPr lang="x-none" sz="3000" b="1">
                <a:solidFill>
                  <a:srgbClr val="7030A0"/>
                </a:solidFill>
              </a:rPr>
              <a:t>3</a:t>
            </a:r>
            <a:r>
              <a:rPr lang="x-none" sz="3000" b="1"/>
              <a:t> 예수께서 산에 오르사 제자들과 함께 거기 앉으시니</a:t>
            </a:r>
            <a:r>
              <a:rPr lang="en-US" sz="3000" b="1" dirty="0"/>
              <a:t> </a:t>
            </a:r>
            <a:r>
              <a:rPr lang="x-none" sz="3000" b="1">
                <a:solidFill>
                  <a:srgbClr val="7030A0"/>
                </a:solidFill>
              </a:rPr>
              <a:t>4 </a:t>
            </a:r>
            <a:r>
              <a:rPr lang="x-none" sz="3000" b="1"/>
              <a:t>마침 </a:t>
            </a:r>
            <a:r>
              <a:rPr lang="x-none" sz="3000" b="1">
                <a:solidFill>
                  <a:srgbClr val="C00000"/>
                </a:solidFill>
              </a:rPr>
              <a:t>유대인의 명절인 </a:t>
            </a:r>
            <a:r>
              <a:rPr lang="x-none" sz="3000" b="1" u="sng">
                <a:solidFill>
                  <a:srgbClr val="C00000"/>
                </a:solidFill>
              </a:rPr>
              <a:t>유월절</a:t>
            </a:r>
            <a:r>
              <a:rPr lang="x-none" sz="3000" b="1"/>
              <a:t>이 가까운지라</a:t>
            </a:r>
            <a:r>
              <a:rPr lang="en-US" sz="30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673" y="2418209"/>
            <a:ext cx="11282363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        </a:t>
            </a:r>
            <a:r>
              <a:rPr lang="x-none" sz="3000" b="1">
                <a:solidFill>
                  <a:srgbClr val="7030A0"/>
                </a:solidFill>
              </a:rPr>
              <a:t>5 </a:t>
            </a:r>
            <a:r>
              <a:rPr lang="x-none" sz="3000" b="1"/>
              <a:t>예수께서 눈을 들어 큰 무리가 자기에게로 오는 것을 보시고 </a:t>
            </a:r>
            <a:r>
              <a:rPr lang="x-none" sz="3000" b="1">
                <a:solidFill>
                  <a:srgbClr val="00B050"/>
                </a:solidFill>
              </a:rPr>
              <a:t>빌립</a:t>
            </a:r>
            <a:r>
              <a:rPr lang="x-none" sz="3000" b="1"/>
              <a:t>에게 이르시되 우리가 어디서 떡을 사서 이 사람들을 먹이겠느냐 하시니</a:t>
            </a:r>
            <a:r>
              <a:rPr lang="en-US" sz="3000" b="1" dirty="0"/>
              <a:t>, </a:t>
            </a:r>
            <a:r>
              <a:rPr lang="x-none" sz="3000" b="1">
                <a:solidFill>
                  <a:srgbClr val="7030A0"/>
                </a:solidFill>
              </a:rPr>
              <a:t>6</a:t>
            </a:r>
            <a:r>
              <a:rPr lang="x-none" sz="3000" b="1"/>
              <a:t> 이렇게 말씀하심은 친히 어떻게 하실 지를 아시고 </a:t>
            </a:r>
            <a:r>
              <a:rPr lang="x-none" sz="3000" b="1">
                <a:solidFill>
                  <a:srgbClr val="00B050"/>
                </a:solidFill>
              </a:rPr>
              <a:t>빌립</a:t>
            </a:r>
            <a:r>
              <a:rPr lang="x-none" sz="3000" b="1"/>
              <a:t>을 시험하고자 하심이라</a:t>
            </a:r>
            <a:r>
              <a:rPr lang="en-US" sz="3000" b="1" dirty="0"/>
              <a:t>. </a:t>
            </a:r>
            <a:r>
              <a:rPr lang="x-none" sz="3000" b="1">
                <a:solidFill>
                  <a:srgbClr val="7030A0"/>
                </a:solidFill>
              </a:rPr>
              <a:t>7</a:t>
            </a:r>
            <a:r>
              <a:rPr lang="x-none" sz="3000" b="1"/>
              <a:t> </a:t>
            </a:r>
            <a:r>
              <a:rPr lang="x-none" sz="3000" b="1">
                <a:solidFill>
                  <a:srgbClr val="00B050"/>
                </a:solidFill>
              </a:rPr>
              <a:t>빌립</a:t>
            </a:r>
            <a:r>
              <a:rPr lang="x-none" sz="3000" b="1"/>
              <a:t>이 대답하되 각 사람으로 조금씩 받게 할지라도 </a:t>
            </a:r>
            <a:r>
              <a:rPr lang="x-none" sz="3000" b="1" u="sng">
                <a:solidFill>
                  <a:srgbClr val="C00000"/>
                </a:solidFill>
              </a:rPr>
              <a:t>이백 데나리온</a:t>
            </a:r>
            <a:r>
              <a:rPr lang="x-none" sz="3000" b="1"/>
              <a:t>의 떡이 부족하리이다</a:t>
            </a:r>
            <a:r>
              <a:rPr lang="en-US" sz="3000" b="1" dirty="0"/>
              <a:t>.</a:t>
            </a:r>
            <a:endParaRPr lang="en-US" sz="1200" b="1" dirty="0"/>
          </a:p>
          <a:p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57784" y="5495299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		  </a:t>
            </a:r>
            <a:r>
              <a:rPr lang="ko-KR" altLang="en-US" sz="2800" b="1" u="sng" dirty="0">
                <a:solidFill>
                  <a:srgbClr val="C00000"/>
                </a:solidFill>
              </a:rPr>
              <a:t>데나리온</a:t>
            </a:r>
            <a:r>
              <a:rPr lang="en-US" sz="2800" b="1" dirty="0">
                <a:solidFill>
                  <a:srgbClr val="00B050"/>
                </a:solidFill>
              </a:rPr>
              <a:t>   </a:t>
            </a:r>
            <a:r>
              <a:rPr lang="el-GR" sz="2800" b="1" dirty="0"/>
              <a:t>δηνάριον</a:t>
            </a:r>
            <a:r>
              <a:rPr lang="en-US" sz="2800" b="1" dirty="0"/>
              <a:t>  </a:t>
            </a:r>
            <a:r>
              <a:rPr lang="ko-KR" altLang="en-US" sz="2800" dirty="0"/>
              <a:t>로마은전 </a:t>
            </a:r>
            <a:r>
              <a:rPr lang="en-US" altLang="ko-KR" sz="2800" dirty="0"/>
              <a:t>(</a:t>
            </a:r>
            <a:r>
              <a:rPr lang="ko-KR" altLang="en-US" sz="2800" dirty="0"/>
              <a:t>노동자 하루 임금</a:t>
            </a:r>
            <a:r>
              <a:rPr lang="en-US" altLang="ko-KR" sz="2800" dirty="0"/>
              <a:t>)</a:t>
            </a:r>
            <a:r>
              <a:rPr lang="en-US" sz="2800" b="1" dirty="0">
                <a:solidFill>
                  <a:srgbClr val="C00000"/>
                </a:solidFill>
              </a:rPr>
              <a:t>	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13" y="161307"/>
            <a:ext cx="8590596" cy="3126095"/>
          </a:xfrm>
          <a:prstGeom prst="rect">
            <a:avLst/>
          </a:prstGeom>
          <a:solidFill>
            <a:srgbClr val="92D050"/>
          </a:solidFill>
        </p:spPr>
        <p:txBody>
          <a:bodyPr wrap="square" lIns="108821" tIns="54411" rIns="108821" bIns="54411">
            <a:spAutoFit/>
          </a:bodyPr>
          <a:lstStyle/>
          <a:p>
            <a:r>
              <a:rPr lang="en-US" sz="2400" b="1" dirty="0"/>
              <a:t>(</a:t>
            </a:r>
            <a:r>
              <a:rPr lang="ko-KR" altLang="en-US" sz="2400" b="1" dirty="0"/>
              <a:t>개역개정</a:t>
            </a:r>
            <a:r>
              <a:rPr lang="en-US" sz="2400" b="1" dirty="0"/>
              <a:t>)</a:t>
            </a:r>
            <a:r>
              <a:rPr lang="zh-TW" altLang="en-US" sz="2800" b="1" dirty="0"/>
              <a:t>요</a:t>
            </a:r>
            <a:r>
              <a:rPr lang="en-US" sz="2800" b="1" dirty="0"/>
              <a:t>6:8 </a:t>
            </a:r>
            <a:r>
              <a:rPr lang="zh-TW" altLang="en-US" sz="2800" b="1" dirty="0"/>
              <a:t>제자 중 하나 곧 시몬 베드로의 형제 </a:t>
            </a:r>
            <a:r>
              <a:rPr lang="zh-TW" altLang="en-US" sz="2800" b="1" dirty="0">
                <a:solidFill>
                  <a:srgbClr val="00B050"/>
                </a:solidFill>
              </a:rPr>
              <a:t>안드레</a:t>
            </a:r>
            <a:r>
              <a:rPr lang="zh-TW" altLang="en-US" sz="2800" b="1" dirty="0"/>
              <a:t>가 예수께 여짜오되 </a:t>
            </a:r>
            <a:r>
              <a:rPr lang="en-US" sz="2800" b="1" dirty="0"/>
              <a:t>9 </a:t>
            </a:r>
            <a:r>
              <a:rPr lang="zh-TW" altLang="en-US" sz="2800" b="1" dirty="0">
                <a:solidFill>
                  <a:srgbClr val="C00000"/>
                </a:solidFill>
              </a:rPr>
              <a:t>여기 한 아이가 있어 보리떡 다섯 개와 물고기 두 마리를 가지고 있나이다 그러나 그것이 이 많은 사람에게 얼마나 되겠사옵나이까</a:t>
            </a:r>
            <a:r>
              <a:rPr lang="en-US" sz="2800" b="1" dirty="0"/>
              <a:t>. 10 </a:t>
            </a:r>
            <a:r>
              <a:rPr lang="zh-TW" altLang="en-US" sz="2800" b="1" dirty="0"/>
              <a:t>예수께서 이르시되 이 사람들로 앉게 하라 하시니 그 곳에 잔디가 많은지라 사람들이 앉으니 수가 오천 명쯤 되더라</a:t>
            </a:r>
            <a:r>
              <a:rPr lang="en-US" sz="2800" b="1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625" y="3258648"/>
            <a:ext cx="11885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/>
              <a:t>11 </a:t>
            </a:r>
            <a:r>
              <a:rPr lang="zh-TW" altLang="en-US" sz="2700" b="1" dirty="0"/>
              <a:t>예수께서 떡을 가져 축사하신 후에 앉은 자들에게 나눠 주시고 물고기도 그렇게 그들의 원대로 주시니라</a:t>
            </a:r>
            <a:r>
              <a:rPr lang="en-US" sz="2700" b="1" dirty="0"/>
              <a:t>. 12 </a:t>
            </a:r>
            <a:r>
              <a:rPr lang="zh-TW" altLang="en-US" sz="2700" b="1" dirty="0"/>
              <a:t>그들이 배부른 후에 예수께서 제자들에게 이르시되 남은 조각을 거두고 버리는 것이 없게 하라 하시므로 </a:t>
            </a:r>
            <a:r>
              <a:rPr lang="en-US" sz="2700" b="1" dirty="0"/>
              <a:t>13 </a:t>
            </a:r>
            <a:r>
              <a:rPr lang="zh-TW" altLang="en-US" sz="2700" b="1" dirty="0"/>
              <a:t>이에 거두니 보리떡 다섯 개로 먹고 남은 조각이 열두 바구니에 찼더라</a:t>
            </a:r>
            <a:r>
              <a:rPr lang="en-US" sz="2700" b="1" dirty="0"/>
              <a:t>. 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12" y="152399"/>
            <a:ext cx="8590597" cy="2171988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pPr algn="ctr"/>
            <a:r>
              <a:rPr lang="ko-KR" altLang="en-US" sz="3200" b="1" u="sng" dirty="0">
                <a:solidFill>
                  <a:srgbClr val="FF0000"/>
                </a:solidFill>
              </a:rPr>
              <a:t>오병이어의 기적</a:t>
            </a:r>
            <a:endParaRPr lang="en-US" altLang="ko-KR" sz="3200" b="1" u="sng" dirty="0">
              <a:solidFill>
                <a:srgbClr val="FF0000"/>
              </a:solidFill>
            </a:endParaRPr>
          </a:p>
          <a:p>
            <a:pPr algn="ctr"/>
            <a:r>
              <a:rPr lang="en-US" sz="2800" dirty="0"/>
              <a:t>(</a:t>
            </a:r>
            <a:r>
              <a:rPr lang="en-US" sz="2800" b="1" dirty="0"/>
              <a:t>Matthew 14:13-21; Mark 6:30-44; </a:t>
            </a:r>
          </a:p>
          <a:p>
            <a:pPr algn="ctr"/>
            <a:r>
              <a:rPr lang="en-US" sz="2800" b="1" dirty="0"/>
              <a:t>Luke 9:10-17; </a:t>
            </a:r>
            <a:r>
              <a:rPr lang="en-US" sz="2800" b="1" dirty="0">
                <a:solidFill>
                  <a:srgbClr val="FF0000"/>
                </a:solidFill>
              </a:rPr>
              <a:t>John 6:1-15</a:t>
            </a:r>
            <a:r>
              <a:rPr lang="en-US" sz="2800" dirty="0"/>
              <a:t>)</a:t>
            </a:r>
          </a:p>
          <a:p>
            <a:endParaRPr lang="en-US" sz="1600" dirty="0"/>
          </a:p>
          <a:p>
            <a:r>
              <a:rPr lang="ko-K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기적</a:t>
            </a: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o-K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불가능한 일</a:t>
            </a: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ko-K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초자연적인 일</a:t>
            </a: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ko-K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일상적인 일</a:t>
            </a:r>
            <a:r>
              <a:rPr lang="en-US" altLang="ko-K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211" y="2468880"/>
            <a:ext cx="110537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John chapter 6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is about </a:t>
            </a:r>
            <a:r>
              <a:rPr lang="en-US" sz="3200" b="1" dirty="0">
                <a:solidFill>
                  <a:srgbClr val="00B050"/>
                </a:solidFill>
              </a:rPr>
              <a:t>Jesus Christ</a:t>
            </a:r>
            <a:r>
              <a:rPr lang="en-US" sz="3200" dirty="0"/>
              <a:t>, who is our ‘</a:t>
            </a:r>
            <a:r>
              <a:rPr lang="en-US" sz="3200" b="1" dirty="0">
                <a:solidFill>
                  <a:srgbClr val="00B050"/>
                </a:solidFill>
              </a:rPr>
              <a:t>Bread of Life</a:t>
            </a:r>
            <a:r>
              <a:rPr lang="en-US" sz="3200" dirty="0"/>
              <a:t>’.</a:t>
            </a:r>
            <a:endParaRPr lang="en-US" sz="1600" dirty="0"/>
          </a:p>
          <a:p>
            <a:endParaRPr lang="en-US" sz="3200" dirty="0"/>
          </a:p>
          <a:p>
            <a:r>
              <a:rPr lang="en-US" sz="3200" dirty="0"/>
              <a:t>The Greek </a:t>
            </a:r>
            <a:r>
              <a:rPr lang="en-US" sz="3600" b="1" dirty="0" err="1">
                <a:solidFill>
                  <a:srgbClr val="FF0000"/>
                </a:solidFill>
                <a:latin typeface="Bwgrkl" pitchFamily="2" charset="0"/>
              </a:rPr>
              <a:t>a;rtoj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i="1" dirty="0"/>
              <a:t>bread</a:t>
            </a:r>
            <a:r>
              <a:rPr lang="en-US" sz="3200" dirty="0"/>
              <a:t>) 21 times (24 times in John’s Gospel) The Greek </a:t>
            </a:r>
            <a:r>
              <a:rPr lang="en-US" sz="3600" b="1" dirty="0" err="1">
                <a:solidFill>
                  <a:srgbClr val="FF0000"/>
                </a:solidFill>
                <a:latin typeface="Bwgrkl" pitchFamily="2" charset="0"/>
              </a:rPr>
              <a:t>zwh</a:t>
            </a:r>
            <a:r>
              <a:rPr lang="en-US" sz="3600" b="1" dirty="0">
                <a:solidFill>
                  <a:srgbClr val="FF0000"/>
                </a:solidFill>
                <a:latin typeface="Bwgrkl" pitchFamily="2" charset="0"/>
              </a:rPr>
              <a:t>,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i="1" dirty="0"/>
              <a:t>life</a:t>
            </a:r>
            <a:r>
              <a:rPr lang="en-US" sz="3200" dirty="0"/>
              <a:t>) 11 times (36 times in John’s Gospel)</a:t>
            </a:r>
          </a:p>
          <a:p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…………………………………………………..</a:t>
            </a:r>
          </a:p>
          <a:p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2" y="152400"/>
            <a:ext cx="11353800" cy="4972754"/>
          </a:xfrm>
          <a:prstGeom prst="rect">
            <a:avLst/>
          </a:prstGeom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1400" b="1" dirty="0"/>
              <a:t> </a:t>
            </a:r>
            <a:r>
              <a:rPr lang="en-US" sz="2800" dirty="0"/>
              <a:t>‎</a:t>
            </a:r>
            <a:r>
              <a:rPr lang="he-IL" sz="4400" b="1" dirty="0">
                <a:solidFill>
                  <a:srgbClr val="00B050"/>
                </a:solidFill>
              </a:rPr>
              <a:t>יְבָרֶכְךָ֥ יְהוָ֖ה וְיִשְׁמְרֶֽךָ׃ </a:t>
            </a:r>
            <a:r>
              <a:rPr lang="en-US" sz="3200" b="1" u="sng" dirty="0">
                <a:solidFill>
                  <a:srgbClr val="C00000"/>
                </a:solidFill>
              </a:rPr>
              <a:t>Numbers 6:24-26</a:t>
            </a:r>
            <a:r>
              <a:rPr lang="el-GR" sz="3200" b="1" u="sng" dirty="0">
                <a:solidFill>
                  <a:srgbClr val="C00000"/>
                </a:solidFill>
              </a:rPr>
              <a:t> </a:t>
            </a:r>
            <a:endParaRPr lang="en-US" sz="3200" b="1" u="sng" dirty="0">
              <a:solidFill>
                <a:srgbClr val="C00000"/>
              </a:solidFill>
            </a:endParaRPr>
          </a:p>
          <a:p>
            <a:pPr rtl="1"/>
            <a:r>
              <a:rPr lang="en-US" sz="4400" b="1" dirty="0">
                <a:solidFill>
                  <a:srgbClr val="00B050"/>
                </a:solidFill>
              </a:rPr>
              <a:t>‎</a:t>
            </a:r>
            <a:r>
              <a:rPr lang="en-US" sz="4400" b="1" baseline="30000" dirty="0">
                <a:solidFill>
                  <a:srgbClr val="00B050"/>
                </a:solidFill>
              </a:rPr>
              <a:t> </a:t>
            </a:r>
            <a:r>
              <a:rPr lang="he-IL" sz="4400" b="1" dirty="0">
                <a:solidFill>
                  <a:srgbClr val="00B050"/>
                </a:solidFill>
              </a:rPr>
              <a:t>יָאֵ֙ר יְהוָ֧ה׀ פָּנָ֛יו אֵלֶ֖יךָ וִֽיחֻנֶּֽךָּ׃</a:t>
            </a:r>
            <a:r>
              <a:rPr lang="en-US" sz="4400" b="1" dirty="0">
                <a:solidFill>
                  <a:srgbClr val="00B050"/>
                </a:solidFill>
              </a:rPr>
              <a:t>              </a:t>
            </a:r>
          </a:p>
          <a:p>
            <a:pPr rtl="1"/>
            <a:r>
              <a:rPr lang="en-US" sz="4400" b="1" dirty="0">
                <a:solidFill>
                  <a:srgbClr val="00B050"/>
                </a:solidFill>
              </a:rPr>
              <a:t>‎</a:t>
            </a:r>
            <a:r>
              <a:rPr lang="he-IL" sz="4400" b="1" dirty="0">
                <a:solidFill>
                  <a:srgbClr val="00B050"/>
                </a:solidFill>
              </a:rPr>
              <a:t>יִשָּׂ֙א יְהוָ֤ה׀ פָּנָיו֙ אֵלֶ֔יךָ וְיָשֵׂ֥ם לְךָ֖ שָׁלֽוֹם׃ </a:t>
            </a:r>
            <a:endParaRPr lang="en-US" sz="4400" b="1" dirty="0">
              <a:solidFill>
                <a:srgbClr val="00B050"/>
              </a:solidFill>
            </a:endParaRPr>
          </a:p>
          <a:p>
            <a:pPr algn="ctr" rtl="1"/>
            <a:endParaRPr lang="en-US" altLang="ko-KR" sz="4000" dirty="0"/>
          </a:p>
          <a:p>
            <a:r>
              <a:rPr lang="ko-KR" altLang="en-US" sz="3600" b="1" u="sng" dirty="0">
                <a:solidFill>
                  <a:srgbClr val="C00000"/>
                </a:solidFill>
              </a:rPr>
              <a:t>민수기 </a:t>
            </a:r>
            <a:r>
              <a:rPr lang="en-US" sz="3600" b="1" u="sng" dirty="0">
                <a:solidFill>
                  <a:srgbClr val="C00000"/>
                </a:solidFill>
              </a:rPr>
              <a:t>6:24-26</a:t>
            </a:r>
            <a:r>
              <a:rPr lang="en-US" sz="3600" dirty="0"/>
              <a:t>. </a:t>
            </a:r>
            <a:r>
              <a:rPr lang="ko-KR" altLang="en-US" sz="3600" dirty="0"/>
              <a:t>여호와는 네게 복을 주시고 너를 지키시기를 원하며</a:t>
            </a:r>
            <a:r>
              <a:rPr lang="en-US" altLang="ko-KR" sz="3600" dirty="0"/>
              <a:t>, </a:t>
            </a:r>
            <a:r>
              <a:rPr lang="ko-KR" altLang="en-US" sz="3600" dirty="0"/>
              <a:t>여호와는 그의 얼굴을 네게 비추사 은혜 베푸시기를 원하며</a:t>
            </a:r>
            <a:r>
              <a:rPr lang="en-US" altLang="ko-KR" sz="3600" dirty="0"/>
              <a:t>, </a:t>
            </a:r>
            <a:r>
              <a:rPr lang="ko-KR" altLang="en-US" sz="3600" dirty="0"/>
              <a:t>여호와는 그 얼굴을 네게로 향하여 드사 평강 주시기를 원하노라 할지니라 하라</a:t>
            </a:r>
            <a:r>
              <a:rPr lang="en-US" altLang="ko-KR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55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875</Words>
  <Application>Microsoft Office PowerPoint</Application>
  <PresentationFormat>Custom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Batang</vt:lpstr>
      <vt:lpstr>Bwgrkl</vt:lpstr>
      <vt:lpstr>SimSun</vt:lpstr>
      <vt:lpstr>Arial</vt:lpstr>
      <vt:lpstr>Calibri</vt:lpstr>
      <vt:lpstr>Franklin Gothic Book</vt:lpstr>
      <vt:lpstr>Franklin Gothic Medium</vt:lpstr>
      <vt:lpstr>Times New Roman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Jung-Hyun (Daniel) Song</cp:lastModifiedBy>
  <cp:revision>145</cp:revision>
  <dcterms:created xsi:type="dcterms:W3CDTF">2020-03-18T13:47:21Z</dcterms:created>
  <dcterms:modified xsi:type="dcterms:W3CDTF">2021-03-06T04:07:13Z</dcterms:modified>
</cp:coreProperties>
</file>