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522" r:id="rId2"/>
    <p:sldId id="520" r:id="rId3"/>
    <p:sldId id="517" r:id="rId4"/>
    <p:sldId id="518" r:id="rId5"/>
    <p:sldId id="528" r:id="rId6"/>
    <p:sldId id="491" r:id="rId7"/>
    <p:sldId id="493" r:id="rId8"/>
    <p:sldId id="500" r:id="rId9"/>
    <p:sldId id="502" r:id="rId10"/>
    <p:sldId id="504" r:id="rId11"/>
    <p:sldId id="521" r:id="rId12"/>
    <p:sldId id="523" r:id="rId13"/>
  </p:sldIdLst>
  <p:sldSz cx="12188825" cy="6858000"/>
  <p:notesSz cx="6858000" cy="9144000"/>
  <p:defaultTextStyle>
    <a:defPPr>
      <a:defRPr lang="en-US"/>
    </a:defPPr>
    <a:lvl1pPr marL="0" algn="l" defTabSz="10882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44106" algn="l" defTabSz="10882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088212" algn="l" defTabSz="10882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32319" algn="l" defTabSz="10882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176425" algn="l" defTabSz="10882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20531" algn="l" defTabSz="10882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264636" algn="l" defTabSz="10882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08742" algn="l" defTabSz="10882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352849" algn="l" defTabSz="10882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56" autoAdjust="0"/>
    <p:restoredTop sz="94660"/>
  </p:normalViewPr>
  <p:slideViewPr>
    <p:cSldViewPr>
      <p:cViewPr varScale="1">
        <p:scale>
          <a:sx n="84" d="100"/>
          <a:sy n="84" d="100"/>
        </p:scale>
        <p:origin x="-732" y="-78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BE11D8-83C4-4A94-9773-44143C2857FD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D55B27-F3C0-4F3E-8F93-EF8E6AA0E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166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2" y="2130426"/>
            <a:ext cx="10360501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3886200"/>
            <a:ext cx="85321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9C73-D3C2-4D1D-BE1A-64EF358B0269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B4DF-C93E-466B-BE0D-44CF39FC6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463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9C73-D3C2-4D1D-BE1A-64EF358B0269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B4DF-C93E-466B-BE0D-44CF39FC6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067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274639"/>
            <a:ext cx="2742486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441" y="274639"/>
            <a:ext cx="802431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9C73-D3C2-4D1D-BE1A-64EF358B0269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B4DF-C93E-466B-BE0D-44CF39FC6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121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9C73-D3C2-4D1D-BE1A-64EF358B0269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B4DF-C93E-466B-BE0D-44CF39FC6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597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833" y="4406901"/>
            <a:ext cx="103605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833" y="2906713"/>
            <a:ext cx="103605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9C73-D3C2-4D1D-BE1A-64EF358B0269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B4DF-C93E-466B-BE0D-44CF39FC6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194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441" y="1600201"/>
            <a:ext cx="538339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986" y="1600201"/>
            <a:ext cx="538339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9C73-D3C2-4D1D-BE1A-64EF358B0269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B4DF-C93E-466B-BE0D-44CF39FC6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867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535113"/>
            <a:ext cx="53855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" y="2174875"/>
            <a:ext cx="53855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4" y="1535113"/>
            <a:ext cx="538763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4" y="2174875"/>
            <a:ext cx="538763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9C73-D3C2-4D1D-BE1A-64EF358B0269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B4DF-C93E-466B-BE0D-44CF39FC6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934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9C73-D3C2-4D1D-BE1A-64EF358B0269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B4DF-C93E-466B-BE0D-44CF39FC6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663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9C73-D3C2-4D1D-BE1A-64EF358B0269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B4DF-C93E-466B-BE0D-44CF39FC6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64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2" y="273050"/>
            <a:ext cx="401003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2" y="273051"/>
            <a:ext cx="681389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2" y="1435101"/>
            <a:ext cx="401003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9C73-D3C2-4D1D-BE1A-64EF358B0269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B4DF-C93E-466B-BE0D-44CF39FC6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38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95" y="4800600"/>
            <a:ext cx="731329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095" y="612775"/>
            <a:ext cx="731329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095" y="5367338"/>
            <a:ext cx="731329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F9C73-D3C2-4D1D-BE1A-64EF358B0269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CB4DF-C93E-466B-BE0D-44CF39FC6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239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274638"/>
            <a:ext cx="1096994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600201"/>
            <a:ext cx="1096994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F9C73-D3C2-4D1D-BE1A-64EF358B0269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CB4DF-C93E-466B-BE0D-44CF39FC6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17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"/>
          <p:cNvSpPr>
            <a:spLocks noChangeArrowheads="1"/>
          </p:cNvSpPr>
          <p:nvPr/>
        </p:nvSpPr>
        <p:spPr bwMode="auto">
          <a:xfrm>
            <a:off x="2" y="25360"/>
            <a:ext cx="12190413" cy="6817251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 sz="1600" b="1" dirty="0" smtClean="0">
              <a:solidFill>
                <a:srgbClr val="FFFF00"/>
              </a:solidFill>
            </a:endParaRPr>
          </a:p>
          <a:p>
            <a:endParaRPr lang="en-US" sz="1600" b="1" dirty="0" smtClean="0">
              <a:solidFill>
                <a:srgbClr val="FFFF00"/>
              </a:solidFill>
            </a:endParaRPr>
          </a:p>
          <a:p>
            <a:endParaRPr lang="en-US" sz="1600" b="1" dirty="0">
              <a:solidFill>
                <a:srgbClr val="FFFF00"/>
              </a:solidFill>
            </a:endParaRPr>
          </a:p>
          <a:p>
            <a:endParaRPr lang="en-US" sz="1600" b="1" dirty="0">
              <a:solidFill>
                <a:srgbClr val="FFFF00"/>
              </a:solidFill>
            </a:endParaRPr>
          </a:p>
          <a:p>
            <a:r>
              <a:rPr lang="zh-CN" altLang="en-US" sz="36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      </a:t>
            </a:r>
            <a:r>
              <a:rPr lang="zh-CN" altLang="en-US" sz="8000" b="1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不是</a:t>
            </a:r>
            <a:r>
              <a:rPr lang="zh-CN" altLang="en-US" sz="80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火祭</a:t>
            </a:r>
            <a:r>
              <a:rPr lang="zh-CN" altLang="en-US" sz="10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CN" altLang="en-US" sz="8000" b="1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乃是</a:t>
            </a:r>
            <a:r>
              <a:rPr lang="zh-CN" altLang="en-US" sz="80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祭物</a:t>
            </a:r>
            <a:endParaRPr lang="en-US" sz="8000" b="1" dirty="0" smtClean="0">
              <a:solidFill>
                <a:srgbClr val="FF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endParaRPr lang="en-US" sz="1200" b="1" dirty="0" smtClean="0">
              <a:solidFill>
                <a:srgbClr val="FFFF00"/>
              </a:solidFill>
            </a:endParaRPr>
          </a:p>
          <a:p>
            <a:pPr algn="ctr"/>
            <a:endParaRPr lang="en-US" sz="1200" b="1" dirty="0" smtClean="0">
              <a:solidFill>
                <a:srgbClr val="FFFF00"/>
              </a:solidFill>
            </a:endParaRPr>
          </a:p>
          <a:p>
            <a:pPr algn="ctr"/>
            <a:endParaRPr lang="en-US" sz="1200" b="1" dirty="0" smtClean="0">
              <a:solidFill>
                <a:srgbClr val="FFFF00"/>
              </a:solidFill>
            </a:endParaRPr>
          </a:p>
          <a:p>
            <a:r>
              <a:rPr lang="en-US" sz="5500" b="1" dirty="0" smtClean="0">
                <a:solidFill>
                  <a:srgbClr val="FFFF00"/>
                </a:solidFill>
              </a:rPr>
              <a:t>          </a:t>
            </a:r>
            <a:r>
              <a:rPr lang="en-US" sz="5400" b="1" dirty="0">
                <a:solidFill>
                  <a:schemeClr val="bg1"/>
                </a:solidFill>
              </a:rPr>
              <a:t>Not ‘</a:t>
            </a:r>
            <a:r>
              <a:rPr lang="en-US" sz="5400" b="1" dirty="0">
                <a:solidFill>
                  <a:srgbClr val="FFFF00"/>
                </a:solidFill>
              </a:rPr>
              <a:t>Offering Made by Fire</a:t>
            </a:r>
            <a:r>
              <a:rPr lang="en-US" sz="5400" b="1" dirty="0">
                <a:solidFill>
                  <a:schemeClr val="bg1"/>
                </a:solidFill>
              </a:rPr>
              <a:t>’</a:t>
            </a:r>
          </a:p>
          <a:p>
            <a:r>
              <a:rPr lang="en-US" sz="5400" b="1" dirty="0" smtClean="0">
                <a:solidFill>
                  <a:schemeClr val="bg1"/>
                </a:solidFill>
              </a:rPr>
              <a:t>                 But </a:t>
            </a:r>
            <a:r>
              <a:rPr lang="en-US" sz="5400" b="1" dirty="0">
                <a:solidFill>
                  <a:schemeClr val="bg1"/>
                </a:solidFill>
              </a:rPr>
              <a:t>‘</a:t>
            </a:r>
            <a:r>
              <a:rPr lang="en-US" sz="5400" b="1" dirty="0">
                <a:solidFill>
                  <a:srgbClr val="FFFF00"/>
                </a:solidFill>
              </a:rPr>
              <a:t>Food Offering</a:t>
            </a:r>
            <a:r>
              <a:rPr lang="en-US" sz="5400" b="1" dirty="0">
                <a:solidFill>
                  <a:schemeClr val="bg1"/>
                </a:solidFill>
              </a:rPr>
              <a:t>’ </a:t>
            </a:r>
          </a:p>
          <a:p>
            <a:endParaRPr lang="en-US" sz="1600" b="1" dirty="0" smtClean="0">
              <a:solidFill>
                <a:schemeClr val="bg1"/>
              </a:solidFill>
              <a:latin typeface="+mj-lt"/>
              <a:ea typeface="Batang" panose="02030600000101010101" pitchFamily="18" charset="-127"/>
            </a:endParaRPr>
          </a:p>
          <a:p>
            <a:endParaRPr lang="en-US" sz="1600" b="1" dirty="0">
              <a:solidFill>
                <a:schemeClr val="bg1"/>
              </a:solidFill>
              <a:latin typeface="+mj-lt"/>
              <a:ea typeface="Batang" panose="02030600000101010101" pitchFamily="18" charset="-127"/>
            </a:endParaRPr>
          </a:p>
          <a:p>
            <a:pPr algn="ctr"/>
            <a:endParaRPr lang="en-US" sz="1600" b="1" dirty="0">
              <a:solidFill>
                <a:schemeClr val="bg1"/>
              </a:solidFill>
            </a:endParaRPr>
          </a:p>
          <a:p>
            <a:r>
              <a:rPr lang="zh-TW" altLang="en-US" sz="4000" b="1" dirty="0" smtClean="0">
                <a:solidFill>
                  <a:schemeClr val="bg1"/>
                </a:solidFill>
              </a:rPr>
              <a:t>                </a:t>
            </a:r>
            <a:r>
              <a:rPr lang="zh-TW" altLang="en-US" sz="4000" b="1" dirty="0">
                <a:solidFill>
                  <a:schemeClr val="bg1"/>
                </a:solidFill>
                <a:latin typeface="SimSun" pitchFamily="2" charset="-122"/>
                <a:ea typeface="SimSun" pitchFamily="2" charset="-122"/>
              </a:rPr>
              <a:t>金京來博士 </a:t>
            </a:r>
            <a:r>
              <a:rPr lang="en-US" sz="4000" b="1" dirty="0">
                <a:solidFill>
                  <a:schemeClr val="bg1"/>
                </a:solidFill>
                <a:latin typeface="SimSun" pitchFamily="2" charset="-122"/>
                <a:ea typeface="SimSun" pitchFamily="2" charset="-122"/>
              </a:rPr>
              <a:t>  </a:t>
            </a:r>
            <a:r>
              <a:rPr lang="en-US" sz="4000" b="1" dirty="0" err="1">
                <a:solidFill>
                  <a:schemeClr val="bg1"/>
                </a:solidFill>
              </a:rPr>
              <a:t>Kyungrae</a:t>
            </a:r>
            <a:r>
              <a:rPr lang="en-US" sz="4000" b="1" dirty="0">
                <a:solidFill>
                  <a:schemeClr val="bg1"/>
                </a:solidFill>
              </a:rPr>
              <a:t> Kim, Ph.D.</a:t>
            </a:r>
          </a:p>
          <a:p>
            <a:endParaRPr lang="en-US" sz="1200" b="1" dirty="0" smtClean="0">
              <a:solidFill>
                <a:schemeClr val="bg1"/>
              </a:solidFill>
            </a:endParaRPr>
          </a:p>
          <a:p>
            <a:endParaRPr lang="en-US" sz="1200" b="1" dirty="0" smtClean="0">
              <a:solidFill>
                <a:schemeClr val="bg1"/>
              </a:solidFill>
            </a:endParaRPr>
          </a:p>
          <a:p>
            <a:endParaRPr lang="en-US" sz="1200" b="1" dirty="0">
              <a:solidFill>
                <a:schemeClr val="bg1"/>
              </a:solidFill>
            </a:endParaRPr>
          </a:p>
          <a:p>
            <a:endParaRPr lang="en-US" sz="1200" b="1" dirty="0">
              <a:solidFill>
                <a:schemeClr val="bg1"/>
              </a:solidFill>
            </a:endParaRPr>
          </a:p>
          <a:p>
            <a:pPr algn="ctr"/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370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12188825" cy="6842899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endParaRPr lang="en-US" sz="1000" b="1" baseline="30000" dirty="0" smtClean="0">
              <a:solidFill>
                <a:schemeClr val="bg1"/>
              </a:solidFill>
              <a:latin typeface="+mn-ea"/>
            </a:endParaRPr>
          </a:p>
          <a:p>
            <a:r>
              <a:rPr lang="en-US" sz="2800" b="1" dirty="0" smtClean="0">
                <a:solidFill>
                  <a:srgbClr val="FFFF00"/>
                </a:solidFill>
              </a:rPr>
              <a:t>     </a:t>
            </a:r>
            <a:r>
              <a:rPr lang="ko-KR" altLang="en-US" sz="3200" b="1" dirty="0" smtClean="0">
                <a:solidFill>
                  <a:srgbClr val="FFFF00"/>
                </a:solidFill>
              </a:rPr>
              <a:t>      </a:t>
            </a:r>
            <a:r>
              <a:rPr lang="zh-CN" altLang="en-US" sz="3200" b="1" dirty="0" smtClean="0">
                <a:solidFill>
                  <a:srgbClr val="FFFF00"/>
                </a:solidFill>
                <a:ea typeface="DFKai-SB" pitchFamily="65" charset="-120"/>
              </a:rPr>
              <a:t>有一些現代英語譯本正確翻譯 </a:t>
            </a:r>
            <a:r>
              <a:rPr lang="he-IL" sz="3200" dirty="0">
                <a:solidFill>
                  <a:srgbClr val="FFFF00"/>
                </a:solidFill>
              </a:rPr>
              <a:t>אִשֶּׁה</a:t>
            </a:r>
            <a:r>
              <a:rPr lang="en-US" sz="3200" dirty="0">
                <a:solidFill>
                  <a:srgbClr val="FFFF00"/>
                </a:solidFill>
              </a:rPr>
              <a:t> </a:t>
            </a:r>
            <a:r>
              <a:rPr lang="en-US" sz="3200" b="1" dirty="0">
                <a:solidFill>
                  <a:srgbClr val="FFFF00"/>
                </a:solidFill>
              </a:rPr>
              <a:t>(</a:t>
            </a:r>
            <a:r>
              <a:rPr lang="en-US" sz="3200" b="1" i="1" dirty="0" err="1">
                <a:solidFill>
                  <a:srgbClr val="FFFF00"/>
                </a:solidFill>
              </a:rPr>
              <a:t>ishe</a:t>
            </a:r>
            <a:r>
              <a:rPr lang="en-US" sz="3200" b="1" dirty="0" smtClean="0">
                <a:solidFill>
                  <a:srgbClr val="FFFF00"/>
                </a:solidFill>
              </a:rPr>
              <a:t>)</a:t>
            </a:r>
            <a:endParaRPr lang="en-US" altLang="ko-KR" sz="900" b="1" dirty="0" smtClean="0">
              <a:solidFill>
                <a:schemeClr val="bg1"/>
              </a:solidFill>
              <a:latin typeface="+mn-ea"/>
            </a:endParaRPr>
          </a:p>
          <a:p>
            <a:endParaRPr lang="en-US" sz="800" b="1" dirty="0" smtClean="0">
              <a:solidFill>
                <a:srgbClr val="FFFF00"/>
              </a:solidFill>
            </a:endParaRPr>
          </a:p>
          <a:p>
            <a:r>
              <a:rPr lang="en-US" sz="2400" b="1" dirty="0" smtClean="0">
                <a:solidFill>
                  <a:srgbClr val="FFFF00"/>
                </a:solidFill>
              </a:rPr>
              <a:t>	ESV</a:t>
            </a:r>
            <a:r>
              <a:rPr lang="en-US" sz="2400" b="1" dirty="0" smtClean="0">
                <a:solidFill>
                  <a:schemeClr val="bg1"/>
                </a:solidFill>
              </a:rPr>
              <a:t> = </a:t>
            </a:r>
            <a:r>
              <a:rPr lang="en-US" sz="2400" i="1" dirty="0" smtClean="0">
                <a:solidFill>
                  <a:schemeClr val="bg1"/>
                </a:solidFill>
              </a:rPr>
              <a:t>English </a:t>
            </a:r>
            <a:r>
              <a:rPr lang="en-US" sz="2400" i="1" dirty="0">
                <a:solidFill>
                  <a:schemeClr val="bg1"/>
                </a:solidFill>
              </a:rPr>
              <a:t>Standard </a:t>
            </a:r>
            <a:r>
              <a:rPr lang="en-US" sz="2400" i="1" dirty="0" smtClean="0">
                <a:solidFill>
                  <a:schemeClr val="bg1"/>
                </a:solidFill>
              </a:rPr>
              <a:t>Version</a:t>
            </a:r>
            <a:r>
              <a:rPr lang="en-US" sz="2400" dirty="0" smtClean="0">
                <a:solidFill>
                  <a:schemeClr val="bg1"/>
                </a:solidFill>
              </a:rPr>
              <a:t> (2011) </a:t>
            </a:r>
            <a:r>
              <a:rPr lang="en-US" sz="2400" dirty="0">
                <a:solidFill>
                  <a:schemeClr val="bg1"/>
                </a:solidFill>
              </a:rPr>
              <a:t>by Crossway </a:t>
            </a:r>
            <a:r>
              <a:rPr lang="en-US" sz="2400" dirty="0" smtClean="0">
                <a:solidFill>
                  <a:schemeClr val="bg1"/>
                </a:solidFill>
              </a:rPr>
              <a:t>Bibles</a:t>
            </a:r>
            <a:endParaRPr lang="en-US" sz="2400" b="1" dirty="0" smtClean="0">
              <a:solidFill>
                <a:schemeClr val="bg1"/>
              </a:solidFill>
            </a:endParaRPr>
          </a:p>
          <a:p>
            <a:r>
              <a:rPr lang="en-US" sz="2400" b="1" dirty="0" smtClean="0">
                <a:solidFill>
                  <a:srgbClr val="FFFF00"/>
                </a:solidFill>
              </a:rPr>
              <a:t>	NIV</a:t>
            </a:r>
            <a:r>
              <a:rPr lang="en-US" sz="2400" b="1" dirty="0" smtClean="0">
                <a:solidFill>
                  <a:schemeClr val="bg1"/>
                </a:solidFill>
              </a:rPr>
              <a:t> = </a:t>
            </a:r>
            <a:r>
              <a:rPr lang="en-US" sz="2400" i="1" dirty="0">
                <a:solidFill>
                  <a:schemeClr val="bg1"/>
                </a:solidFill>
              </a:rPr>
              <a:t>The New International Version </a:t>
            </a:r>
            <a:r>
              <a:rPr lang="en-US" sz="2400" dirty="0">
                <a:solidFill>
                  <a:schemeClr val="bg1"/>
                </a:solidFill>
              </a:rPr>
              <a:t>(2011</a:t>
            </a:r>
            <a:r>
              <a:rPr lang="en-US" sz="2400" dirty="0" smtClean="0">
                <a:solidFill>
                  <a:schemeClr val="bg1"/>
                </a:solidFill>
              </a:rPr>
              <a:t>)</a:t>
            </a:r>
          </a:p>
          <a:p>
            <a:endParaRPr lang="en-US" sz="800" dirty="0">
              <a:solidFill>
                <a:schemeClr val="bg1"/>
              </a:solidFill>
            </a:endParaRPr>
          </a:p>
          <a:p>
            <a:r>
              <a:rPr lang="en-US" sz="2500" b="1" dirty="0" smtClean="0">
                <a:solidFill>
                  <a:srgbClr val="FF0000"/>
                </a:solidFill>
              </a:rPr>
              <a:t>     </a:t>
            </a:r>
            <a:r>
              <a:rPr lang="en-US" altLang="ko-KR" sz="2500" b="1" dirty="0" smtClean="0">
                <a:solidFill>
                  <a:srgbClr val="FF0000"/>
                </a:solidFill>
              </a:rPr>
              <a:t>-</a:t>
            </a:r>
            <a:r>
              <a:rPr lang="en-US" altLang="ko-KR" sz="2500" b="1" dirty="0">
                <a:solidFill>
                  <a:srgbClr val="FF0000"/>
                </a:solidFill>
              </a:rPr>
              <a:t>Exodus </a:t>
            </a:r>
            <a:r>
              <a:rPr lang="en-US" sz="2500" b="1" dirty="0">
                <a:solidFill>
                  <a:srgbClr val="FF0000"/>
                </a:solidFill>
              </a:rPr>
              <a:t>29:18</a:t>
            </a:r>
            <a:r>
              <a:rPr lang="en-US" sz="2500" dirty="0">
                <a:solidFill>
                  <a:schemeClr val="bg1"/>
                </a:solidFill>
              </a:rPr>
              <a:t>. </a:t>
            </a:r>
            <a:r>
              <a:rPr lang="en-US" sz="2500" baseline="30000" dirty="0">
                <a:solidFill>
                  <a:schemeClr val="bg1"/>
                </a:solidFill>
              </a:rPr>
              <a:t>ESV </a:t>
            </a:r>
            <a:r>
              <a:rPr lang="en-US" altLang="zh-TW" sz="2400" dirty="0">
                <a:solidFill>
                  <a:schemeClr val="bg1"/>
                </a:solidFill>
              </a:rPr>
              <a:t>….... </a:t>
            </a:r>
            <a:r>
              <a:rPr lang="en-US" altLang="zh-TW" sz="2400" dirty="0" smtClean="0">
                <a:solidFill>
                  <a:schemeClr val="bg1"/>
                </a:solidFill>
              </a:rPr>
              <a:t> </a:t>
            </a:r>
            <a:r>
              <a:rPr lang="en-US" sz="2500" dirty="0" smtClean="0">
                <a:solidFill>
                  <a:schemeClr val="bg1"/>
                </a:solidFill>
              </a:rPr>
              <a:t>It </a:t>
            </a:r>
            <a:r>
              <a:rPr lang="en-US" sz="2500" dirty="0">
                <a:solidFill>
                  <a:schemeClr val="bg1"/>
                </a:solidFill>
              </a:rPr>
              <a:t>is a burnt offering to the LORD. It is a pleasing </a:t>
            </a:r>
            <a:endParaRPr lang="en-US" sz="2500" dirty="0" smtClean="0">
              <a:solidFill>
                <a:schemeClr val="bg1"/>
              </a:solidFill>
            </a:endParaRPr>
          </a:p>
          <a:p>
            <a:r>
              <a:rPr lang="en-US" sz="2500" dirty="0" smtClean="0">
                <a:solidFill>
                  <a:schemeClr val="bg1"/>
                </a:solidFill>
              </a:rPr>
              <a:t>aroma</a:t>
            </a:r>
            <a:r>
              <a:rPr lang="en-US" sz="2500" dirty="0">
                <a:solidFill>
                  <a:schemeClr val="bg1"/>
                </a:solidFill>
              </a:rPr>
              <a:t>, </a:t>
            </a:r>
            <a:r>
              <a:rPr lang="en-US" sz="2500" b="1" dirty="0">
                <a:solidFill>
                  <a:srgbClr val="FFFF00"/>
                </a:solidFill>
              </a:rPr>
              <a:t>a food offering </a:t>
            </a:r>
            <a:r>
              <a:rPr lang="en-US" sz="2500" dirty="0">
                <a:solidFill>
                  <a:schemeClr val="bg1"/>
                </a:solidFill>
              </a:rPr>
              <a:t>to the LORD</a:t>
            </a:r>
            <a:r>
              <a:rPr lang="en-US" sz="2500" dirty="0" smtClean="0">
                <a:solidFill>
                  <a:schemeClr val="bg1"/>
                </a:solidFill>
              </a:rPr>
              <a:t>. /  </a:t>
            </a:r>
            <a:r>
              <a:rPr lang="en-US" sz="2500" baseline="30000" dirty="0" smtClean="0">
                <a:solidFill>
                  <a:schemeClr val="bg1"/>
                </a:solidFill>
              </a:rPr>
              <a:t>NIV </a:t>
            </a:r>
            <a:r>
              <a:rPr lang="en-US" altLang="zh-TW" sz="2500" dirty="0">
                <a:solidFill>
                  <a:schemeClr val="bg1"/>
                </a:solidFill>
              </a:rPr>
              <a:t>….... </a:t>
            </a:r>
            <a:r>
              <a:rPr lang="en-US" sz="2500" b="1" dirty="0" smtClean="0">
                <a:solidFill>
                  <a:srgbClr val="FFFF00"/>
                </a:solidFill>
              </a:rPr>
              <a:t>a </a:t>
            </a:r>
            <a:r>
              <a:rPr lang="en-US" sz="2500" b="1" dirty="0">
                <a:solidFill>
                  <a:srgbClr val="FFFF00"/>
                </a:solidFill>
              </a:rPr>
              <a:t>food offering </a:t>
            </a:r>
            <a:r>
              <a:rPr lang="en-US" sz="2500" dirty="0" smtClean="0">
                <a:solidFill>
                  <a:schemeClr val="bg1"/>
                </a:solidFill>
              </a:rPr>
              <a:t>presented </a:t>
            </a:r>
            <a:r>
              <a:rPr lang="en-US" sz="2500" dirty="0">
                <a:solidFill>
                  <a:schemeClr val="bg1"/>
                </a:solidFill>
              </a:rPr>
              <a:t>to the LORD.</a:t>
            </a:r>
          </a:p>
          <a:p>
            <a:r>
              <a:rPr lang="en-US" sz="2500" b="1" dirty="0" smtClean="0">
                <a:solidFill>
                  <a:srgbClr val="FF0000"/>
                </a:solidFill>
              </a:rPr>
              <a:t>     -</a:t>
            </a:r>
            <a:r>
              <a:rPr lang="en-US" sz="2500" b="1" dirty="0">
                <a:solidFill>
                  <a:srgbClr val="FF0000"/>
                </a:solidFill>
              </a:rPr>
              <a:t>Leviticus 1:9</a:t>
            </a:r>
            <a:r>
              <a:rPr lang="en-US" sz="2500" b="1" dirty="0">
                <a:solidFill>
                  <a:schemeClr val="bg1"/>
                </a:solidFill>
              </a:rPr>
              <a:t>. </a:t>
            </a:r>
            <a:r>
              <a:rPr lang="en-US" altLang="zh-TW" sz="2500" baseline="30000" dirty="0">
                <a:solidFill>
                  <a:schemeClr val="bg1"/>
                </a:solidFill>
              </a:rPr>
              <a:t>ESV </a:t>
            </a:r>
            <a:r>
              <a:rPr lang="en-US" altLang="zh-TW" sz="2500" dirty="0">
                <a:solidFill>
                  <a:schemeClr val="bg1"/>
                </a:solidFill>
              </a:rPr>
              <a:t>….... </a:t>
            </a:r>
            <a:r>
              <a:rPr lang="en-US" altLang="zh-TW" sz="2500" dirty="0" smtClean="0">
                <a:solidFill>
                  <a:schemeClr val="bg1"/>
                </a:solidFill>
              </a:rPr>
              <a:t>as </a:t>
            </a:r>
            <a:r>
              <a:rPr lang="en-US" altLang="zh-TW" sz="2500" dirty="0">
                <a:solidFill>
                  <a:schemeClr val="bg1"/>
                </a:solidFill>
              </a:rPr>
              <a:t>a burnt offering, </a:t>
            </a:r>
            <a:r>
              <a:rPr lang="en-US" sz="2500" b="1" dirty="0">
                <a:solidFill>
                  <a:srgbClr val="FFFF00"/>
                </a:solidFill>
              </a:rPr>
              <a:t>a food offering </a:t>
            </a:r>
            <a:r>
              <a:rPr lang="en-US" altLang="zh-TW" sz="2500" dirty="0" smtClean="0">
                <a:solidFill>
                  <a:schemeClr val="bg1"/>
                </a:solidFill>
              </a:rPr>
              <a:t>with </a:t>
            </a:r>
            <a:r>
              <a:rPr lang="en-US" altLang="zh-TW" sz="2500" dirty="0">
                <a:solidFill>
                  <a:schemeClr val="bg1"/>
                </a:solidFill>
              </a:rPr>
              <a:t>a pleasing aroma to the LORD</a:t>
            </a:r>
            <a:r>
              <a:rPr lang="en-US" altLang="zh-TW" sz="2500" dirty="0" smtClean="0">
                <a:solidFill>
                  <a:schemeClr val="bg1"/>
                </a:solidFill>
              </a:rPr>
              <a:t>.   /  </a:t>
            </a:r>
            <a:r>
              <a:rPr lang="en-US" altLang="zh-TW" sz="2500" baseline="30000" dirty="0" smtClean="0">
                <a:solidFill>
                  <a:schemeClr val="bg1"/>
                </a:solidFill>
              </a:rPr>
              <a:t>NIV </a:t>
            </a:r>
            <a:r>
              <a:rPr lang="en-US" altLang="zh-TW" sz="2500" dirty="0" smtClean="0">
                <a:solidFill>
                  <a:schemeClr val="bg1"/>
                </a:solidFill>
              </a:rPr>
              <a:t>….... </a:t>
            </a:r>
            <a:r>
              <a:rPr lang="en-US" sz="2500" b="1" dirty="0" smtClean="0">
                <a:solidFill>
                  <a:srgbClr val="FFFF00"/>
                </a:solidFill>
              </a:rPr>
              <a:t>a </a:t>
            </a:r>
            <a:r>
              <a:rPr lang="en-US" sz="2500" b="1" dirty="0">
                <a:solidFill>
                  <a:srgbClr val="FFFF00"/>
                </a:solidFill>
              </a:rPr>
              <a:t>food offering </a:t>
            </a:r>
            <a:r>
              <a:rPr lang="en-US" altLang="zh-TW" sz="2500" dirty="0" smtClean="0">
                <a:solidFill>
                  <a:schemeClr val="bg1"/>
                </a:solidFill>
              </a:rPr>
              <a:t>, </a:t>
            </a:r>
            <a:r>
              <a:rPr lang="en-US" altLang="zh-TW" sz="2500" dirty="0">
                <a:solidFill>
                  <a:schemeClr val="bg1"/>
                </a:solidFill>
              </a:rPr>
              <a:t>an aroma pleasing to the LORD.</a:t>
            </a:r>
            <a:endParaRPr lang="en-US" sz="2500" dirty="0">
              <a:solidFill>
                <a:schemeClr val="bg1"/>
              </a:solidFill>
            </a:endParaRPr>
          </a:p>
          <a:p>
            <a:r>
              <a:rPr lang="en-US" sz="2500" b="1" dirty="0" smtClean="0">
                <a:solidFill>
                  <a:srgbClr val="FF0000"/>
                </a:solidFill>
              </a:rPr>
              <a:t>      -Leviticus </a:t>
            </a:r>
            <a:r>
              <a:rPr lang="en-US" sz="2500" b="1" dirty="0">
                <a:solidFill>
                  <a:srgbClr val="FF0000"/>
                </a:solidFill>
              </a:rPr>
              <a:t>7:30</a:t>
            </a:r>
            <a:r>
              <a:rPr lang="en-US" sz="2500" dirty="0">
                <a:solidFill>
                  <a:srgbClr val="FF0000"/>
                </a:solidFill>
              </a:rPr>
              <a:t> </a:t>
            </a:r>
            <a:r>
              <a:rPr lang="en-US" sz="2500" baseline="30000" dirty="0">
                <a:solidFill>
                  <a:schemeClr val="bg1"/>
                </a:solidFill>
              </a:rPr>
              <a:t>ESV </a:t>
            </a:r>
            <a:r>
              <a:rPr lang="en-US" sz="2500" dirty="0" smtClean="0">
                <a:solidFill>
                  <a:schemeClr val="bg1"/>
                </a:solidFill>
              </a:rPr>
              <a:t>His </a:t>
            </a:r>
            <a:r>
              <a:rPr lang="en-US" sz="2500" dirty="0">
                <a:solidFill>
                  <a:schemeClr val="bg1"/>
                </a:solidFill>
              </a:rPr>
              <a:t>own hands shall bring the LORD's </a:t>
            </a:r>
            <a:r>
              <a:rPr lang="en-US" sz="2500" b="1" dirty="0">
                <a:solidFill>
                  <a:srgbClr val="FFFF00"/>
                </a:solidFill>
              </a:rPr>
              <a:t>food offerings</a:t>
            </a:r>
            <a:r>
              <a:rPr lang="en-US" sz="2500" dirty="0">
                <a:solidFill>
                  <a:schemeClr val="bg1"/>
                </a:solidFill>
              </a:rPr>
              <a:t>. He shall bring the fat with the breast, </a:t>
            </a:r>
            <a:r>
              <a:rPr lang="en-US" altLang="zh-TW" sz="2500" dirty="0">
                <a:solidFill>
                  <a:schemeClr val="bg1"/>
                </a:solidFill>
              </a:rPr>
              <a:t>….... </a:t>
            </a:r>
            <a:r>
              <a:rPr lang="en-US" sz="2500" dirty="0" smtClean="0">
                <a:solidFill>
                  <a:schemeClr val="bg1"/>
                </a:solidFill>
              </a:rPr>
              <a:t>/  </a:t>
            </a:r>
            <a:r>
              <a:rPr lang="en-US" sz="2500" baseline="30000" dirty="0" smtClean="0">
                <a:solidFill>
                  <a:schemeClr val="bg1"/>
                </a:solidFill>
              </a:rPr>
              <a:t>NIV </a:t>
            </a:r>
            <a:r>
              <a:rPr lang="en-US" altLang="zh-TW" sz="2500" dirty="0">
                <a:solidFill>
                  <a:schemeClr val="bg1"/>
                </a:solidFill>
              </a:rPr>
              <a:t>….... </a:t>
            </a:r>
            <a:r>
              <a:rPr lang="en-US" sz="2500" dirty="0" smtClean="0">
                <a:solidFill>
                  <a:schemeClr val="bg1"/>
                </a:solidFill>
              </a:rPr>
              <a:t>to </a:t>
            </a:r>
            <a:r>
              <a:rPr lang="en-US" sz="2500" dirty="0">
                <a:solidFill>
                  <a:schemeClr val="bg1"/>
                </a:solidFill>
              </a:rPr>
              <a:t>present </a:t>
            </a:r>
            <a:r>
              <a:rPr lang="en-US" sz="2500" b="1" dirty="0">
                <a:solidFill>
                  <a:srgbClr val="FFFF00"/>
                </a:solidFill>
              </a:rPr>
              <a:t>the food offering </a:t>
            </a:r>
            <a:r>
              <a:rPr lang="en-US" sz="2500" dirty="0">
                <a:solidFill>
                  <a:schemeClr val="bg1"/>
                </a:solidFill>
              </a:rPr>
              <a:t>to the LORD; </a:t>
            </a:r>
            <a:r>
              <a:rPr lang="en-US" altLang="zh-TW" sz="2500" dirty="0" smtClean="0">
                <a:solidFill>
                  <a:schemeClr val="bg1"/>
                </a:solidFill>
              </a:rPr>
              <a:t>…....</a:t>
            </a:r>
          </a:p>
          <a:p>
            <a:r>
              <a:rPr lang="en-US" sz="2500" b="1" dirty="0" smtClean="0">
                <a:solidFill>
                  <a:srgbClr val="FF0000"/>
                </a:solidFill>
              </a:rPr>
              <a:t>     -Leviticus 3:11</a:t>
            </a:r>
            <a:r>
              <a:rPr lang="en-US" sz="2500" b="1" dirty="0" smtClean="0">
                <a:solidFill>
                  <a:schemeClr val="bg1"/>
                </a:solidFill>
              </a:rPr>
              <a:t>. </a:t>
            </a:r>
            <a:r>
              <a:rPr lang="he-IL" sz="2500" dirty="0" smtClean="0">
                <a:solidFill>
                  <a:schemeClr val="bg1"/>
                </a:solidFill>
              </a:rPr>
              <a:t>‎</a:t>
            </a:r>
            <a:r>
              <a:rPr lang="en-US" sz="2500" dirty="0" smtClean="0">
                <a:solidFill>
                  <a:schemeClr val="bg1"/>
                </a:solidFill>
              </a:rPr>
              <a:t> </a:t>
            </a:r>
            <a:r>
              <a:rPr lang="en-US" sz="2500" baseline="30000" dirty="0">
                <a:solidFill>
                  <a:schemeClr val="bg1"/>
                </a:solidFill>
              </a:rPr>
              <a:t>ESV </a:t>
            </a:r>
            <a:r>
              <a:rPr lang="en-US" sz="2500" dirty="0" smtClean="0">
                <a:solidFill>
                  <a:schemeClr val="bg1"/>
                </a:solidFill>
              </a:rPr>
              <a:t>And </a:t>
            </a:r>
            <a:r>
              <a:rPr lang="en-US" sz="2500" dirty="0">
                <a:solidFill>
                  <a:schemeClr val="bg1"/>
                </a:solidFill>
              </a:rPr>
              <a:t>the priest shall burn it on the altar as </a:t>
            </a:r>
            <a:r>
              <a:rPr lang="en-US" sz="2500" b="1" dirty="0">
                <a:solidFill>
                  <a:srgbClr val="FFFF00"/>
                </a:solidFill>
              </a:rPr>
              <a:t>a food offering </a:t>
            </a:r>
            <a:r>
              <a:rPr lang="en-US" sz="2500" dirty="0" smtClean="0">
                <a:solidFill>
                  <a:schemeClr val="bg1"/>
                </a:solidFill>
              </a:rPr>
              <a:t>to </a:t>
            </a:r>
            <a:r>
              <a:rPr lang="en-US" sz="2500" dirty="0">
                <a:solidFill>
                  <a:schemeClr val="bg1"/>
                </a:solidFill>
              </a:rPr>
              <a:t>the LORD</a:t>
            </a:r>
            <a:r>
              <a:rPr lang="en-US" sz="2500" dirty="0" smtClean="0">
                <a:solidFill>
                  <a:schemeClr val="bg1"/>
                </a:solidFill>
              </a:rPr>
              <a:t>.   /   </a:t>
            </a:r>
            <a:r>
              <a:rPr lang="en-US" sz="2500" baseline="30000" dirty="0" smtClean="0">
                <a:solidFill>
                  <a:schemeClr val="bg1"/>
                </a:solidFill>
              </a:rPr>
              <a:t>NIV </a:t>
            </a:r>
            <a:r>
              <a:rPr lang="en-US" altLang="zh-TW" sz="2500" dirty="0">
                <a:solidFill>
                  <a:schemeClr val="bg1"/>
                </a:solidFill>
              </a:rPr>
              <a:t>….... </a:t>
            </a:r>
            <a:r>
              <a:rPr lang="en-US" sz="2500" dirty="0" smtClean="0">
                <a:solidFill>
                  <a:schemeClr val="bg1"/>
                </a:solidFill>
              </a:rPr>
              <a:t>as </a:t>
            </a:r>
            <a:r>
              <a:rPr lang="en-US" sz="2500" b="1" dirty="0">
                <a:solidFill>
                  <a:srgbClr val="FFFF00"/>
                </a:solidFill>
              </a:rPr>
              <a:t>a food offering </a:t>
            </a:r>
            <a:r>
              <a:rPr lang="en-US" sz="2500" dirty="0" smtClean="0">
                <a:solidFill>
                  <a:schemeClr val="bg1"/>
                </a:solidFill>
              </a:rPr>
              <a:t>presented </a:t>
            </a:r>
            <a:r>
              <a:rPr lang="en-US" sz="2500" dirty="0">
                <a:solidFill>
                  <a:schemeClr val="bg1"/>
                </a:solidFill>
              </a:rPr>
              <a:t>to the LORD.</a:t>
            </a:r>
          </a:p>
          <a:p>
            <a:r>
              <a:rPr lang="en-US" sz="2500" b="1" dirty="0" smtClean="0">
                <a:solidFill>
                  <a:srgbClr val="FF0000"/>
                </a:solidFill>
              </a:rPr>
              <a:t>     -Leviticus 3:16</a:t>
            </a:r>
            <a:r>
              <a:rPr lang="en-US" sz="2500" b="1" dirty="0" smtClean="0">
                <a:solidFill>
                  <a:schemeClr val="bg1"/>
                </a:solidFill>
              </a:rPr>
              <a:t>.  </a:t>
            </a:r>
            <a:r>
              <a:rPr lang="he-IL" sz="2500" b="1" dirty="0" smtClean="0">
                <a:solidFill>
                  <a:schemeClr val="bg1"/>
                </a:solidFill>
              </a:rPr>
              <a:t>‎</a:t>
            </a:r>
            <a:r>
              <a:rPr lang="en-US" sz="2500" baseline="30000" dirty="0" smtClean="0">
                <a:solidFill>
                  <a:schemeClr val="bg1"/>
                </a:solidFill>
              </a:rPr>
              <a:t>ESV </a:t>
            </a:r>
            <a:r>
              <a:rPr lang="en-US" altLang="zh-TW" sz="2500" dirty="0">
                <a:solidFill>
                  <a:schemeClr val="bg1"/>
                </a:solidFill>
              </a:rPr>
              <a:t>….... </a:t>
            </a:r>
            <a:r>
              <a:rPr lang="en-US" altLang="zh-TW" sz="2500" dirty="0" smtClean="0">
                <a:solidFill>
                  <a:schemeClr val="bg1"/>
                </a:solidFill>
              </a:rPr>
              <a:t> </a:t>
            </a:r>
            <a:r>
              <a:rPr lang="en-US" sz="2500" dirty="0" smtClean="0">
                <a:solidFill>
                  <a:schemeClr val="bg1"/>
                </a:solidFill>
              </a:rPr>
              <a:t>as </a:t>
            </a:r>
            <a:r>
              <a:rPr lang="en-US" sz="2500" b="1" dirty="0">
                <a:solidFill>
                  <a:srgbClr val="FFFF00"/>
                </a:solidFill>
              </a:rPr>
              <a:t>a food offering</a:t>
            </a:r>
            <a:r>
              <a:rPr lang="en-US" sz="2500" dirty="0" smtClean="0">
                <a:solidFill>
                  <a:schemeClr val="bg1"/>
                </a:solidFill>
              </a:rPr>
              <a:t> </a:t>
            </a:r>
            <a:r>
              <a:rPr lang="en-US" sz="2500" dirty="0">
                <a:solidFill>
                  <a:schemeClr val="bg1"/>
                </a:solidFill>
              </a:rPr>
              <a:t>with a pleasing aroma. All fat is the LORD's</a:t>
            </a:r>
            <a:r>
              <a:rPr lang="en-US" sz="2500" dirty="0" smtClean="0">
                <a:solidFill>
                  <a:schemeClr val="bg1"/>
                </a:solidFill>
              </a:rPr>
              <a:t>.   / </a:t>
            </a:r>
            <a:r>
              <a:rPr lang="en-US" altLang="zh-TW" sz="2500" dirty="0">
                <a:solidFill>
                  <a:schemeClr val="bg1"/>
                </a:solidFill>
              </a:rPr>
              <a:t>….... </a:t>
            </a:r>
            <a:r>
              <a:rPr lang="en-US" sz="2500" dirty="0" smtClean="0">
                <a:solidFill>
                  <a:schemeClr val="bg1"/>
                </a:solidFill>
              </a:rPr>
              <a:t>as </a:t>
            </a:r>
            <a:r>
              <a:rPr lang="en-US" sz="2500" b="1" dirty="0">
                <a:solidFill>
                  <a:srgbClr val="FFFF00"/>
                </a:solidFill>
              </a:rPr>
              <a:t>a food offering </a:t>
            </a:r>
            <a:r>
              <a:rPr lang="en-US" sz="2500" dirty="0" smtClean="0">
                <a:solidFill>
                  <a:schemeClr val="bg1"/>
                </a:solidFill>
              </a:rPr>
              <a:t>, </a:t>
            </a:r>
            <a:r>
              <a:rPr lang="en-US" sz="2500" dirty="0">
                <a:solidFill>
                  <a:schemeClr val="bg1"/>
                </a:solidFill>
              </a:rPr>
              <a:t>a pleasing aroma. All the fat is the LORD's.</a:t>
            </a:r>
          </a:p>
          <a:p>
            <a:r>
              <a:rPr lang="en-US" sz="2500" b="1" dirty="0" smtClean="0">
                <a:solidFill>
                  <a:srgbClr val="FF0000"/>
                </a:solidFill>
              </a:rPr>
              <a:t>     -Numbers </a:t>
            </a:r>
            <a:r>
              <a:rPr lang="en-US" sz="2500" b="1" dirty="0">
                <a:solidFill>
                  <a:srgbClr val="FF0000"/>
                </a:solidFill>
              </a:rPr>
              <a:t>15:10</a:t>
            </a:r>
            <a:r>
              <a:rPr lang="en-US" sz="2500" dirty="0">
                <a:solidFill>
                  <a:srgbClr val="FF0000"/>
                </a:solidFill>
              </a:rPr>
              <a:t> </a:t>
            </a:r>
            <a:r>
              <a:rPr lang="en-US" sz="2500" baseline="30000" dirty="0">
                <a:solidFill>
                  <a:schemeClr val="bg1"/>
                </a:solidFill>
              </a:rPr>
              <a:t>ESV </a:t>
            </a:r>
            <a:r>
              <a:rPr lang="en-US" altLang="zh-TW" sz="2500" dirty="0">
                <a:solidFill>
                  <a:schemeClr val="bg1"/>
                </a:solidFill>
              </a:rPr>
              <a:t>….... </a:t>
            </a:r>
            <a:r>
              <a:rPr lang="en-US" sz="2500" dirty="0" smtClean="0">
                <a:solidFill>
                  <a:schemeClr val="bg1"/>
                </a:solidFill>
              </a:rPr>
              <a:t>as </a:t>
            </a:r>
            <a:r>
              <a:rPr lang="en-US" sz="2500" b="1" dirty="0">
                <a:solidFill>
                  <a:srgbClr val="FFFF00"/>
                </a:solidFill>
              </a:rPr>
              <a:t>a food offering </a:t>
            </a:r>
            <a:r>
              <a:rPr lang="en-US" sz="2500" dirty="0" smtClean="0">
                <a:solidFill>
                  <a:schemeClr val="bg1"/>
                </a:solidFill>
              </a:rPr>
              <a:t>, </a:t>
            </a:r>
            <a:r>
              <a:rPr lang="en-US" sz="2500" dirty="0">
                <a:solidFill>
                  <a:schemeClr val="bg1"/>
                </a:solidFill>
              </a:rPr>
              <a:t>a pleasing aroma to the LORD</a:t>
            </a:r>
            <a:r>
              <a:rPr lang="en-US" sz="2500" dirty="0" smtClean="0">
                <a:solidFill>
                  <a:schemeClr val="bg1"/>
                </a:solidFill>
              </a:rPr>
              <a:t>.   /  </a:t>
            </a:r>
            <a:r>
              <a:rPr lang="en-US" sz="2500" baseline="30000" dirty="0" smtClean="0">
                <a:solidFill>
                  <a:schemeClr val="bg1"/>
                </a:solidFill>
              </a:rPr>
              <a:t>NIV </a:t>
            </a:r>
            <a:r>
              <a:rPr lang="en-US" altLang="zh-TW" sz="2500" dirty="0">
                <a:solidFill>
                  <a:schemeClr val="bg1"/>
                </a:solidFill>
              </a:rPr>
              <a:t>….... </a:t>
            </a:r>
            <a:r>
              <a:rPr lang="en-US" sz="2500" dirty="0" smtClean="0">
                <a:solidFill>
                  <a:schemeClr val="bg1"/>
                </a:solidFill>
              </a:rPr>
              <a:t>This </a:t>
            </a:r>
            <a:r>
              <a:rPr lang="en-US" sz="2500" dirty="0">
                <a:solidFill>
                  <a:schemeClr val="bg1"/>
                </a:solidFill>
              </a:rPr>
              <a:t>will be </a:t>
            </a:r>
            <a:r>
              <a:rPr lang="en-US" sz="2500" b="1" dirty="0">
                <a:solidFill>
                  <a:srgbClr val="FFFF00"/>
                </a:solidFill>
              </a:rPr>
              <a:t>a food offering </a:t>
            </a:r>
            <a:r>
              <a:rPr lang="en-US" sz="2500" dirty="0" smtClean="0">
                <a:solidFill>
                  <a:schemeClr val="bg1"/>
                </a:solidFill>
              </a:rPr>
              <a:t>, </a:t>
            </a:r>
            <a:r>
              <a:rPr lang="en-US" sz="2500" dirty="0">
                <a:solidFill>
                  <a:schemeClr val="bg1"/>
                </a:solidFill>
              </a:rPr>
              <a:t>an aroma pleasing to the LORD.</a:t>
            </a:r>
          </a:p>
          <a:p>
            <a:endParaRPr lang="en-US" sz="900" b="1" dirty="0">
              <a:solidFill>
                <a:schemeClr val="bg1"/>
              </a:solidFill>
              <a:latin typeface="+mn-ea"/>
            </a:endParaRPr>
          </a:p>
          <a:p>
            <a:endParaRPr lang="en-US" sz="900" b="1" dirty="0">
              <a:solidFill>
                <a:schemeClr val="bg1"/>
              </a:solidFill>
              <a:latin typeface="+mn-ea"/>
            </a:endParaRPr>
          </a:p>
          <a:p>
            <a:endParaRPr lang="en-US" sz="900" b="1" dirty="0">
              <a:solidFill>
                <a:schemeClr val="bg1"/>
              </a:solidFill>
              <a:latin typeface="+mn-ea"/>
            </a:endParaRPr>
          </a:p>
          <a:p>
            <a:endParaRPr lang="en-US" sz="900" b="1" dirty="0" smtClean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58024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12188825" cy="6945491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endParaRPr lang="en-US" sz="1000" b="1" baseline="30000" dirty="0" smtClean="0">
              <a:solidFill>
                <a:schemeClr val="bg1"/>
              </a:solidFill>
              <a:latin typeface="+mn-ea"/>
            </a:endParaRPr>
          </a:p>
          <a:p>
            <a:endParaRPr lang="en-US" sz="1000" b="1" baseline="30000" dirty="0" smtClean="0">
              <a:solidFill>
                <a:schemeClr val="bg1"/>
              </a:solidFill>
              <a:latin typeface="+mn-ea"/>
            </a:endParaRPr>
          </a:p>
          <a:p>
            <a:r>
              <a:rPr lang="en-US" sz="1000" b="1" baseline="30000" dirty="0" smtClean="0">
                <a:solidFill>
                  <a:schemeClr val="bg1"/>
                </a:solidFill>
                <a:latin typeface="+mn-ea"/>
              </a:rPr>
              <a:t>     </a:t>
            </a:r>
            <a:r>
              <a:rPr lang="en-US" sz="1000" b="1" baseline="30000" dirty="0">
                <a:solidFill>
                  <a:schemeClr val="bg1"/>
                </a:solidFill>
                <a:latin typeface="+mn-ea"/>
              </a:rPr>
              <a:t> </a:t>
            </a:r>
            <a:r>
              <a:rPr lang="zh-CN" altLang="en-US" sz="3600" b="1" dirty="0" smtClean="0">
                <a:solidFill>
                  <a:srgbClr val="FFFF00"/>
                </a:solidFill>
                <a:ea typeface="DFKai-SB" pitchFamily="65" charset="-120"/>
              </a:rPr>
              <a:t>    用希</a:t>
            </a:r>
            <a:r>
              <a:rPr lang="zh-CN" altLang="en-US" sz="3600" b="1" dirty="0">
                <a:solidFill>
                  <a:srgbClr val="FFFF00"/>
                </a:solidFill>
                <a:ea typeface="DFKai-SB" pitchFamily="65" charset="-120"/>
              </a:rPr>
              <a:t>伯來文</a:t>
            </a:r>
            <a:r>
              <a:rPr lang="he-IL" sz="3600" dirty="0" smtClean="0">
                <a:solidFill>
                  <a:srgbClr val="FFFF00"/>
                </a:solidFill>
              </a:rPr>
              <a:t>אִשֶּׁה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b="1" dirty="0">
                <a:solidFill>
                  <a:srgbClr val="FFFF00"/>
                </a:solidFill>
              </a:rPr>
              <a:t>(</a:t>
            </a:r>
            <a:r>
              <a:rPr lang="en-US" sz="3600" b="1" i="1" dirty="0" err="1">
                <a:solidFill>
                  <a:srgbClr val="FFFF00"/>
                </a:solidFill>
              </a:rPr>
              <a:t>ishe</a:t>
            </a:r>
            <a:r>
              <a:rPr lang="en-US" sz="3600" b="1" dirty="0" smtClean="0">
                <a:solidFill>
                  <a:srgbClr val="FFFF00"/>
                </a:solidFill>
              </a:rPr>
              <a:t>)</a:t>
            </a:r>
            <a:r>
              <a:rPr lang="zh-CN" altLang="en-US" sz="3600" b="1" dirty="0">
                <a:solidFill>
                  <a:srgbClr val="FFFF00"/>
                </a:solidFill>
                <a:ea typeface="DFKai-SB" pitchFamily="65" charset="-120"/>
              </a:rPr>
              <a:t>正</a:t>
            </a:r>
            <a:r>
              <a:rPr lang="zh-CN" altLang="en-US" sz="3600" b="1" dirty="0" smtClean="0">
                <a:solidFill>
                  <a:srgbClr val="FFFF00"/>
                </a:solidFill>
                <a:ea typeface="DFKai-SB" pitchFamily="65" charset="-120"/>
              </a:rPr>
              <a:t>確的意思來閱讀聖經</a:t>
            </a:r>
            <a:endParaRPr lang="en-US" altLang="ko-KR" sz="3600" b="1" dirty="0" smtClean="0">
              <a:solidFill>
                <a:srgbClr val="FFFF00"/>
              </a:solidFill>
            </a:endParaRPr>
          </a:p>
          <a:p>
            <a:endParaRPr lang="en-US" altLang="ko-KR" sz="900" b="1" dirty="0" smtClean="0">
              <a:solidFill>
                <a:schemeClr val="bg1"/>
              </a:solidFill>
              <a:latin typeface="+mn-ea"/>
            </a:endParaRPr>
          </a:p>
          <a:p>
            <a:r>
              <a:rPr lang="en-US" altLang="ko-KR" sz="2800" b="1" dirty="0" smtClean="0">
                <a:solidFill>
                  <a:srgbClr val="FF0000"/>
                </a:solidFill>
              </a:rPr>
              <a:t>   -Exodus </a:t>
            </a:r>
            <a:r>
              <a:rPr lang="en-US" sz="2800" b="1" dirty="0" smtClean="0">
                <a:solidFill>
                  <a:srgbClr val="FF0000"/>
                </a:solidFill>
              </a:rPr>
              <a:t>29:18</a:t>
            </a:r>
            <a:r>
              <a:rPr lang="en-US" sz="2800" dirty="0" smtClean="0">
                <a:solidFill>
                  <a:schemeClr val="bg1"/>
                </a:solidFill>
              </a:rPr>
              <a:t>. 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要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把全羊燒在壇上，是給耶和華獻的燔祭，</a:t>
            </a:r>
            <a:endParaRPr lang="en-US" altLang="zh-TW" sz="28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altLang="zh-TW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             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是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獻給耶和華為馨香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</a:t>
            </a:r>
            <a:r>
              <a:rPr lang="zh-CN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祭物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。 </a:t>
            </a:r>
            <a:endParaRPr lang="en-US" sz="28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sz="800" dirty="0" smtClean="0">
                <a:solidFill>
                  <a:schemeClr val="bg1"/>
                </a:solidFill>
              </a:rPr>
              <a:t> </a:t>
            </a:r>
            <a:endParaRPr lang="en-US" sz="800" dirty="0">
              <a:solidFill>
                <a:schemeClr val="bg1"/>
              </a:solidFill>
            </a:endParaRPr>
          </a:p>
          <a:p>
            <a:r>
              <a:rPr lang="en-US" sz="2800" b="1" dirty="0" smtClean="0">
                <a:solidFill>
                  <a:srgbClr val="FF0000"/>
                </a:solidFill>
              </a:rPr>
              <a:t>   -Leviticus 1:9</a:t>
            </a:r>
            <a:r>
              <a:rPr lang="en-US" sz="2800" b="1" dirty="0" smtClean="0">
                <a:solidFill>
                  <a:schemeClr val="bg1"/>
                </a:solidFill>
              </a:rPr>
              <a:t>. 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但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燔祭的臟腑與腿要用水洗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．</a:t>
            </a:r>
            <a:endParaRPr lang="en-US" altLang="zh-TW" sz="2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altLang="zh-TW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    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祭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司就要把一切全燒在壇上當作燔祭、獻與耶和華為馨香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</a:t>
            </a:r>
            <a:r>
              <a:rPr lang="zh-CN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祭物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2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endParaRPr lang="en-US" sz="8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sz="2800" b="1" dirty="0" smtClean="0">
                <a:solidFill>
                  <a:srgbClr val="FF0000"/>
                </a:solidFill>
              </a:rPr>
              <a:t>   -</a:t>
            </a:r>
            <a:r>
              <a:rPr lang="en-US" sz="2800" b="1" dirty="0">
                <a:solidFill>
                  <a:srgbClr val="FF0000"/>
                </a:solidFill>
              </a:rPr>
              <a:t>Leviticus</a:t>
            </a:r>
            <a:r>
              <a:rPr lang="ko-KR" alt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</a:rPr>
              <a:t>7:29-36. </a:t>
            </a:r>
            <a:r>
              <a:rPr lang="en-US" sz="2800" b="1" dirty="0" smtClean="0">
                <a:solidFill>
                  <a:srgbClr val="FF0000"/>
                </a:solidFill>
              </a:rPr>
              <a:t>   </a:t>
            </a:r>
            <a:r>
              <a:rPr lang="x-none" sz="2800" smtClean="0">
                <a:solidFill>
                  <a:schemeClr val="bg1"/>
                </a:solidFill>
              </a:rPr>
              <a:t>29 </a:t>
            </a:r>
            <a:r>
              <a:rPr lang="en-US" sz="2800" dirty="0">
                <a:solidFill>
                  <a:schemeClr val="bg1"/>
                </a:solidFill>
              </a:rPr>
              <a:t>…….. 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獻平安祭給耶和華的，要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從平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安祭中取些來奉給耶和華。</a:t>
            </a:r>
            <a:r>
              <a:rPr 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x-none" sz="2800">
                <a:solidFill>
                  <a:schemeClr val="bg1"/>
                </a:solidFill>
              </a:rPr>
              <a:t>30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他親手獻給耶和華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</a:t>
            </a:r>
            <a:r>
              <a:rPr lang="zh-CN" altLang="en-US" sz="2800" b="1" u="sng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祭</a:t>
            </a:r>
            <a:r>
              <a:rPr lang="zh-CN" altLang="en-US" sz="2800" b="1" u="sng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物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就是脂油和胸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，要帶來，</a:t>
            </a:r>
            <a:r>
              <a:rPr lang="zh-TW" altLang="en-US" sz="28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好把胸在耶和華面前作搖祭，搖一搖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x-none" sz="2800">
                <a:solidFill>
                  <a:schemeClr val="bg1"/>
                </a:solidFill>
              </a:rPr>
              <a:t>31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祭司要把脂油在壇上焚燒，但胸要歸亞倫和他的子孫。</a:t>
            </a:r>
            <a:r>
              <a:rPr 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x-none" sz="2800">
                <a:solidFill>
                  <a:schemeClr val="bg1"/>
                </a:solidFill>
              </a:rPr>
              <a:t>32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你們要從平安祭中把右腿作舉祭，奉給祭司。</a:t>
            </a:r>
            <a:r>
              <a:rPr 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sz="2800" dirty="0">
                <a:solidFill>
                  <a:schemeClr val="bg1"/>
                </a:solidFill>
              </a:rPr>
              <a:t>…….. </a:t>
            </a:r>
            <a:r>
              <a:rPr lang="x-none" sz="2800">
                <a:solidFill>
                  <a:schemeClr val="bg1"/>
                </a:solidFill>
              </a:rPr>
              <a:t>34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因為我從以色列人的平安祭中，取了這搖的胸和舉的腿給祭司亞倫和他子孫，作他們從以色列人中所永得的分。</a:t>
            </a:r>
            <a:r>
              <a:rPr 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x-none" sz="2800">
                <a:solidFill>
                  <a:schemeClr val="bg1"/>
                </a:solidFill>
              </a:rPr>
              <a:t>35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這是從耶和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華</a:t>
            </a:r>
            <a:r>
              <a:rPr lang="zh-CN" altLang="en-US" sz="2800" b="1" u="sng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祭物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中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，作亞倫受膏的分和他子孫受膏的分，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…….</a:t>
            </a:r>
            <a:endParaRPr lang="en-US" sz="2800" b="1" dirty="0" smtClean="0">
              <a:solidFill>
                <a:schemeClr val="bg1"/>
              </a:solidFill>
              <a:latin typeface="+mn-ea"/>
            </a:endParaRPr>
          </a:p>
          <a:p>
            <a:endParaRPr lang="en-US" sz="900" b="1" dirty="0" smtClean="0">
              <a:solidFill>
                <a:schemeClr val="bg1"/>
              </a:solidFill>
              <a:latin typeface="+mn-ea"/>
            </a:endParaRPr>
          </a:p>
          <a:p>
            <a:endParaRPr lang="en-US" sz="900" b="1" dirty="0">
              <a:solidFill>
                <a:schemeClr val="bg1"/>
              </a:solidFill>
              <a:latin typeface="+mn-ea"/>
            </a:endParaRPr>
          </a:p>
          <a:p>
            <a:endParaRPr lang="en-US" sz="900" b="1" dirty="0" smtClean="0">
              <a:solidFill>
                <a:schemeClr val="bg1"/>
              </a:solidFill>
              <a:latin typeface="+mn-ea"/>
            </a:endParaRPr>
          </a:p>
          <a:p>
            <a:endParaRPr lang="en-US" sz="900" b="1" dirty="0">
              <a:solidFill>
                <a:schemeClr val="bg1"/>
              </a:solidFill>
              <a:latin typeface="+mn-ea"/>
            </a:endParaRPr>
          </a:p>
          <a:p>
            <a:endParaRPr lang="en-US" sz="900" b="1" dirty="0" smtClean="0">
              <a:solidFill>
                <a:schemeClr val="bg1"/>
              </a:solidFill>
              <a:latin typeface="+mn-ea"/>
            </a:endParaRPr>
          </a:p>
          <a:p>
            <a:endParaRPr lang="en-US" sz="900" b="1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21281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1"/>
          <p:cNvSpPr>
            <a:spLocks noChangeArrowheads="1"/>
          </p:cNvSpPr>
          <p:nvPr/>
        </p:nvSpPr>
        <p:spPr bwMode="auto">
          <a:xfrm>
            <a:off x="484188" y="2971800"/>
            <a:ext cx="11233150" cy="3341539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821" tIns="54411" rIns="108821" bIns="54411">
            <a:spAutoFit/>
          </a:bodyPr>
          <a:lstStyle/>
          <a:p>
            <a:pPr rtl="1"/>
            <a:r>
              <a:rPr lang="en-US" sz="4800" b="1" dirty="0">
                <a:solidFill>
                  <a:schemeClr val="bg1"/>
                </a:solidFill>
              </a:rPr>
              <a:t> </a:t>
            </a:r>
            <a:r>
              <a:rPr lang="en-US" sz="4800" dirty="0">
                <a:solidFill>
                  <a:schemeClr val="bg1"/>
                </a:solidFill>
              </a:rPr>
              <a:t>‎  </a:t>
            </a:r>
            <a:r>
              <a:rPr lang="he-IL" sz="5400" b="1" dirty="0">
                <a:solidFill>
                  <a:schemeClr val="bg1"/>
                </a:solidFill>
              </a:rPr>
              <a:t>יְבָרֶכְךָ יְהוָה וְיִשְׁמְרֶךָ׃</a:t>
            </a:r>
            <a:r>
              <a:rPr lang="en-US" sz="5400" b="1" dirty="0">
                <a:solidFill>
                  <a:schemeClr val="bg1"/>
                </a:solidFill>
              </a:rPr>
              <a:t>    </a:t>
            </a:r>
            <a:r>
              <a:rPr lang="he-IL" sz="5400" b="1" dirty="0">
                <a:solidFill>
                  <a:schemeClr val="bg1"/>
                </a:solidFill>
              </a:rPr>
              <a:t> </a:t>
            </a:r>
            <a:r>
              <a:rPr lang="en-US" sz="3600" b="1" dirty="0">
                <a:solidFill>
                  <a:srgbClr val="FFFF00"/>
                </a:solidFill>
              </a:rPr>
              <a:t>Numbers 6:24-26</a:t>
            </a:r>
            <a:r>
              <a:rPr lang="el-GR" sz="3600" b="1" dirty="0">
                <a:solidFill>
                  <a:srgbClr val="FFFF00"/>
                </a:solidFill>
              </a:rPr>
              <a:t> </a:t>
            </a:r>
            <a:endParaRPr lang="en-US" sz="3600" b="1" dirty="0">
              <a:solidFill>
                <a:srgbClr val="FFFF00"/>
              </a:solidFill>
            </a:endParaRPr>
          </a:p>
          <a:p>
            <a:pPr rtl="1"/>
            <a:r>
              <a:rPr lang="he-IL" sz="5400" b="1" dirty="0">
                <a:solidFill>
                  <a:schemeClr val="bg1"/>
                </a:solidFill>
              </a:rPr>
              <a:t>יָאֵר יְהוָה פָּנָיו אֵלֶיךָ וִיחֻנֶּךָּ׃</a:t>
            </a:r>
            <a:r>
              <a:rPr lang="en-US" sz="5400" b="1" dirty="0">
                <a:solidFill>
                  <a:schemeClr val="bg1"/>
                </a:solidFill>
              </a:rPr>
              <a:t>                  </a:t>
            </a:r>
          </a:p>
          <a:p>
            <a:pPr rtl="1"/>
            <a:r>
              <a:rPr lang="en-US" sz="5400" b="1" dirty="0">
                <a:solidFill>
                  <a:schemeClr val="bg1"/>
                </a:solidFill>
              </a:rPr>
              <a:t>‎</a:t>
            </a:r>
            <a:r>
              <a:rPr lang="he-IL" sz="5400" b="1" dirty="0">
                <a:solidFill>
                  <a:schemeClr val="bg1"/>
                </a:solidFill>
              </a:rPr>
              <a:t>יִשָּׂא יְהוָה פָּנָיו אֵלֶיךָ וְיָשֵׂם לְךָ שָׁלוֹם׃</a:t>
            </a:r>
            <a:r>
              <a:rPr lang="en-US" sz="5400" b="1" dirty="0">
                <a:solidFill>
                  <a:schemeClr val="bg1"/>
                </a:solidFill>
              </a:rPr>
              <a:t>     </a:t>
            </a:r>
            <a:r>
              <a:rPr lang="he-IL" sz="5400" b="1" dirty="0">
                <a:solidFill>
                  <a:schemeClr val="bg1"/>
                </a:solidFill>
              </a:rPr>
              <a:t> </a:t>
            </a:r>
            <a:endParaRPr lang="en-US" sz="5400" b="1" dirty="0">
              <a:solidFill>
                <a:schemeClr val="bg1"/>
              </a:solidFill>
            </a:endParaRPr>
          </a:p>
          <a:p>
            <a:pPr algn="ctr" rtl="1"/>
            <a:endParaRPr lang="en-US" altLang="ko-KR" sz="1600" dirty="0"/>
          </a:p>
          <a:p>
            <a:pPr algn="ctr" rtl="1"/>
            <a:endParaRPr lang="en-US" altLang="ko-KR" sz="1600" dirty="0"/>
          </a:p>
          <a:p>
            <a:pPr algn="ctr" rtl="1"/>
            <a:endParaRPr lang="en-US" altLang="ko-KR" sz="1600" dirty="0"/>
          </a:p>
        </p:txBody>
      </p:sp>
      <p:sp>
        <p:nvSpPr>
          <p:cNvPr id="92163" name="Rectangle 2"/>
          <p:cNvSpPr>
            <a:spLocks noChangeArrowheads="1"/>
          </p:cNvSpPr>
          <p:nvPr/>
        </p:nvSpPr>
        <p:spPr bwMode="auto">
          <a:xfrm>
            <a:off x="826557" y="141513"/>
            <a:ext cx="8763000" cy="273921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3600" b="1" dirty="0">
                <a:latin typeface="DFKai-SB" pitchFamily="65" charset="-120"/>
                <a:ea typeface="DFKai-SB" pitchFamily="65" charset="-120"/>
              </a:rPr>
              <a:t>民數記</a:t>
            </a:r>
            <a:r>
              <a:rPr lang="ko-KR" altLang="en-US" sz="3600" b="1" dirty="0">
                <a:latin typeface="新細明體" pitchFamily="18" charset="-120"/>
              </a:rPr>
              <a:t> </a:t>
            </a:r>
            <a:r>
              <a:rPr lang="en-US" sz="3600" b="1" dirty="0"/>
              <a:t>6:24-26</a:t>
            </a:r>
          </a:p>
          <a:p>
            <a:r>
              <a:rPr lang="zh-TW" altLang="en-US" sz="34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40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願耶和華賜福給你</a:t>
            </a:r>
            <a:r>
              <a:rPr lang="en-US" altLang="zh-TW" sz="40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sz="40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保護你</a:t>
            </a:r>
            <a:r>
              <a:rPr lang="en-US" altLang="zh-TW" sz="40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.  </a:t>
            </a:r>
          </a:p>
          <a:p>
            <a:endParaRPr lang="en-US" altLang="zh-TW" sz="800" b="1" dirty="0">
              <a:solidFill>
                <a:srgbClr val="FF0000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34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40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願耶和華使他的臉光照你</a:t>
            </a:r>
            <a:r>
              <a:rPr lang="en-US" altLang="zh-TW" sz="40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sz="40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賜恩給你</a:t>
            </a:r>
            <a:r>
              <a:rPr lang="en-US" altLang="zh-CN" sz="40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.</a:t>
            </a:r>
          </a:p>
          <a:p>
            <a:r>
              <a:rPr lang="en-US" altLang="zh-CN" sz="8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 </a:t>
            </a:r>
          </a:p>
          <a:p>
            <a:r>
              <a:rPr lang="en-US" altLang="zh-TW" sz="34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40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願耶和華向你仰臉</a:t>
            </a:r>
            <a:r>
              <a:rPr lang="en-US" altLang="zh-TW" sz="40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sz="40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賜你平安</a:t>
            </a:r>
            <a:r>
              <a:rPr lang="en-US" altLang="zh-TW" sz="40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.</a:t>
            </a:r>
            <a:endParaRPr lang="en-US" sz="4000" b="1" dirty="0">
              <a:solidFill>
                <a:srgbClr val="FF0000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80035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0"/>
            <a:ext cx="12188824" cy="6873677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endParaRPr lang="en-US" sz="1000" b="1" baseline="30000" dirty="0" smtClean="0">
              <a:solidFill>
                <a:schemeClr val="bg1"/>
              </a:solidFill>
              <a:latin typeface="+mn-ea"/>
            </a:endParaRPr>
          </a:p>
          <a:p>
            <a:r>
              <a:rPr lang="en-US" sz="2400" b="1" baseline="30000" dirty="0" smtClean="0">
                <a:solidFill>
                  <a:schemeClr val="bg1"/>
                </a:solidFill>
                <a:latin typeface="+mj-lt"/>
              </a:rPr>
              <a:t>         </a:t>
            </a:r>
            <a:r>
              <a:rPr lang="en-US" sz="2400" b="1" baseline="30000" dirty="0">
                <a:solidFill>
                  <a:schemeClr val="bg1"/>
                </a:solidFill>
                <a:latin typeface="+mj-lt"/>
              </a:rPr>
              <a:t> </a:t>
            </a:r>
            <a:r>
              <a:rPr lang="en-US" sz="2400" b="1" baseline="30000" dirty="0" smtClean="0">
                <a:solidFill>
                  <a:schemeClr val="bg1"/>
                </a:solidFill>
                <a:latin typeface="+mj-lt"/>
              </a:rPr>
              <a:t>                                                   </a:t>
            </a:r>
            <a:r>
              <a:rPr lang="zh-TW" altLang="en-US" sz="32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利</a:t>
            </a:r>
            <a:r>
              <a:rPr lang="zh-TW" altLang="en-US" sz="32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未</a:t>
            </a:r>
            <a:r>
              <a:rPr lang="zh-TW" altLang="en-US" sz="32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記</a:t>
            </a:r>
            <a:r>
              <a:rPr lang="zh-CN" altLang="en-US" sz="32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第</a:t>
            </a:r>
            <a:r>
              <a:rPr lang="en-US" altLang="zh-TW" sz="3200" b="1" dirty="0" smtClean="0">
                <a:solidFill>
                  <a:srgbClr val="FFFF00"/>
                </a:solidFill>
                <a:latin typeface="+mj-lt"/>
                <a:ea typeface="DFKai-SB" pitchFamily="65" charset="-120"/>
              </a:rPr>
              <a:t>1</a:t>
            </a:r>
            <a:r>
              <a:rPr lang="en-US" altLang="zh-CN" sz="3200" b="1" dirty="0" smtClean="0">
                <a:solidFill>
                  <a:srgbClr val="FFFF00"/>
                </a:solidFill>
                <a:latin typeface="+mj-lt"/>
                <a:ea typeface="DFKai-SB" pitchFamily="65" charset="-120"/>
              </a:rPr>
              <a:t>-7</a:t>
            </a:r>
            <a:r>
              <a:rPr lang="zh-TW" altLang="en-US" sz="32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章</a:t>
            </a:r>
            <a:r>
              <a:rPr lang="zh-CN" altLang="en-US" sz="32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的</a:t>
            </a:r>
            <a:r>
              <a:rPr lang="zh-TW" altLang="en-US" sz="32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獻</a:t>
            </a:r>
            <a:r>
              <a:rPr lang="zh-CN" altLang="en-US" sz="32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祭</a:t>
            </a:r>
            <a:endParaRPr lang="en-US" altLang="zh-TW" sz="3200" b="1" dirty="0" smtClean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  <a:p>
            <a:endParaRPr lang="en-US" sz="800" b="1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sz="2600" dirty="0">
                <a:solidFill>
                  <a:schemeClr val="bg1"/>
                </a:solidFill>
              </a:rPr>
              <a:t> </a:t>
            </a:r>
            <a:r>
              <a:rPr lang="en-US" sz="2600" b="1" dirty="0" smtClean="0">
                <a:solidFill>
                  <a:srgbClr val="FFFF00"/>
                </a:solidFill>
              </a:rPr>
              <a:t>Leviticus </a:t>
            </a:r>
            <a:r>
              <a:rPr lang="en-US" sz="2600" b="1" dirty="0">
                <a:solidFill>
                  <a:srgbClr val="FFFF00"/>
                </a:solidFill>
              </a:rPr>
              <a:t>1:1-3:17</a:t>
            </a:r>
            <a:r>
              <a:rPr lang="en-US" sz="2600" b="1" dirty="0" smtClean="0">
                <a:solidFill>
                  <a:srgbClr val="FFFF00"/>
                </a:solidFill>
              </a:rPr>
              <a:t>. </a:t>
            </a:r>
            <a:r>
              <a:rPr lang="zh-TW" altLang="en-US" sz="26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獻</a:t>
            </a:r>
            <a:r>
              <a:rPr lang="zh-TW" altLang="en-US" sz="2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上禮物</a:t>
            </a:r>
            <a:r>
              <a:rPr lang="zh-CN" altLang="en-US" sz="2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三种方</a:t>
            </a:r>
            <a:r>
              <a:rPr lang="zh-CN" altLang="en-US" sz="26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式 </a:t>
            </a:r>
            <a:r>
              <a:rPr lang="en-US" altLang="ko-KR" sz="2600" b="1" dirty="0" smtClean="0">
                <a:solidFill>
                  <a:srgbClr val="FFFF00"/>
                </a:solidFill>
              </a:rPr>
              <a:t>(</a:t>
            </a:r>
            <a:r>
              <a:rPr lang="zh-CN" altLang="en-US" sz="2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自願</a:t>
            </a:r>
            <a:r>
              <a:rPr lang="en-US" altLang="ko-KR" sz="2600" b="1" dirty="0" smtClean="0">
                <a:solidFill>
                  <a:srgbClr val="FFFF00"/>
                </a:solidFill>
              </a:rPr>
              <a:t>) </a:t>
            </a:r>
            <a:r>
              <a:rPr lang="en-US" sz="2400" dirty="0" smtClean="0">
                <a:solidFill>
                  <a:schemeClr val="bg1"/>
                </a:solidFill>
              </a:rPr>
              <a:t>(Voluntary Gift Offerings)</a:t>
            </a:r>
          </a:p>
          <a:p>
            <a:r>
              <a:rPr lang="en-US" sz="2400" dirty="0">
                <a:solidFill>
                  <a:schemeClr val="bg1"/>
                </a:solidFill>
              </a:rPr>
              <a:t>	</a:t>
            </a:r>
            <a:r>
              <a:rPr lang="zh-CN" altLang="en-US" sz="24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第</a:t>
            </a:r>
            <a:r>
              <a:rPr lang="en-US" altLang="zh-TW" sz="24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1</a:t>
            </a:r>
            <a:r>
              <a:rPr lang="zh-TW" altLang="en-US" sz="24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章</a:t>
            </a:r>
            <a:r>
              <a:rPr lang="en-US" altLang="ko-KR" sz="2400" b="1" dirty="0" smtClean="0">
                <a:solidFill>
                  <a:srgbClr val="FFFF00"/>
                </a:solidFill>
              </a:rPr>
              <a:t>. </a:t>
            </a:r>
            <a:r>
              <a:rPr lang="zh-TW" altLang="en-US" sz="24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燔祭</a:t>
            </a:r>
            <a:r>
              <a:rPr lang="zh-TW" altLang="en-US" sz="2400" b="1" dirty="0" smtClean="0">
                <a:solidFill>
                  <a:srgbClr val="FFFF00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Burnt </a:t>
            </a:r>
            <a:r>
              <a:rPr lang="en-US" sz="2400" dirty="0">
                <a:solidFill>
                  <a:schemeClr val="bg1"/>
                </a:solidFill>
              </a:rPr>
              <a:t>Offering </a:t>
            </a:r>
            <a:r>
              <a:rPr lang="en-US" sz="2400" dirty="0" smtClean="0">
                <a:solidFill>
                  <a:schemeClr val="bg1"/>
                </a:solidFill>
              </a:rPr>
              <a:t>(</a:t>
            </a:r>
            <a:r>
              <a:rPr lang="he-IL" sz="2400" b="1" dirty="0" smtClean="0">
                <a:solidFill>
                  <a:schemeClr val="bg1"/>
                </a:solidFill>
              </a:rPr>
              <a:t>עלה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i="1" dirty="0" err="1" smtClean="0">
                <a:solidFill>
                  <a:schemeClr val="bg1"/>
                </a:solidFill>
              </a:rPr>
              <a:t>olah</a:t>
            </a:r>
            <a:r>
              <a:rPr lang="en-US" sz="2400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US" sz="2400" dirty="0">
                <a:solidFill>
                  <a:schemeClr val="bg1"/>
                </a:solidFill>
              </a:rPr>
              <a:t>	</a:t>
            </a:r>
            <a:r>
              <a:rPr lang="zh-CN" altLang="en-US" sz="24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第</a:t>
            </a:r>
            <a:r>
              <a:rPr lang="en-US" sz="24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2</a:t>
            </a:r>
            <a:r>
              <a:rPr lang="zh-TW" altLang="en-US" sz="24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章</a:t>
            </a:r>
            <a:r>
              <a:rPr lang="en-US" altLang="ko-KR" sz="2400" b="1" dirty="0" smtClean="0">
                <a:solidFill>
                  <a:srgbClr val="FFFF00"/>
                </a:solidFill>
              </a:rPr>
              <a:t>.</a:t>
            </a:r>
            <a:r>
              <a:rPr lang="zh-TW" altLang="en-US" sz="24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素</a:t>
            </a:r>
            <a:r>
              <a:rPr lang="zh-TW" altLang="en-US" sz="24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祭 </a:t>
            </a:r>
            <a:r>
              <a:rPr lang="en-US" sz="2400" dirty="0" smtClean="0">
                <a:solidFill>
                  <a:schemeClr val="bg1"/>
                </a:solidFill>
              </a:rPr>
              <a:t>Grain </a:t>
            </a:r>
            <a:r>
              <a:rPr lang="en-US" sz="2400" dirty="0">
                <a:solidFill>
                  <a:schemeClr val="bg1"/>
                </a:solidFill>
              </a:rPr>
              <a:t>(Cereal) Offering </a:t>
            </a:r>
            <a:r>
              <a:rPr lang="en-US" sz="2400" dirty="0" smtClean="0">
                <a:solidFill>
                  <a:schemeClr val="bg1"/>
                </a:solidFill>
              </a:rPr>
              <a:t>(</a:t>
            </a:r>
            <a:r>
              <a:rPr lang="he-IL" sz="2400" b="1" dirty="0" smtClean="0">
                <a:solidFill>
                  <a:schemeClr val="bg1"/>
                </a:solidFill>
              </a:rPr>
              <a:t>מנחה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i="1" dirty="0" err="1" smtClean="0">
                <a:solidFill>
                  <a:schemeClr val="bg1"/>
                </a:solidFill>
              </a:rPr>
              <a:t>mincha</a:t>
            </a:r>
            <a:r>
              <a:rPr lang="en-US" sz="2400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US" sz="2400" dirty="0">
                <a:solidFill>
                  <a:schemeClr val="bg1"/>
                </a:solidFill>
              </a:rPr>
              <a:t>	</a:t>
            </a:r>
            <a:r>
              <a:rPr lang="zh-CN" altLang="en-US" sz="24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第</a:t>
            </a:r>
            <a:r>
              <a:rPr lang="en-US" sz="24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3</a:t>
            </a:r>
            <a:r>
              <a:rPr lang="zh-TW" altLang="en-US" sz="24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章</a:t>
            </a:r>
            <a:r>
              <a:rPr lang="en-US" altLang="ko-KR" sz="2400" b="1" dirty="0" smtClean="0">
                <a:solidFill>
                  <a:srgbClr val="FFFF00"/>
                </a:solidFill>
              </a:rPr>
              <a:t>.</a:t>
            </a:r>
            <a:r>
              <a:rPr lang="zh-TW" altLang="en-US" sz="24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平安</a:t>
            </a:r>
            <a:r>
              <a:rPr lang="zh-TW" altLang="en-US" sz="24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祭 </a:t>
            </a:r>
            <a:r>
              <a:rPr lang="en-US" sz="2400" dirty="0" smtClean="0">
                <a:solidFill>
                  <a:schemeClr val="bg1"/>
                </a:solidFill>
              </a:rPr>
              <a:t>Well-being Offering (</a:t>
            </a:r>
            <a:r>
              <a:rPr lang="he-IL" sz="2400" b="1" dirty="0" smtClean="0">
                <a:solidFill>
                  <a:schemeClr val="bg1"/>
                </a:solidFill>
              </a:rPr>
              <a:t>זבח שׁלמים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i="1" dirty="0" err="1" smtClean="0">
                <a:solidFill>
                  <a:schemeClr val="bg1"/>
                </a:solidFill>
              </a:rPr>
              <a:t>zebach</a:t>
            </a:r>
            <a:r>
              <a:rPr lang="en-US" sz="2400" i="1" dirty="0" smtClean="0">
                <a:solidFill>
                  <a:schemeClr val="bg1"/>
                </a:solidFill>
              </a:rPr>
              <a:t> </a:t>
            </a:r>
            <a:r>
              <a:rPr lang="en-US" sz="2400" i="1" dirty="0" err="1" smtClean="0">
                <a:solidFill>
                  <a:schemeClr val="bg1"/>
                </a:solidFill>
              </a:rPr>
              <a:t>shelamim</a:t>
            </a:r>
            <a:r>
              <a:rPr lang="en-US" altLang="zh-TW" sz="2400" dirty="0" smtClean="0">
                <a:solidFill>
                  <a:schemeClr val="bg1"/>
                </a:solidFill>
              </a:rPr>
              <a:t>; </a:t>
            </a:r>
            <a:r>
              <a:rPr lang="en-US" sz="2400" i="1" dirty="0" err="1" smtClean="0">
                <a:solidFill>
                  <a:schemeClr val="bg1"/>
                </a:solidFill>
              </a:rPr>
              <a:t>zebach</a:t>
            </a:r>
            <a:r>
              <a:rPr lang="en-US" sz="2400" dirty="0" smtClean="0">
                <a:solidFill>
                  <a:schemeClr val="bg1"/>
                </a:solidFill>
              </a:rPr>
              <a:t>)</a:t>
            </a:r>
          </a:p>
          <a:p>
            <a:endParaRPr lang="en-US" sz="800" dirty="0" smtClean="0">
              <a:solidFill>
                <a:schemeClr val="bg1"/>
              </a:solidFill>
            </a:endParaRPr>
          </a:p>
          <a:p>
            <a:r>
              <a:rPr lang="en-US" sz="2600" b="1" dirty="0" smtClean="0">
                <a:solidFill>
                  <a:srgbClr val="FFFF00"/>
                </a:solidFill>
              </a:rPr>
              <a:t>Leviticus </a:t>
            </a:r>
            <a:r>
              <a:rPr lang="en-US" sz="2600" b="1" dirty="0">
                <a:solidFill>
                  <a:srgbClr val="FFFF00"/>
                </a:solidFill>
              </a:rPr>
              <a:t>4:1-6:7[Heb. 5:26</a:t>
            </a:r>
            <a:r>
              <a:rPr lang="en-US" sz="2600" b="1" dirty="0" smtClean="0">
                <a:solidFill>
                  <a:srgbClr val="FFFF00"/>
                </a:solidFill>
              </a:rPr>
              <a:t>]. </a:t>
            </a:r>
            <a:r>
              <a:rPr lang="zh-CN" altLang="en-US" sz="26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為了誤犯的</a:t>
            </a:r>
            <a:r>
              <a:rPr lang="zh-TW" altLang="en-US" sz="26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罪</a:t>
            </a:r>
            <a:r>
              <a:rPr lang="zh-CN" altLang="en-US" sz="26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得赦免 </a:t>
            </a:r>
            <a:r>
              <a:rPr lang="en-US" altLang="ko-KR" sz="2600" b="1" dirty="0" smtClean="0">
                <a:solidFill>
                  <a:srgbClr val="FFFF00"/>
                </a:solidFill>
              </a:rPr>
              <a:t>(</a:t>
            </a:r>
            <a:r>
              <a:rPr lang="zh-CN" altLang="en-US" sz="2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必須</a:t>
            </a:r>
            <a:r>
              <a:rPr lang="en-US" altLang="ko-KR" sz="2600" b="1" dirty="0" smtClean="0">
                <a:solidFill>
                  <a:srgbClr val="FFFF00"/>
                </a:solidFill>
              </a:rPr>
              <a:t>) </a:t>
            </a:r>
            <a:r>
              <a:rPr lang="en-US" sz="2400" dirty="0" smtClean="0">
                <a:solidFill>
                  <a:schemeClr val="bg1"/>
                </a:solidFill>
              </a:rPr>
              <a:t>(</a:t>
            </a:r>
            <a:r>
              <a:rPr lang="en-US" sz="2400" dirty="0">
                <a:solidFill>
                  <a:schemeClr val="bg1"/>
                </a:solidFill>
              </a:rPr>
              <a:t>Mandatory</a:t>
            </a:r>
            <a:r>
              <a:rPr lang="en-US" sz="2400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US" sz="2400" dirty="0">
                <a:solidFill>
                  <a:schemeClr val="bg1"/>
                </a:solidFill>
              </a:rPr>
              <a:t>	</a:t>
            </a:r>
            <a:r>
              <a:rPr lang="en-US" sz="2400" b="1" dirty="0" smtClean="0">
                <a:solidFill>
                  <a:srgbClr val="FFFF00"/>
                </a:solidFill>
              </a:rPr>
              <a:t>4:1-5:13 </a:t>
            </a:r>
            <a:r>
              <a:rPr lang="zh-TW" altLang="en-US" sz="24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贖</a:t>
            </a:r>
            <a:r>
              <a:rPr lang="zh-TW" altLang="en-US" sz="24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罪</a:t>
            </a:r>
            <a:r>
              <a:rPr lang="zh-TW" altLang="en-US" sz="24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祭</a:t>
            </a:r>
            <a:r>
              <a:rPr lang="ko-KR" altLang="en-US" sz="2400" b="1" dirty="0" smtClean="0">
                <a:solidFill>
                  <a:srgbClr val="FFFF00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Purification </a:t>
            </a:r>
            <a:r>
              <a:rPr lang="en-US" sz="2400" dirty="0">
                <a:solidFill>
                  <a:schemeClr val="bg1"/>
                </a:solidFill>
              </a:rPr>
              <a:t>(Sin) Offering </a:t>
            </a:r>
            <a:r>
              <a:rPr lang="en-US" sz="2400" dirty="0" smtClean="0">
                <a:solidFill>
                  <a:schemeClr val="bg1"/>
                </a:solidFill>
              </a:rPr>
              <a:t>(</a:t>
            </a:r>
            <a:r>
              <a:rPr lang="he-IL" sz="2400" b="1" dirty="0" smtClean="0">
                <a:solidFill>
                  <a:schemeClr val="bg1"/>
                </a:solidFill>
              </a:rPr>
              <a:t>חַטָּאת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i="1" dirty="0" err="1" smtClean="0">
                <a:solidFill>
                  <a:schemeClr val="bg1"/>
                </a:solidFill>
              </a:rPr>
              <a:t>chatat</a:t>
            </a:r>
            <a:r>
              <a:rPr lang="en-US" altLang="ko-KR" sz="2400" dirty="0" smtClean="0">
                <a:solidFill>
                  <a:schemeClr val="bg1"/>
                </a:solidFill>
              </a:rPr>
              <a:t>) </a:t>
            </a:r>
          </a:p>
          <a:p>
            <a:r>
              <a:rPr lang="en-US" altLang="zh-TW" sz="2400" dirty="0" smtClean="0">
                <a:solidFill>
                  <a:schemeClr val="bg1"/>
                </a:solidFill>
              </a:rPr>
              <a:t>	</a:t>
            </a:r>
            <a:r>
              <a:rPr lang="en-US" sz="2400" b="1" dirty="0" smtClean="0">
                <a:solidFill>
                  <a:srgbClr val="FFFF00"/>
                </a:solidFill>
              </a:rPr>
              <a:t>5:14-6:7 </a:t>
            </a:r>
            <a:r>
              <a:rPr lang="en-US" sz="2400" b="1" dirty="0">
                <a:solidFill>
                  <a:srgbClr val="FFFF00"/>
                </a:solidFill>
              </a:rPr>
              <a:t>[Heb. 5:14-26</a:t>
            </a:r>
            <a:r>
              <a:rPr lang="en-US" sz="2400" b="1" dirty="0" smtClean="0">
                <a:solidFill>
                  <a:srgbClr val="FFFF00"/>
                </a:solidFill>
              </a:rPr>
              <a:t>] </a:t>
            </a:r>
            <a:r>
              <a:rPr lang="zh-TW" altLang="en-US" sz="24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贖</a:t>
            </a:r>
            <a:r>
              <a:rPr lang="zh-TW" altLang="en-US" sz="24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愆</a:t>
            </a:r>
            <a:r>
              <a:rPr lang="zh-TW" altLang="en-US" sz="24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祭</a:t>
            </a:r>
            <a:r>
              <a:rPr lang="zh-TW" altLang="en-US" sz="24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Reparation </a:t>
            </a:r>
            <a:r>
              <a:rPr lang="en-US" sz="2400" dirty="0">
                <a:solidFill>
                  <a:schemeClr val="bg1"/>
                </a:solidFill>
              </a:rPr>
              <a:t>(Guilty) Offering </a:t>
            </a:r>
            <a:r>
              <a:rPr lang="en-US" sz="2400" dirty="0" smtClean="0">
                <a:solidFill>
                  <a:schemeClr val="bg1"/>
                </a:solidFill>
              </a:rPr>
              <a:t>(</a:t>
            </a:r>
            <a:r>
              <a:rPr lang="he-IL" sz="2400" b="1" dirty="0" smtClean="0">
                <a:solidFill>
                  <a:schemeClr val="bg1"/>
                </a:solidFill>
              </a:rPr>
              <a:t>אשׁם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i="1" dirty="0" err="1" smtClean="0">
                <a:solidFill>
                  <a:schemeClr val="bg1"/>
                </a:solidFill>
              </a:rPr>
              <a:t>asham</a:t>
            </a:r>
            <a:r>
              <a:rPr lang="en-US" altLang="ko-KR" sz="2400" dirty="0" smtClean="0">
                <a:solidFill>
                  <a:schemeClr val="bg1"/>
                </a:solidFill>
              </a:rPr>
              <a:t>)</a:t>
            </a:r>
          </a:p>
          <a:p>
            <a:endParaRPr lang="en-US" sz="800" dirty="0">
              <a:solidFill>
                <a:schemeClr val="bg1"/>
              </a:solidFill>
            </a:endParaRPr>
          </a:p>
          <a:p>
            <a:r>
              <a:rPr lang="en-US" sz="2600" b="1" dirty="0" smtClean="0">
                <a:solidFill>
                  <a:srgbClr val="FFFF00"/>
                </a:solidFill>
              </a:rPr>
              <a:t>Leviticus </a:t>
            </a:r>
            <a:r>
              <a:rPr lang="en-US" sz="2600" b="1" dirty="0">
                <a:solidFill>
                  <a:srgbClr val="FFFF00"/>
                </a:solidFill>
              </a:rPr>
              <a:t>6:8[Heb. 6:1]-7:38</a:t>
            </a:r>
            <a:r>
              <a:rPr lang="en-US" sz="2600" b="1" dirty="0" smtClean="0">
                <a:solidFill>
                  <a:srgbClr val="FFFF00"/>
                </a:solidFill>
              </a:rPr>
              <a:t>. </a:t>
            </a:r>
            <a:r>
              <a:rPr lang="zh-TW" altLang="en-US" sz="26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在</a:t>
            </a:r>
            <a:r>
              <a:rPr lang="zh-TW" altLang="en-US" sz="2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獻祭</a:t>
            </a:r>
            <a:r>
              <a:rPr lang="zh-CN" altLang="en-US" sz="2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中</a:t>
            </a:r>
            <a:r>
              <a:rPr lang="zh-TW" altLang="en-US" sz="2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祭司所得的</a:t>
            </a:r>
            <a:r>
              <a:rPr lang="zh-CN" altLang="en-US" sz="26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份</a:t>
            </a:r>
            <a:r>
              <a:rPr lang="zh-CN" altLang="en-US" sz="26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Offering </a:t>
            </a:r>
            <a:r>
              <a:rPr lang="en-US" sz="2400" dirty="0">
                <a:solidFill>
                  <a:schemeClr val="bg1"/>
                </a:solidFill>
              </a:rPr>
              <a:t>Regulations for </a:t>
            </a:r>
            <a:r>
              <a:rPr lang="en-US" sz="2400" dirty="0" smtClean="0">
                <a:solidFill>
                  <a:schemeClr val="bg1"/>
                </a:solidFill>
              </a:rPr>
              <a:t>Priests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 </a:t>
            </a:r>
            <a:r>
              <a:rPr lang="en-US" sz="2400" dirty="0" smtClean="0">
                <a:solidFill>
                  <a:schemeClr val="bg1"/>
                </a:solidFill>
              </a:rPr>
              <a:t>   	</a:t>
            </a:r>
            <a:r>
              <a:rPr lang="en-US" sz="2400" b="1" dirty="0" smtClean="0">
                <a:solidFill>
                  <a:srgbClr val="FFFF00"/>
                </a:solidFill>
              </a:rPr>
              <a:t>6:8-13 </a:t>
            </a:r>
            <a:r>
              <a:rPr lang="en-US" sz="2400" b="1" dirty="0">
                <a:solidFill>
                  <a:srgbClr val="FFFF00"/>
                </a:solidFill>
              </a:rPr>
              <a:t>[Heb. 6:1-6]; 7:8</a:t>
            </a:r>
            <a:r>
              <a:rPr lang="en-US" sz="2400" b="1" dirty="0" smtClean="0">
                <a:solidFill>
                  <a:srgbClr val="FFFF00"/>
                </a:solidFill>
              </a:rPr>
              <a:t>.</a:t>
            </a:r>
            <a:r>
              <a:rPr lang="zh-TW" altLang="en-US" sz="24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燔</a:t>
            </a:r>
            <a:r>
              <a:rPr lang="zh-TW" altLang="en-US" sz="24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祭 </a:t>
            </a:r>
            <a:r>
              <a:rPr lang="en-US" sz="2400" dirty="0" smtClean="0">
                <a:solidFill>
                  <a:schemeClr val="bg1"/>
                </a:solidFill>
              </a:rPr>
              <a:t>Regulations </a:t>
            </a:r>
            <a:r>
              <a:rPr lang="en-US" sz="2400" dirty="0">
                <a:solidFill>
                  <a:schemeClr val="bg1"/>
                </a:solidFill>
              </a:rPr>
              <a:t>for priests regarding Burnt Offering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</a:t>
            </a:r>
            <a:r>
              <a:rPr lang="en-US" sz="2400" b="1" dirty="0" smtClean="0">
                <a:solidFill>
                  <a:srgbClr val="FFFF00"/>
                </a:solidFill>
              </a:rPr>
              <a:t>6:14-23 </a:t>
            </a:r>
            <a:r>
              <a:rPr lang="en-US" sz="2400" b="1" dirty="0">
                <a:solidFill>
                  <a:srgbClr val="FFFF00"/>
                </a:solidFill>
              </a:rPr>
              <a:t>[Heb. 6:7-16]; 7:9-10</a:t>
            </a:r>
            <a:r>
              <a:rPr lang="en-US" sz="2400" b="1" dirty="0" smtClean="0">
                <a:solidFill>
                  <a:srgbClr val="FFFF00"/>
                </a:solidFill>
              </a:rPr>
              <a:t>. </a:t>
            </a:r>
            <a:r>
              <a:rPr lang="zh-TW" altLang="en-US" sz="24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素祭</a:t>
            </a:r>
            <a:r>
              <a:rPr lang="zh-TW" altLang="en-US" sz="2400" b="1" dirty="0" smtClean="0">
                <a:solidFill>
                  <a:srgbClr val="FFFF00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Regulations </a:t>
            </a:r>
            <a:r>
              <a:rPr lang="en-US" sz="2400" dirty="0">
                <a:solidFill>
                  <a:schemeClr val="bg1"/>
                </a:solidFill>
              </a:rPr>
              <a:t>for priests regarding Grain Offering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</a:t>
            </a:r>
            <a:r>
              <a:rPr lang="en-US" sz="2400" b="1" dirty="0" smtClean="0">
                <a:solidFill>
                  <a:srgbClr val="FFFF00"/>
                </a:solidFill>
              </a:rPr>
              <a:t>6:24-30 </a:t>
            </a:r>
            <a:r>
              <a:rPr lang="en-US" sz="2400" b="1" dirty="0">
                <a:solidFill>
                  <a:srgbClr val="FFFF00"/>
                </a:solidFill>
              </a:rPr>
              <a:t>[Heb. 6:17-23</a:t>
            </a:r>
            <a:r>
              <a:rPr lang="en-US" sz="2400" b="1" dirty="0" smtClean="0">
                <a:solidFill>
                  <a:srgbClr val="FFFF00"/>
                </a:solidFill>
              </a:rPr>
              <a:t>].</a:t>
            </a:r>
            <a:r>
              <a:rPr lang="zh-TW" altLang="en-US" sz="24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贖罪</a:t>
            </a:r>
            <a:r>
              <a:rPr lang="zh-TW" altLang="en-US" sz="24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祭 </a:t>
            </a:r>
            <a:r>
              <a:rPr lang="en-US" sz="2400" dirty="0" smtClean="0">
                <a:solidFill>
                  <a:schemeClr val="bg1"/>
                </a:solidFill>
              </a:rPr>
              <a:t>Regulations </a:t>
            </a:r>
            <a:r>
              <a:rPr lang="en-US" sz="2400" dirty="0">
                <a:solidFill>
                  <a:schemeClr val="bg1"/>
                </a:solidFill>
              </a:rPr>
              <a:t>for priests regarding Sin Offering</a:t>
            </a:r>
          </a:p>
          <a:p>
            <a:r>
              <a:rPr lang="en-US" sz="2400" dirty="0">
                <a:solidFill>
                  <a:schemeClr val="bg1"/>
                </a:solidFill>
              </a:rPr>
              <a:t>   </a:t>
            </a:r>
            <a:r>
              <a:rPr lang="en-US" sz="2400" dirty="0" smtClean="0">
                <a:solidFill>
                  <a:schemeClr val="bg1"/>
                </a:solidFill>
              </a:rPr>
              <a:t>  	</a:t>
            </a:r>
            <a:r>
              <a:rPr lang="en-US" sz="2400" b="1" dirty="0" smtClean="0">
                <a:solidFill>
                  <a:srgbClr val="FFFF00"/>
                </a:solidFill>
              </a:rPr>
              <a:t>7:1-7.</a:t>
            </a:r>
            <a:r>
              <a:rPr lang="zh-TW" altLang="en-US" sz="24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贖愆</a:t>
            </a:r>
            <a:r>
              <a:rPr lang="zh-TW" altLang="en-US" sz="24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祭 </a:t>
            </a:r>
            <a:r>
              <a:rPr lang="en-US" sz="2400" dirty="0" smtClean="0">
                <a:solidFill>
                  <a:schemeClr val="bg1"/>
                </a:solidFill>
              </a:rPr>
              <a:t>Regulations </a:t>
            </a:r>
            <a:r>
              <a:rPr lang="en-US" sz="2400" dirty="0">
                <a:solidFill>
                  <a:schemeClr val="bg1"/>
                </a:solidFill>
              </a:rPr>
              <a:t>for priests regarding Guilt Offering</a:t>
            </a:r>
          </a:p>
          <a:p>
            <a:r>
              <a:rPr lang="en-US" sz="2400" dirty="0">
                <a:solidFill>
                  <a:schemeClr val="bg1"/>
                </a:solidFill>
              </a:rPr>
              <a:t>    </a:t>
            </a:r>
            <a:r>
              <a:rPr lang="en-US" sz="2400" dirty="0" smtClean="0">
                <a:solidFill>
                  <a:schemeClr val="bg1"/>
                </a:solidFill>
              </a:rPr>
              <a:t> 	</a:t>
            </a:r>
            <a:r>
              <a:rPr lang="en-US" sz="2400" b="1" dirty="0" smtClean="0">
                <a:solidFill>
                  <a:srgbClr val="FFFF00"/>
                </a:solidFill>
              </a:rPr>
              <a:t>7:11-38.</a:t>
            </a:r>
            <a:r>
              <a:rPr lang="zh-TW" altLang="en-US" sz="24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平安</a:t>
            </a:r>
            <a:r>
              <a:rPr lang="zh-TW" altLang="en-US" sz="24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祭 </a:t>
            </a:r>
            <a:r>
              <a:rPr lang="en-US" sz="2400" dirty="0" smtClean="0">
                <a:solidFill>
                  <a:schemeClr val="bg1"/>
                </a:solidFill>
              </a:rPr>
              <a:t>Regulations </a:t>
            </a:r>
            <a:r>
              <a:rPr lang="en-US" sz="2400" dirty="0">
                <a:solidFill>
                  <a:schemeClr val="bg1"/>
                </a:solidFill>
              </a:rPr>
              <a:t>for priests regarding Fellowship Offering</a:t>
            </a:r>
          </a:p>
          <a:p>
            <a:r>
              <a:rPr lang="en-US" sz="2400" dirty="0">
                <a:solidFill>
                  <a:schemeClr val="bg1"/>
                </a:solidFill>
              </a:rPr>
              <a:t>	</a:t>
            </a:r>
            <a:r>
              <a:rPr lang="en-US" sz="2400" dirty="0" smtClean="0">
                <a:solidFill>
                  <a:schemeClr val="bg1"/>
                </a:solidFill>
              </a:rPr>
              <a:t>	*</a:t>
            </a:r>
            <a:r>
              <a:rPr lang="en-US" sz="2400" dirty="0">
                <a:solidFill>
                  <a:schemeClr val="bg1"/>
                </a:solidFill>
              </a:rPr>
              <a:t>Pay attention to the different order</a:t>
            </a:r>
            <a:r>
              <a:rPr lang="en-US" sz="2400" dirty="0" smtClean="0">
                <a:solidFill>
                  <a:schemeClr val="bg1"/>
                </a:solidFill>
              </a:rPr>
              <a:t>. (Cf. </a:t>
            </a:r>
            <a:r>
              <a:rPr lang="en-US" sz="2400" b="1" dirty="0" smtClean="0">
                <a:solidFill>
                  <a:srgbClr val="FFFF00"/>
                </a:solidFill>
              </a:rPr>
              <a:t>Jacob </a:t>
            </a:r>
            <a:r>
              <a:rPr lang="en-US" sz="2400" b="1" dirty="0" err="1" smtClean="0">
                <a:solidFill>
                  <a:srgbClr val="FFFF00"/>
                </a:solidFill>
              </a:rPr>
              <a:t>Milgrom</a:t>
            </a:r>
            <a:r>
              <a:rPr lang="en-US" sz="2400" dirty="0" smtClean="0">
                <a:solidFill>
                  <a:schemeClr val="bg1"/>
                </a:solidFill>
              </a:rPr>
              <a:t>)</a:t>
            </a:r>
            <a:endParaRPr lang="en-US" sz="2400" dirty="0">
              <a:solidFill>
                <a:schemeClr val="bg1"/>
              </a:solidFill>
            </a:endParaRPr>
          </a:p>
          <a:p>
            <a:endParaRPr lang="en-US" sz="900" b="1" dirty="0">
              <a:solidFill>
                <a:schemeClr val="bg1"/>
              </a:solidFill>
              <a:latin typeface="+mn-ea"/>
            </a:endParaRPr>
          </a:p>
          <a:p>
            <a:endParaRPr lang="en-US" sz="900" b="1" dirty="0">
              <a:solidFill>
                <a:schemeClr val="bg1"/>
              </a:solidFill>
              <a:latin typeface="+mn-ea"/>
            </a:endParaRPr>
          </a:p>
          <a:p>
            <a:endParaRPr lang="en-US" sz="900" b="1" dirty="0" smtClean="0">
              <a:solidFill>
                <a:schemeClr val="bg1"/>
              </a:solidFill>
              <a:latin typeface="+mn-ea"/>
            </a:endParaRPr>
          </a:p>
          <a:p>
            <a:endParaRPr lang="en-US" sz="900" b="1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07636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1"/>
          <p:cNvSpPr>
            <a:spLocks noChangeArrowheads="1"/>
          </p:cNvSpPr>
          <p:nvPr/>
        </p:nvSpPr>
        <p:spPr bwMode="auto">
          <a:xfrm>
            <a:off x="0" y="0"/>
            <a:ext cx="12188825" cy="6848029"/>
          </a:xfrm>
          <a:prstGeom prst="rect">
            <a:avLst/>
          </a:prstGeom>
          <a:solidFill>
            <a:srgbClr val="00206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r>
              <a:rPr lang="zh-TW" altLang="en-US" sz="900" b="1" dirty="0" smtClean="0">
                <a:solidFill>
                  <a:srgbClr val="FFFF00"/>
                </a:solidFill>
              </a:rPr>
              <a:t>                  </a:t>
            </a:r>
            <a:endParaRPr lang="en-US" altLang="zh-TW" sz="900" b="1" dirty="0" smtClean="0">
              <a:solidFill>
                <a:srgbClr val="FFFF00"/>
              </a:solidFill>
            </a:endParaRPr>
          </a:p>
          <a:p>
            <a:r>
              <a:rPr lang="zh-TW" altLang="en-US" sz="32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          利</a:t>
            </a:r>
            <a:r>
              <a:rPr lang="zh-TW" altLang="en-US" sz="32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未記</a:t>
            </a:r>
            <a:r>
              <a:rPr lang="zh-CN" altLang="en-US" sz="32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第</a:t>
            </a:r>
            <a:r>
              <a:rPr lang="en-US" altLang="zh-TW" sz="3200" b="1" dirty="0" smtClean="0">
                <a:solidFill>
                  <a:srgbClr val="FFFF00"/>
                </a:solidFill>
                <a:ea typeface="DFKai-SB" pitchFamily="65" charset="-120"/>
              </a:rPr>
              <a:t>1</a:t>
            </a:r>
            <a:r>
              <a:rPr lang="en-US" altLang="zh-CN" sz="3200" b="1" dirty="0" smtClean="0">
                <a:solidFill>
                  <a:srgbClr val="FFFF00"/>
                </a:solidFill>
                <a:ea typeface="DFKai-SB" pitchFamily="65" charset="-120"/>
              </a:rPr>
              <a:t>-3</a:t>
            </a:r>
            <a:r>
              <a:rPr lang="zh-TW" altLang="en-US" sz="32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章</a:t>
            </a:r>
            <a:r>
              <a:rPr lang="en-US" altLang="zh-TW" sz="32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.</a:t>
            </a:r>
            <a:r>
              <a:rPr lang="en-US" altLang="zh-TW" sz="3200" b="1" dirty="0" smtClean="0">
                <a:solidFill>
                  <a:srgbClr val="FFFF00"/>
                </a:solidFill>
              </a:rPr>
              <a:t> </a:t>
            </a:r>
            <a:r>
              <a:rPr lang="en-US" altLang="zh-CN" sz="3200" b="1" dirty="0" smtClean="0">
                <a:solidFill>
                  <a:srgbClr val="FFFF00"/>
                </a:solidFill>
              </a:rPr>
              <a:t> </a:t>
            </a:r>
            <a:r>
              <a:rPr lang="zh-TW" altLang="en-US" sz="32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獻</a:t>
            </a:r>
            <a:r>
              <a:rPr lang="zh-TW" altLang="en-US" sz="32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上禮物的</a:t>
            </a:r>
            <a:r>
              <a:rPr lang="zh-CN" altLang="en-US" sz="32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三</a:t>
            </a:r>
            <a:r>
              <a:rPr lang="zh-CN" altLang="en-US" sz="32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种方式</a:t>
            </a:r>
            <a:endParaRPr lang="en-US" sz="3200" b="1" dirty="0">
              <a:solidFill>
                <a:srgbClr val="FFFF00"/>
              </a:solidFill>
            </a:endParaRPr>
          </a:p>
          <a:p>
            <a:r>
              <a:rPr lang="zh-TW" altLang="en-US" sz="2800" b="1" dirty="0" smtClean="0">
                <a:solidFill>
                  <a:srgbClr val="FFFF00"/>
                </a:solidFill>
              </a:rPr>
              <a:t>         （</a:t>
            </a:r>
            <a:r>
              <a:rPr lang="he-IL" sz="2800" b="1" dirty="0" smtClean="0">
                <a:solidFill>
                  <a:srgbClr val="FFFF00"/>
                </a:solidFill>
              </a:rPr>
              <a:t>קרבן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i="1" dirty="0" err="1" smtClean="0">
                <a:solidFill>
                  <a:srgbClr val="FFFF00"/>
                </a:solidFill>
              </a:rPr>
              <a:t>Korban</a:t>
            </a:r>
            <a:r>
              <a:rPr lang="en-US" sz="2800" b="1" dirty="0" smtClean="0">
                <a:solidFill>
                  <a:srgbClr val="FFFF00"/>
                </a:solidFill>
              </a:rPr>
              <a:t>: Three </a:t>
            </a:r>
            <a:r>
              <a:rPr lang="en-US" sz="2800" b="1" dirty="0">
                <a:solidFill>
                  <a:srgbClr val="FFFF00"/>
                </a:solidFill>
              </a:rPr>
              <a:t>Types of </a:t>
            </a:r>
            <a:r>
              <a:rPr lang="en-US" sz="2800" b="1" dirty="0" smtClean="0">
                <a:solidFill>
                  <a:srgbClr val="FFFF00"/>
                </a:solidFill>
              </a:rPr>
              <a:t>Voluntary </a:t>
            </a:r>
            <a:r>
              <a:rPr lang="en-US" sz="2800" b="1" dirty="0">
                <a:solidFill>
                  <a:srgbClr val="FFFF00"/>
                </a:solidFill>
              </a:rPr>
              <a:t>Gift </a:t>
            </a:r>
            <a:r>
              <a:rPr lang="en-US" sz="2800" b="1" dirty="0" smtClean="0">
                <a:solidFill>
                  <a:srgbClr val="FFFF00"/>
                </a:solidFill>
              </a:rPr>
              <a:t>Offerings)</a:t>
            </a:r>
            <a:endParaRPr lang="en-US" sz="1000" b="1" dirty="0" smtClean="0">
              <a:solidFill>
                <a:srgbClr val="FFFF00"/>
              </a:solidFill>
            </a:endParaRPr>
          </a:p>
          <a:p>
            <a:endParaRPr lang="en-US" sz="1000" dirty="0" smtClean="0">
              <a:solidFill>
                <a:schemeClr val="bg1"/>
              </a:solidFill>
            </a:endParaRPr>
          </a:p>
          <a:p>
            <a:r>
              <a:rPr lang="en-US" altLang="zh-TW" sz="2600" b="1" dirty="0">
                <a:solidFill>
                  <a:srgbClr val="FFFF00"/>
                </a:solidFill>
              </a:rPr>
              <a:t>	</a:t>
            </a:r>
            <a:r>
              <a:rPr lang="en-US" altLang="zh-TW" sz="2600" b="1" dirty="0" smtClean="0">
                <a:solidFill>
                  <a:srgbClr val="FFFF00"/>
                </a:solidFill>
              </a:rPr>
              <a:t>-</a:t>
            </a:r>
            <a:r>
              <a:rPr lang="zh-TW" altLang="en-US" sz="2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利未記</a:t>
            </a:r>
            <a:r>
              <a:rPr lang="zh-CN" altLang="en-US" sz="2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第</a:t>
            </a:r>
            <a:r>
              <a:rPr lang="en-US" altLang="zh-TW" sz="2600" b="1" dirty="0">
                <a:solidFill>
                  <a:srgbClr val="FFFF00"/>
                </a:solidFill>
                <a:ea typeface="DFKai-SB" pitchFamily="65" charset="-120"/>
              </a:rPr>
              <a:t>1</a:t>
            </a:r>
            <a:r>
              <a:rPr lang="en-US" altLang="zh-CN" sz="2600" b="1" dirty="0">
                <a:solidFill>
                  <a:srgbClr val="FFFF00"/>
                </a:solidFill>
                <a:ea typeface="DFKai-SB" pitchFamily="65" charset="-120"/>
              </a:rPr>
              <a:t>-3</a:t>
            </a:r>
            <a:r>
              <a:rPr lang="zh-TW" altLang="en-US" sz="26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章</a:t>
            </a:r>
            <a:r>
              <a:rPr lang="zh-TW" altLang="en-US" sz="26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中的燔</a:t>
            </a:r>
            <a:r>
              <a:rPr lang="zh-TW" altLang="en-US" sz="26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祭，素祭和平安</a:t>
            </a:r>
            <a:r>
              <a:rPr lang="zh-TW" altLang="en-US" sz="26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祭</a:t>
            </a:r>
            <a:r>
              <a:rPr lang="zh-TW" altLang="en-US" sz="26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26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叫</a:t>
            </a:r>
            <a:r>
              <a:rPr lang="zh-TW" altLang="en-US" sz="26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做</a:t>
            </a:r>
            <a:r>
              <a:rPr lang="zh-TW" altLang="en-US" sz="2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獻上禮</a:t>
            </a:r>
            <a:r>
              <a:rPr lang="zh-TW" altLang="en-US" sz="26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物</a:t>
            </a:r>
            <a:r>
              <a:rPr lang="zh-TW" altLang="en-US" sz="2600" dirty="0">
                <a:solidFill>
                  <a:schemeClr val="bg1"/>
                </a:solidFill>
              </a:rPr>
              <a:t> </a:t>
            </a:r>
            <a:endParaRPr lang="en-US" altLang="zh-TW" sz="2600" dirty="0" smtClean="0">
              <a:solidFill>
                <a:schemeClr val="bg1"/>
              </a:solidFill>
            </a:endParaRPr>
          </a:p>
          <a:p>
            <a:r>
              <a:rPr lang="en-US" altLang="zh-TW" sz="2600" dirty="0" smtClean="0">
                <a:solidFill>
                  <a:schemeClr val="bg1"/>
                </a:solidFill>
              </a:rPr>
              <a:t>(</a:t>
            </a:r>
            <a:r>
              <a:rPr lang="he-IL" sz="2600" b="1" dirty="0" smtClean="0">
                <a:solidFill>
                  <a:srgbClr val="FFFF00"/>
                </a:solidFill>
              </a:rPr>
              <a:t>קרבן</a:t>
            </a:r>
            <a:r>
              <a:rPr lang="en-US" sz="2600" b="1" dirty="0" smtClean="0">
                <a:solidFill>
                  <a:srgbClr val="FFFF00"/>
                </a:solidFill>
              </a:rPr>
              <a:t> </a:t>
            </a:r>
            <a:r>
              <a:rPr lang="en-US" sz="2600" i="1" dirty="0" err="1" smtClean="0">
                <a:solidFill>
                  <a:srgbClr val="FFFF00"/>
                </a:solidFill>
              </a:rPr>
              <a:t>korban</a:t>
            </a:r>
            <a:r>
              <a:rPr lang="en-US" altLang="zh-TW" sz="2600" dirty="0" smtClean="0">
                <a:solidFill>
                  <a:schemeClr val="bg1"/>
                </a:solidFill>
              </a:rPr>
              <a:t>). </a:t>
            </a:r>
            <a:r>
              <a:rPr lang="zh-TW" altLang="en-US" sz="26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這</a:t>
            </a:r>
            <a:r>
              <a:rPr lang="zh-TW" altLang="en-US" sz="26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種獻祭的方式，並不是強烈要求</a:t>
            </a:r>
            <a:r>
              <a:rPr lang="zh-TW" altLang="en-US" sz="2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獻祭者一定要獻</a:t>
            </a:r>
            <a:r>
              <a:rPr lang="zh-TW" altLang="en-US" sz="26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26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26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而</a:t>
            </a:r>
            <a:r>
              <a:rPr lang="zh-TW" altLang="en-US" sz="26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是採取</a:t>
            </a:r>
            <a:r>
              <a:rPr lang="zh-TW" altLang="en-US" sz="2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個</a:t>
            </a:r>
            <a:r>
              <a:rPr lang="zh-TW" altLang="en-US" sz="26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人</a:t>
            </a:r>
            <a:r>
              <a:rPr lang="zh-CN" altLang="en-US" sz="2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自</a:t>
            </a:r>
            <a:r>
              <a:rPr lang="zh-CN" altLang="en-US" sz="26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願</a:t>
            </a:r>
            <a:r>
              <a:rPr lang="zh-TW" altLang="en-US" sz="26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的</a:t>
            </a:r>
            <a:r>
              <a:rPr lang="zh-TW" altLang="en-US" sz="2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方式</a:t>
            </a:r>
            <a:r>
              <a:rPr lang="zh-TW" altLang="en-US" sz="26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，因為這是獻給神的</a:t>
            </a:r>
            <a:r>
              <a:rPr lang="zh-TW" altLang="en-US" sz="26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禮物，並</a:t>
            </a:r>
            <a:r>
              <a:rPr lang="zh-TW" altLang="en-US" sz="26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不是必須要有的。所</a:t>
            </a:r>
            <a:r>
              <a:rPr lang="zh-TW" altLang="en-US" sz="26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以如</a:t>
            </a:r>
            <a:r>
              <a:rPr lang="zh-TW" altLang="en-US" sz="26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果一個非常窮的人，甘心樂意獻上自</a:t>
            </a:r>
            <a:r>
              <a:rPr lang="zh-TW" altLang="en-US" sz="26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己僅</a:t>
            </a:r>
            <a:r>
              <a:rPr lang="zh-CN" altLang="en-US" sz="26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有</a:t>
            </a:r>
            <a:r>
              <a:rPr lang="zh-TW" altLang="en-US" sz="26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</a:t>
            </a:r>
            <a:r>
              <a:rPr lang="zh-TW" altLang="en-US" sz="26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，也是蒙神悅納的</a:t>
            </a:r>
            <a:r>
              <a:rPr lang="zh-TW" altLang="en-US" sz="26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26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altLang="ko-KR" sz="2600" dirty="0" smtClean="0">
                <a:solidFill>
                  <a:schemeClr val="bg1"/>
                </a:solidFill>
                <a:latin typeface="+mj-lt"/>
                <a:ea typeface="DFKai-SB" pitchFamily="65" charset="-120"/>
              </a:rPr>
              <a:t>	*</a:t>
            </a:r>
            <a:r>
              <a:rPr lang="zh-TW" altLang="en-US" sz="26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馬可福音</a:t>
            </a:r>
            <a:r>
              <a:rPr lang="en-US" sz="2600" b="1" dirty="0">
                <a:solidFill>
                  <a:srgbClr val="FF0000"/>
                </a:solidFill>
                <a:latin typeface="+mj-lt"/>
                <a:ea typeface="DFKai-SB" pitchFamily="65" charset="-120"/>
              </a:rPr>
              <a:t>7:11</a:t>
            </a:r>
            <a:r>
              <a:rPr lang="zh-TW" altLang="en-US" sz="2600" b="1" dirty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（馬太福音</a:t>
            </a:r>
            <a:r>
              <a:rPr lang="en-US" sz="2600" b="1" dirty="0">
                <a:solidFill>
                  <a:srgbClr val="FF0000"/>
                </a:solidFill>
                <a:latin typeface="+mj-lt"/>
                <a:ea typeface="DFKai-SB" pitchFamily="65" charset="-120"/>
              </a:rPr>
              <a:t>15:5</a:t>
            </a:r>
            <a:r>
              <a:rPr lang="zh-TW" altLang="en-US" sz="2600" b="1" dirty="0" smtClean="0">
                <a:solidFill>
                  <a:srgbClr val="FF0000"/>
                </a:solidFill>
                <a:latin typeface="DFKai-SB" pitchFamily="65" charset="-120"/>
                <a:ea typeface="DFKai-SB" pitchFamily="65" charset="-120"/>
              </a:rPr>
              <a:t>）</a:t>
            </a:r>
            <a:r>
              <a:rPr lang="zh-TW" altLang="en-US" sz="27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你</a:t>
            </a:r>
            <a:r>
              <a:rPr lang="zh-TW" altLang="en-US" sz="27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們倒說人若對父母說我所當奉給你的已經做了</a:t>
            </a:r>
            <a:r>
              <a:rPr lang="zh-TW" altLang="en-US" sz="27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各耳</a:t>
            </a:r>
            <a:r>
              <a:rPr lang="zh-TW" altLang="en-US" sz="27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板</a:t>
            </a:r>
            <a:r>
              <a:rPr lang="en-US" altLang="zh-TW" sz="27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. </a:t>
            </a:r>
            <a:r>
              <a:rPr lang="zh-TW" altLang="en-US" sz="27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各</a:t>
            </a:r>
            <a:r>
              <a:rPr lang="zh-TW" altLang="en-US" sz="27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耳板就是供獻的意</a:t>
            </a:r>
            <a:r>
              <a:rPr lang="zh-TW" altLang="en-US" sz="27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思</a:t>
            </a:r>
            <a:r>
              <a:rPr lang="en-US" altLang="zh-TW" sz="27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.</a:t>
            </a:r>
            <a:endParaRPr lang="en-US" sz="2700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  <a:p>
            <a:endParaRPr lang="en-US" altLang="ko-KR" sz="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endParaRPr lang="en-US" altLang="ko-KR" sz="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endParaRPr lang="en-US" altLang="ko-KR" sz="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altLang="ko-KR" sz="26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	</a:t>
            </a:r>
            <a:r>
              <a:rPr lang="en-US" altLang="zh-TW" sz="2600" b="1" dirty="0">
                <a:solidFill>
                  <a:srgbClr val="FFFF00"/>
                </a:solidFill>
              </a:rPr>
              <a:t> </a:t>
            </a:r>
            <a:r>
              <a:rPr lang="en-US" altLang="zh-TW" sz="2800" b="1" dirty="0">
                <a:solidFill>
                  <a:srgbClr val="FFFF00"/>
                </a:solidFill>
              </a:rPr>
              <a:t>-</a:t>
            </a:r>
            <a:r>
              <a:rPr lang="zh-TW" altLang="en-US" sz="2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利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未</a:t>
            </a:r>
            <a:r>
              <a:rPr lang="zh-TW" altLang="en-US" sz="2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記</a:t>
            </a:r>
            <a:r>
              <a:rPr lang="en-US" sz="2800" b="1" dirty="0" smtClean="0">
                <a:solidFill>
                  <a:srgbClr val="FFFF00"/>
                </a:solidFill>
                <a:ea typeface="DFKai-SB" pitchFamily="65" charset="-120"/>
              </a:rPr>
              <a:t>4-5</a:t>
            </a:r>
            <a:r>
              <a:rPr lang="zh-TW" altLang="en-US" sz="2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章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中的贖罪祭和贖愆祭</a:t>
            </a:r>
            <a:r>
              <a:rPr lang="zh-TW" altLang="en-US" sz="26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被稱為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贖罪的供物</a:t>
            </a:r>
            <a:r>
              <a:rPr lang="zh-TW" altLang="en-US" sz="26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，要以</a:t>
            </a:r>
            <a:r>
              <a:rPr lang="zh-TW" altLang="en-US" sz="2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平安</a:t>
            </a:r>
            <a:r>
              <a:rPr lang="zh-TW" altLang="en-US" sz="26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祭</a:t>
            </a:r>
            <a:r>
              <a:rPr lang="zh-TW" altLang="en-US" sz="26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</a:t>
            </a:r>
            <a:r>
              <a:rPr lang="zh-TW" altLang="en-US" sz="26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方式獻上，</a:t>
            </a:r>
            <a:r>
              <a:rPr lang="zh-TW" altLang="en-US" sz="26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是必</a:t>
            </a:r>
            <a:r>
              <a:rPr lang="zh-TW" altLang="en-US" sz="26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須要有的；這種獻祭的方式祭</a:t>
            </a:r>
            <a:r>
              <a:rPr lang="zh-TW" altLang="en-US" sz="26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司最</a:t>
            </a:r>
            <a:r>
              <a:rPr lang="zh-TW" altLang="en-US" sz="26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後都能夠得到祭牲的某個部分。 </a:t>
            </a:r>
            <a:endParaRPr lang="en-US" altLang="ko-KR" sz="26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altLang="zh-TW" sz="2600" dirty="0">
                <a:solidFill>
                  <a:schemeClr val="bg1"/>
                </a:solidFill>
                <a:latin typeface="+mj-lt"/>
                <a:ea typeface="DFKai-SB" pitchFamily="65" charset="-120"/>
              </a:rPr>
              <a:t> </a:t>
            </a:r>
            <a:r>
              <a:rPr lang="en-US" altLang="zh-TW" sz="2600" dirty="0" smtClean="0">
                <a:solidFill>
                  <a:schemeClr val="bg1"/>
                </a:solidFill>
                <a:latin typeface="+mj-lt"/>
                <a:ea typeface="DFKai-SB" pitchFamily="65" charset="-120"/>
              </a:rPr>
              <a:t>    	*</a:t>
            </a:r>
            <a:r>
              <a:rPr lang="en-US" altLang="ko-KR" sz="2600" b="1" dirty="0" smtClean="0">
                <a:solidFill>
                  <a:srgbClr val="FF0000"/>
                </a:solidFill>
                <a:latin typeface="+mj-lt"/>
                <a:ea typeface="DFKai-SB" pitchFamily="65" charset="-120"/>
              </a:rPr>
              <a:t>Hebrews</a:t>
            </a:r>
            <a:r>
              <a:rPr lang="ko-KR" altLang="en-US" sz="26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600" b="1" dirty="0" smtClean="0">
                <a:solidFill>
                  <a:srgbClr val="FF0000"/>
                </a:solidFill>
                <a:latin typeface="+mj-lt"/>
                <a:ea typeface="DFKai-SB" pitchFamily="65" charset="-120"/>
              </a:rPr>
              <a:t>5:1</a:t>
            </a:r>
            <a:r>
              <a:rPr lang="en-US" altLang="zh-TW" sz="2600" b="1" dirty="0">
                <a:solidFill>
                  <a:schemeClr val="bg1"/>
                </a:solidFill>
              </a:rPr>
              <a:t> </a:t>
            </a:r>
            <a:r>
              <a:rPr lang="en-US" altLang="zh-TW" sz="2600" dirty="0">
                <a:solidFill>
                  <a:schemeClr val="bg1"/>
                </a:solidFill>
              </a:rPr>
              <a:t>(also </a:t>
            </a:r>
            <a:r>
              <a:rPr lang="en-US" altLang="ko-KR" sz="2600" b="1" dirty="0">
                <a:solidFill>
                  <a:srgbClr val="FF0000"/>
                </a:solidFill>
                <a:ea typeface="DFKai-SB" pitchFamily="65" charset="-120"/>
              </a:rPr>
              <a:t>Hebrews</a:t>
            </a:r>
            <a:r>
              <a:rPr lang="ko-KR" altLang="en-US" sz="2600" b="1" dirty="0">
                <a:solidFill>
                  <a:srgbClr val="FF0000"/>
                </a:solidFill>
              </a:rPr>
              <a:t> </a:t>
            </a:r>
            <a:r>
              <a:rPr lang="en-US" altLang="ko-KR" sz="2600" b="1" dirty="0">
                <a:solidFill>
                  <a:srgbClr val="FF0000"/>
                </a:solidFill>
                <a:ea typeface="DFKai-SB" pitchFamily="65" charset="-120"/>
              </a:rPr>
              <a:t>8</a:t>
            </a:r>
            <a:r>
              <a:rPr lang="en-US" sz="2600" b="1" dirty="0">
                <a:solidFill>
                  <a:srgbClr val="FF0000"/>
                </a:solidFill>
                <a:ea typeface="DFKai-SB" pitchFamily="65" charset="-120"/>
              </a:rPr>
              <a:t>:3; 9:9</a:t>
            </a:r>
            <a:r>
              <a:rPr lang="en-US" altLang="zh-TW" sz="2600" dirty="0" smtClean="0">
                <a:solidFill>
                  <a:schemeClr val="bg1"/>
                </a:solidFill>
              </a:rPr>
              <a:t>) </a:t>
            </a:r>
            <a:r>
              <a:rPr lang="zh-TW" altLang="en-US" sz="27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凡</a:t>
            </a:r>
            <a:r>
              <a:rPr lang="zh-TW" altLang="en-US" sz="27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從人間挑選的大祭司，是奉派替人辦理屬神的事，為要獻上</a:t>
            </a:r>
            <a:r>
              <a:rPr lang="zh-TW" altLang="en-US" sz="2700" b="1" u="sng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禮物</a:t>
            </a:r>
            <a:r>
              <a:rPr lang="zh-TW" altLang="en-US" sz="27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zh-TW" altLang="en-US" sz="2700" b="1" u="sng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贖罪</a:t>
            </a:r>
            <a:r>
              <a:rPr lang="zh-TW" altLang="en-US" sz="2700" b="1" u="sng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祭</a:t>
            </a:r>
            <a:r>
              <a:rPr lang="en-US" altLang="ko-KR" sz="27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.</a:t>
            </a:r>
            <a:r>
              <a:rPr lang="en-US" sz="27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2600" dirty="0" smtClean="0">
                <a:solidFill>
                  <a:schemeClr val="bg1"/>
                </a:solidFill>
              </a:rPr>
              <a:t>(……. </a:t>
            </a:r>
            <a:r>
              <a:rPr lang="el-GR" sz="2600" dirty="0">
                <a:solidFill>
                  <a:schemeClr val="bg1"/>
                </a:solidFill>
              </a:rPr>
              <a:t>ἵνα προσφέρῃ </a:t>
            </a:r>
            <a:r>
              <a:rPr lang="el-GR" sz="2600" dirty="0">
                <a:solidFill>
                  <a:srgbClr val="FFFF00"/>
                </a:solidFill>
              </a:rPr>
              <a:t>δῶρά </a:t>
            </a:r>
            <a:r>
              <a:rPr lang="el-GR" sz="2600" dirty="0">
                <a:solidFill>
                  <a:schemeClr val="bg1"/>
                </a:solidFill>
              </a:rPr>
              <a:t>τε καὶ </a:t>
            </a:r>
            <a:r>
              <a:rPr lang="el-GR" sz="2600" dirty="0">
                <a:solidFill>
                  <a:srgbClr val="FFFF00"/>
                </a:solidFill>
              </a:rPr>
              <a:t>θυσίας ὑπὲρ </a:t>
            </a:r>
            <a:r>
              <a:rPr lang="el-GR" sz="2600" dirty="0" smtClean="0">
                <a:solidFill>
                  <a:srgbClr val="FFFF00"/>
                </a:solidFill>
              </a:rPr>
              <a:t>ἁμαρτιῶν</a:t>
            </a:r>
            <a:r>
              <a:rPr lang="en-US" altLang="zh-TW" sz="2600" dirty="0" smtClean="0">
                <a:solidFill>
                  <a:schemeClr val="bg1"/>
                </a:solidFill>
              </a:rPr>
              <a:t>)</a:t>
            </a:r>
            <a:endParaRPr lang="en-US" sz="800" dirty="0">
              <a:solidFill>
                <a:schemeClr val="bg1"/>
              </a:solidFill>
            </a:endParaRPr>
          </a:p>
          <a:p>
            <a:endParaRPr lang="en-US" sz="800" dirty="0" smtClean="0">
              <a:solidFill>
                <a:schemeClr val="bg1"/>
              </a:solidFill>
            </a:endParaRPr>
          </a:p>
          <a:p>
            <a:endParaRPr lang="en-US" sz="800" dirty="0" smtClean="0">
              <a:solidFill>
                <a:schemeClr val="bg1"/>
              </a:solidFill>
            </a:endParaRPr>
          </a:p>
          <a:p>
            <a:endParaRPr lang="en-US" sz="800" dirty="0" smtClean="0">
              <a:solidFill>
                <a:schemeClr val="bg1"/>
              </a:solidFill>
            </a:endParaRPr>
          </a:p>
          <a:p>
            <a:endParaRPr lang="en-US" sz="800" dirty="0">
              <a:solidFill>
                <a:schemeClr val="bg1"/>
              </a:solidFill>
            </a:endParaRPr>
          </a:p>
          <a:p>
            <a:endParaRPr lang="en-US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211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12188825" cy="6894195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r>
              <a:rPr lang="zh-TW" altLang="en-US" sz="800" b="1" dirty="0" smtClean="0">
                <a:solidFill>
                  <a:schemeClr val="bg1"/>
                </a:solidFill>
              </a:rPr>
              <a:t> </a:t>
            </a:r>
            <a:endParaRPr lang="en-US" altLang="zh-TW" sz="800" b="1" dirty="0" smtClean="0">
              <a:solidFill>
                <a:schemeClr val="bg1"/>
              </a:solidFill>
            </a:endParaRPr>
          </a:p>
          <a:p>
            <a:r>
              <a:rPr lang="zh-TW" altLang="en-US" sz="3200" b="1" dirty="0" smtClean="0">
                <a:solidFill>
                  <a:schemeClr val="bg1"/>
                </a:solidFill>
              </a:rPr>
              <a:t>                             </a:t>
            </a:r>
            <a:r>
              <a:rPr lang="zh-TW" altLang="en-US" sz="32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燔</a:t>
            </a:r>
            <a:r>
              <a:rPr lang="zh-TW" altLang="en-US" sz="32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祭</a:t>
            </a:r>
            <a:r>
              <a:rPr lang="en-US" altLang="zh-TW" sz="3200" b="1" dirty="0" smtClean="0">
                <a:solidFill>
                  <a:srgbClr val="FFFF00"/>
                </a:solidFill>
              </a:rPr>
              <a:t>(</a:t>
            </a:r>
            <a:r>
              <a:rPr lang="he-IL" sz="3200" b="1" dirty="0" smtClean="0">
                <a:solidFill>
                  <a:srgbClr val="FFFF00"/>
                </a:solidFill>
              </a:rPr>
              <a:t>עלה </a:t>
            </a:r>
            <a:r>
              <a:rPr lang="en-US" sz="3200" b="1" dirty="0" smtClean="0">
                <a:solidFill>
                  <a:srgbClr val="FFFF00"/>
                </a:solidFill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</a:rPr>
              <a:t>olah</a:t>
            </a:r>
            <a:r>
              <a:rPr lang="zh-TW" altLang="en-US" sz="3200" b="1" dirty="0">
                <a:solidFill>
                  <a:srgbClr val="FFFF00"/>
                </a:solidFill>
              </a:rPr>
              <a:t>；</a:t>
            </a:r>
            <a:r>
              <a:rPr lang="zh-TW" altLang="en-US" sz="32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利未記 </a:t>
            </a:r>
            <a:r>
              <a:rPr lang="en-US" sz="3200" b="1" dirty="0">
                <a:solidFill>
                  <a:srgbClr val="FFFF00"/>
                </a:solidFill>
                <a:latin typeface="+mj-lt"/>
                <a:ea typeface="DFKai-SB" pitchFamily="65" charset="-120"/>
              </a:rPr>
              <a:t>1</a:t>
            </a:r>
            <a:r>
              <a:rPr lang="zh-TW" altLang="en-US" sz="32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章</a:t>
            </a:r>
            <a:r>
              <a:rPr lang="en-US" altLang="zh-TW" sz="3200" b="1" dirty="0" smtClean="0">
                <a:solidFill>
                  <a:srgbClr val="FFFF00"/>
                </a:solidFill>
              </a:rPr>
              <a:t>)</a:t>
            </a:r>
            <a:endParaRPr lang="en-US" altLang="zh-TW" sz="3200" b="1" dirty="0">
              <a:solidFill>
                <a:srgbClr val="FFFF00"/>
              </a:solidFill>
            </a:endParaRPr>
          </a:p>
          <a:p>
            <a:endParaRPr lang="en-US" sz="1200" b="1" dirty="0">
              <a:solidFill>
                <a:srgbClr val="FFFF00"/>
              </a:solidFill>
            </a:endParaRPr>
          </a:p>
          <a:p>
            <a:r>
              <a:rPr lang="en-US" altLang="zh-TW" sz="2600" dirty="0">
                <a:solidFill>
                  <a:schemeClr val="bg1"/>
                </a:solidFill>
              </a:rPr>
              <a:t>    </a:t>
            </a:r>
            <a:r>
              <a:rPr lang="en-US" altLang="zh-TW" sz="2600" dirty="0" smtClean="0">
                <a:solidFill>
                  <a:schemeClr val="bg1"/>
                </a:solidFill>
              </a:rPr>
              <a:t>  </a:t>
            </a:r>
            <a:r>
              <a:rPr lang="zh-TW" altLang="en-US" sz="2600" b="1" dirty="0" smtClean="0">
                <a:solidFill>
                  <a:srgbClr val="FFFF00"/>
                </a:solidFill>
              </a:rPr>
              <a:t>燔</a:t>
            </a:r>
            <a:r>
              <a:rPr lang="zh-TW" altLang="en-US" sz="2600" b="1" dirty="0">
                <a:solidFill>
                  <a:srgbClr val="FFFF00"/>
                </a:solidFill>
              </a:rPr>
              <a:t>祭 </a:t>
            </a:r>
            <a:r>
              <a:rPr lang="en-US" altLang="zh-TW" sz="2600" dirty="0">
                <a:solidFill>
                  <a:schemeClr val="bg1"/>
                </a:solidFill>
              </a:rPr>
              <a:t>(</a:t>
            </a:r>
            <a:r>
              <a:rPr lang="he-IL" sz="2600" dirty="0">
                <a:solidFill>
                  <a:schemeClr val="bg1"/>
                </a:solidFill>
              </a:rPr>
              <a:t>עלה</a:t>
            </a:r>
            <a:r>
              <a:rPr lang="en-US" altLang="zh-TW" sz="2600" dirty="0">
                <a:solidFill>
                  <a:schemeClr val="bg1"/>
                </a:solidFill>
              </a:rPr>
              <a:t>)</a:t>
            </a:r>
            <a:r>
              <a:rPr lang="zh-TW" altLang="en-US" sz="2600" dirty="0">
                <a:solidFill>
                  <a:schemeClr val="bg1"/>
                </a:solidFill>
              </a:rPr>
              <a:t>一字本來的意思乃是</a:t>
            </a:r>
            <a:r>
              <a:rPr lang="en-US" sz="2600" dirty="0">
                <a:solidFill>
                  <a:schemeClr val="bg1"/>
                </a:solidFill>
              </a:rPr>
              <a:t>“</a:t>
            </a:r>
            <a:r>
              <a:rPr lang="zh-TW" altLang="en-US" sz="2600" b="1" dirty="0">
                <a:solidFill>
                  <a:srgbClr val="FFFF00"/>
                </a:solidFill>
              </a:rPr>
              <a:t>獻上去，完全獻上</a:t>
            </a:r>
            <a:r>
              <a:rPr lang="en-US" sz="2600" dirty="0">
                <a:solidFill>
                  <a:schemeClr val="bg1"/>
                </a:solidFill>
              </a:rPr>
              <a:t>”</a:t>
            </a:r>
            <a:r>
              <a:rPr lang="zh-TW" altLang="en-US" sz="2600" dirty="0">
                <a:solidFill>
                  <a:schemeClr val="bg1"/>
                </a:solidFill>
              </a:rPr>
              <a:t>的意思，</a:t>
            </a:r>
            <a:endParaRPr lang="en-US" altLang="zh-TW" sz="2600" dirty="0">
              <a:solidFill>
                <a:schemeClr val="bg1"/>
              </a:solidFill>
            </a:endParaRPr>
          </a:p>
          <a:p>
            <a:r>
              <a:rPr lang="zh-TW" altLang="en-US" sz="2600" dirty="0">
                <a:solidFill>
                  <a:schemeClr val="bg1"/>
                </a:solidFill>
              </a:rPr>
              <a:t>因</a:t>
            </a:r>
            <a:r>
              <a:rPr lang="zh-TW" altLang="en-US" sz="2600" dirty="0" smtClean="0">
                <a:solidFill>
                  <a:schemeClr val="bg1"/>
                </a:solidFill>
              </a:rPr>
              <a:t>為燔</a:t>
            </a:r>
            <a:r>
              <a:rPr lang="zh-TW" altLang="en-US" sz="2600" dirty="0">
                <a:solidFill>
                  <a:schemeClr val="bg1"/>
                </a:solidFill>
              </a:rPr>
              <a:t>祭的方式為</a:t>
            </a:r>
            <a:r>
              <a:rPr lang="zh-TW" altLang="en-US" sz="2600" b="1" dirty="0">
                <a:solidFill>
                  <a:srgbClr val="FFFF00"/>
                </a:solidFill>
              </a:rPr>
              <a:t>焚燒</a:t>
            </a:r>
            <a:r>
              <a:rPr lang="zh-TW" altLang="en-US" sz="2600" dirty="0">
                <a:solidFill>
                  <a:schemeClr val="bg1"/>
                </a:solidFill>
              </a:rPr>
              <a:t>，所以中文翻譯為</a:t>
            </a:r>
            <a:r>
              <a:rPr lang="en-US" sz="2600" dirty="0">
                <a:solidFill>
                  <a:schemeClr val="bg1"/>
                </a:solidFill>
              </a:rPr>
              <a:t>“</a:t>
            </a:r>
            <a:r>
              <a:rPr lang="zh-TW" altLang="en-US" sz="2600" dirty="0">
                <a:solidFill>
                  <a:schemeClr val="bg1"/>
                </a:solidFill>
              </a:rPr>
              <a:t>燔</a:t>
            </a:r>
            <a:r>
              <a:rPr lang="en-US" sz="2600" dirty="0">
                <a:solidFill>
                  <a:schemeClr val="bg1"/>
                </a:solidFill>
              </a:rPr>
              <a:t>”</a:t>
            </a:r>
            <a:r>
              <a:rPr lang="zh-TW" altLang="en-US" sz="2600" dirty="0">
                <a:solidFill>
                  <a:schemeClr val="bg1"/>
                </a:solidFill>
              </a:rPr>
              <a:t>祭，實際上就是</a:t>
            </a:r>
            <a:endParaRPr lang="en-US" altLang="zh-TW" sz="2600" dirty="0">
              <a:solidFill>
                <a:schemeClr val="bg1"/>
              </a:solidFill>
            </a:endParaRPr>
          </a:p>
          <a:p>
            <a:r>
              <a:rPr lang="zh-TW" altLang="en-US" sz="2600" dirty="0">
                <a:solidFill>
                  <a:schemeClr val="bg1"/>
                </a:solidFill>
              </a:rPr>
              <a:t>完全獻上的獻祭方式。</a:t>
            </a:r>
            <a:endParaRPr lang="en-US" altLang="zh-TW" sz="2600" dirty="0">
              <a:solidFill>
                <a:schemeClr val="bg1"/>
              </a:solidFill>
            </a:endParaRPr>
          </a:p>
          <a:p>
            <a:r>
              <a:rPr lang="en-US" altLang="zh-TW" sz="2600" b="1" dirty="0">
                <a:solidFill>
                  <a:srgbClr val="FFFF00"/>
                </a:solidFill>
              </a:rPr>
              <a:t>-</a:t>
            </a:r>
            <a:r>
              <a:rPr lang="zh-TW" altLang="en-US" sz="2600" b="1" dirty="0">
                <a:solidFill>
                  <a:srgbClr val="FFFF00"/>
                </a:solidFill>
              </a:rPr>
              <a:t>利 </a:t>
            </a:r>
            <a:r>
              <a:rPr lang="en-US" sz="2600" b="1" dirty="0">
                <a:solidFill>
                  <a:srgbClr val="FFFF00"/>
                </a:solidFill>
              </a:rPr>
              <a:t>1:3.  </a:t>
            </a:r>
            <a:r>
              <a:rPr lang="he-IL" sz="2600" dirty="0">
                <a:solidFill>
                  <a:schemeClr val="bg1"/>
                </a:solidFill>
              </a:rPr>
              <a:t>‎</a:t>
            </a:r>
            <a:r>
              <a:rPr lang="zh-TW" altLang="en-US" sz="2600" dirty="0">
                <a:solidFill>
                  <a:schemeClr val="bg1"/>
                </a:solidFill>
              </a:rPr>
              <a:t>他的供物若以</a:t>
            </a:r>
            <a:r>
              <a:rPr lang="zh-TW" altLang="en-US" sz="2600" b="1" dirty="0">
                <a:solidFill>
                  <a:srgbClr val="FFFF00"/>
                </a:solidFill>
              </a:rPr>
              <a:t>牛</a:t>
            </a:r>
            <a:r>
              <a:rPr lang="zh-TW" altLang="en-US" sz="2600" dirty="0">
                <a:solidFill>
                  <a:schemeClr val="bg1"/>
                </a:solidFill>
              </a:rPr>
              <a:t>為燔祭、就要在會幕門口獻一隻沒有殘疾的</a:t>
            </a:r>
            <a:r>
              <a:rPr lang="zh-TW" altLang="en-US" sz="2600" b="1" u="sng" dirty="0">
                <a:solidFill>
                  <a:srgbClr val="FFFF00"/>
                </a:solidFill>
              </a:rPr>
              <a:t>公牛</a:t>
            </a:r>
            <a:r>
              <a:rPr lang="en-US" altLang="zh-TW" sz="2600" dirty="0">
                <a:solidFill>
                  <a:schemeClr val="bg1"/>
                </a:solidFill>
              </a:rPr>
              <a:t>……</a:t>
            </a:r>
            <a:endParaRPr lang="en-US" sz="2600" dirty="0">
              <a:solidFill>
                <a:schemeClr val="bg1"/>
              </a:solidFill>
            </a:endParaRPr>
          </a:p>
          <a:p>
            <a:r>
              <a:rPr lang="en-US" altLang="zh-TW" sz="2600" b="1" dirty="0">
                <a:solidFill>
                  <a:srgbClr val="FFFF00"/>
                </a:solidFill>
              </a:rPr>
              <a:t>-</a:t>
            </a:r>
            <a:r>
              <a:rPr lang="zh-TW" altLang="en-US" sz="2600" b="1" dirty="0">
                <a:solidFill>
                  <a:srgbClr val="FFFF00"/>
                </a:solidFill>
              </a:rPr>
              <a:t>利 </a:t>
            </a:r>
            <a:r>
              <a:rPr lang="en-US" sz="2600" b="1" dirty="0">
                <a:solidFill>
                  <a:srgbClr val="FFFF00"/>
                </a:solidFill>
              </a:rPr>
              <a:t>1:10.</a:t>
            </a:r>
            <a:r>
              <a:rPr lang="en-US" sz="2600" b="1" dirty="0">
                <a:solidFill>
                  <a:schemeClr val="bg1"/>
                </a:solidFill>
              </a:rPr>
              <a:t> </a:t>
            </a:r>
            <a:r>
              <a:rPr lang="zh-TW" altLang="en-US" sz="2600" dirty="0">
                <a:solidFill>
                  <a:schemeClr val="bg1"/>
                </a:solidFill>
              </a:rPr>
              <a:t>人的供物若</a:t>
            </a:r>
            <a:r>
              <a:rPr lang="zh-TW" altLang="en-US" sz="2600" b="1" u="sng" dirty="0">
                <a:solidFill>
                  <a:srgbClr val="FFFF00"/>
                </a:solidFill>
              </a:rPr>
              <a:t>以綿羊、或山羊</a:t>
            </a:r>
            <a:r>
              <a:rPr lang="zh-TW" altLang="en-US" sz="2600" dirty="0">
                <a:solidFill>
                  <a:schemeClr val="bg1"/>
                </a:solidFill>
              </a:rPr>
              <a:t>為燔祭、就要獻上沒有殘疾的</a:t>
            </a:r>
            <a:r>
              <a:rPr lang="zh-TW" altLang="en-US" sz="2600" b="1" u="sng" dirty="0">
                <a:solidFill>
                  <a:srgbClr val="FFFF00"/>
                </a:solidFill>
              </a:rPr>
              <a:t>公羊</a:t>
            </a:r>
            <a:r>
              <a:rPr lang="zh-TW" altLang="en-US" sz="2600" dirty="0">
                <a:solidFill>
                  <a:schemeClr val="bg1"/>
                </a:solidFill>
              </a:rPr>
              <a:t>。</a:t>
            </a:r>
            <a:endParaRPr lang="en-US" sz="2600" dirty="0">
              <a:solidFill>
                <a:schemeClr val="bg1"/>
              </a:solidFill>
            </a:endParaRPr>
          </a:p>
          <a:p>
            <a:r>
              <a:rPr lang="en-US" altLang="zh-TW" sz="2600" b="1" dirty="0">
                <a:solidFill>
                  <a:srgbClr val="FFFF00"/>
                </a:solidFill>
              </a:rPr>
              <a:t>-</a:t>
            </a:r>
            <a:r>
              <a:rPr lang="zh-TW" altLang="en-US" sz="2600" b="1" dirty="0">
                <a:solidFill>
                  <a:srgbClr val="FFFF00"/>
                </a:solidFill>
              </a:rPr>
              <a:t>利 </a:t>
            </a:r>
            <a:r>
              <a:rPr lang="en-US" sz="2600" b="1" dirty="0">
                <a:solidFill>
                  <a:srgbClr val="FFFF00"/>
                </a:solidFill>
              </a:rPr>
              <a:t>1:14.</a:t>
            </a:r>
            <a:r>
              <a:rPr lang="en-US" sz="2600" b="1" dirty="0">
                <a:solidFill>
                  <a:schemeClr val="bg1"/>
                </a:solidFill>
              </a:rPr>
              <a:t> </a:t>
            </a:r>
            <a:r>
              <a:rPr lang="zh-TW" altLang="en-US" sz="2600" dirty="0">
                <a:solidFill>
                  <a:schemeClr val="bg1"/>
                </a:solidFill>
              </a:rPr>
              <a:t>人奉給耶和華的供物、若以</a:t>
            </a:r>
            <a:r>
              <a:rPr lang="zh-TW" altLang="en-US" sz="2600" b="1" u="sng" dirty="0">
                <a:solidFill>
                  <a:schemeClr val="bg1"/>
                </a:solidFill>
              </a:rPr>
              <a:t>鳥</a:t>
            </a:r>
            <a:r>
              <a:rPr lang="zh-TW" altLang="en-US" sz="2600" dirty="0">
                <a:solidFill>
                  <a:schemeClr val="bg1"/>
                </a:solidFill>
              </a:rPr>
              <a:t>為燔祭、就要獻</a:t>
            </a:r>
            <a:r>
              <a:rPr lang="zh-TW" altLang="en-US" sz="2600" b="1" u="sng" dirty="0">
                <a:solidFill>
                  <a:srgbClr val="FFFF00"/>
                </a:solidFill>
              </a:rPr>
              <a:t>斑鳩、或是雛鴿</a:t>
            </a:r>
            <a:r>
              <a:rPr lang="zh-TW" altLang="en-US" sz="2600" dirty="0">
                <a:solidFill>
                  <a:schemeClr val="bg1"/>
                </a:solidFill>
              </a:rPr>
              <a:t>為供物</a:t>
            </a:r>
            <a:r>
              <a:rPr lang="zh-TW" altLang="en-US" sz="2600" dirty="0" smtClean="0">
                <a:solidFill>
                  <a:schemeClr val="bg1"/>
                </a:solidFill>
              </a:rPr>
              <a:t>。</a:t>
            </a:r>
            <a:endParaRPr lang="en-US" altLang="zh-TW" sz="2600" dirty="0" smtClean="0">
              <a:solidFill>
                <a:schemeClr val="bg1"/>
              </a:solidFill>
            </a:endParaRPr>
          </a:p>
          <a:p>
            <a:endParaRPr lang="en-US" sz="800" dirty="0" smtClean="0">
              <a:solidFill>
                <a:schemeClr val="bg1"/>
              </a:solidFill>
            </a:endParaRPr>
          </a:p>
          <a:p>
            <a:endParaRPr lang="en-US" sz="800" dirty="0" smtClean="0">
              <a:solidFill>
                <a:schemeClr val="bg1"/>
              </a:solidFill>
            </a:endParaRPr>
          </a:p>
          <a:p>
            <a:r>
              <a:rPr lang="en-US" sz="3000" b="1" dirty="0"/>
              <a:t> </a:t>
            </a:r>
            <a:r>
              <a:rPr lang="en-US" sz="3000" b="1" dirty="0" smtClean="0"/>
              <a:t>        </a:t>
            </a:r>
            <a:r>
              <a:rPr lang="en-US" sz="3000" b="1" dirty="0" smtClean="0">
                <a:solidFill>
                  <a:srgbClr val="FFFF00"/>
                </a:solidFill>
              </a:rPr>
              <a:t>Grain </a:t>
            </a:r>
            <a:r>
              <a:rPr lang="en-US" sz="3000" b="1" dirty="0">
                <a:solidFill>
                  <a:srgbClr val="FFFF00"/>
                </a:solidFill>
              </a:rPr>
              <a:t>(Cereal) </a:t>
            </a:r>
            <a:r>
              <a:rPr lang="en-US" sz="3000" b="1" dirty="0" smtClean="0">
                <a:solidFill>
                  <a:srgbClr val="FFFF00"/>
                </a:solidFill>
              </a:rPr>
              <a:t>Offering </a:t>
            </a:r>
            <a:r>
              <a:rPr lang="zh-TW" altLang="en-US" sz="32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素祭</a:t>
            </a:r>
            <a:r>
              <a:rPr lang="zh-TW" altLang="en-US" sz="3200" b="1" dirty="0">
                <a:solidFill>
                  <a:srgbClr val="FFFF00"/>
                </a:solidFill>
              </a:rPr>
              <a:t> </a:t>
            </a:r>
            <a:r>
              <a:rPr lang="en-US" altLang="zh-TW" sz="3200" b="1" dirty="0" smtClean="0">
                <a:solidFill>
                  <a:srgbClr val="FFFF00"/>
                </a:solidFill>
              </a:rPr>
              <a:t>(</a:t>
            </a:r>
            <a:r>
              <a:rPr lang="he-IL" sz="3200" b="1" dirty="0" smtClean="0">
                <a:solidFill>
                  <a:srgbClr val="FFFF00"/>
                </a:solidFill>
              </a:rPr>
              <a:t>מנחה </a:t>
            </a:r>
            <a:r>
              <a:rPr lang="en-US" sz="3200" b="1" dirty="0" smtClean="0">
                <a:solidFill>
                  <a:srgbClr val="FFFF00"/>
                </a:solidFill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</a:rPr>
              <a:t>minchah</a:t>
            </a:r>
            <a:r>
              <a:rPr lang="zh-TW" altLang="en-US" sz="3200" b="1" dirty="0">
                <a:solidFill>
                  <a:srgbClr val="FFFF00"/>
                </a:solidFill>
              </a:rPr>
              <a:t>；</a:t>
            </a:r>
            <a:r>
              <a:rPr lang="zh-TW" altLang="en-US" sz="32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利未記 </a:t>
            </a:r>
            <a:r>
              <a:rPr lang="en-US" sz="3200" b="1" dirty="0">
                <a:solidFill>
                  <a:srgbClr val="FFFF00"/>
                </a:solidFill>
                <a:latin typeface="+mj-lt"/>
                <a:ea typeface="DFKai-SB" pitchFamily="65" charset="-120"/>
              </a:rPr>
              <a:t>2</a:t>
            </a:r>
            <a:r>
              <a:rPr lang="zh-TW" altLang="en-US" sz="32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章</a:t>
            </a:r>
            <a:r>
              <a:rPr lang="en-US" altLang="zh-TW" sz="3200" b="1" dirty="0" smtClean="0">
                <a:solidFill>
                  <a:srgbClr val="FFFF00"/>
                </a:solidFill>
              </a:rPr>
              <a:t>)</a:t>
            </a:r>
            <a:endParaRPr lang="en-US" altLang="zh-TW" sz="900" b="1" dirty="0">
              <a:solidFill>
                <a:srgbClr val="FFFF00"/>
              </a:solidFill>
            </a:endParaRPr>
          </a:p>
          <a:p>
            <a:r>
              <a:rPr lang="en-US" sz="2500" dirty="0" smtClean="0">
                <a:solidFill>
                  <a:schemeClr val="bg1"/>
                </a:solidFill>
              </a:rPr>
              <a:t>     For </a:t>
            </a:r>
            <a:r>
              <a:rPr lang="en-US" sz="2500" dirty="0">
                <a:solidFill>
                  <a:schemeClr val="bg1"/>
                </a:solidFill>
              </a:rPr>
              <a:t>the poor, animal offering could be very costly. Grain offering is an alternative </a:t>
            </a:r>
          </a:p>
          <a:p>
            <a:r>
              <a:rPr lang="en-US" sz="2500" dirty="0">
                <a:solidFill>
                  <a:schemeClr val="bg1"/>
                </a:solidFill>
              </a:rPr>
              <a:t>sacrifice for the poor. Only a token portion of grain offering is to be burned (2:2), </a:t>
            </a:r>
          </a:p>
          <a:p>
            <a:r>
              <a:rPr lang="en-US" sz="2500" dirty="0">
                <a:solidFill>
                  <a:schemeClr val="bg1"/>
                </a:solidFill>
              </a:rPr>
              <a:t>and the rest of it is given to priests (2:3, 10). Grain offering is to be accompanied </a:t>
            </a:r>
          </a:p>
          <a:p>
            <a:r>
              <a:rPr lang="en-US" sz="2500" dirty="0">
                <a:solidFill>
                  <a:schemeClr val="bg1"/>
                </a:solidFill>
              </a:rPr>
              <a:t>by oil. If it is uncooked, frankincense should be put on it (2:1-3, 14-16). If it is cooked, </a:t>
            </a:r>
          </a:p>
          <a:p>
            <a:r>
              <a:rPr lang="en-US" sz="2500" dirty="0">
                <a:solidFill>
                  <a:schemeClr val="bg1"/>
                </a:solidFill>
              </a:rPr>
              <a:t>the requirement of frankincense is waived (2:4-10). Frankincense is a fragrant gum-resin tapped from a kind of tree. It is quite expensive.</a:t>
            </a:r>
          </a:p>
          <a:p>
            <a:endParaRPr lang="en-US" sz="900" dirty="0" smtClean="0">
              <a:solidFill>
                <a:schemeClr val="bg1"/>
              </a:solidFill>
            </a:endParaRPr>
          </a:p>
          <a:p>
            <a:endParaRPr lang="en-US" sz="900" dirty="0">
              <a:solidFill>
                <a:schemeClr val="bg1"/>
              </a:solidFill>
            </a:endParaRPr>
          </a:p>
          <a:p>
            <a:endParaRPr lang="en-US" sz="900" dirty="0" smtClean="0">
              <a:solidFill>
                <a:schemeClr val="bg1"/>
              </a:solidFill>
            </a:endParaRPr>
          </a:p>
          <a:p>
            <a:endParaRPr lang="en-US" sz="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797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ChangeArrowheads="1"/>
          </p:cNvSpPr>
          <p:nvPr/>
        </p:nvSpPr>
        <p:spPr bwMode="auto">
          <a:xfrm>
            <a:off x="26633" y="28222"/>
            <a:ext cx="12162191" cy="6801862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                            </a:t>
            </a:r>
            <a:r>
              <a:rPr lang="en-US" sz="3600" b="1" dirty="0">
                <a:solidFill>
                  <a:srgbClr val="FFFF00"/>
                </a:solidFill>
              </a:rPr>
              <a:t>Well-being Offering </a:t>
            </a:r>
            <a:r>
              <a:rPr lang="zh-TW" altLang="en-US" sz="3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平安祭</a:t>
            </a:r>
            <a:endParaRPr lang="en-US" altLang="zh-TW" sz="3600" b="1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3600" b="1" dirty="0">
                <a:solidFill>
                  <a:srgbClr val="FFFF00"/>
                </a:solidFill>
              </a:rPr>
              <a:t>  </a:t>
            </a:r>
            <a:r>
              <a:rPr lang="zh-TW" altLang="en-US" sz="3600" b="1" dirty="0" smtClean="0">
                <a:solidFill>
                  <a:srgbClr val="FFFF00"/>
                </a:solidFill>
              </a:rPr>
              <a:t>   </a:t>
            </a:r>
            <a:r>
              <a:rPr lang="en-US" altLang="zh-TW" sz="3600" b="1" dirty="0" smtClean="0">
                <a:solidFill>
                  <a:srgbClr val="FFFF00"/>
                </a:solidFill>
              </a:rPr>
              <a:t>(</a:t>
            </a:r>
            <a:r>
              <a:rPr lang="he-IL" sz="3600" b="1" dirty="0" smtClean="0">
                <a:solidFill>
                  <a:srgbClr val="FFFF00"/>
                </a:solidFill>
              </a:rPr>
              <a:t>זבח שׁלמים</a:t>
            </a:r>
            <a:r>
              <a:rPr lang="en-US" sz="3600" b="1" dirty="0" smtClean="0">
                <a:solidFill>
                  <a:srgbClr val="FFFF00"/>
                </a:solidFill>
              </a:rPr>
              <a:t>  </a:t>
            </a:r>
            <a:r>
              <a:rPr lang="en-US" sz="3600" b="1" i="1" dirty="0" err="1">
                <a:solidFill>
                  <a:srgbClr val="FFFF00"/>
                </a:solidFill>
              </a:rPr>
              <a:t>zebach</a:t>
            </a:r>
            <a:r>
              <a:rPr lang="en-US" sz="3600" b="1" i="1" dirty="0">
                <a:solidFill>
                  <a:srgbClr val="FFFF00"/>
                </a:solidFill>
              </a:rPr>
              <a:t> </a:t>
            </a:r>
            <a:r>
              <a:rPr lang="en-US" sz="3600" b="1" i="1" dirty="0" err="1">
                <a:solidFill>
                  <a:srgbClr val="FFFF00"/>
                </a:solidFill>
              </a:rPr>
              <a:t>shelamim</a:t>
            </a:r>
            <a:r>
              <a:rPr lang="zh-TW" altLang="en-US" sz="3600" b="1" dirty="0">
                <a:solidFill>
                  <a:srgbClr val="FFFF00"/>
                </a:solidFill>
              </a:rPr>
              <a:t>；</a:t>
            </a:r>
            <a:r>
              <a:rPr lang="zh-TW" altLang="en-US" sz="3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利未記 </a:t>
            </a:r>
            <a:r>
              <a:rPr lang="en-US" sz="3600" b="1" dirty="0">
                <a:solidFill>
                  <a:srgbClr val="FFFF00"/>
                </a:solidFill>
                <a:latin typeface="+mj-lt"/>
                <a:ea typeface="DFKai-SB" pitchFamily="65" charset="-120"/>
              </a:rPr>
              <a:t>3</a:t>
            </a:r>
            <a:r>
              <a:rPr lang="zh-TW" altLang="en-US" sz="36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章</a:t>
            </a:r>
            <a:r>
              <a:rPr lang="en-US" altLang="zh-TW" sz="3600" b="1" dirty="0" smtClean="0">
                <a:solidFill>
                  <a:srgbClr val="FFFF00"/>
                </a:solidFill>
              </a:rPr>
              <a:t>)</a:t>
            </a:r>
            <a:endParaRPr lang="en-US" sz="3600" dirty="0">
              <a:solidFill>
                <a:srgbClr val="FFFF00"/>
              </a:solidFill>
            </a:endParaRPr>
          </a:p>
          <a:p>
            <a:endParaRPr lang="en-US" sz="1200" dirty="0">
              <a:solidFill>
                <a:schemeClr val="bg1"/>
              </a:solidFill>
            </a:endParaRPr>
          </a:p>
          <a:p>
            <a:r>
              <a:rPr lang="en-US" sz="2600" dirty="0">
                <a:solidFill>
                  <a:schemeClr val="bg1"/>
                </a:solidFill>
              </a:rPr>
              <a:t>	“The well-being offering falls into three categories: ‘freewill,’ ‘vow’ and ‘thanksgiving.’ The common denominator of all three categories is joy (Deuteronomy 27:7).” (</a:t>
            </a:r>
            <a:r>
              <a:rPr lang="en-US" sz="2600" i="1" dirty="0">
                <a:solidFill>
                  <a:schemeClr val="bg1"/>
                </a:solidFill>
              </a:rPr>
              <a:t>Jacob </a:t>
            </a:r>
            <a:r>
              <a:rPr lang="en-US" sz="2600" i="1" dirty="0" err="1">
                <a:solidFill>
                  <a:schemeClr val="bg1"/>
                </a:solidFill>
              </a:rPr>
              <a:t>Milgrom</a:t>
            </a:r>
            <a:r>
              <a:rPr lang="en-US" sz="2600" dirty="0">
                <a:solidFill>
                  <a:schemeClr val="bg1"/>
                </a:solidFill>
              </a:rPr>
              <a:t>, 28) Cf. freewill offering - 1 Chronicles 29:9; votive offering – Genesis 28:20-22; thanksgiving offering – Psalm 107. </a:t>
            </a:r>
            <a:r>
              <a:rPr lang="zh-TW" altLang="en-US" sz="2600" dirty="0">
                <a:solidFill>
                  <a:schemeClr val="bg1"/>
                </a:solidFill>
              </a:rPr>
              <a:t>平安祭主要的祭牲對象為牛和羊</a:t>
            </a:r>
            <a:endParaRPr lang="en-US" sz="2600" dirty="0">
              <a:solidFill>
                <a:schemeClr val="bg1"/>
              </a:solidFill>
            </a:endParaRPr>
          </a:p>
          <a:p>
            <a:endParaRPr lang="en-US" sz="900" dirty="0">
              <a:solidFill>
                <a:schemeClr val="bg1"/>
              </a:solidFill>
            </a:endParaRPr>
          </a:p>
          <a:p>
            <a:r>
              <a:rPr lang="en-US" altLang="zh-CN" sz="2800" b="1" dirty="0">
                <a:solidFill>
                  <a:srgbClr val="FFFF00"/>
                </a:solidFill>
              </a:rPr>
              <a:t>	</a:t>
            </a:r>
            <a:r>
              <a:rPr lang="zh-CN" altLang="en-US" sz="2800" b="1" dirty="0">
                <a:solidFill>
                  <a:srgbClr val="FFFF00"/>
                </a:solidFill>
              </a:rPr>
              <a:t>牛</a:t>
            </a:r>
            <a:r>
              <a:rPr lang="zh-CN" altLang="en-US" sz="2800" b="1" dirty="0">
                <a:solidFill>
                  <a:schemeClr val="bg1"/>
                </a:solidFill>
              </a:rPr>
              <a:t>（</a:t>
            </a:r>
            <a:r>
              <a:rPr lang="he-IL" sz="2800" b="1" dirty="0">
                <a:solidFill>
                  <a:schemeClr val="bg1"/>
                </a:solidFill>
              </a:rPr>
              <a:t>בּקר 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</a:rPr>
              <a:t>bakar</a:t>
            </a:r>
            <a:r>
              <a:rPr lang="zh-CN" altLang="en-US" sz="2800" b="1" dirty="0">
                <a:solidFill>
                  <a:schemeClr val="bg1"/>
                </a:solidFill>
              </a:rPr>
              <a:t>；利</a:t>
            </a:r>
            <a:r>
              <a:rPr lang="en-US" sz="2800" b="1" dirty="0">
                <a:solidFill>
                  <a:schemeClr val="bg1"/>
                </a:solidFill>
              </a:rPr>
              <a:t>3</a:t>
            </a:r>
            <a:r>
              <a:rPr lang="zh-CN" altLang="en-US" sz="2800" b="1" dirty="0">
                <a:solidFill>
                  <a:schemeClr val="bg1"/>
                </a:solidFill>
              </a:rPr>
              <a:t>：</a:t>
            </a:r>
            <a:r>
              <a:rPr lang="en-US" sz="2800" b="1" dirty="0">
                <a:solidFill>
                  <a:schemeClr val="bg1"/>
                </a:solidFill>
              </a:rPr>
              <a:t>1 – 5</a:t>
            </a:r>
            <a:r>
              <a:rPr lang="zh-CN" altLang="en-US" sz="2800" b="1" dirty="0">
                <a:solidFill>
                  <a:schemeClr val="bg1"/>
                </a:solidFill>
              </a:rPr>
              <a:t>）</a:t>
            </a:r>
            <a:endParaRPr lang="en-US" sz="2800" dirty="0">
              <a:solidFill>
                <a:schemeClr val="bg1"/>
              </a:solidFill>
            </a:endParaRPr>
          </a:p>
          <a:p>
            <a:pPr lvl="2"/>
            <a:r>
              <a:rPr lang="en-US" altLang="zh-TW" sz="2800" dirty="0">
                <a:solidFill>
                  <a:schemeClr val="bg1"/>
                </a:solidFill>
              </a:rPr>
              <a:t>	</a:t>
            </a:r>
            <a:r>
              <a:rPr lang="zh-TW" altLang="en-US" sz="2800" dirty="0">
                <a:solidFill>
                  <a:schemeClr val="bg1"/>
                </a:solidFill>
              </a:rPr>
              <a:t>公母不限，不可有殘疾（利</a:t>
            </a:r>
            <a:r>
              <a:rPr lang="en-US" sz="2800" dirty="0">
                <a:solidFill>
                  <a:schemeClr val="bg1"/>
                </a:solidFill>
              </a:rPr>
              <a:t>3</a:t>
            </a:r>
            <a:r>
              <a:rPr lang="zh-TW" altLang="en-US" sz="2800" dirty="0">
                <a:solidFill>
                  <a:schemeClr val="bg1"/>
                </a:solidFill>
              </a:rPr>
              <a:t>：</a:t>
            </a:r>
            <a:r>
              <a:rPr lang="en-US" sz="2800" dirty="0">
                <a:solidFill>
                  <a:schemeClr val="bg1"/>
                </a:solidFill>
              </a:rPr>
              <a:t>1</a:t>
            </a:r>
            <a:r>
              <a:rPr lang="zh-TW" altLang="en-US" sz="2800" dirty="0">
                <a:solidFill>
                  <a:schemeClr val="bg1"/>
                </a:solidFill>
              </a:rPr>
              <a:t>）</a:t>
            </a:r>
            <a:endParaRPr lang="en-US" sz="2800" dirty="0">
              <a:solidFill>
                <a:schemeClr val="bg1"/>
              </a:solidFill>
            </a:endParaRPr>
          </a:p>
          <a:p>
            <a:r>
              <a:rPr lang="en-US" altLang="zh-CN" sz="2800" b="1" dirty="0">
                <a:solidFill>
                  <a:srgbClr val="FFFF00"/>
                </a:solidFill>
              </a:rPr>
              <a:t>	</a:t>
            </a:r>
            <a:r>
              <a:rPr lang="zh-CN" altLang="en-US" sz="2800" b="1" dirty="0">
                <a:solidFill>
                  <a:srgbClr val="FFFF00"/>
                </a:solidFill>
              </a:rPr>
              <a:t>綿羊</a:t>
            </a:r>
            <a:r>
              <a:rPr lang="zh-CN" altLang="en-US" sz="2800" b="1" dirty="0">
                <a:solidFill>
                  <a:schemeClr val="bg1"/>
                </a:solidFill>
              </a:rPr>
              <a:t>（</a:t>
            </a:r>
            <a:r>
              <a:rPr lang="he-IL" sz="2800" b="1" dirty="0">
                <a:solidFill>
                  <a:schemeClr val="bg1"/>
                </a:solidFill>
              </a:rPr>
              <a:t>קשב </a:t>
            </a:r>
            <a:r>
              <a:rPr lang="en-US" sz="2800" b="1" i="1" dirty="0" err="1">
                <a:solidFill>
                  <a:schemeClr val="bg1"/>
                </a:solidFill>
              </a:rPr>
              <a:t>kesev</a:t>
            </a:r>
            <a:r>
              <a:rPr lang="zh-CN" altLang="en-US" sz="2800" b="1" dirty="0">
                <a:solidFill>
                  <a:schemeClr val="bg1"/>
                </a:solidFill>
              </a:rPr>
              <a:t>；或稱 </a:t>
            </a:r>
            <a:r>
              <a:rPr lang="he-IL" sz="2800" b="1" dirty="0">
                <a:solidFill>
                  <a:schemeClr val="bg1"/>
                </a:solidFill>
              </a:rPr>
              <a:t>קבש 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</a:rPr>
              <a:t>keves</a:t>
            </a:r>
            <a:r>
              <a:rPr lang="zh-CN" altLang="en-US" sz="2800" b="1" dirty="0">
                <a:solidFill>
                  <a:schemeClr val="bg1"/>
                </a:solidFill>
              </a:rPr>
              <a:t>；利</a:t>
            </a:r>
            <a:r>
              <a:rPr lang="en-US" sz="2800" b="1" dirty="0">
                <a:solidFill>
                  <a:schemeClr val="bg1"/>
                </a:solidFill>
              </a:rPr>
              <a:t>3</a:t>
            </a:r>
            <a:r>
              <a:rPr lang="zh-CN" altLang="en-US" sz="2800" b="1" dirty="0">
                <a:solidFill>
                  <a:schemeClr val="bg1"/>
                </a:solidFill>
              </a:rPr>
              <a:t>：</a:t>
            </a:r>
            <a:r>
              <a:rPr lang="en-US" sz="2800" b="1" dirty="0">
                <a:solidFill>
                  <a:schemeClr val="bg1"/>
                </a:solidFill>
              </a:rPr>
              <a:t>6 – 11</a:t>
            </a:r>
            <a:r>
              <a:rPr lang="zh-CN" altLang="en-US" sz="2800" b="1" dirty="0">
                <a:solidFill>
                  <a:schemeClr val="bg1"/>
                </a:solidFill>
              </a:rPr>
              <a:t>）</a:t>
            </a:r>
            <a:endParaRPr lang="en-US" sz="2800" dirty="0">
              <a:solidFill>
                <a:schemeClr val="bg1"/>
              </a:solidFill>
            </a:endParaRPr>
          </a:p>
          <a:p>
            <a:pPr lvl="2"/>
            <a:r>
              <a:rPr lang="en-US" altLang="zh-TW" sz="2800" dirty="0">
                <a:solidFill>
                  <a:schemeClr val="bg1"/>
                </a:solidFill>
              </a:rPr>
              <a:t>	</a:t>
            </a:r>
            <a:r>
              <a:rPr lang="zh-TW" altLang="en-US" sz="2800" dirty="0">
                <a:solidFill>
                  <a:schemeClr val="bg1"/>
                </a:solidFill>
              </a:rPr>
              <a:t>公母不限，不可有殘疾</a:t>
            </a:r>
            <a:endParaRPr lang="en-US" sz="2800" dirty="0">
              <a:solidFill>
                <a:schemeClr val="bg1"/>
              </a:solidFill>
            </a:endParaRPr>
          </a:p>
          <a:p>
            <a:r>
              <a:rPr lang="en-US" altLang="zh-CN" sz="2800" b="1" dirty="0">
                <a:solidFill>
                  <a:srgbClr val="FFFF00"/>
                </a:solidFill>
              </a:rPr>
              <a:t>	</a:t>
            </a:r>
            <a:r>
              <a:rPr lang="zh-CN" altLang="en-US" sz="2800" b="1" dirty="0">
                <a:solidFill>
                  <a:srgbClr val="FFFF00"/>
                </a:solidFill>
              </a:rPr>
              <a:t>山羊</a:t>
            </a:r>
            <a:r>
              <a:rPr lang="zh-CN" altLang="en-US" sz="2800" b="1" dirty="0">
                <a:solidFill>
                  <a:schemeClr val="bg1"/>
                </a:solidFill>
              </a:rPr>
              <a:t>（</a:t>
            </a:r>
            <a:r>
              <a:rPr lang="he-IL" sz="2800" b="1" dirty="0">
                <a:solidFill>
                  <a:schemeClr val="bg1"/>
                </a:solidFill>
              </a:rPr>
              <a:t>עז 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</a:rPr>
              <a:t>ez</a:t>
            </a:r>
            <a:r>
              <a:rPr lang="zh-TW" altLang="en-US" sz="2800" b="1" dirty="0">
                <a:solidFill>
                  <a:schemeClr val="bg1"/>
                </a:solidFill>
              </a:rPr>
              <a:t>；</a:t>
            </a:r>
            <a:r>
              <a:rPr lang="zh-CN" altLang="en-US" sz="2800" b="1" dirty="0">
                <a:solidFill>
                  <a:schemeClr val="bg1"/>
                </a:solidFill>
              </a:rPr>
              <a:t>利</a:t>
            </a:r>
            <a:r>
              <a:rPr lang="en-US" sz="2800" b="1" dirty="0">
                <a:solidFill>
                  <a:schemeClr val="bg1"/>
                </a:solidFill>
              </a:rPr>
              <a:t>3</a:t>
            </a:r>
            <a:r>
              <a:rPr lang="zh-CN" altLang="en-US" sz="2800" b="1" dirty="0">
                <a:solidFill>
                  <a:schemeClr val="bg1"/>
                </a:solidFill>
              </a:rPr>
              <a:t>：</a:t>
            </a:r>
            <a:r>
              <a:rPr lang="en-US" sz="2800" b="1" dirty="0">
                <a:solidFill>
                  <a:schemeClr val="bg1"/>
                </a:solidFill>
              </a:rPr>
              <a:t>12 – 16a</a:t>
            </a:r>
            <a:r>
              <a:rPr lang="zh-CN" altLang="en-US" sz="2800" b="1" dirty="0">
                <a:solidFill>
                  <a:schemeClr val="bg1"/>
                </a:solidFill>
              </a:rPr>
              <a:t>）</a:t>
            </a:r>
            <a:endParaRPr lang="en-US" sz="2800" dirty="0">
              <a:solidFill>
                <a:schemeClr val="bg1"/>
              </a:solidFill>
            </a:endParaRPr>
          </a:p>
          <a:p>
            <a:r>
              <a:rPr lang="en-US" altLang="zh-TW" sz="2800" dirty="0">
                <a:solidFill>
                  <a:schemeClr val="bg1"/>
                </a:solidFill>
              </a:rPr>
              <a:t>		</a:t>
            </a:r>
            <a:r>
              <a:rPr lang="zh-TW" altLang="en-US" sz="2800" dirty="0">
                <a:solidFill>
                  <a:schemeClr val="bg1"/>
                </a:solidFill>
              </a:rPr>
              <a:t>公母不限，不可有殘疾</a:t>
            </a:r>
            <a:endParaRPr lang="en-US" altLang="zh-TW" sz="2800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259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589" y="0"/>
            <a:ext cx="12188825" cy="6889065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r>
              <a:rPr lang="en-US" sz="1000" b="1" baseline="30000" dirty="0">
                <a:solidFill>
                  <a:schemeClr val="bg1"/>
                </a:solidFill>
                <a:latin typeface="+mn-ea"/>
              </a:rPr>
              <a:t> </a:t>
            </a:r>
            <a:endParaRPr lang="en-US" sz="1000" b="1" baseline="30000" dirty="0" smtClean="0">
              <a:solidFill>
                <a:schemeClr val="bg1"/>
              </a:solidFill>
              <a:latin typeface="+mn-ea"/>
            </a:endParaRPr>
          </a:p>
          <a:p>
            <a:endParaRPr lang="en-US" sz="1000" b="1" dirty="0">
              <a:solidFill>
                <a:schemeClr val="bg1"/>
              </a:solidFill>
              <a:latin typeface="+mn-ea"/>
            </a:endParaRPr>
          </a:p>
          <a:p>
            <a:r>
              <a:rPr lang="zh-TW" altLang="en-US" sz="32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               </a:t>
            </a:r>
            <a:r>
              <a:rPr lang="zh-TW" altLang="en-US" sz="36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平</a:t>
            </a:r>
            <a:r>
              <a:rPr lang="zh-TW" altLang="en-US" sz="3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安</a:t>
            </a:r>
            <a:r>
              <a:rPr lang="zh-TW" altLang="en-US" sz="36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祭</a:t>
            </a:r>
            <a:r>
              <a:rPr lang="zh-CN" altLang="en-US" sz="3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中</a:t>
            </a:r>
            <a:r>
              <a:rPr lang="zh-TW" altLang="en-US" sz="3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祭司所得的</a:t>
            </a:r>
            <a:r>
              <a:rPr lang="zh-CN" altLang="en-US" sz="36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份</a:t>
            </a:r>
            <a:endParaRPr lang="en-US" altLang="ko-KR" sz="3600" b="1" dirty="0" smtClean="0">
              <a:solidFill>
                <a:schemeClr val="bg1"/>
              </a:solidFill>
              <a:latin typeface="+mn-ea"/>
            </a:endParaRPr>
          </a:p>
          <a:p>
            <a:endParaRPr lang="en-US" altLang="ko-KR" sz="800" b="1" dirty="0" smtClean="0">
              <a:solidFill>
                <a:schemeClr val="bg1"/>
              </a:solidFill>
              <a:latin typeface="+mn-ea"/>
            </a:endParaRPr>
          </a:p>
          <a:p>
            <a:endParaRPr lang="en-US" altLang="ko-KR" sz="800" b="1" dirty="0">
              <a:solidFill>
                <a:schemeClr val="bg1"/>
              </a:solidFill>
              <a:latin typeface="+mn-ea"/>
            </a:endParaRPr>
          </a:p>
          <a:p>
            <a:endParaRPr lang="en-US" altLang="ko-KR" sz="800" b="1" dirty="0">
              <a:solidFill>
                <a:schemeClr val="bg1"/>
              </a:solidFill>
              <a:latin typeface="+mn-ea"/>
            </a:endParaRPr>
          </a:p>
          <a:p>
            <a:r>
              <a:rPr lang="en-US" altLang="ko-KR" sz="3000" b="1" dirty="0" smtClean="0">
                <a:solidFill>
                  <a:srgbClr val="FF0000"/>
                </a:solidFill>
              </a:rPr>
              <a:t>    Leviticus </a:t>
            </a:r>
            <a:r>
              <a:rPr lang="en-US" sz="3000" b="1" dirty="0" smtClean="0">
                <a:solidFill>
                  <a:srgbClr val="FF0000"/>
                </a:solidFill>
              </a:rPr>
              <a:t>7:29-36.  </a:t>
            </a:r>
            <a:r>
              <a:rPr lang="x-none" sz="3000" smtClean="0">
                <a:solidFill>
                  <a:schemeClr val="bg1"/>
                </a:solidFill>
              </a:rPr>
              <a:t>29 </a:t>
            </a:r>
            <a:r>
              <a:rPr lang="en-US" sz="3000" dirty="0" smtClean="0">
                <a:solidFill>
                  <a:schemeClr val="bg1"/>
                </a:solidFill>
              </a:rPr>
              <a:t>…….. 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獻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平安祭給耶和華的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，要從</a:t>
            </a:r>
            <a:endParaRPr lang="en-US" altLang="zh-TW" sz="30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平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安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祭中取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些來奉給耶和華。</a:t>
            </a:r>
            <a:r>
              <a:rPr 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sz="3000" dirty="0" smtClean="0">
                <a:solidFill>
                  <a:schemeClr val="bg1"/>
                </a:solidFill>
              </a:rPr>
              <a:t> </a:t>
            </a:r>
            <a:r>
              <a:rPr lang="x-none" sz="3000" smtClean="0">
                <a:solidFill>
                  <a:schemeClr val="bg1"/>
                </a:solidFill>
              </a:rPr>
              <a:t>30</a:t>
            </a:r>
            <a:r>
              <a:rPr lang="en-US" sz="3000" dirty="0" smtClean="0">
                <a:solidFill>
                  <a:schemeClr val="bg1"/>
                </a:solidFill>
              </a:rPr>
              <a:t> 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他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親手獻給耶和華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</a:t>
            </a:r>
            <a:endParaRPr lang="en-US" altLang="zh-TW" sz="30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30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火</a:t>
            </a:r>
            <a:r>
              <a:rPr lang="zh-TW" altLang="en-US" sz="3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祭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3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就</a:t>
            </a:r>
            <a:r>
              <a:rPr lang="zh-TW" altLang="en-US" sz="30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是脂</a:t>
            </a:r>
            <a:r>
              <a:rPr lang="zh-TW" altLang="en-US" sz="3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油和胸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，要帶來，</a:t>
            </a:r>
            <a:r>
              <a:rPr lang="zh-TW" altLang="en-US" sz="30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好把胸在耶和華面前作搖祭</a:t>
            </a:r>
            <a:r>
              <a:rPr lang="zh-TW" altLang="en-US" sz="30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，搖</a:t>
            </a:r>
            <a:r>
              <a:rPr lang="zh-TW" altLang="en-US" sz="30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一搖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x-none" sz="3000" smtClean="0">
                <a:solidFill>
                  <a:schemeClr val="bg1"/>
                </a:solidFill>
              </a:rPr>
              <a:t>31</a:t>
            </a:r>
            <a:r>
              <a:rPr lang="en-US" sz="3000" dirty="0" smtClean="0">
                <a:solidFill>
                  <a:schemeClr val="bg1"/>
                </a:solidFill>
              </a:rPr>
              <a:t> </a:t>
            </a:r>
            <a:r>
              <a:rPr lang="zh-TW" altLang="en-US" sz="30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祭</a:t>
            </a:r>
            <a:r>
              <a:rPr lang="zh-TW" altLang="en-US" sz="3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司要把脂油在壇上焚燒，但胸要歸亞倫和他的子孫。</a:t>
            </a:r>
            <a:r>
              <a:rPr 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x-none" sz="3000" smtClean="0">
                <a:solidFill>
                  <a:schemeClr val="bg1"/>
                </a:solidFill>
              </a:rPr>
              <a:t>32</a:t>
            </a:r>
            <a:r>
              <a:rPr lang="en-US" sz="3000" dirty="0" smtClean="0">
                <a:solidFill>
                  <a:schemeClr val="bg1"/>
                </a:solidFill>
              </a:rPr>
              <a:t> 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你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們要從平安祭中把右腿作舉祭，奉給祭司。</a:t>
            </a:r>
            <a:r>
              <a:rPr 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sz="3000" dirty="0" smtClean="0">
                <a:solidFill>
                  <a:schemeClr val="bg1"/>
                </a:solidFill>
              </a:rPr>
              <a:t>…….. </a:t>
            </a:r>
            <a:r>
              <a:rPr lang="x-none" sz="3000" smtClean="0">
                <a:solidFill>
                  <a:schemeClr val="bg1"/>
                </a:solidFill>
              </a:rPr>
              <a:t>34</a:t>
            </a:r>
            <a:r>
              <a:rPr lang="en-US" sz="3000" dirty="0" smtClean="0">
                <a:solidFill>
                  <a:schemeClr val="bg1"/>
                </a:solidFill>
              </a:rPr>
              <a:t> 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因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為我從以色列人的平安祭中，取了這搖的胸和舉的腿給祭司亞倫和他子孫，作他們從以色列人中所永得的分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x-none" sz="3000" smtClean="0">
                <a:solidFill>
                  <a:schemeClr val="bg1"/>
                </a:solidFill>
              </a:rPr>
              <a:t>35</a:t>
            </a:r>
            <a:r>
              <a:rPr lang="en-US" sz="3000" dirty="0" smtClean="0">
                <a:solidFill>
                  <a:schemeClr val="bg1"/>
                </a:solidFill>
              </a:rPr>
              <a:t> 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這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是從耶和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華</a:t>
            </a:r>
            <a:r>
              <a:rPr lang="zh-TW" altLang="en-US" sz="3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火祭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中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，作亞倫受膏的分和他子孫受膏的分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sz="3000" dirty="0">
                <a:solidFill>
                  <a:schemeClr val="bg1"/>
                </a:solidFill>
              </a:rPr>
              <a:t> ……. </a:t>
            </a:r>
            <a:r>
              <a:rPr lang="x-none" sz="3000">
                <a:solidFill>
                  <a:schemeClr val="bg1"/>
                </a:solidFill>
              </a:rPr>
              <a:t>36 </a:t>
            </a:r>
            <a:r>
              <a:rPr lang="en-US" sz="3000" dirty="0" smtClean="0">
                <a:solidFill>
                  <a:schemeClr val="bg1"/>
                </a:solidFill>
              </a:rPr>
              <a:t>……. 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這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是他們世世代代永得的分。</a:t>
            </a:r>
            <a:r>
              <a:rPr 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  </a:t>
            </a:r>
            <a:endParaRPr lang="en-US" sz="3000" b="1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endParaRPr lang="en-US" sz="800" dirty="0" smtClean="0">
              <a:solidFill>
                <a:schemeClr val="bg1"/>
              </a:solidFill>
            </a:endParaRPr>
          </a:p>
          <a:p>
            <a:endParaRPr lang="en-US" sz="800" dirty="0" smtClean="0">
              <a:solidFill>
                <a:schemeClr val="bg1"/>
              </a:solidFill>
            </a:endParaRPr>
          </a:p>
          <a:p>
            <a:r>
              <a:rPr lang="en-US" sz="2800" dirty="0">
                <a:solidFill>
                  <a:schemeClr val="bg1"/>
                </a:solidFill>
              </a:rPr>
              <a:t>	</a:t>
            </a:r>
            <a:r>
              <a:rPr lang="en-US" sz="2800" dirty="0" smtClean="0">
                <a:solidFill>
                  <a:schemeClr val="bg1"/>
                </a:solidFill>
              </a:rPr>
              <a:t>*</a:t>
            </a:r>
            <a:r>
              <a:rPr lang="x-none" sz="2800" smtClean="0">
                <a:solidFill>
                  <a:schemeClr val="bg1"/>
                </a:solidFill>
              </a:rPr>
              <a:t>30</a:t>
            </a:r>
            <a:r>
              <a:rPr lang="en-US" sz="2800" dirty="0" smtClean="0">
                <a:solidFill>
                  <a:schemeClr val="bg1"/>
                </a:solidFill>
              </a:rPr>
              <a:t>, 35</a:t>
            </a:r>
            <a:r>
              <a:rPr lang="zh-CN" altLang="en-US" sz="2800" dirty="0" smtClean="0">
                <a:solidFill>
                  <a:schemeClr val="bg1"/>
                </a:solidFill>
              </a:rPr>
              <a:t>節</a:t>
            </a:r>
            <a:r>
              <a:rPr lang="en-US" altLang="ko-KR" sz="2800" dirty="0" smtClean="0">
                <a:solidFill>
                  <a:schemeClr val="bg1"/>
                </a:solidFill>
              </a:rPr>
              <a:t>. 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耶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和華的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火</a:t>
            </a:r>
            <a:r>
              <a:rPr lang="zh-TW" altLang="en-US" sz="2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祭 </a:t>
            </a:r>
            <a:r>
              <a:rPr lang="en-US" sz="2800" dirty="0" smtClean="0">
                <a:solidFill>
                  <a:schemeClr val="bg1"/>
                </a:solidFill>
              </a:rPr>
              <a:t>(</a:t>
            </a:r>
            <a:r>
              <a:rPr lang="he-IL" sz="3200" dirty="0" smtClean="0">
                <a:solidFill>
                  <a:srgbClr val="FFFF00"/>
                </a:solidFill>
              </a:rPr>
              <a:t>אִשֵּׁי</a:t>
            </a:r>
            <a:r>
              <a:rPr lang="he-IL" sz="3200" dirty="0" smtClean="0">
                <a:solidFill>
                  <a:schemeClr val="bg1"/>
                </a:solidFill>
              </a:rPr>
              <a:t> יְהוָה</a:t>
            </a:r>
            <a:r>
              <a:rPr lang="en-US" sz="2800" dirty="0" smtClean="0">
                <a:solidFill>
                  <a:schemeClr val="bg1"/>
                </a:solidFill>
              </a:rPr>
              <a:t>) </a:t>
            </a:r>
          </a:p>
          <a:p>
            <a:endParaRPr lang="en-US" sz="900" b="1" dirty="0" smtClean="0">
              <a:solidFill>
                <a:schemeClr val="bg1"/>
              </a:solidFill>
              <a:latin typeface="+mn-ea"/>
            </a:endParaRPr>
          </a:p>
          <a:p>
            <a:endParaRPr lang="en-US" sz="900" b="1" dirty="0" smtClean="0">
              <a:solidFill>
                <a:schemeClr val="bg1"/>
              </a:solidFill>
              <a:latin typeface="+mn-ea"/>
            </a:endParaRPr>
          </a:p>
          <a:p>
            <a:endParaRPr lang="en-US" sz="900" b="1" dirty="0">
              <a:solidFill>
                <a:schemeClr val="bg1"/>
              </a:solidFill>
              <a:latin typeface="+mn-ea"/>
            </a:endParaRPr>
          </a:p>
          <a:p>
            <a:endParaRPr lang="en-US" sz="900" b="1" dirty="0" smtClean="0">
              <a:solidFill>
                <a:schemeClr val="bg1"/>
              </a:solidFill>
              <a:latin typeface="+mn-ea"/>
            </a:endParaRPr>
          </a:p>
          <a:p>
            <a:endParaRPr lang="en-US" sz="900" b="1" dirty="0">
              <a:solidFill>
                <a:schemeClr val="bg1"/>
              </a:solidFill>
              <a:latin typeface="+mn-ea"/>
            </a:endParaRPr>
          </a:p>
          <a:p>
            <a:endParaRPr lang="en-US" sz="900" b="1" dirty="0" smtClean="0">
              <a:solidFill>
                <a:schemeClr val="bg1"/>
              </a:solidFill>
              <a:latin typeface="+mn-ea"/>
            </a:endParaRPr>
          </a:p>
          <a:p>
            <a:endParaRPr lang="en-US" sz="900" b="1" dirty="0" smtClean="0">
              <a:solidFill>
                <a:schemeClr val="bg1"/>
              </a:solidFill>
              <a:latin typeface="+mn-ea"/>
            </a:endParaRPr>
          </a:p>
          <a:p>
            <a:endParaRPr lang="en-US" sz="900" b="1" dirty="0" smtClean="0">
              <a:solidFill>
                <a:schemeClr val="bg1"/>
              </a:solidFill>
              <a:latin typeface="+mn-ea"/>
            </a:endParaRPr>
          </a:p>
          <a:p>
            <a:endParaRPr lang="en-US" sz="900" b="1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81532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12188825" cy="6894195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r>
              <a:rPr lang="en-US" sz="1000" b="1" baseline="30000" dirty="0">
                <a:solidFill>
                  <a:schemeClr val="bg1"/>
                </a:solidFill>
                <a:latin typeface="+mn-ea"/>
              </a:rPr>
              <a:t> </a:t>
            </a:r>
            <a:endParaRPr lang="en-US" sz="1000" b="1" dirty="0">
              <a:solidFill>
                <a:schemeClr val="bg1"/>
              </a:solidFill>
              <a:latin typeface="+mn-ea"/>
            </a:endParaRPr>
          </a:p>
          <a:p>
            <a:r>
              <a:rPr lang="en-US" sz="2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  <a:latin typeface="+mj-lt"/>
                <a:ea typeface="DFKai-SB" pitchFamily="65" charset="-120"/>
              </a:rPr>
              <a:t> ‘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火祭</a:t>
            </a:r>
            <a:r>
              <a:rPr lang="en-US" sz="2800" b="1" dirty="0" smtClean="0">
                <a:solidFill>
                  <a:srgbClr val="FFFF00"/>
                </a:solidFill>
                <a:latin typeface="+mj-lt"/>
                <a:ea typeface="DFKai-SB" pitchFamily="65" charset="-120"/>
              </a:rPr>
              <a:t>’</a:t>
            </a:r>
            <a:r>
              <a:rPr lang="zh-CN" altLang="en-US" sz="2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是否</a:t>
            </a:r>
            <a:r>
              <a:rPr lang="en-US" altLang="ko-KR" sz="2800" b="1" dirty="0" smtClean="0">
                <a:solidFill>
                  <a:srgbClr val="FFFF00"/>
                </a:solidFill>
                <a:latin typeface="+mj-lt"/>
                <a:ea typeface="DFKai-SB" pitchFamily="65" charset="-120"/>
              </a:rPr>
              <a:t>‘</a:t>
            </a:r>
            <a:r>
              <a:rPr lang="zh-TW" altLang="en-US" sz="2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燒</a:t>
            </a:r>
            <a:r>
              <a:rPr lang="zh-CN" altLang="en-US" sz="2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的方式來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獻</a:t>
            </a:r>
            <a:r>
              <a:rPr lang="zh-TW" altLang="en-US" sz="2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給</a:t>
            </a:r>
            <a:r>
              <a:rPr lang="zh-CN" altLang="en-US" sz="2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神</a:t>
            </a:r>
            <a:r>
              <a:rPr lang="zh-TW" altLang="en-US" sz="2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的祭</a:t>
            </a:r>
            <a:r>
              <a:rPr lang="en-US" altLang="ko-KR" sz="2800" b="1" dirty="0" smtClean="0">
                <a:solidFill>
                  <a:srgbClr val="FFFF00"/>
                </a:solidFill>
                <a:latin typeface="+mj-lt"/>
                <a:ea typeface="DFKai-SB" pitchFamily="65" charset="-120"/>
              </a:rPr>
              <a:t>’</a:t>
            </a:r>
            <a:r>
              <a:rPr lang="en-US" altLang="ko-KR" sz="2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ko-KR" sz="2800" b="1" dirty="0" smtClean="0">
                <a:solidFill>
                  <a:srgbClr val="FFFF00"/>
                </a:solidFill>
              </a:rPr>
              <a:t>(</a:t>
            </a:r>
            <a:r>
              <a:rPr lang="en-US" sz="2800" b="1" dirty="0">
                <a:solidFill>
                  <a:srgbClr val="FFFF00"/>
                </a:solidFill>
              </a:rPr>
              <a:t>offering made by fire</a:t>
            </a:r>
            <a:r>
              <a:rPr lang="en-US" altLang="ko-KR" sz="2800" b="1" dirty="0" smtClean="0">
                <a:solidFill>
                  <a:srgbClr val="FFFF00"/>
                </a:solidFill>
              </a:rPr>
              <a:t>)?</a:t>
            </a:r>
          </a:p>
          <a:p>
            <a:endParaRPr lang="en-US" altLang="ko-KR" sz="900" b="1" dirty="0" smtClean="0">
              <a:solidFill>
                <a:schemeClr val="bg1"/>
              </a:solidFill>
              <a:latin typeface="+mn-ea"/>
            </a:endParaRPr>
          </a:p>
          <a:p>
            <a:r>
              <a:rPr lang="en-US" altLang="ko-KR" sz="2700" b="1" dirty="0" smtClean="0">
                <a:solidFill>
                  <a:srgbClr val="FF0000"/>
                </a:solidFill>
              </a:rPr>
              <a:t>-Exodus </a:t>
            </a:r>
            <a:r>
              <a:rPr lang="en-US" sz="2700" b="1" dirty="0" smtClean="0">
                <a:solidFill>
                  <a:srgbClr val="FF0000"/>
                </a:solidFill>
              </a:rPr>
              <a:t>29:18</a:t>
            </a:r>
            <a:r>
              <a:rPr lang="en-US" sz="2700" dirty="0" smtClean="0">
                <a:solidFill>
                  <a:schemeClr val="bg1"/>
                </a:solidFill>
              </a:rPr>
              <a:t>. 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要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把全羊燒在壇上，是給耶和華獻的燔祭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2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altLang="zh-TW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          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是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獻給耶和華為馨香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火祭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sz="2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altLang="ko-KR" sz="2700" dirty="0" smtClean="0">
                <a:solidFill>
                  <a:schemeClr val="bg1"/>
                </a:solidFill>
              </a:rPr>
              <a:t>(</a:t>
            </a:r>
            <a:r>
              <a:rPr lang="he-IL" sz="2700" dirty="0">
                <a:solidFill>
                  <a:srgbClr val="FFFF00"/>
                </a:solidFill>
              </a:rPr>
              <a:t>אִשֶּׁה</a:t>
            </a:r>
            <a:r>
              <a:rPr lang="en-US" altLang="ko-KR" sz="2700" dirty="0" smtClean="0">
                <a:solidFill>
                  <a:srgbClr val="FFFF00"/>
                </a:solidFill>
              </a:rPr>
              <a:t> </a:t>
            </a:r>
            <a:r>
              <a:rPr lang="en-US" altLang="ko-KR" sz="2700" dirty="0" smtClean="0">
                <a:solidFill>
                  <a:schemeClr val="bg1"/>
                </a:solidFill>
              </a:rPr>
              <a:t>/ </a:t>
            </a:r>
            <a:r>
              <a:rPr lang="en-US" sz="2700" baseline="30000" dirty="0">
                <a:solidFill>
                  <a:schemeClr val="bg1"/>
                </a:solidFill>
              </a:rPr>
              <a:t>LXX  </a:t>
            </a:r>
            <a:r>
              <a:rPr lang="el-GR" sz="2700" b="1" dirty="0">
                <a:solidFill>
                  <a:srgbClr val="FFFF00"/>
                </a:solidFill>
              </a:rPr>
              <a:t>θυσίασμα</a:t>
            </a:r>
            <a:r>
              <a:rPr lang="el-GR" sz="2700" dirty="0">
                <a:solidFill>
                  <a:schemeClr val="bg1"/>
                </a:solidFill>
              </a:rPr>
              <a:t> </a:t>
            </a:r>
            <a:r>
              <a:rPr lang="en-US" sz="2700" i="1" dirty="0" smtClean="0">
                <a:solidFill>
                  <a:schemeClr val="bg1"/>
                </a:solidFill>
              </a:rPr>
              <a:t>offering, victim</a:t>
            </a:r>
            <a:r>
              <a:rPr lang="en-US" altLang="ko-KR" sz="2700" i="1" dirty="0">
                <a:solidFill>
                  <a:schemeClr val="bg1"/>
                </a:solidFill>
              </a:rPr>
              <a:t> </a:t>
            </a:r>
            <a:r>
              <a:rPr lang="en-US" altLang="ko-KR" sz="2700" dirty="0">
                <a:solidFill>
                  <a:schemeClr val="bg1"/>
                </a:solidFill>
              </a:rPr>
              <a:t>/ </a:t>
            </a:r>
            <a:r>
              <a:rPr lang="en-US" sz="2700" baseline="30000" dirty="0">
                <a:solidFill>
                  <a:schemeClr val="bg1"/>
                </a:solidFill>
              </a:rPr>
              <a:t>NIV1984  = NKJ </a:t>
            </a:r>
            <a:r>
              <a:rPr lang="en-US" sz="2700" i="1" dirty="0" smtClean="0">
                <a:solidFill>
                  <a:schemeClr val="bg1"/>
                </a:solidFill>
              </a:rPr>
              <a:t>offering </a:t>
            </a:r>
            <a:r>
              <a:rPr lang="en-US" sz="2700" i="1" dirty="0">
                <a:solidFill>
                  <a:schemeClr val="bg1"/>
                </a:solidFill>
              </a:rPr>
              <a:t>made by fire</a:t>
            </a:r>
            <a:r>
              <a:rPr lang="en-US" altLang="ko-KR" sz="2700" dirty="0" smtClean="0">
                <a:solidFill>
                  <a:schemeClr val="bg1"/>
                </a:solidFill>
              </a:rPr>
              <a:t>)</a:t>
            </a:r>
            <a:endParaRPr lang="en-US" altLang="ko-KR" sz="800" dirty="0" smtClean="0">
              <a:solidFill>
                <a:schemeClr val="bg1"/>
              </a:solidFill>
            </a:endParaRPr>
          </a:p>
          <a:p>
            <a:endParaRPr lang="en-US" sz="800" dirty="0">
              <a:solidFill>
                <a:schemeClr val="bg1"/>
              </a:solidFill>
            </a:endParaRPr>
          </a:p>
          <a:p>
            <a:r>
              <a:rPr lang="en-US" sz="2700" b="1" dirty="0" smtClean="0">
                <a:solidFill>
                  <a:srgbClr val="FF0000"/>
                </a:solidFill>
              </a:rPr>
              <a:t>-Leviticus 1:9</a:t>
            </a:r>
            <a:r>
              <a:rPr lang="en-US" sz="2700" b="1" dirty="0" smtClean="0">
                <a:solidFill>
                  <a:schemeClr val="bg1"/>
                </a:solidFill>
              </a:rPr>
              <a:t>. 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但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燔祭的臟腑與腿要用水洗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．</a:t>
            </a:r>
            <a:endParaRPr lang="en-US" altLang="zh-TW" sz="2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altLang="zh-TW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     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祭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司就要把一切全燒在壇上當作燔祭、獻與耶和華為馨香的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火祭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sz="28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sz="2700" dirty="0" smtClean="0">
                <a:solidFill>
                  <a:schemeClr val="bg1"/>
                </a:solidFill>
              </a:rPr>
              <a:t> </a:t>
            </a:r>
            <a:r>
              <a:rPr lang="en-US" altLang="ko-KR" sz="2700" dirty="0">
                <a:solidFill>
                  <a:schemeClr val="bg1"/>
                </a:solidFill>
              </a:rPr>
              <a:t>(</a:t>
            </a:r>
            <a:r>
              <a:rPr lang="he-IL" sz="2700" dirty="0">
                <a:solidFill>
                  <a:srgbClr val="FFFF00"/>
                </a:solidFill>
              </a:rPr>
              <a:t>אִשֶּׁה</a:t>
            </a:r>
            <a:r>
              <a:rPr lang="en-US" altLang="ko-KR" sz="2700" dirty="0">
                <a:solidFill>
                  <a:schemeClr val="bg1"/>
                </a:solidFill>
              </a:rPr>
              <a:t> / </a:t>
            </a:r>
            <a:r>
              <a:rPr lang="en-US" sz="2700" baseline="30000" dirty="0">
                <a:solidFill>
                  <a:schemeClr val="bg1"/>
                </a:solidFill>
              </a:rPr>
              <a:t>LXX </a:t>
            </a:r>
            <a:r>
              <a:rPr lang="el-GR" sz="2700" b="1" dirty="0">
                <a:solidFill>
                  <a:srgbClr val="FFFF00"/>
                </a:solidFill>
              </a:rPr>
              <a:t>θυσία </a:t>
            </a:r>
            <a:r>
              <a:rPr lang="en-US" sz="2700" i="1" dirty="0" smtClean="0">
                <a:solidFill>
                  <a:schemeClr val="bg1"/>
                </a:solidFill>
              </a:rPr>
              <a:t>sacrifice</a:t>
            </a:r>
            <a:r>
              <a:rPr lang="en-US" sz="2700" i="1" dirty="0">
                <a:solidFill>
                  <a:schemeClr val="bg1"/>
                </a:solidFill>
              </a:rPr>
              <a:t>, sacrificial </a:t>
            </a:r>
            <a:r>
              <a:rPr lang="en-US" sz="2700" i="1" dirty="0" smtClean="0">
                <a:solidFill>
                  <a:schemeClr val="bg1"/>
                </a:solidFill>
              </a:rPr>
              <a:t>offering </a:t>
            </a:r>
            <a:r>
              <a:rPr lang="en-US" altLang="ko-KR" sz="2700" dirty="0">
                <a:solidFill>
                  <a:schemeClr val="bg1"/>
                </a:solidFill>
              </a:rPr>
              <a:t>/ </a:t>
            </a:r>
            <a:r>
              <a:rPr lang="en-US" sz="2700" baseline="30000" dirty="0" smtClean="0">
                <a:solidFill>
                  <a:schemeClr val="bg1"/>
                </a:solidFill>
              </a:rPr>
              <a:t>NIV1984  = NKJ </a:t>
            </a:r>
            <a:r>
              <a:rPr lang="en-US" sz="2700" i="1" dirty="0" smtClean="0">
                <a:solidFill>
                  <a:schemeClr val="bg1"/>
                </a:solidFill>
              </a:rPr>
              <a:t>offering </a:t>
            </a:r>
            <a:r>
              <a:rPr lang="en-US" sz="2700" i="1" dirty="0">
                <a:solidFill>
                  <a:schemeClr val="bg1"/>
                </a:solidFill>
              </a:rPr>
              <a:t>made by fire</a:t>
            </a:r>
            <a:r>
              <a:rPr lang="en-US" altLang="ko-KR" sz="2700" dirty="0" smtClean="0">
                <a:solidFill>
                  <a:schemeClr val="bg1"/>
                </a:solidFill>
              </a:rPr>
              <a:t>)</a:t>
            </a:r>
          </a:p>
          <a:p>
            <a:endParaRPr lang="en-US" sz="800" dirty="0" smtClean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	*The Hebrew word </a:t>
            </a:r>
            <a:r>
              <a:rPr lang="en-US" sz="2400" dirty="0">
                <a:solidFill>
                  <a:srgbClr val="FFFF00"/>
                </a:solidFill>
              </a:rPr>
              <a:t>‘</a:t>
            </a:r>
            <a:r>
              <a:rPr lang="en-US" sz="2400" i="1" dirty="0" err="1">
                <a:solidFill>
                  <a:srgbClr val="FFFF00"/>
                </a:solidFill>
              </a:rPr>
              <a:t>ishe</a:t>
            </a:r>
            <a:r>
              <a:rPr lang="en-US" sz="2400" dirty="0">
                <a:solidFill>
                  <a:srgbClr val="FFFF00"/>
                </a:solidFill>
              </a:rPr>
              <a:t>’ (</a:t>
            </a:r>
            <a:r>
              <a:rPr lang="he-IL" sz="2400" dirty="0">
                <a:solidFill>
                  <a:srgbClr val="FFFF00"/>
                </a:solidFill>
              </a:rPr>
              <a:t>אִשֶּׁה</a:t>
            </a:r>
            <a:r>
              <a:rPr lang="en-US" sz="2400" dirty="0">
                <a:solidFill>
                  <a:srgbClr val="FFFF00"/>
                </a:solidFill>
              </a:rPr>
              <a:t>) </a:t>
            </a:r>
            <a:r>
              <a:rPr lang="en-US" sz="2400" dirty="0">
                <a:solidFill>
                  <a:schemeClr val="bg1"/>
                </a:solidFill>
              </a:rPr>
              <a:t>occurs </a:t>
            </a:r>
            <a:r>
              <a:rPr lang="en-US" sz="2400" b="1" dirty="0">
                <a:solidFill>
                  <a:srgbClr val="FFFF00"/>
                </a:solidFill>
              </a:rPr>
              <a:t>65 times in OT</a:t>
            </a:r>
            <a:r>
              <a:rPr lang="en-US" sz="2400" dirty="0">
                <a:solidFill>
                  <a:schemeClr val="bg1"/>
                </a:solidFill>
              </a:rPr>
              <a:t>. The word is not derived </a:t>
            </a:r>
            <a:r>
              <a:rPr lang="en-US" sz="2400" dirty="0" smtClean="0">
                <a:solidFill>
                  <a:schemeClr val="bg1"/>
                </a:solidFill>
              </a:rPr>
              <a:t>from</a:t>
            </a:r>
            <a:r>
              <a:rPr lang="he-IL" sz="2400" dirty="0" smtClean="0">
                <a:solidFill>
                  <a:schemeClr val="bg1"/>
                </a:solidFill>
              </a:rPr>
              <a:t>אֵשׁ </a:t>
            </a:r>
            <a:r>
              <a:rPr lang="en-US" sz="2400" dirty="0">
                <a:solidFill>
                  <a:schemeClr val="bg1"/>
                </a:solidFill>
              </a:rPr>
              <a:t>‘</a:t>
            </a:r>
            <a:r>
              <a:rPr lang="en-US" sz="2400" i="1" dirty="0" err="1">
                <a:solidFill>
                  <a:schemeClr val="bg1"/>
                </a:solidFill>
              </a:rPr>
              <a:t>esh</a:t>
            </a:r>
            <a:r>
              <a:rPr lang="en-US" sz="2400" dirty="0">
                <a:solidFill>
                  <a:schemeClr val="bg1"/>
                </a:solidFill>
              </a:rPr>
              <a:t>’ (=fire). </a:t>
            </a:r>
            <a:r>
              <a:rPr lang="en-US" sz="2400" dirty="0">
                <a:solidFill>
                  <a:srgbClr val="FFFF00"/>
                </a:solidFill>
              </a:rPr>
              <a:t>Thus the word has nothing to do with ‘fire’ (</a:t>
            </a:r>
            <a:r>
              <a:rPr lang="en-US" sz="2400" dirty="0" smtClean="0">
                <a:solidFill>
                  <a:srgbClr val="FFFF00"/>
                </a:solidFill>
              </a:rPr>
              <a:t>Leviticus </a:t>
            </a:r>
            <a:r>
              <a:rPr lang="en-US" sz="2400" dirty="0">
                <a:solidFill>
                  <a:srgbClr val="FFFF00"/>
                </a:solidFill>
              </a:rPr>
              <a:t>7:30, 35; 24:7, 9; </a:t>
            </a:r>
            <a:r>
              <a:rPr lang="en-US" sz="2400" dirty="0" smtClean="0">
                <a:solidFill>
                  <a:srgbClr val="FFFF00"/>
                </a:solidFill>
              </a:rPr>
              <a:t>Numbers </a:t>
            </a:r>
            <a:r>
              <a:rPr lang="en-US" sz="2400" dirty="0">
                <a:solidFill>
                  <a:srgbClr val="FFFF00"/>
                </a:solidFill>
              </a:rPr>
              <a:t>15:10). It </a:t>
            </a:r>
            <a:r>
              <a:rPr lang="en-US" sz="2400" dirty="0" smtClean="0">
                <a:solidFill>
                  <a:srgbClr val="FFFF00"/>
                </a:solidFill>
              </a:rPr>
              <a:t>means </a:t>
            </a:r>
            <a:r>
              <a:rPr lang="en-US" sz="2400" dirty="0">
                <a:solidFill>
                  <a:srgbClr val="FFFF00"/>
                </a:solidFill>
              </a:rPr>
              <a:t>‘any sacrifice or meal offered to God’ </a:t>
            </a:r>
            <a:r>
              <a:rPr lang="en-US" sz="2400" dirty="0" smtClean="0">
                <a:solidFill>
                  <a:srgbClr val="FFFF00"/>
                </a:solidFill>
              </a:rPr>
              <a:t>(</a:t>
            </a:r>
            <a:r>
              <a:rPr lang="en-US" sz="2400" dirty="0">
                <a:solidFill>
                  <a:srgbClr val="FFFF00"/>
                </a:solidFill>
              </a:rPr>
              <a:t>Leviticus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>
                <a:solidFill>
                  <a:srgbClr val="FFFF00"/>
                </a:solidFill>
              </a:rPr>
              <a:t>3:11, 16; 21:6, 21; Numbers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>
                <a:solidFill>
                  <a:srgbClr val="FFFF00"/>
                </a:solidFill>
              </a:rPr>
              <a:t>28:2). </a:t>
            </a:r>
            <a:r>
              <a:rPr lang="en-US" sz="2400" dirty="0">
                <a:solidFill>
                  <a:schemeClr val="bg1"/>
                </a:solidFill>
              </a:rPr>
              <a:t>See also Exodus 29:18, 25, 41; 30:20; Leviticus </a:t>
            </a:r>
            <a:r>
              <a:rPr lang="en-US" sz="2400" dirty="0" smtClean="0">
                <a:solidFill>
                  <a:schemeClr val="bg1"/>
                </a:solidFill>
              </a:rPr>
              <a:t>1:13, 17</a:t>
            </a:r>
            <a:r>
              <a:rPr lang="en-US" sz="2400" dirty="0">
                <a:solidFill>
                  <a:schemeClr val="bg1"/>
                </a:solidFill>
              </a:rPr>
              <a:t>; 2:2</a:t>
            </a:r>
            <a:r>
              <a:rPr lang="en-US" sz="2400" dirty="0" smtClean="0">
                <a:solidFill>
                  <a:schemeClr val="bg1"/>
                </a:solidFill>
              </a:rPr>
              <a:t>, 3, 9, 10, 11, 16</a:t>
            </a:r>
            <a:r>
              <a:rPr lang="en-US" sz="2400" dirty="0">
                <a:solidFill>
                  <a:schemeClr val="bg1"/>
                </a:solidFill>
              </a:rPr>
              <a:t>; 3:3</a:t>
            </a:r>
            <a:r>
              <a:rPr lang="en-US" sz="2400" dirty="0" smtClean="0">
                <a:solidFill>
                  <a:schemeClr val="bg1"/>
                </a:solidFill>
              </a:rPr>
              <a:t>, 5, 9, 11, 14, 16</a:t>
            </a:r>
            <a:r>
              <a:rPr lang="en-US" sz="2400" dirty="0">
                <a:solidFill>
                  <a:schemeClr val="bg1"/>
                </a:solidFill>
              </a:rPr>
              <a:t>; 4:35; 5:12; 6:17</a:t>
            </a:r>
            <a:r>
              <a:rPr lang="en-US" sz="2400" dirty="0" smtClean="0">
                <a:solidFill>
                  <a:schemeClr val="bg1"/>
                </a:solidFill>
              </a:rPr>
              <a:t>, 18</a:t>
            </a:r>
            <a:r>
              <a:rPr lang="en-US" sz="2400" dirty="0">
                <a:solidFill>
                  <a:schemeClr val="bg1"/>
                </a:solidFill>
              </a:rPr>
              <a:t>; 7:25</a:t>
            </a:r>
            <a:r>
              <a:rPr lang="en-US" sz="2400" dirty="0" smtClean="0">
                <a:solidFill>
                  <a:schemeClr val="bg1"/>
                </a:solidFill>
              </a:rPr>
              <a:t>, 30, 35</a:t>
            </a:r>
            <a:r>
              <a:rPr lang="en-US" sz="2400" dirty="0">
                <a:solidFill>
                  <a:schemeClr val="bg1"/>
                </a:solidFill>
              </a:rPr>
              <a:t>; 8:21</a:t>
            </a:r>
            <a:r>
              <a:rPr lang="en-US" sz="2400" dirty="0" smtClean="0">
                <a:solidFill>
                  <a:schemeClr val="bg1"/>
                </a:solidFill>
              </a:rPr>
              <a:t>, 28</a:t>
            </a:r>
            <a:r>
              <a:rPr lang="en-US" sz="2400" dirty="0">
                <a:solidFill>
                  <a:schemeClr val="bg1"/>
                </a:solidFill>
              </a:rPr>
              <a:t>; 10:12</a:t>
            </a:r>
            <a:r>
              <a:rPr lang="en-US" sz="2400" dirty="0" smtClean="0">
                <a:solidFill>
                  <a:schemeClr val="bg1"/>
                </a:solidFill>
              </a:rPr>
              <a:t>, 13, 15</a:t>
            </a:r>
            <a:r>
              <a:rPr lang="en-US" sz="2400" dirty="0">
                <a:solidFill>
                  <a:schemeClr val="bg1"/>
                </a:solidFill>
              </a:rPr>
              <a:t>; 21:6</a:t>
            </a:r>
            <a:r>
              <a:rPr lang="en-US" sz="2400" dirty="0" smtClean="0">
                <a:solidFill>
                  <a:schemeClr val="bg1"/>
                </a:solidFill>
              </a:rPr>
              <a:t>, 21</a:t>
            </a:r>
            <a:r>
              <a:rPr lang="en-US" sz="2400" dirty="0">
                <a:solidFill>
                  <a:schemeClr val="bg1"/>
                </a:solidFill>
              </a:rPr>
              <a:t>; </a:t>
            </a:r>
            <a:r>
              <a:rPr lang="en-US" sz="2400" dirty="0" smtClean="0">
                <a:solidFill>
                  <a:schemeClr val="bg1"/>
                </a:solidFill>
              </a:rPr>
              <a:t>22:22, 27</a:t>
            </a:r>
            <a:r>
              <a:rPr lang="en-US" sz="2400" dirty="0">
                <a:solidFill>
                  <a:schemeClr val="bg1"/>
                </a:solidFill>
              </a:rPr>
              <a:t>; 23:8</a:t>
            </a:r>
            <a:r>
              <a:rPr lang="en-US" sz="2400" dirty="0" smtClean="0">
                <a:solidFill>
                  <a:schemeClr val="bg1"/>
                </a:solidFill>
              </a:rPr>
              <a:t>, 13, 18, 25, 27, 36, 37</a:t>
            </a:r>
            <a:r>
              <a:rPr lang="en-US" sz="2400" dirty="0">
                <a:solidFill>
                  <a:schemeClr val="bg1"/>
                </a:solidFill>
              </a:rPr>
              <a:t>; 24:7</a:t>
            </a:r>
            <a:r>
              <a:rPr lang="en-US" sz="2400" dirty="0" smtClean="0">
                <a:solidFill>
                  <a:schemeClr val="bg1"/>
                </a:solidFill>
              </a:rPr>
              <a:t>, 9</a:t>
            </a:r>
            <a:r>
              <a:rPr lang="en-US" sz="2400" dirty="0">
                <a:solidFill>
                  <a:schemeClr val="bg1"/>
                </a:solidFill>
              </a:rPr>
              <a:t>; Numbers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15:3; 28:2</a:t>
            </a:r>
            <a:r>
              <a:rPr lang="en-US" sz="2400" dirty="0" smtClean="0">
                <a:solidFill>
                  <a:schemeClr val="bg1"/>
                </a:solidFill>
              </a:rPr>
              <a:t>, 3, 6, 8, 13</a:t>
            </a:r>
            <a:r>
              <a:rPr lang="en-US" sz="2400" dirty="0">
                <a:solidFill>
                  <a:schemeClr val="bg1"/>
                </a:solidFill>
              </a:rPr>
              <a:t>, 19</a:t>
            </a:r>
            <a:r>
              <a:rPr lang="en-US" sz="2400" dirty="0" smtClean="0">
                <a:solidFill>
                  <a:schemeClr val="bg1"/>
                </a:solidFill>
              </a:rPr>
              <a:t>, 24</a:t>
            </a:r>
            <a:r>
              <a:rPr lang="en-US" sz="2400" dirty="0">
                <a:solidFill>
                  <a:schemeClr val="bg1"/>
                </a:solidFill>
              </a:rPr>
              <a:t>; 29:6</a:t>
            </a:r>
            <a:r>
              <a:rPr lang="en-US" sz="2400" dirty="0" smtClean="0">
                <a:solidFill>
                  <a:schemeClr val="bg1"/>
                </a:solidFill>
              </a:rPr>
              <a:t>, 13, 36</a:t>
            </a:r>
            <a:r>
              <a:rPr lang="en-US" sz="2400" dirty="0">
                <a:solidFill>
                  <a:schemeClr val="bg1"/>
                </a:solidFill>
              </a:rPr>
              <a:t>; </a:t>
            </a:r>
            <a:r>
              <a:rPr lang="en-US" sz="2400" dirty="0" smtClean="0">
                <a:solidFill>
                  <a:schemeClr val="bg1"/>
                </a:solidFill>
              </a:rPr>
              <a:t>Deuteronomy </a:t>
            </a:r>
            <a:r>
              <a:rPr lang="en-US" sz="2400" dirty="0">
                <a:solidFill>
                  <a:schemeClr val="bg1"/>
                </a:solidFill>
              </a:rPr>
              <a:t>18:1; </a:t>
            </a:r>
            <a:r>
              <a:rPr lang="en-US" sz="2400" dirty="0" smtClean="0">
                <a:solidFill>
                  <a:schemeClr val="bg1"/>
                </a:solidFill>
              </a:rPr>
              <a:t>Joshua </a:t>
            </a:r>
            <a:r>
              <a:rPr lang="en-US" sz="2400" dirty="0">
                <a:solidFill>
                  <a:schemeClr val="bg1"/>
                </a:solidFill>
              </a:rPr>
              <a:t>13:14</a:t>
            </a:r>
            <a:r>
              <a:rPr lang="en-US" sz="2400" dirty="0" smtClean="0">
                <a:solidFill>
                  <a:schemeClr val="bg1"/>
                </a:solidFill>
              </a:rPr>
              <a:t>.</a:t>
            </a:r>
            <a:endParaRPr lang="en-US" sz="2400" b="1" dirty="0" smtClean="0">
              <a:solidFill>
                <a:schemeClr val="bg1"/>
              </a:solidFill>
              <a:latin typeface="+mn-ea"/>
            </a:endParaRPr>
          </a:p>
          <a:p>
            <a:endParaRPr lang="en-US" sz="900" b="1" dirty="0" smtClean="0">
              <a:solidFill>
                <a:schemeClr val="bg1"/>
              </a:solidFill>
              <a:latin typeface="+mn-ea"/>
            </a:endParaRPr>
          </a:p>
          <a:p>
            <a:endParaRPr lang="en-US" sz="900" b="1" dirty="0">
              <a:solidFill>
                <a:schemeClr val="bg1"/>
              </a:solidFill>
              <a:latin typeface="+mn-ea"/>
            </a:endParaRPr>
          </a:p>
          <a:p>
            <a:endParaRPr lang="en-US" sz="900" b="1" dirty="0">
              <a:solidFill>
                <a:schemeClr val="bg1"/>
              </a:solidFill>
              <a:latin typeface="+mn-ea"/>
            </a:endParaRPr>
          </a:p>
          <a:p>
            <a:endParaRPr lang="en-US" sz="900" b="1" dirty="0">
              <a:solidFill>
                <a:schemeClr val="bg1"/>
              </a:solidFill>
              <a:latin typeface="+mn-ea"/>
            </a:endParaRPr>
          </a:p>
          <a:p>
            <a:endParaRPr lang="en-US" sz="900" b="1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04220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589" y="0"/>
            <a:ext cx="12188825" cy="6873677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r>
              <a:rPr lang="en-US" sz="1000" b="1" baseline="30000" dirty="0">
                <a:solidFill>
                  <a:schemeClr val="bg1"/>
                </a:solidFill>
                <a:latin typeface="+mn-ea"/>
              </a:rPr>
              <a:t> </a:t>
            </a:r>
            <a:endParaRPr lang="en-US" sz="1000" b="1" baseline="30000" dirty="0" smtClean="0">
              <a:solidFill>
                <a:schemeClr val="bg1"/>
              </a:solidFill>
              <a:latin typeface="+mn-ea"/>
            </a:endParaRPr>
          </a:p>
          <a:p>
            <a:endParaRPr lang="en-US" sz="1000" b="1" dirty="0">
              <a:solidFill>
                <a:schemeClr val="bg1"/>
              </a:solidFill>
              <a:latin typeface="+mn-ea"/>
            </a:endParaRPr>
          </a:p>
          <a:p>
            <a:r>
              <a:rPr lang="ko-KR" altLang="en-US" sz="3600" b="1" dirty="0" smtClean="0">
                <a:solidFill>
                  <a:schemeClr val="bg1"/>
                </a:solidFill>
                <a:latin typeface="+mn-ea"/>
              </a:rPr>
              <a:t>        </a:t>
            </a:r>
            <a:r>
              <a:rPr lang="en-US" sz="3600" b="1" dirty="0" smtClean="0">
                <a:solidFill>
                  <a:srgbClr val="FFFF00"/>
                </a:solidFill>
                <a:ea typeface="DFKai-SB" pitchFamily="65" charset="-120"/>
              </a:rPr>
              <a:t> </a:t>
            </a:r>
            <a:r>
              <a:rPr lang="zh-CN" altLang="en-US" sz="3600" b="1" dirty="0" smtClean="0">
                <a:solidFill>
                  <a:srgbClr val="FFFF00"/>
                </a:solidFill>
                <a:ea typeface="DFKai-SB" pitchFamily="65" charset="-120"/>
              </a:rPr>
              <a:t>聖經證明</a:t>
            </a:r>
            <a:r>
              <a:rPr lang="en-US" sz="3600" b="1" dirty="0" smtClean="0">
                <a:solidFill>
                  <a:srgbClr val="FFFF00"/>
                </a:solidFill>
                <a:ea typeface="DFKai-SB" pitchFamily="65" charset="-120"/>
              </a:rPr>
              <a:t>‘</a:t>
            </a:r>
            <a:r>
              <a:rPr lang="zh-TW" altLang="en-US" sz="3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火祭</a:t>
            </a:r>
            <a:r>
              <a:rPr lang="en-US" sz="3600" b="1" dirty="0" smtClean="0">
                <a:solidFill>
                  <a:srgbClr val="FFFF00"/>
                </a:solidFill>
                <a:ea typeface="DFKai-SB" pitchFamily="65" charset="-120"/>
              </a:rPr>
              <a:t>’ </a:t>
            </a:r>
            <a:r>
              <a:rPr lang="en-US" sz="3600" b="1" dirty="0">
                <a:solidFill>
                  <a:srgbClr val="FFFF00"/>
                </a:solidFill>
              </a:rPr>
              <a:t>(</a:t>
            </a:r>
            <a:r>
              <a:rPr lang="he-IL" sz="3600" dirty="0">
                <a:solidFill>
                  <a:srgbClr val="FFFF00"/>
                </a:solidFill>
              </a:rPr>
              <a:t>אִשֶּׁה</a:t>
            </a:r>
            <a:r>
              <a:rPr lang="en-US" sz="3600" dirty="0">
                <a:solidFill>
                  <a:srgbClr val="FFFF00"/>
                </a:solidFill>
              </a:rPr>
              <a:t> </a:t>
            </a:r>
            <a:r>
              <a:rPr lang="en-US" sz="3600" b="1" i="1" dirty="0" err="1">
                <a:solidFill>
                  <a:srgbClr val="FFFF00"/>
                </a:solidFill>
              </a:rPr>
              <a:t>ishe</a:t>
            </a:r>
            <a:r>
              <a:rPr lang="en-US" sz="3600" b="1" dirty="0">
                <a:solidFill>
                  <a:srgbClr val="FFFF00"/>
                </a:solidFill>
              </a:rPr>
              <a:t>)</a:t>
            </a:r>
            <a:r>
              <a:rPr lang="zh-CN" altLang="en-US" sz="3600" b="1" dirty="0" smtClean="0">
                <a:solidFill>
                  <a:srgbClr val="FFFF00"/>
                </a:solidFill>
                <a:ea typeface="DFKai-SB" pitchFamily="65" charset="-120"/>
              </a:rPr>
              <a:t>和</a:t>
            </a:r>
            <a:r>
              <a:rPr lang="en-US" altLang="ko-KR" sz="3600" b="1" dirty="0" smtClean="0">
                <a:solidFill>
                  <a:srgbClr val="FFFF00"/>
                </a:solidFill>
                <a:ea typeface="DFKai-SB" pitchFamily="65" charset="-120"/>
              </a:rPr>
              <a:t>‘</a:t>
            </a:r>
            <a:r>
              <a:rPr lang="zh-TW" altLang="en-US" sz="36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火</a:t>
            </a:r>
            <a:r>
              <a:rPr lang="en-US" altLang="ko-KR" sz="3600" b="1" dirty="0" smtClean="0">
                <a:solidFill>
                  <a:srgbClr val="FFFF00"/>
                </a:solidFill>
                <a:ea typeface="DFKai-SB" pitchFamily="65" charset="-120"/>
              </a:rPr>
              <a:t>’</a:t>
            </a:r>
            <a:r>
              <a:rPr lang="zh-CN" altLang="en-US" sz="3600" b="1" dirty="0" smtClean="0">
                <a:solidFill>
                  <a:srgbClr val="FFFF00"/>
                </a:solidFill>
                <a:ea typeface="DFKai-SB" pitchFamily="65" charset="-120"/>
              </a:rPr>
              <a:t>無關</a:t>
            </a:r>
            <a:endParaRPr lang="en-US" altLang="zh-CN" sz="3600" b="1" dirty="0" smtClean="0">
              <a:solidFill>
                <a:srgbClr val="FFFF00"/>
              </a:solidFill>
              <a:ea typeface="DFKai-SB" pitchFamily="65" charset="-120"/>
            </a:endParaRPr>
          </a:p>
          <a:p>
            <a:endParaRPr lang="en-US" altLang="ko-KR" sz="800" b="1" dirty="0" smtClean="0">
              <a:solidFill>
                <a:schemeClr val="bg1"/>
              </a:solidFill>
              <a:latin typeface="+mn-ea"/>
            </a:endParaRPr>
          </a:p>
          <a:p>
            <a:endParaRPr lang="en-US" altLang="ko-KR" sz="800" b="1" dirty="0">
              <a:solidFill>
                <a:schemeClr val="bg1"/>
              </a:solidFill>
              <a:latin typeface="+mn-ea"/>
            </a:endParaRPr>
          </a:p>
          <a:p>
            <a:r>
              <a:rPr lang="en-US" altLang="ko-KR" sz="3000" b="1" dirty="0" smtClean="0">
                <a:solidFill>
                  <a:srgbClr val="FF0000"/>
                </a:solidFill>
              </a:rPr>
              <a:t>Leviticus </a:t>
            </a:r>
            <a:r>
              <a:rPr lang="en-US" sz="3000" b="1" dirty="0" smtClean="0">
                <a:solidFill>
                  <a:srgbClr val="FF0000"/>
                </a:solidFill>
              </a:rPr>
              <a:t>7:3</a:t>
            </a:r>
            <a:r>
              <a:rPr lang="en-US" altLang="zh-CN" sz="3000" b="1" dirty="0" smtClean="0">
                <a:solidFill>
                  <a:srgbClr val="FF0000"/>
                </a:solidFill>
              </a:rPr>
              <a:t>0</a:t>
            </a:r>
            <a:r>
              <a:rPr lang="en-US" sz="3000" b="1" dirty="0" smtClean="0">
                <a:solidFill>
                  <a:srgbClr val="FF0000"/>
                </a:solidFill>
              </a:rPr>
              <a:t>  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他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親手獻給耶和華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</a:t>
            </a:r>
            <a:r>
              <a:rPr lang="zh-TW" altLang="en-US" sz="30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火</a:t>
            </a:r>
            <a:r>
              <a:rPr lang="zh-TW" altLang="en-US" sz="3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祭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3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就是脂油和胸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0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要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帶來，</a:t>
            </a:r>
            <a:r>
              <a:rPr lang="zh-TW" altLang="en-US" sz="30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好把胸在耶和華面前作搖祭，搖一搖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sz="3000" dirty="0" smtClean="0">
                <a:solidFill>
                  <a:schemeClr val="bg1"/>
                </a:solidFill>
              </a:rPr>
              <a:t>…….. </a:t>
            </a:r>
          </a:p>
          <a:p>
            <a:r>
              <a:rPr lang="en-US" sz="3000" b="1" dirty="0">
                <a:solidFill>
                  <a:schemeClr val="bg1"/>
                </a:solidFill>
              </a:rPr>
              <a:t> </a:t>
            </a:r>
            <a:r>
              <a:rPr lang="en-US" sz="3000" b="1" dirty="0" smtClean="0">
                <a:solidFill>
                  <a:srgbClr val="FF0000"/>
                </a:solidFill>
              </a:rPr>
              <a:t>35</a:t>
            </a:r>
            <a:r>
              <a:rPr lang="en-US" sz="3000" dirty="0" smtClean="0">
                <a:solidFill>
                  <a:schemeClr val="bg1"/>
                </a:solidFill>
              </a:rPr>
              <a:t> 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這是從耶和華</a:t>
            </a:r>
            <a:r>
              <a:rPr lang="zh-TW" altLang="en-US" sz="3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火祭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中，作亞倫受膏的分和他子孫受膏的分，</a:t>
            </a:r>
            <a:r>
              <a:rPr lang="en-US" sz="3000" dirty="0">
                <a:solidFill>
                  <a:schemeClr val="bg1"/>
                </a:solidFill>
              </a:rPr>
              <a:t> </a:t>
            </a:r>
            <a:r>
              <a:rPr lang="en-US" sz="3000" dirty="0" smtClean="0">
                <a:solidFill>
                  <a:schemeClr val="bg1"/>
                </a:solidFill>
              </a:rPr>
              <a:t>…….</a:t>
            </a:r>
          </a:p>
          <a:p>
            <a:endParaRPr lang="en-US" sz="900" dirty="0" smtClean="0">
              <a:solidFill>
                <a:schemeClr val="bg1"/>
              </a:solidFill>
            </a:endParaRPr>
          </a:p>
          <a:p>
            <a:r>
              <a:rPr lang="en-US" altLang="ko-KR" sz="3000" b="1" dirty="0">
                <a:solidFill>
                  <a:srgbClr val="FF0000"/>
                </a:solidFill>
              </a:rPr>
              <a:t>Leviticus </a:t>
            </a:r>
            <a:r>
              <a:rPr lang="en-US" sz="3000" b="1" dirty="0" smtClean="0">
                <a:solidFill>
                  <a:srgbClr val="FF0000"/>
                </a:solidFill>
              </a:rPr>
              <a:t>24:5-9</a:t>
            </a:r>
            <a:r>
              <a:rPr lang="en-US" sz="3000" dirty="0" smtClean="0">
                <a:solidFill>
                  <a:schemeClr val="bg1"/>
                </a:solidFill>
              </a:rPr>
              <a:t>.   5 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你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要取細麵，烤成十二個餅，每餅用麵伊法十分之二。</a:t>
            </a:r>
            <a:r>
              <a:rPr 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sz="3000" dirty="0" smtClean="0">
                <a:solidFill>
                  <a:schemeClr val="bg1"/>
                </a:solidFill>
                <a:latin typeface="+mj-lt"/>
                <a:ea typeface="DFKai-SB" pitchFamily="65" charset="-120"/>
              </a:rPr>
              <a:t>6 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要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把餅擺列兩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行，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每行六個，在耶和華面前精金的桌子上；</a:t>
            </a:r>
            <a:r>
              <a:rPr 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sz="3000" dirty="0" smtClean="0">
                <a:solidFill>
                  <a:schemeClr val="bg1"/>
                </a:solidFill>
                <a:ea typeface="DFKai-SB" pitchFamily="65" charset="-120"/>
              </a:rPr>
              <a:t>7 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又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要把淨乳香放在每行餅上，作為紀念，就是作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為</a:t>
            </a:r>
            <a:r>
              <a:rPr lang="zh-TW" altLang="en-US" sz="3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火祭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獻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給耶和華。</a:t>
            </a:r>
            <a:r>
              <a:rPr 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sz="3000" dirty="0" smtClean="0">
                <a:solidFill>
                  <a:schemeClr val="bg1"/>
                </a:solidFill>
                <a:ea typeface="DFKai-SB" pitchFamily="65" charset="-120"/>
              </a:rPr>
              <a:t>8 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每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安息日要常擺在耶和華面前；這為以色列人作永遠的約。</a:t>
            </a:r>
            <a:r>
              <a:rPr 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sz="3000" dirty="0" smtClean="0">
                <a:solidFill>
                  <a:schemeClr val="bg1"/>
                </a:solidFill>
                <a:ea typeface="DFKai-SB" pitchFamily="65" charset="-120"/>
              </a:rPr>
              <a:t>9 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這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餅是要給亞倫和他子孫的；他們要在聖處吃，為永遠的定例，因為在獻給耶和華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</a:t>
            </a:r>
            <a:r>
              <a:rPr lang="zh-TW" altLang="en-US" sz="3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火祭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中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是至聖的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0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endParaRPr lang="en-US" sz="900" dirty="0">
              <a:solidFill>
                <a:schemeClr val="bg1"/>
              </a:solidFill>
            </a:endParaRPr>
          </a:p>
          <a:p>
            <a:r>
              <a:rPr lang="en-US" altLang="zh-CN" sz="3000" b="1" dirty="0" smtClean="0">
                <a:solidFill>
                  <a:srgbClr val="FF0000"/>
                </a:solidFill>
              </a:rPr>
              <a:t>Numbers</a:t>
            </a:r>
            <a:r>
              <a:rPr lang="ko-KR" altLang="en-US" sz="3000" b="1" dirty="0" smtClean="0">
                <a:solidFill>
                  <a:srgbClr val="FF0000"/>
                </a:solidFill>
              </a:rPr>
              <a:t> </a:t>
            </a:r>
            <a:r>
              <a:rPr lang="en-US" altLang="ko-KR" sz="3000" b="1" dirty="0" smtClean="0">
                <a:solidFill>
                  <a:srgbClr val="FF0000"/>
                </a:solidFill>
              </a:rPr>
              <a:t>15</a:t>
            </a:r>
            <a:r>
              <a:rPr lang="en-US" sz="3000" b="1" dirty="0" smtClean="0">
                <a:solidFill>
                  <a:srgbClr val="FF0000"/>
                </a:solidFill>
              </a:rPr>
              <a:t>:10</a:t>
            </a:r>
            <a:r>
              <a:rPr lang="en-US" sz="3000" dirty="0" smtClean="0">
                <a:solidFill>
                  <a:schemeClr val="bg1"/>
                </a:solidFill>
              </a:rPr>
              <a:t>. 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又</a:t>
            </a:r>
            <a:r>
              <a:rPr lang="zh-TW" altLang="en-US" sz="30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用酒半欣作奠祭，獻給耶和華為馨香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</a:t>
            </a:r>
            <a:r>
              <a:rPr lang="zh-TW" altLang="en-US" sz="30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火祭</a:t>
            </a:r>
            <a:r>
              <a:rPr lang="zh-TW" alt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sz="3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sz="3000" b="1" dirty="0" smtClean="0">
              <a:solidFill>
                <a:schemeClr val="bg1"/>
              </a:solidFill>
              <a:latin typeface="+mn-ea"/>
            </a:endParaRPr>
          </a:p>
          <a:p>
            <a:endParaRPr lang="en-US" sz="900" b="1" dirty="0" smtClean="0">
              <a:solidFill>
                <a:schemeClr val="bg1"/>
              </a:solidFill>
              <a:latin typeface="+mn-ea"/>
            </a:endParaRPr>
          </a:p>
          <a:p>
            <a:endParaRPr lang="en-US" sz="900" b="1" dirty="0" smtClean="0">
              <a:solidFill>
                <a:schemeClr val="bg1"/>
              </a:solidFill>
              <a:latin typeface="+mn-ea"/>
            </a:endParaRPr>
          </a:p>
          <a:p>
            <a:endParaRPr lang="en-US" sz="900" b="1" dirty="0">
              <a:solidFill>
                <a:schemeClr val="bg1"/>
              </a:solidFill>
              <a:latin typeface="+mn-ea"/>
            </a:endParaRPr>
          </a:p>
          <a:p>
            <a:endParaRPr lang="en-US" sz="900" b="1" dirty="0" smtClean="0">
              <a:solidFill>
                <a:schemeClr val="bg1"/>
              </a:solidFill>
              <a:latin typeface="+mn-ea"/>
            </a:endParaRPr>
          </a:p>
          <a:p>
            <a:endParaRPr lang="en-US" sz="900" b="1" dirty="0" smtClean="0">
              <a:solidFill>
                <a:schemeClr val="bg1"/>
              </a:solidFill>
              <a:latin typeface="+mn-ea"/>
            </a:endParaRPr>
          </a:p>
          <a:p>
            <a:endParaRPr lang="en-US" sz="900" b="1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388390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12188825" cy="6935232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endParaRPr lang="en-US" sz="1000" b="1" baseline="30000" dirty="0" smtClean="0">
              <a:solidFill>
                <a:schemeClr val="bg1"/>
              </a:solidFill>
              <a:latin typeface="+mn-ea"/>
            </a:endParaRPr>
          </a:p>
          <a:p>
            <a:r>
              <a:rPr lang="en-US" sz="1000" b="1" baseline="30000" dirty="0">
                <a:solidFill>
                  <a:schemeClr val="bg1"/>
                </a:solidFill>
                <a:latin typeface="+mn-ea"/>
              </a:rPr>
              <a:t> </a:t>
            </a:r>
            <a:endParaRPr lang="en-US" sz="1000" b="1" dirty="0">
              <a:solidFill>
                <a:schemeClr val="bg1"/>
              </a:solidFill>
              <a:latin typeface="+mn-ea"/>
            </a:endParaRPr>
          </a:p>
          <a:p>
            <a:r>
              <a:rPr lang="zh-CN" altLang="en-US" sz="3400" b="1" dirty="0" smtClean="0">
                <a:solidFill>
                  <a:srgbClr val="FFFF00"/>
                </a:solidFill>
                <a:ea typeface="DFKai-SB" pitchFamily="65" charset="-120"/>
              </a:rPr>
              <a:t>           希伯來文平行句來查看 </a:t>
            </a:r>
            <a:r>
              <a:rPr lang="he-IL" sz="3400" dirty="0" smtClean="0">
                <a:solidFill>
                  <a:srgbClr val="FFFF00"/>
                </a:solidFill>
              </a:rPr>
              <a:t>אִשֶּׁה</a:t>
            </a:r>
            <a:r>
              <a:rPr lang="en-US" sz="3400" dirty="0" smtClean="0">
                <a:solidFill>
                  <a:srgbClr val="FFFF00"/>
                </a:solidFill>
              </a:rPr>
              <a:t> </a:t>
            </a:r>
            <a:r>
              <a:rPr lang="en-US" sz="3400" b="1" dirty="0" smtClean="0">
                <a:solidFill>
                  <a:srgbClr val="FFFF00"/>
                </a:solidFill>
              </a:rPr>
              <a:t>(</a:t>
            </a:r>
            <a:r>
              <a:rPr lang="en-US" sz="3400" b="1" i="1" dirty="0" err="1" smtClean="0">
                <a:solidFill>
                  <a:srgbClr val="FFFF00"/>
                </a:solidFill>
              </a:rPr>
              <a:t>ishe</a:t>
            </a:r>
            <a:r>
              <a:rPr lang="en-US" sz="3400" b="1" dirty="0" smtClean="0">
                <a:solidFill>
                  <a:srgbClr val="FFFF00"/>
                </a:solidFill>
              </a:rPr>
              <a:t>)</a:t>
            </a:r>
            <a:r>
              <a:rPr lang="zh-CN" altLang="en-US" sz="3400" b="1" dirty="0" smtClean="0">
                <a:solidFill>
                  <a:srgbClr val="FFFF00"/>
                </a:solidFill>
                <a:ea typeface="DFKai-SB" pitchFamily="65" charset="-120"/>
              </a:rPr>
              <a:t>的意思 </a:t>
            </a:r>
            <a:endParaRPr lang="en-US" altLang="ko-KR" sz="3400" b="1" dirty="0" smtClean="0">
              <a:solidFill>
                <a:schemeClr val="bg1"/>
              </a:solidFill>
              <a:latin typeface="+mn-ea"/>
            </a:endParaRPr>
          </a:p>
          <a:p>
            <a:endParaRPr lang="en-US" sz="800" b="1" dirty="0" smtClean="0">
              <a:solidFill>
                <a:srgbClr val="FF0000"/>
              </a:solidFill>
            </a:endParaRPr>
          </a:p>
          <a:p>
            <a:r>
              <a:rPr lang="en-US" sz="2600" b="1" dirty="0" smtClean="0">
                <a:solidFill>
                  <a:srgbClr val="FF0000"/>
                </a:solidFill>
              </a:rPr>
              <a:t>      -Leviticus 3:11</a:t>
            </a:r>
            <a:r>
              <a:rPr lang="en-US" sz="2600" b="1" dirty="0" smtClean="0">
                <a:solidFill>
                  <a:schemeClr val="bg1"/>
                </a:solidFill>
              </a:rPr>
              <a:t>. </a:t>
            </a:r>
            <a:r>
              <a:rPr lang="he-IL" sz="2600" dirty="0" smtClean="0">
                <a:solidFill>
                  <a:schemeClr val="bg1"/>
                </a:solidFill>
              </a:rPr>
              <a:t>‎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祭司要在壇上焚燒，是獻給耶和華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為</a:t>
            </a:r>
            <a:endParaRPr lang="en-US" altLang="zh-TW" sz="2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altLang="zh-TW" sz="2800" b="1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2800" b="1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            </a:t>
            </a:r>
            <a:r>
              <a:rPr lang="zh-TW" altLang="en-US" sz="2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食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物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</a:t>
            </a:r>
            <a:r>
              <a:rPr lang="zh-TW" altLang="en-US" sz="28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火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祭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ko-KR" sz="2600" dirty="0" smtClean="0">
                <a:solidFill>
                  <a:schemeClr val="bg1"/>
                </a:solidFill>
              </a:rPr>
              <a:t>        (</a:t>
            </a:r>
            <a:r>
              <a:rPr lang="he-IL" sz="2800" dirty="0">
                <a:solidFill>
                  <a:srgbClr val="FFFF00"/>
                </a:solidFill>
              </a:rPr>
              <a:t>לֶ֥חֶם אִשֶּׁ֖ה </a:t>
            </a:r>
            <a:r>
              <a:rPr lang="he-IL" sz="2800" dirty="0">
                <a:solidFill>
                  <a:schemeClr val="bg1"/>
                </a:solidFill>
              </a:rPr>
              <a:t>לַיהוָֽה</a:t>
            </a:r>
            <a:r>
              <a:rPr lang="en-US" altLang="ko-KR" sz="2600" dirty="0" smtClean="0">
                <a:solidFill>
                  <a:schemeClr val="bg1"/>
                </a:solidFill>
              </a:rPr>
              <a:t> ……)</a:t>
            </a:r>
          </a:p>
          <a:p>
            <a:r>
              <a:rPr lang="en-US" sz="2600" b="1" dirty="0" smtClean="0">
                <a:solidFill>
                  <a:srgbClr val="FF0000"/>
                </a:solidFill>
              </a:rPr>
              <a:t>      -Leviticus 3:16</a:t>
            </a:r>
            <a:r>
              <a:rPr lang="en-US" sz="2600" b="1" dirty="0" smtClean="0">
                <a:solidFill>
                  <a:schemeClr val="bg1"/>
                </a:solidFill>
              </a:rPr>
              <a:t>.  </a:t>
            </a:r>
            <a:r>
              <a:rPr lang="he-IL" sz="2600" b="1" dirty="0" smtClean="0">
                <a:solidFill>
                  <a:schemeClr val="bg1"/>
                </a:solidFill>
              </a:rPr>
              <a:t>‎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祭司要在壇上焚燒，作為馨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香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火祭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食物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2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altLang="zh-TW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             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脂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油都是耶和華的。</a:t>
            </a:r>
            <a:r>
              <a:rPr lang="en-US" sz="26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sz="2600" dirty="0" smtClean="0">
                <a:solidFill>
                  <a:schemeClr val="bg1"/>
                </a:solidFill>
              </a:rPr>
              <a:t>   (</a:t>
            </a:r>
            <a:r>
              <a:rPr lang="he-IL" sz="2800" dirty="0">
                <a:solidFill>
                  <a:srgbClr val="FFFF00"/>
                </a:solidFill>
              </a:rPr>
              <a:t>לֶ֤חֶם אִשֶּׁה֙ </a:t>
            </a:r>
            <a:r>
              <a:rPr lang="he-IL" sz="2800" dirty="0">
                <a:solidFill>
                  <a:schemeClr val="bg1"/>
                </a:solidFill>
              </a:rPr>
              <a:t>לְרֵ֣יחַ נִיחֹ֔חַ כָּל־חֵ֖לֶב </a:t>
            </a:r>
            <a:r>
              <a:rPr lang="he-IL" sz="2800" dirty="0" smtClean="0">
                <a:solidFill>
                  <a:schemeClr val="bg1"/>
                </a:solidFill>
              </a:rPr>
              <a:t>לַיהוָֽה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600" dirty="0" smtClean="0">
                <a:solidFill>
                  <a:schemeClr val="bg1"/>
                </a:solidFill>
              </a:rPr>
              <a:t>…..)</a:t>
            </a:r>
            <a:endParaRPr lang="en-US" sz="2600" dirty="0">
              <a:solidFill>
                <a:schemeClr val="bg1"/>
              </a:solidFill>
            </a:endParaRPr>
          </a:p>
          <a:p>
            <a:r>
              <a:rPr lang="en-US" sz="2500" b="1" dirty="0" smtClean="0">
                <a:solidFill>
                  <a:srgbClr val="FF0000"/>
                </a:solidFill>
              </a:rPr>
              <a:t>      -Leviticus </a:t>
            </a:r>
            <a:r>
              <a:rPr lang="en-US" sz="2500" dirty="0" smtClean="0">
                <a:solidFill>
                  <a:srgbClr val="FF0000"/>
                </a:solidFill>
              </a:rPr>
              <a:t>21:6</a:t>
            </a:r>
            <a:r>
              <a:rPr lang="en-US" sz="2500" dirty="0" smtClean="0">
                <a:solidFill>
                  <a:schemeClr val="bg1"/>
                </a:solidFill>
              </a:rPr>
              <a:t>. 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要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歸神為聖，不可褻瀆神的名；因為耶和華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火祭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2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altLang="zh-TW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            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就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是神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食物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是他們獻的，所以他們要成為聖。</a:t>
            </a:r>
            <a:r>
              <a:rPr lang="ko-KR" altLang="en-US" sz="2500" dirty="0" smtClean="0">
                <a:solidFill>
                  <a:schemeClr val="bg1"/>
                </a:solidFill>
              </a:rPr>
              <a:t> </a:t>
            </a:r>
            <a:endParaRPr lang="en-US" altLang="ko-KR" sz="2500" dirty="0">
              <a:solidFill>
                <a:schemeClr val="bg1"/>
              </a:solidFill>
            </a:endParaRPr>
          </a:p>
          <a:p>
            <a:r>
              <a:rPr lang="en-US" altLang="ko-KR" sz="2500" dirty="0" smtClean="0">
                <a:solidFill>
                  <a:schemeClr val="bg1"/>
                </a:solidFill>
              </a:rPr>
              <a:t>      </a:t>
            </a:r>
            <a:r>
              <a:rPr lang="en-US" sz="2500" b="1" dirty="0">
                <a:solidFill>
                  <a:srgbClr val="FF0000"/>
                </a:solidFill>
              </a:rPr>
              <a:t>-Leviticus </a:t>
            </a:r>
            <a:r>
              <a:rPr lang="en-US" sz="2500" dirty="0" smtClean="0">
                <a:solidFill>
                  <a:srgbClr val="FF0000"/>
                </a:solidFill>
              </a:rPr>
              <a:t>21:21</a:t>
            </a:r>
            <a:r>
              <a:rPr lang="en-US" sz="2500" dirty="0" smtClean="0">
                <a:solidFill>
                  <a:schemeClr val="bg1"/>
                </a:solidFill>
              </a:rPr>
              <a:t>. 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祭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司亞倫的後裔，凡有殘疾的，都不可近前來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2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altLang="zh-TW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             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將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火祭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獻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給耶和華。他有殘疾，不可近前來獻神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食物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。</a:t>
            </a:r>
            <a:r>
              <a:rPr lang="ko-KR" altLang="en-US" sz="2500" dirty="0" smtClean="0">
                <a:solidFill>
                  <a:schemeClr val="bg1"/>
                </a:solidFill>
              </a:rPr>
              <a:t>  </a:t>
            </a:r>
            <a:endParaRPr lang="en-US" altLang="ko-KR" sz="2500" dirty="0" smtClean="0">
              <a:solidFill>
                <a:schemeClr val="bg1"/>
              </a:solidFill>
            </a:endParaRPr>
          </a:p>
          <a:p>
            <a:r>
              <a:rPr lang="en-US" altLang="ko-KR" sz="2500" dirty="0" smtClean="0">
                <a:solidFill>
                  <a:schemeClr val="bg1"/>
                </a:solidFill>
              </a:rPr>
              <a:t>     </a:t>
            </a:r>
            <a:r>
              <a:rPr lang="en-US" sz="2500" b="1" dirty="0" smtClean="0">
                <a:solidFill>
                  <a:srgbClr val="FF0000"/>
                </a:solidFill>
              </a:rPr>
              <a:t> -Numbers </a:t>
            </a:r>
            <a:r>
              <a:rPr lang="en-US" sz="2500" dirty="0" smtClean="0">
                <a:solidFill>
                  <a:srgbClr val="FF0000"/>
                </a:solidFill>
              </a:rPr>
              <a:t>28:2</a:t>
            </a:r>
            <a:r>
              <a:rPr lang="en-US" sz="2500" dirty="0" smtClean="0">
                <a:solidFill>
                  <a:schemeClr val="bg1"/>
                </a:solidFill>
              </a:rPr>
              <a:t>. 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你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要吩咐以色列人說：</a:t>
            </a:r>
            <a:r>
              <a:rPr lang="en-US" altLang="zh-TW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『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獻給我的供物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2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altLang="zh-TW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            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就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是獻給我作馨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香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火祭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</a:t>
            </a:r>
            <a:r>
              <a:rPr lang="zh-TW" altLang="en-US" sz="28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食物</a:t>
            </a:r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你們要按日期獻給我</a:t>
            </a:r>
            <a:r>
              <a:rPr lang="en-US" altLang="zh-TW" sz="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』 </a:t>
            </a:r>
            <a:endParaRPr lang="en-US" altLang="zh-TW" sz="2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	</a:t>
            </a:r>
            <a:r>
              <a:rPr lang="en-US" sz="2500" dirty="0">
                <a:solidFill>
                  <a:schemeClr val="bg1"/>
                </a:solidFill>
              </a:rPr>
              <a:t>*The Hebrew word </a:t>
            </a:r>
            <a:r>
              <a:rPr lang="en-US" sz="2500" dirty="0" smtClean="0">
                <a:solidFill>
                  <a:srgbClr val="FFFF00"/>
                </a:solidFill>
              </a:rPr>
              <a:t>‘</a:t>
            </a:r>
            <a:r>
              <a:rPr lang="en-US" sz="2500" i="1" dirty="0" err="1" smtClean="0">
                <a:solidFill>
                  <a:srgbClr val="FFFF00"/>
                </a:solidFill>
              </a:rPr>
              <a:t>lechem</a:t>
            </a:r>
            <a:r>
              <a:rPr lang="en-US" sz="2500" dirty="0" smtClean="0">
                <a:solidFill>
                  <a:srgbClr val="FFFF00"/>
                </a:solidFill>
              </a:rPr>
              <a:t>’ (</a:t>
            </a:r>
            <a:r>
              <a:rPr lang="he-IL" sz="2500" dirty="0" smtClean="0">
                <a:solidFill>
                  <a:srgbClr val="FFFF00"/>
                </a:solidFill>
              </a:rPr>
              <a:t>לֶחֶם</a:t>
            </a:r>
            <a:r>
              <a:rPr lang="en-US" sz="2500" dirty="0" smtClean="0">
                <a:solidFill>
                  <a:srgbClr val="FFFF00"/>
                </a:solidFill>
              </a:rPr>
              <a:t>)</a:t>
            </a:r>
            <a:r>
              <a:rPr lang="en-US" sz="2500" dirty="0" smtClean="0">
                <a:solidFill>
                  <a:schemeClr val="bg1"/>
                </a:solidFill>
              </a:rPr>
              <a:t>, which means ‘bread, food’, is used as a synonym with the </a:t>
            </a:r>
            <a:r>
              <a:rPr lang="en-US" sz="2500" dirty="0">
                <a:solidFill>
                  <a:schemeClr val="bg1"/>
                </a:solidFill>
              </a:rPr>
              <a:t>Hebrew </a:t>
            </a:r>
            <a:r>
              <a:rPr lang="en-US" sz="2500" dirty="0" smtClean="0">
                <a:solidFill>
                  <a:schemeClr val="bg1"/>
                </a:solidFill>
              </a:rPr>
              <a:t>‘</a:t>
            </a:r>
            <a:r>
              <a:rPr lang="en-US" sz="2500" i="1" dirty="0" err="1">
                <a:solidFill>
                  <a:schemeClr val="bg1"/>
                </a:solidFill>
              </a:rPr>
              <a:t>ishe</a:t>
            </a:r>
            <a:r>
              <a:rPr lang="en-US" sz="2500" dirty="0">
                <a:solidFill>
                  <a:schemeClr val="bg1"/>
                </a:solidFill>
              </a:rPr>
              <a:t>’ (</a:t>
            </a:r>
            <a:r>
              <a:rPr lang="he-IL" sz="2500" dirty="0">
                <a:solidFill>
                  <a:schemeClr val="bg1"/>
                </a:solidFill>
              </a:rPr>
              <a:t>אִשֶּׁה</a:t>
            </a:r>
            <a:r>
              <a:rPr lang="en-US" sz="2500" dirty="0">
                <a:solidFill>
                  <a:schemeClr val="bg1"/>
                </a:solidFill>
              </a:rPr>
              <a:t>) </a:t>
            </a:r>
            <a:r>
              <a:rPr lang="en-US" sz="2500" dirty="0" smtClean="0">
                <a:solidFill>
                  <a:schemeClr val="bg1"/>
                </a:solidFill>
              </a:rPr>
              <a:t>in all these passages.</a:t>
            </a:r>
          </a:p>
          <a:p>
            <a:endParaRPr lang="en-US" sz="900" b="1" dirty="0">
              <a:solidFill>
                <a:schemeClr val="bg1"/>
              </a:solidFill>
              <a:latin typeface="+mn-ea"/>
            </a:endParaRPr>
          </a:p>
          <a:p>
            <a:endParaRPr lang="en-US" sz="900" b="1" dirty="0" smtClean="0">
              <a:solidFill>
                <a:schemeClr val="bg1"/>
              </a:solidFill>
              <a:latin typeface="+mn-ea"/>
            </a:endParaRPr>
          </a:p>
          <a:p>
            <a:endParaRPr lang="en-US" sz="900" b="1" dirty="0">
              <a:solidFill>
                <a:schemeClr val="bg1"/>
              </a:solidFill>
              <a:latin typeface="+mn-ea"/>
            </a:endParaRPr>
          </a:p>
          <a:p>
            <a:endParaRPr lang="en-US" sz="900" b="1" dirty="0" smtClean="0">
              <a:solidFill>
                <a:schemeClr val="bg1"/>
              </a:solidFill>
              <a:latin typeface="+mn-ea"/>
            </a:endParaRPr>
          </a:p>
          <a:p>
            <a:endParaRPr lang="en-US" sz="900" b="1" dirty="0">
              <a:solidFill>
                <a:schemeClr val="bg1"/>
              </a:solidFill>
              <a:latin typeface="+mn-ea"/>
            </a:endParaRPr>
          </a:p>
          <a:p>
            <a:endParaRPr lang="en-US" sz="900" b="1" dirty="0" smtClean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66433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3540</TotalTime>
  <Words>461</Words>
  <Application>Microsoft Office PowerPoint</Application>
  <PresentationFormat>Custom</PresentationFormat>
  <Paragraphs>193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Testament Greek 新約希臘文</dc:title>
  <dc:creator>Microsoft</dc:creator>
  <cp:lastModifiedBy>Microsoft</cp:lastModifiedBy>
  <cp:revision>362</cp:revision>
  <dcterms:created xsi:type="dcterms:W3CDTF">2020-03-18T13:47:21Z</dcterms:created>
  <dcterms:modified xsi:type="dcterms:W3CDTF">2021-01-28T01:04:03Z</dcterms:modified>
</cp:coreProperties>
</file>